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1" r:id="rId2"/>
    <p:sldId id="262" r:id="rId3"/>
    <p:sldId id="263" r:id="rId4"/>
    <p:sldId id="264" r:id="rId5"/>
    <p:sldId id="257" r:id="rId6"/>
    <p:sldId id="260" r:id="rId7"/>
    <p:sldId id="258" r:id="rId8"/>
    <p:sldId id="259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A9273-A2EC-4B17-B299-FF5762A742E7}" type="datetimeFigureOut">
              <a:rPr lang="nb-NO" smtClean="0"/>
              <a:t>06.03.2015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87118-CA92-474D-87F8-11E100B222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4351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A94E5-0878-4439-8EB1-BC1AF57628FC}" type="datetimeFigureOut">
              <a:rPr lang="nb-NO" smtClean="0"/>
              <a:t>06.03.2015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20A04-0D12-4708-B1C5-E34CD63C5E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4810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1" name="Rectangle 7"/>
          <p:cNvSpPr txBox="1">
            <a:spLocks noGrp="1"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C1A0CC1-2B46-4027-86E3-0168030BA405}" type="slidenum">
              <a:rPr lang="nb-NO" sz="1200">
                <a:solidFill>
                  <a:prstClr val="black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nb-NO" sz="12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76162" name="Rectangle 7"/>
          <p:cNvSpPr txBox="1">
            <a:spLocks noGrp="1"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21C3378-4C49-45B4-A580-FB4EDC355D52}" type="slidenum">
              <a:rPr lang="nb-NO" sz="1200">
                <a:solidFill>
                  <a:prstClr val="black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nb-NO" sz="12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76163" name="Rectangle 7"/>
          <p:cNvSpPr txBox="1">
            <a:spLocks noGrp="1"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41296550-C485-4C67-80FB-C4CBD77F32E5}" type="slidenum">
              <a:rPr lang="nb-NO" sz="1200">
                <a:solidFill>
                  <a:prstClr val="black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nb-NO" sz="12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7616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6165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 eaLnBrk="1" hangingPunct="1"/>
            <a:endParaRPr lang="nb-NO" smtClean="0"/>
          </a:p>
        </p:txBody>
      </p:sp>
      <p:sp>
        <p:nvSpPr>
          <p:cNvPr id="4" name="Plassholder for lysbildenummer 3"/>
          <p:cNvSpPr txBox="1">
            <a:spLocks noGrp="1"/>
          </p:cNvSpPr>
          <p:nvPr/>
        </p:nvSpPr>
        <p:spPr>
          <a:xfrm>
            <a:off x="3884614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defTabSz="457200">
              <a:defRPr/>
            </a:pPr>
            <a:fld id="{7D39A778-99F6-4FAD-88E4-A96CF0F7DADB}" type="slidenum">
              <a:rPr lang="nn-NO" sz="1200">
                <a:solidFill>
                  <a:prstClr val="black"/>
                </a:solidFill>
              </a:rPr>
              <a:pPr algn="r" defTabSz="457200">
                <a:defRPr/>
              </a:pPr>
              <a:t>5</a:t>
            </a:fld>
            <a:endParaRPr lang="nn-NO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354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1" name="Rectangle 7"/>
          <p:cNvSpPr txBox="1">
            <a:spLocks noGrp="1"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C1A0CC1-2B46-4027-86E3-0168030BA405}" type="slidenum">
              <a:rPr lang="nb-NO" sz="1200">
                <a:solidFill>
                  <a:prstClr val="black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nb-NO" sz="12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76162" name="Rectangle 7"/>
          <p:cNvSpPr txBox="1">
            <a:spLocks noGrp="1"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21C3378-4C49-45B4-A580-FB4EDC355D52}" type="slidenum">
              <a:rPr lang="nb-NO" sz="1200">
                <a:solidFill>
                  <a:prstClr val="black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nb-NO" sz="12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76163" name="Rectangle 7"/>
          <p:cNvSpPr txBox="1">
            <a:spLocks noGrp="1"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41296550-C485-4C67-80FB-C4CBD77F32E5}" type="slidenum">
              <a:rPr lang="nb-NO" sz="1200">
                <a:solidFill>
                  <a:prstClr val="black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nb-NO" sz="12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7616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6165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 eaLnBrk="1" hangingPunct="1"/>
            <a:endParaRPr lang="nb-NO" smtClean="0"/>
          </a:p>
        </p:txBody>
      </p:sp>
      <p:sp>
        <p:nvSpPr>
          <p:cNvPr id="4" name="Plassholder for lysbildenummer 3"/>
          <p:cNvSpPr txBox="1">
            <a:spLocks noGrp="1"/>
          </p:cNvSpPr>
          <p:nvPr/>
        </p:nvSpPr>
        <p:spPr>
          <a:xfrm>
            <a:off x="3884614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defTabSz="457200">
              <a:defRPr/>
            </a:pPr>
            <a:fld id="{7D39A778-99F6-4FAD-88E4-A96CF0F7DADB}" type="slidenum">
              <a:rPr lang="nn-NO" sz="1200">
                <a:solidFill>
                  <a:prstClr val="black"/>
                </a:solidFill>
              </a:rPr>
              <a:pPr algn="r" defTabSz="457200">
                <a:defRPr/>
              </a:pPr>
              <a:t>6</a:t>
            </a:fld>
            <a:endParaRPr lang="nn-NO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643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09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8210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b-NO" smtClean="0"/>
          </a:p>
        </p:txBody>
      </p:sp>
      <p:sp>
        <p:nvSpPr>
          <p:cNvPr id="478211" name="Plassholder for lysbildenummer 3"/>
          <p:cNvSpPr txBox="1">
            <a:spLocks noGrp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48AA8F9-1D23-435D-B06D-8315EF1E5489}" type="slidenum">
              <a:rPr lang="nb-NO" sz="1200">
                <a:solidFill>
                  <a:prstClr val="black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nb-NO" sz="12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194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7" name="Rectangle 7"/>
          <p:cNvSpPr txBox="1">
            <a:spLocks noGrp="1"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CDE32EA-C137-4C78-A39C-9AD850338B95}" type="slidenum">
              <a:rPr lang="nb-NO" sz="1200">
                <a:solidFill>
                  <a:prstClr val="black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nb-NO" sz="12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80258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0259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b-NO" smtClean="0"/>
          </a:p>
        </p:txBody>
      </p:sp>
      <p:sp>
        <p:nvSpPr>
          <p:cNvPr id="480260" name="Plassholder for lysbildenummer 3"/>
          <p:cNvSpPr txBox="1">
            <a:spLocks noGrp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08D90156-5590-4668-824C-682603797C2C}" type="slidenum">
              <a:rPr lang="nb-NO" sz="1200">
                <a:solidFill>
                  <a:prstClr val="black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nb-NO" sz="12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109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20A21-076B-457F-8A3E-0060690488E9}" type="datetimeFigureOut">
              <a:rPr lang="nb-NO">
                <a:solidFill>
                  <a:srgbClr val="000000"/>
                </a:solidFill>
              </a:rPr>
              <a:pPr>
                <a:defRPr/>
              </a:pPr>
              <a:t>06.03.2015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B02E0-8BD0-43DB-915F-077448661C3C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543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CD9F4-55D3-47F2-B4DF-A444D39753EF}" type="datetimeFigureOut">
              <a:rPr lang="nb-NO">
                <a:solidFill>
                  <a:srgbClr val="000000"/>
                </a:solidFill>
              </a:rPr>
              <a:pPr>
                <a:defRPr/>
              </a:pPr>
              <a:t>06.03.2015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1889F-214F-4C07-948F-9D967D2EBFF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73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192D5-B4D7-4BFD-AC00-A58FAE17F97F}" type="datetimeFigureOut">
              <a:rPr lang="nb-NO">
                <a:solidFill>
                  <a:srgbClr val="000000"/>
                </a:solidFill>
              </a:rPr>
              <a:pPr>
                <a:defRPr/>
              </a:pPr>
              <a:t>06.03.2015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0952A-8584-42AA-8A41-BE29220A3028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318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tel og innhold ove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83423-CD38-4807-BBDF-53B0C637CA5C}" type="datetimeFigureOut">
              <a:rPr lang="nb-NO">
                <a:solidFill>
                  <a:srgbClr val="000000"/>
                </a:solidFill>
              </a:rPr>
              <a:pPr>
                <a:defRPr/>
              </a:pPr>
              <a:t>06.03.2015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3B50B-CB2C-4206-B504-32C6B36F697C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744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tel, to innholdsdel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3E838-8F57-4C38-918F-9EFF383AFFEC}" type="datetimeFigureOut">
              <a:rPr lang="nb-NO">
                <a:solidFill>
                  <a:srgbClr val="000000"/>
                </a:solidFill>
              </a:rPr>
              <a:pPr>
                <a:defRPr/>
              </a:pPr>
              <a:t>06.03.2015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D264D-FB85-475F-A089-C7D225711AF1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967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abel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B31EB-78C3-435F-B6E7-74C61677CCC1}" type="datetimeFigureOut">
              <a:rPr lang="nb-NO">
                <a:solidFill>
                  <a:srgbClr val="000000"/>
                </a:solidFill>
              </a:rPr>
              <a:pPr>
                <a:defRPr/>
              </a:pPr>
              <a:t>06.03.2015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4E8AB-C7CA-4117-A9F3-B6CF07217055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0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A23B1-E368-4B93-8953-D4CF0F8931C9}" type="datetimeFigureOut">
              <a:rPr lang="nb-NO">
                <a:solidFill>
                  <a:srgbClr val="000000"/>
                </a:solidFill>
              </a:rPr>
              <a:pPr>
                <a:defRPr/>
              </a:pPr>
              <a:t>06.03.2015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0189F-7869-4523-8F35-5DDAA6C6FBC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68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94E8F-7AF9-468F-B2C9-B3CDA73B1EC8}" type="datetimeFigureOut">
              <a:rPr lang="nb-NO">
                <a:solidFill>
                  <a:srgbClr val="000000"/>
                </a:solidFill>
              </a:rPr>
              <a:pPr>
                <a:defRPr/>
              </a:pPr>
              <a:t>06.03.2015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952A6-FC0B-44DD-9F95-AB40CCB67E5C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60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C1C0B-3C4C-46C3-8AD9-2BBA6878FF20}" type="datetimeFigureOut">
              <a:rPr lang="nb-NO">
                <a:solidFill>
                  <a:srgbClr val="000000"/>
                </a:solidFill>
              </a:rPr>
              <a:pPr>
                <a:defRPr/>
              </a:pPr>
              <a:t>06.03.2015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8579D-180D-44CB-9450-6B4D2D761E9C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104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14E28-BC17-4FB6-8363-DD18C2FA0BEE}" type="datetimeFigureOut">
              <a:rPr lang="nb-NO">
                <a:solidFill>
                  <a:srgbClr val="000000"/>
                </a:solidFill>
              </a:rPr>
              <a:pPr>
                <a:defRPr/>
              </a:pPr>
              <a:t>06.03.2015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81417-8AF3-4701-8C6E-8BCBF8EC431D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123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09B23-F82D-470C-B690-D095FA9DE76A}" type="datetimeFigureOut">
              <a:rPr lang="nb-NO">
                <a:solidFill>
                  <a:srgbClr val="000000"/>
                </a:solidFill>
              </a:rPr>
              <a:pPr>
                <a:defRPr/>
              </a:pPr>
              <a:t>06.03.2015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3CC45-1506-423A-8058-CDF80C2B5332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78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C05D6-1901-4CDB-A579-8F9558E62856}" type="datetimeFigureOut">
              <a:rPr lang="nb-NO">
                <a:solidFill>
                  <a:srgbClr val="000000"/>
                </a:solidFill>
              </a:rPr>
              <a:pPr>
                <a:defRPr/>
              </a:pPr>
              <a:t>06.03.2015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7C40B-448C-4EEE-B909-46412592C5B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5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CF702-2952-498B-BAAB-55F50310F2DE}" type="datetimeFigureOut">
              <a:rPr lang="nb-NO">
                <a:solidFill>
                  <a:srgbClr val="000000"/>
                </a:solidFill>
              </a:rPr>
              <a:pPr>
                <a:defRPr/>
              </a:pPr>
              <a:t>06.03.2015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46771-485E-48D6-AA4B-2229D6B6DCB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80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81C01-7B2C-4A28-99DC-BDF7C08E41B4}" type="datetimeFigureOut">
              <a:rPr lang="nb-NO">
                <a:solidFill>
                  <a:srgbClr val="000000"/>
                </a:solidFill>
              </a:rPr>
              <a:pPr>
                <a:defRPr/>
              </a:pPr>
              <a:t>06.03.2015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61B5C-9182-46B0-BE5B-FAAFED7F054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815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3569E1-D98B-47EC-B138-7A2EC5FB8224}" type="datetimeFigureOut">
              <a:rPr lang="nb-NO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06.03.2015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2252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5F45D8-F014-4510-BF24-E9A4B7CC1774}" type="slidenum">
              <a:rPr lang="nb-NO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47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051771"/>
          </a:xfrm>
        </p:spPr>
        <p:txBody>
          <a:bodyPr/>
          <a:lstStyle/>
          <a:p>
            <a:r>
              <a:rPr lang="nb-NO" dirty="0" smtClean="0"/>
              <a:t>Hva er viktig for deg nå?</a:t>
            </a:r>
            <a:br>
              <a:rPr lang="nb-NO" dirty="0" smtClean="0"/>
            </a:br>
            <a:r>
              <a:rPr lang="nb-NO" dirty="0" smtClean="0"/>
              <a:t>En smak av MI</a:t>
            </a:r>
            <a:br>
              <a:rPr lang="nb-NO" dirty="0" smtClean="0"/>
            </a:br>
            <a:r>
              <a:rPr lang="nb-NO" sz="3200" dirty="0" smtClean="0"/>
              <a:t>Læringsnettverk for utvikling av pasientløp i kommunen -</a:t>
            </a:r>
            <a:br>
              <a:rPr lang="nb-NO" sz="3200" dirty="0" smtClean="0"/>
            </a:br>
            <a:r>
              <a:rPr lang="nb-NO" sz="3200" dirty="0" smtClean="0"/>
              <a:t>Kunnskapssenteret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sz="2400" dirty="0" smtClean="0"/>
              <a:t>Sonja Mellingen</a:t>
            </a:r>
          </a:p>
          <a:p>
            <a:r>
              <a:rPr lang="nb-NO" sz="2400" dirty="0" smtClean="0"/>
              <a:t>Psykologspesialist</a:t>
            </a:r>
          </a:p>
          <a:p>
            <a:r>
              <a:rPr lang="nb-NO" sz="1800" dirty="0" smtClean="0"/>
              <a:t>Kompetansesenteret - Bergensklinikkene</a:t>
            </a:r>
          </a:p>
          <a:p>
            <a:r>
              <a:rPr lang="nb-NO" sz="1800" dirty="0" smtClean="0"/>
              <a:t>Kristiansand, 5.-6.mars 2015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58852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er viktig for DEG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Åpent spørsmål</a:t>
            </a:r>
          </a:p>
          <a:p>
            <a:pPr lvl="1"/>
            <a:r>
              <a:rPr lang="nb-NO" dirty="0" smtClean="0"/>
              <a:t>Hva vil vi med det?</a:t>
            </a:r>
          </a:p>
          <a:p>
            <a:pPr lvl="1"/>
            <a:r>
              <a:rPr lang="nb-NO" dirty="0" smtClean="0"/>
              <a:t>Brukeren får uttrykke sitt ståsted/perspektiv</a:t>
            </a:r>
          </a:p>
          <a:p>
            <a:pPr lvl="1"/>
            <a:r>
              <a:rPr lang="nb-NO" dirty="0" smtClean="0"/>
              <a:t>Færre føringer i spørsmålet – vi blir mer nøytrale</a:t>
            </a:r>
          </a:p>
          <a:p>
            <a:pPr lvl="1"/>
            <a:r>
              <a:rPr lang="nb-NO" dirty="0" smtClean="0"/>
              <a:t>Dermed får vi viktig informasjon</a:t>
            </a:r>
          </a:p>
          <a:p>
            <a:pPr lvl="1"/>
            <a:r>
              <a:rPr lang="nb-NO" dirty="0" smtClean="0"/>
              <a:t>Denne informasjonen kan være nyttig i arbeidet vårt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To ører og en munn</a:t>
            </a:r>
          </a:p>
          <a:p>
            <a:pPr lvl="1"/>
            <a:r>
              <a:rPr lang="nb-NO" dirty="0"/>
              <a:t>Når vi blir usikker – spør vi gjerne </a:t>
            </a:r>
            <a:r>
              <a:rPr lang="nb-NO" dirty="0">
                <a:solidFill>
                  <a:srgbClr val="FF0000"/>
                </a:solidFill>
              </a:rPr>
              <a:t>lukkede </a:t>
            </a:r>
            <a:r>
              <a:rPr lang="nb-NO" dirty="0" smtClean="0">
                <a:solidFill>
                  <a:srgbClr val="FF0000"/>
                </a:solidFill>
              </a:rPr>
              <a:t>spørsmål</a:t>
            </a:r>
          </a:p>
          <a:p>
            <a:pPr lvl="1"/>
            <a:r>
              <a:rPr lang="nb-NO" dirty="0" smtClean="0"/>
              <a:t>Da får vi konkret informasjon, men ikke noe mer</a:t>
            </a:r>
          </a:p>
          <a:p>
            <a:pPr marL="457200" lvl="1" indent="0">
              <a:buNone/>
            </a:pPr>
            <a:endParaRPr lang="nb-NO" dirty="0" smtClean="0"/>
          </a:p>
          <a:p>
            <a:pPr marL="457200" lvl="1" indent="0">
              <a:buNone/>
            </a:pPr>
            <a:r>
              <a:rPr lang="nb-NO" dirty="0" smtClean="0"/>
              <a:t>Hvordan kan vi best hjelpe brukeren til å få reflektere  over hva som er viktig for meg?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449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På seg selv kjenner en ingen andre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Sympati		       </a:t>
            </a:r>
            <a:r>
              <a:rPr lang="nb-NO" dirty="0" err="1" smtClean="0"/>
              <a:t>vs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 algn="ctr">
              <a:buNone/>
            </a:pPr>
            <a:r>
              <a:rPr lang="nb-NO" dirty="0" smtClean="0"/>
              <a:t>Når jeg viser sympati bruker jeg opplevelsen av gjenklang i meg selv for å forstå den andres situasjon</a:t>
            </a:r>
          </a:p>
          <a:p>
            <a:pPr marL="0" indent="0" algn="ctr">
              <a:buNone/>
            </a:pPr>
            <a:r>
              <a:rPr lang="nb-NO" dirty="0" smtClean="0"/>
              <a:t>Når jeg viser empati er jeg mer opptatt av hvordan er det for deg å ha det slik du har det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	Empati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2312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sz="1600" dirty="0">
              <a:solidFill>
                <a:srgbClr val="00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n-NO" sz="3400" b="1" dirty="0">
                <a:solidFill>
                  <a:srgbClr val="FF0000"/>
                </a:solidFill>
              </a:rPr>
              <a:t>Kom ikkje med heile sanningi </a:t>
            </a:r>
            <a:endParaRPr lang="nn-NO" sz="3400" b="1" dirty="0" smtClean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sz="3400" b="1" dirty="0" smtClean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3400" dirty="0" smtClean="0">
                <a:solidFill>
                  <a:srgbClr val="FF0000"/>
                </a:solidFill>
              </a:rPr>
              <a:t>Kom </a:t>
            </a:r>
            <a:r>
              <a:rPr lang="nb-NO" sz="3400" dirty="0" err="1">
                <a:solidFill>
                  <a:srgbClr val="FF0000"/>
                </a:solidFill>
              </a:rPr>
              <a:t>ikkje</a:t>
            </a:r>
            <a:r>
              <a:rPr lang="nb-NO" sz="3400" dirty="0">
                <a:solidFill>
                  <a:srgbClr val="FF0000"/>
                </a:solidFill>
              </a:rPr>
              <a:t> med heile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3400" dirty="0" err="1" smtClean="0">
                <a:solidFill>
                  <a:srgbClr val="FF0000"/>
                </a:solidFill>
              </a:rPr>
              <a:t>sanningi</a:t>
            </a:r>
            <a:r>
              <a:rPr lang="nb-NO" sz="3400" dirty="0">
                <a:solidFill>
                  <a:srgbClr val="FF0000"/>
                </a:solidFill>
              </a:rPr>
              <a:t>,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3400" dirty="0">
                <a:solidFill>
                  <a:srgbClr val="FF0000"/>
                </a:solidFill>
              </a:rPr>
              <a:t>kom </a:t>
            </a:r>
            <a:r>
              <a:rPr lang="nb-NO" sz="3400" dirty="0" err="1">
                <a:solidFill>
                  <a:srgbClr val="FF0000"/>
                </a:solidFill>
              </a:rPr>
              <a:t>ikkje</a:t>
            </a:r>
            <a:r>
              <a:rPr lang="nb-NO" sz="3400" dirty="0">
                <a:solidFill>
                  <a:srgbClr val="FF0000"/>
                </a:solidFill>
              </a:rPr>
              <a:t> med havet for min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3400" dirty="0" err="1">
                <a:solidFill>
                  <a:srgbClr val="FF0000"/>
                </a:solidFill>
              </a:rPr>
              <a:t>torste</a:t>
            </a:r>
            <a:r>
              <a:rPr lang="nb-NO" sz="3400" dirty="0">
                <a:solidFill>
                  <a:srgbClr val="FF0000"/>
                </a:solidFill>
              </a:rPr>
              <a:t>,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3400" dirty="0">
                <a:solidFill>
                  <a:srgbClr val="FF0000"/>
                </a:solidFill>
              </a:rPr>
              <a:t>kom </a:t>
            </a:r>
            <a:r>
              <a:rPr lang="nb-NO" sz="3400" dirty="0" err="1">
                <a:solidFill>
                  <a:srgbClr val="FF0000"/>
                </a:solidFill>
              </a:rPr>
              <a:t>ikkje</a:t>
            </a:r>
            <a:r>
              <a:rPr lang="nb-NO" sz="3400" dirty="0">
                <a:solidFill>
                  <a:srgbClr val="FF0000"/>
                </a:solidFill>
              </a:rPr>
              <a:t> med himmelen når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3400" dirty="0" err="1" smtClean="0">
                <a:solidFill>
                  <a:srgbClr val="FF0000"/>
                </a:solidFill>
              </a:rPr>
              <a:t>eg</a:t>
            </a:r>
            <a:r>
              <a:rPr lang="nb-NO" sz="3400" dirty="0" smtClean="0">
                <a:solidFill>
                  <a:srgbClr val="FF0000"/>
                </a:solidFill>
              </a:rPr>
              <a:t> </a:t>
            </a:r>
            <a:r>
              <a:rPr lang="nb-NO" sz="3400" dirty="0">
                <a:solidFill>
                  <a:srgbClr val="FF0000"/>
                </a:solidFill>
              </a:rPr>
              <a:t>bed om </a:t>
            </a:r>
            <a:r>
              <a:rPr lang="nb-NO" sz="3400" dirty="0" err="1">
                <a:solidFill>
                  <a:srgbClr val="FF0000"/>
                </a:solidFill>
              </a:rPr>
              <a:t>ljos</a:t>
            </a:r>
            <a:r>
              <a:rPr lang="nb-NO" sz="3400" dirty="0">
                <a:solidFill>
                  <a:srgbClr val="FF0000"/>
                </a:solidFill>
              </a:rPr>
              <a:t>,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n-NO" sz="3400" dirty="0">
                <a:solidFill>
                  <a:srgbClr val="FF0000"/>
                </a:solidFill>
              </a:rPr>
              <a:t>men kom med ein glimt, ei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n-NO" sz="3400" dirty="0">
                <a:solidFill>
                  <a:srgbClr val="FF0000"/>
                </a:solidFill>
              </a:rPr>
              <a:t>dogg, eit fjom, slik fuglane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n-NO" sz="3400" dirty="0">
                <a:solidFill>
                  <a:srgbClr val="FF0000"/>
                </a:solidFill>
              </a:rPr>
              <a:t>ber med seg vassdropar frå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n-NO" sz="3400" dirty="0">
                <a:solidFill>
                  <a:srgbClr val="FF0000"/>
                </a:solidFill>
              </a:rPr>
              <a:t>lauget og vinden eit korn av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3400" dirty="0">
                <a:solidFill>
                  <a:srgbClr val="FF0000"/>
                </a:solidFill>
              </a:rPr>
              <a:t>Salt </a:t>
            </a:r>
            <a:endParaRPr lang="nb-NO" sz="3400" dirty="0" smtClean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sz="3400" dirty="0" smtClean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2600" dirty="0" smtClean="0">
                <a:solidFill>
                  <a:srgbClr val="FF0000"/>
                </a:solidFill>
              </a:rPr>
              <a:t>Olav </a:t>
            </a:r>
            <a:r>
              <a:rPr lang="nb-NO" sz="2600" dirty="0">
                <a:solidFill>
                  <a:srgbClr val="FF0000"/>
                </a:solidFill>
              </a:rPr>
              <a:t>H. Hauge </a:t>
            </a:r>
          </a:p>
        </p:txBody>
      </p:sp>
      <p:pic>
        <p:nvPicPr>
          <p:cNvPr id="4648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1054100"/>
            <a:ext cx="32766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567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ittel 1"/>
          <p:cNvSpPr>
            <a:spLocks noGrp="1"/>
          </p:cNvSpPr>
          <p:nvPr>
            <p:ph type="title" idx="4294967295"/>
          </p:nvPr>
        </p:nvSpPr>
        <p:spPr>
          <a:xfrm>
            <a:off x="990600" y="547688"/>
            <a:ext cx="7654925" cy="8699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nn-NO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MENY OG AGENDA</a:t>
            </a:r>
          </a:p>
        </p:txBody>
      </p:sp>
      <p:sp>
        <p:nvSpPr>
          <p:cNvPr id="4" name="Ellipse 3"/>
          <p:cNvSpPr/>
          <p:nvPr/>
        </p:nvSpPr>
        <p:spPr>
          <a:xfrm>
            <a:off x="517525" y="2019300"/>
            <a:ext cx="1549400" cy="79482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nn-NO" sz="1200" dirty="0" err="1" smtClean="0">
                <a:solidFill>
                  <a:srgbClr val="FFFFFF"/>
                </a:solidFill>
              </a:rPr>
              <a:t>Hjelpemidler</a:t>
            </a:r>
            <a:endParaRPr lang="nn-NO" sz="1200" dirty="0">
              <a:solidFill>
                <a:srgbClr val="FFFFFF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593725" y="3235325"/>
            <a:ext cx="1549400" cy="87102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n-NO" dirty="0">
              <a:solidFill>
                <a:srgbClr val="FFFFFF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41325" y="4757737"/>
            <a:ext cx="1549400" cy="79482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1200" dirty="0" smtClean="0">
                <a:solidFill>
                  <a:srgbClr val="FFFFFF">
                    <a:lumMod val="95000"/>
                  </a:srgbClr>
                </a:solidFill>
              </a:rPr>
              <a:t>Hvem er viktige i dette arbeidet?</a:t>
            </a:r>
            <a:endParaRPr lang="nb-NO" sz="1200" dirty="0">
              <a:solidFill>
                <a:srgbClr val="FFFFFF">
                  <a:lumMod val="95000"/>
                </a:srgbClr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537325" y="2019300"/>
            <a:ext cx="1549400" cy="79482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nn-NO" sz="1200" dirty="0" smtClean="0">
                <a:solidFill>
                  <a:srgbClr val="FFFFFF"/>
                </a:solidFill>
              </a:rPr>
              <a:t>Kontakt med familien</a:t>
            </a:r>
            <a:endParaRPr lang="nn-NO" sz="1200" dirty="0">
              <a:solidFill>
                <a:srgbClr val="FFFFFF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2578100" y="2019300"/>
            <a:ext cx="1549400" cy="79482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nn-NO" sz="1200" dirty="0" smtClean="0">
                <a:solidFill>
                  <a:srgbClr val="FFFFFF"/>
                </a:solidFill>
              </a:rPr>
              <a:t>Oversikt over egen økonomi</a:t>
            </a:r>
            <a:endParaRPr lang="nn-NO" sz="1200" dirty="0">
              <a:solidFill>
                <a:srgbClr val="FFFFFF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2501900" y="3311525"/>
            <a:ext cx="1549400" cy="79482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nn-NO" sz="1400" dirty="0" smtClean="0">
                <a:solidFill>
                  <a:srgbClr val="FFFFFF"/>
                </a:solidFill>
              </a:rPr>
              <a:t>Å dusje </a:t>
            </a:r>
            <a:r>
              <a:rPr lang="nn-NO" sz="1400" dirty="0" err="1" smtClean="0">
                <a:solidFill>
                  <a:srgbClr val="FFFFFF"/>
                </a:solidFill>
              </a:rPr>
              <a:t>selv</a:t>
            </a:r>
            <a:endParaRPr lang="nn-NO" sz="1400" dirty="0">
              <a:solidFill>
                <a:srgbClr val="FFFFFF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2578100" y="4757737"/>
            <a:ext cx="1549400" cy="79482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nn-NO" sz="1200" dirty="0" smtClean="0">
                <a:solidFill>
                  <a:srgbClr val="FFFFFF"/>
                </a:solidFill>
              </a:rPr>
              <a:t>Å komme meg til hytta</a:t>
            </a:r>
            <a:endParaRPr lang="nn-NO" sz="1200" dirty="0">
              <a:solidFill>
                <a:srgbClr val="FFFFFF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6537325" y="3311525"/>
            <a:ext cx="1549400" cy="79482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n-NO" sz="1200" dirty="0" smtClean="0">
                <a:solidFill>
                  <a:srgbClr val="FFFFFF">
                    <a:lumMod val="95000"/>
                  </a:srgbClr>
                </a:solidFill>
              </a:rPr>
              <a:t>Vaske mine egne </a:t>
            </a:r>
            <a:r>
              <a:rPr lang="nn-NO" sz="1200" dirty="0" err="1" smtClean="0">
                <a:solidFill>
                  <a:srgbClr val="FFFFFF">
                    <a:lumMod val="95000"/>
                  </a:srgbClr>
                </a:solidFill>
              </a:rPr>
              <a:t>klær</a:t>
            </a:r>
            <a:endParaRPr lang="nn-NO" sz="1200" dirty="0">
              <a:solidFill>
                <a:srgbClr val="FFFFFF">
                  <a:lumMod val="95000"/>
                </a:srgbClr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429124" y="2000240"/>
            <a:ext cx="1549400" cy="79482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n-NO" sz="1200" dirty="0">
              <a:solidFill>
                <a:srgbClr val="FFFFFF">
                  <a:lumMod val="95000"/>
                </a:srgbClr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556125" y="3235325"/>
            <a:ext cx="1549400" cy="79482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nn-NO" sz="1400" dirty="0" err="1" smtClean="0">
                <a:solidFill>
                  <a:srgbClr val="FFFFFF"/>
                </a:solidFill>
              </a:rPr>
              <a:t>Endringer</a:t>
            </a:r>
            <a:r>
              <a:rPr lang="nn-NO" sz="1400" dirty="0" smtClean="0">
                <a:solidFill>
                  <a:srgbClr val="FFFFFF"/>
                </a:solidFill>
              </a:rPr>
              <a:t> </a:t>
            </a:r>
            <a:r>
              <a:rPr lang="nn-NO" sz="1400" dirty="0" err="1" smtClean="0">
                <a:solidFill>
                  <a:srgbClr val="FFFFFF"/>
                </a:solidFill>
              </a:rPr>
              <a:t>fra</a:t>
            </a:r>
            <a:r>
              <a:rPr lang="nn-NO" sz="1400" dirty="0" smtClean="0">
                <a:solidFill>
                  <a:srgbClr val="FFFFFF"/>
                </a:solidFill>
              </a:rPr>
              <a:t> </a:t>
            </a:r>
            <a:r>
              <a:rPr lang="nn-NO" sz="1400" dirty="0" err="1" smtClean="0">
                <a:solidFill>
                  <a:srgbClr val="FFFFFF"/>
                </a:solidFill>
              </a:rPr>
              <a:t>tidligere</a:t>
            </a:r>
            <a:endParaRPr lang="nn-NO" sz="1400" dirty="0">
              <a:solidFill>
                <a:srgbClr val="FFFFFF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4632325" y="4757737"/>
            <a:ext cx="1549400" cy="79482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n-NO">
              <a:solidFill>
                <a:srgbClr val="FFFFFF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6537325" y="4761766"/>
            <a:ext cx="1549400" cy="79482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nn-NO" sz="1200" dirty="0" smtClean="0">
                <a:solidFill>
                  <a:srgbClr val="FFFFFF"/>
                </a:solidFill>
              </a:rPr>
              <a:t>Å handle </a:t>
            </a:r>
            <a:r>
              <a:rPr lang="nn-NO" sz="1200" dirty="0" err="1" smtClean="0">
                <a:solidFill>
                  <a:srgbClr val="FFFFFF"/>
                </a:solidFill>
              </a:rPr>
              <a:t>selv</a:t>
            </a:r>
            <a:endParaRPr lang="nn-NO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61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ittel 1"/>
          <p:cNvSpPr>
            <a:spLocks noGrp="1"/>
          </p:cNvSpPr>
          <p:nvPr>
            <p:ph type="title" idx="4294967295"/>
          </p:nvPr>
        </p:nvSpPr>
        <p:spPr>
          <a:xfrm>
            <a:off x="990600" y="547688"/>
            <a:ext cx="7654925" cy="8699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nn-NO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MENY OG AGENDA</a:t>
            </a:r>
          </a:p>
        </p:txBody>
      </p:sp>
      <p:sp>
        <p:nvSpPr>
          <p:cNvPr id="4" name="Ellipse 3"/>
          <p:cNvSpPr/>
          <p:nvPr/>
        </p:nvSpPr>
        <p:spPr>
          <a:xfrm>
            <a:off x="517525" y="2019300"/>
            <a:ext cx="1549400" cy="79482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n-NO" sz="1200" dirty="0">
              <a:solidFill>
                <a:srgbClr val="FFFFFF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593725" y="3235325"/>
            <a:ext cx="1549400" cy="87102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n-NO" dirty="0">
              <a:solidFill>
                <a:srgbClr val="FFFFFF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41325" y="4757737"/>
            <a:ext cx="1549400" cy="79482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nb-NO" sz="1200" dirty="0">
              <a:solidFill>
                <a:srgbClr val="FFFFFF">
                  <a:lumMod val="95000"/>
                </a:srgbClr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537325" y="2019300"/>
            <a:ext cx="1549400" cy="79482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n-NO">
              <a:solidFill>
                <a:srgbClr val="FFFFFF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2578100" y="2019300"/>
            <a:ext cx="1549400" cy="79482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n-NO">
              <a:solidFill>
                <a:srgbClr val="FFFFFF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2501900" y="3311525"/>
            <a:ext cx="1549400" cy="79482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n-NO" dirty="0">
              <a:solidFill>
                <a:srgbClr val="FFFFFF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2578100" y="4757737"/>
            <a:ext cx="1549400" cy="79482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n-NO">
              <a:solidFill>
                <a:srgbClr val="FFFFFF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6537325" y="3311525"/>
            <a:ext cx="1549400" cy="79482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nn-NO" sz="2000" dirty="0">
              <a:solidFill>
                <a:srgbClr val="FFFFFF">
                  <a:lumMod val="95000"/>
                </a:srgbClr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429124" y="2000240"/>
            <a:ext cx="1549400" cy="79482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n-NO" sz="1200" dirty="0">
              <a:solidFill>
                <a:srgbClr val="FFFFFF">
                  <a:lumMod val="95000"/>
                </a:srgbClr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556125" y="3235325"/>
            <a:ext cx="1549400" cy="79482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n-NO" sz="1400" dirty="0">
              <a:solidFill>
                <a:srgbClr val="FFFFFF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4632325" y="4757737"/>
            <a:ext cx="1549400" cy="79482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n-NO">
              <a:solidFill>
                <a:srgbClr val="FFFFFF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6537325" y="4761766"/>
            <a:ext cx="1549400" cy="79482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n-NO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73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idx="4294967295"/>
          </p:nvPr>
        </p:nvSpPr>
        <p:spPr>
          <a:xfrm>
            <a:off x="928688" y="735013"/>
            <a:ext cx="7681912" cy="6000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nb-NO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BE OM LOV:</a:t>
            </a:r>
            <a:br>
              <a:rPr lang="nb-NO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</a:br>
            <a:endParaRPr lang="nb-NO" sz="3600" b="1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477186" name="Plassholder for innhold 2"/>
          <p:cNvSpPr>
            <a:spLocks noGrp="1"/>
          </p:cNvSpPr>
          <p:nvPr>
            <p:ph idx="4294967295"/>
          </p:nvPr>
        </p:nvSpPr>
        <p:spPr>
          <a:xfrm>
            <a:off x="684213" y="1773238"/>
            <a:ext cx="8002587" cy="4800600"/>
          </a:xfrm>
        </p:spPr>
        <p:txBody>
          <a:bodyPr/>
          <a:lstStyle/>
          <a:p>
            <a:pPr marL="365125" indent="-255588" eaLnBrk="1" hangingPunct="1">
              <a:buFont typeface="Wingdings" pitchFamily="2" charset="2"/>
              <a:buNone/>
            </a:pPr>
            <a:r>
              <a:rPr lang="nb-NO" smtClean="0">
                <a:latin typeface="Cambria" pitchFamily="18" charset="0"/>
              </a:rPr>
              <a:t>	</a:t>
            </a:r>
            <a:r>
              <a:rPr lang="nb-NO" sz="2400" smtClean="0">
                <a:latin typeface="Cambria" pitchFamily="18" charset="0"/>
              </a:rPr>
              <a:t>Gjennom å be om lov viser vi respekt for den andres autonomi og byr samtidig opp til samarbeid. Vi får muligheten til å vise at vi ikke styres av forutinntatte meninger om hva vi tenker at han/hun ønsker eller trenger. </a:t>
            </a:r>
          </a:p>
          <a:p>
            <a:pPr marL="365125" indent="-255588" eaLnBrk="1" hangingPunct="1">
              <a:buFont typeface="Wingdings" pitchFamily="2" charset="2"/>
              <a:buNone/>
            </a:pPr>
            <a:r>
              <a:rPr lang="nb-NO" sz="2400" smtClean="0">
                <a:latin typeface="Cambria" pitchFamily="18" charset="0"/>
              </a:rPr>
              <a:t>	Forbereder klienten på hva rådgiver vil ta opp</a:t>
            </a:r>
          </a:p>
          <a:p>
            <a:pPr marL="365125" indent="-255588" eaLnBrk="1" hangingPunct="1">
              <a:buFont typeface="Wingdings" pitchFamily="2" charset="2"/>
              <a:buNone/>
            </a:pPr>
            <a:endParaRPr lang="nb-NO" sz="2400" smtClean="0">
              <a:latin typeface="Cambria" pitchFamily="18" charset="0"/>
            </a:endParaRPr>
          </a:p>
          <a:p>
            <a:pPr marL="365125" indent="-255588" eaLnBrk="1" hangingPunct="1">
              <a:buFont typeface="Wingdings" pitchFamily="2" charset="2"/>
              <a:buNone/>
            </a:pPr>
            <a:r>
              <a:rPr lang="nb-NO" sz="2400" smtClean="0">
                <a:latin typeface="Cambria" pitchFamily="18" charset="0"/>
              </a:rPr>
              <a:t>.. 	Er det greit at jeg …</a:t>
            </a:r>
          </a:p>
          <a:p>
            <a:pPr marL="365125" indent="-255588" algn="ctr" eaLnBrk="1" hangingPunct="1">
              <a:buFont typeface="Wingdings" pitchFamily="2" charset="2"/>
              <a:buNone/>
            </a:pPr>
            <a:endParaRPr lang="nb-NO" sz="2400" i="1" smtClean="0">
              <a:latin typeface="Cambria" pitchFamily="18" charset="0"/>
            </a:endParaRPr>
          </a:p>
          <a:p>
            <a:pPr marL="365125" indent="-255588" algn="ctr" eaLnBrk="1" hangingPunct="1">
              <a:buFont typeface="Wingdings" pitchFamily="2" charset="2"/>
              <a:buNone/>
            </a:pPr>
            <a:r>
              <a:rPr lang="nb-NO" sz="2400" i="1" smtClean="0">
                <a:latin typeface="Cambria" pitchFamily="18" charset="0"/>
              </a:rPr>
              <a:t>- Som å be noen opp til dans - </a:t>
            </a:r>
          </a:p>
        </p:txBody>
      </p:sp>
    </p:spTree>
    <p:extLst>
      <p:ext uri="{BB962C8B-B14F-4D97-AF65-F5344CB8AC3E}">
        <p14:creationId xmlns:p14="http://schemas.microsoft.com/office/powerpoint/2010/main" val="205079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 idx="4294967295"/>
          </p:nvPr>
        </p:nvSpPr>
        <p:spPr>
          <a:xfrm>
            <a:off x="468313" y="214313"/>
            <a:ext cx="8280400" cy="1270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nb-NO" sz="3200" b="1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INFORMASJONSUTVEKSLING – </a:t>
            </a:r>
            <a:br>
              <a:rPr lang="nb-NO" sz="3200" b="1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</a:br>
            <a:r>
              <a:rPr lang="nb-NO" sz="3200" b="1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INFORMERE I DIALOG:  U – T - U</a:t>
            </a:r>
          </a:p>
        </p:txBody>
      </p:sp>
      <p:sp>
        <p:nvSpPr>
          <p:cNvPr id="479234" name="Plassholder for innhold 3"/>
          <p:cNvSpPr>
            <a:spLocks noGrp="1"/>
          </p:cNvSpPr>
          <p:nvPr>
            <p:ph idx="4294967295"/>
          </p:nvPr>
        </p:nvSpPr>
        <p:spPr>
          <a:xfrm>
            <a:off x="500063" y="1412777"/>
            <a:ext cx="8215312" cy="4988024"/>
          </a:xfrm>
        </p:spPr>
        <p:txBody>
          <a:bodyPr/>
          <a:lstStyle/>
          <a:p>
            <a:pPr marL="365125" indent="-255588" eaLnBrk="1" hangingPunct="1">
              <a:lnSpc>
                <a:spcPct val="90000"/>
              </a:lnSpc>
              <a:spcAft>
                <a:spcPts val="600"/>
              </a:spcAft>
              <a:buFont typeface="Prestige Elite Std Bold"/>
              <a:buNone/>
            </a:pPr>
            <a:r>
              <a:rPr lang="nn-NO" sz="1800" b="1" dirty="0" smtClean="0">
                <a:latin typeface="Cambria" pitchFamily="18" charset="0"/>
              </a:rPr>
              <a:t>DIALOG I STEDET FOR FORELESNING</a:t>
            </a:r>
          </a:p>
          <a:p>
            <a:pPr marL="365125" indent="-255588" eaLnBrk="1" hangingPunct="1">
              <a:lnSpc>
                <a:spcPct val="90000"/>
              </a:lnSpc>
              <a:buFont typeface="Prestige Elite Std Bold"/>
              <a:buNone/>
            </a:pPr>
            <a:r>
              <a:rPr lang="nn-NO" sz="1800" b="1" dirty="0" err="1" smtClean="0">
                <a:latin typeface="Cambria" pitchFamily="18" charset="0"/>
              </a:rPr>
              <a:t>Innlede</a:t>
            </a:r>
            <a:r>
              <a:rPr lang="nn-NO" sz="1800" b="1" dirty="0" smtClean="0">
                <a:latin typeface="Cambria" pitchFamily="18" charset="0"/>
              </a:rPr>
              <a:t>/forberede</a:t>
            </a:r>
          </a:p>
          <a:p>
            <a:pPr marL="365125" indent="-255588" eaLnBrk="1" hangingPunct="1">
              <a:lnSpc>
                <a:spcPct val="90000"/>
              </a:lnSpc>
              <a:spcAft>
                <a:spcPts val="600"/>
              </a:spcAft>
            </a:pPr>
            <a:r>
              <a:rPr lang="nn-NO" sz="1800" dirty="0" smtClean="0">
                <a:latin typeface="Cambria" pitchFamily="18" charset="0"/>
              </a:rPr>
              <a:t>For eksempel: Etter det som nå har skjedd, </a:t>
            </a:r>
            <a:r>
              <a:rPr lang="nn-NO" sz="1800" dirty="0" err="1" smtClean="0">
                <a:latin typeface="Cambria" pitchFamily="18" charset="0"/>
              </a:rPr>
              <a:t>hva</a:t>
            </a:r>
            <a:r>
              <a:rPr lang="nn-NO" sz="1800" dirty="0" smtClean="0">
                <a:latin typeface="Cambria" pitchFamily="18" charset="0"/>
              </a:rPr>
              <a:t> tenker du blir viktig for deg?</a:t>
            </a:r>
          </a:p>
          <a:p>
            <a:pPr marL="365125" indent="-255588" eaLnBrk="1" hangingPunct="1">
              <a:lnSpc>
                <a:spcPct val="90000"/>
              </a:lnSpc>
              <a:buFont typeface="Prestige Elite Std Bold"/>
              <a:buNone/>
            </a:pPr>
            <a:r>
              <a:rPr lang="nn-NO" sz="1800" b="1" dirty="0" smtClean="0">
                <a:solidFill>
                  <a:srgbClr val="5C92B5"/>
                </a:solidFill>
                <a:latin typeface="Cambria" pitchFamily="18" charset="0"/>
              </a:rPr>
              <a:t>U</a:t>
            </a:r>
            <a:r>
              <a:rPr lang="nn-NO" sz="1800" b="1" dirty="0" smtClean="0">
                <a:latin typeface="Cambria" pitchFamily="18" charset="0"/>
              </a:rPr>
              <a:t>tforske hva personen allerede </a:t>
            </a:r>
            <a:r>
              <a:rPr lang="nn-NO" sz="1800" b="1" dirty="0" smtClean="0">
                <a:latin typeface="Cambria" pitchFamily="18" charset="0"/>
              </a:rPr>
              <a:t>vet / </a:t>
            </a:r>
            <a:r>
              <a:rPr lang="nn-NO" sz="1800" b="1" dirty="0" smtClean="0">
                <a:latin typeface="Cambria" pitchFamily="18" charset="0"/>
              </a:rPr>
              <a:t>tenker om sin situasjon</a:t>
            </a:r>
          </a:p>
          <a:p>
            <a:pPr marL="365125" indent="-255588" eaLnBrk="1" hangingPunct="1">
              <a:lnSpc>
                <a:spcPct val="90000"/>
              </a:lnSpc>
              <a:spcAft>
                <a:spcPts val="600"/>
              </a:spcAft>
            </a:pPr>
            <a:r>
              <a:rPr lang="nn-NO" sz="1800" dirty="0" smtClean="0">
                <a:latin typeface="Cambria" pitchFamily="18" charset="0"/>
              </a:rPr>
              <a:t>«</a:t>
            </a:r>
            <a:r>
              <a:rPr lang="nn-NO" sz="1800" dirty="0" err="1" smtClean="0">
                <a:latin typeface="Cambria" pitchFamily="18" charset="0"/>
              </a:rPr>
              <a:t>Hva</a:t>
            </a:r>
            <a:r>
              <a:rPr lang="nn-NO" sz="1800" dirty="0" smtClean="0">
                <a:latin typeface="Cambria" pitchFamily="18" charset="0"/>
              </a:rPr>
              <a:t> blir viktig for deg nå…?»</a:t>
            </a:r>
          </a:p>
          <a:p>
            <a:pPr marL="365125" indent="-255588" eaLnBrk="1" hangingPunct="1">
              <a:lnSpc>
                <a:spcPct val="90000"/>
              </a:lnSpc>
              <a:spcAft>
                <a:spcPts val="1200"/>
              </a:spcAft>
            </a:pPr>
            <a:r>
              <a:rPr lang="nn-NO" sz="1800" dirty="0" smtClean="0">
                <a:latin typeface="Cambria" pitchFamily="18" charset="0"/>
              </a:rPr>
              <a:t>Lytte og </a:t>
            </a:r>
            <a:r>
              <a:rPr lang="nn-NO" sz="1800" dirty="0" err="1" smtClean="0">
                <a:latin typeface="Cambria" pitchFamily="18" charset="0"/>
              </a:rPr>
              <a:t>oppsummere</a:t>
            </a:r>
            <a:endParaRPr lang="nn-NO" sz="1800" dirty="0" smtClean="0">
              <a:latin typeface="Cambria" pitchFamily="18" charset="0"/>
            </a:endParaRPr>
          </a:p>
          <a:p>
            <a:pPr marL="365125" indent="-255588" eaLnBrk="1" hangingPunct="1">
              <a:lnSpc>
                <a:spcPct val="90000"/>
              </a:lnSpc>
              <a:buFont typeface="Prestige Elite Std Bold"/>
              <a:buNone/>
            </a:pPr>
            <a:r>
              <a:rPr lang="nn-NO" sz="1800" b="1" dirty="0" smtClean="0">
                <a:solidFill>
                  <a:srgbClr val="5C92B5"/>
                </a:solidFill>
                <a:latin typeface="Cambria" pitchFamily="18" charset="0"/>
              </a:rPr>
              <a:t>T</a:t>
            </a:r>
            <a:r>
              <a:rPr lang="nn-NO" sz="1800" b="1" dirty="0" smtClean="0">
                <a:latin typeface="Cambria" pitchFamily="18" charset="0"/>
              </a:rPr>
              <a:t>ilby informasjon/tilføre noe</a:t>
            </a:r>
          </a:p>
          <a:p>
            <a:pPr marL="365125" indent="-255588" eaLnBrk="1" hangingPunct="1">
              <a:lnSpc>
                <a:spcPct val="90000"/>
              </a:lnSpc>
              <a:spcAft>
                <a:spcPts val="600"/>
              </a:spcAft>
            </a:pPr>
            <a:r>
              <a:rPr lang="nn-NO" sz="1800" dirty="0" smtClean="0">
                <a:latin typeface="Cambria" pitchFamily="18" charset="0"/>
              </a:rPr>
              <a:t>Er du interessert i at </a:t>
            </a:r>
            <a:r>
              <a:rPr lang="nn-NO" sz="1800" dirty="0" err="1" smtClean="0">
                <a:latin typeface="Cambria" pitchFamily="18" charset="0"/>
              </a:rPr>
              <a:t>jeg</a:t>
            </a:r>
            <a:r>
              <a:rPr lang="nn-NO" sz="1800" dirty="0" smtClean="0">
                <a:latin typeface="Cambria" pitchFamily="18" charset="0"/>
              </a:rPr>
              <a:t> </a:t>
            </a:r>
            <a:r>
              <a:rPr lang="nn-NO" sz="1800" dirty="0" err="1" smtClean="0">
                <a:latin typeface="Cambria" pitchFamily="18" charset="0"/>
              </a:rPr>
              <a:t>sier</a:t>
            </a:r>
            <a:r>
              <a:rPr lang="nn-NO" sz="1800" dirty="0" smtClean="0">
                <a:latin typeface="Cambria" pitchFamily="18" charset="0"/>
              </a:rPr>
              <a:t> litt (</a:t>
            </a:r>
            <a:r>
              <a:rPr lang="nn-NO" sz="1800" dirty="0" err="1" smtClean="0">
                <a:latin typeface="Cambria" pitchFamily="18" charset="0"/>
              </a:rPr>
              <a:t>mer</a:t>
            </a:r>
            <a:r>
              <a:rPr lang="nn-NO" sz="1800" dirty="0" smtClean="0">
                <a:latin typeface="Cambria" pitchFamily="18" charset="0"/>
              </a:rPr>
              <a:t>) om </a:t>
            </a:r>
            <a:r>
              <a:rPr lang="nn-NO" sz="1800" dirty="0" err="1" smtClean="0">
                <a:latin typeface="Cambria" pitchFamily="18" charset="0"/>
              </a:rPr>
              <a:t>hva</a:t>
            </a:r>
            <a:r>
              <a:rPr lang="nn-NO" sz="1800" dirty="0" smtClean="0">
                <a:latin typeface="Cambria" pitchFamily="18" charset="0"/>
              </a:rPr>
              <a:t> vi kan tilby i denne situasjonen?</a:t>
            </a:r>
          </a:p>
          <a:p>
            <a:pPr marL="365125" indent="-255588" eaLnBrk="1" hangingPunct="1">
              <a:lnSpc>
                <a:spcPct val="90000"/>
              </a:lnSpc>
              <a:spcAft>
                <a:spcPts val="1200"/>
              </a:spcAft>
            </a:pPr>
            <a:r>
              <a:rPr lang="nn-NO" sz="1800" dirty="0" smtClean="0">
                <a:latin typeface="Cambria" pitchFamily="18" charset="0"/>
              </a:rPr>
              <a:t>Kort, saklig, </a:t>
            </a:r>
            <a:r>
              <a:rPr lang="nn-NO" sz="1800" dirty="0" err="1" smtClean="0">
                <a:latin typeface="Cambria" pitchFamily="18" charset="0"/>
              </a:rPr>
              <a:t>tilpasset</a:t>
            </a:r>
            <a:r>
              <a:rPr lang="nn-NO" sz="1800" dirty="0" smtClean="0">
                <a:latin typeface="Cambria" pitchFamily="18" charset="0"/>
              </a:rPr>
              <a:t> til…</a:t>
            </a:r>
          </a:p>
          <a:p>
            <a:pPr marL="365125" indent="-255588" eaLnBrk="1" hangingPunct="1">
              <a:lnSpc>
                <a:spcPct val="90000"/>
              </a:lnSpc>
              <a:buFont typeface="Prestige Elite Std Bold"/>
              <a:buNone/>
            </a:pPr>
            <a:r>
              <a:rPr lang="nn-NO" sz="1800" b="1" dirty="0" smtClean="0">
                <a:solidFill>
                  <a:srgbClr val="5C92B5"/>
                </a:solidFill>
                <a:latin typeface="Cambria" pitchFamily="18" charset="0"/>
              </a:rPr>
              <a:t>U</a:t>
            </a:r>
            <a:r>
              <a:rPr lang="nn-NO" sz="1800" b="1" dirty="0" smtClean="0">
                <a:latin typeface="Cambria" pitchFamily="18" charset="0"/>
              </a:rPr>
              <a:t>tforske</a:t>
            </a:r>
          </a:p>
          <a:p>
            <a:pPr marL="365125" indent="-255588" eaLnBrk="1" hangingPunct="1">
              <a:lnSpc>
                <a:spcPct val="90000"/>
              </a:lnSpc>
              <a:spcAft>
                <a:spcPts val="600"/>
              </a:spcAft>
            </a:pPr>
            <a:r>
              <a:rPr lang="nn-NO" sz="1800" dirty="0" smtClean="0">
                <a:latin typeface="Cambria" pitchFamily="18" charset="0"/>
              </a:rPr>
              <a:t>«</a:t>
            </a:r>
            <a:r>
              <a:rPr lang="nn-NO" sz="1800" dirty="0" err="1" smtClean="0">
                <a:latin typeface="Cambria" pitchFamily="18" charset="0"/>
              </a:rPr>
              <a:t>Hva</a:t>
            </a:r>
            <a:r>
              <a:rPr lang="nn-NO" sz="1800" dirty="0" smtClean="0">
                <a:latin typeface="Cambria" pitchFamily="18" charset="0"/>
              </a:rPr>
              <a:t> tenker du om dette? </a:t>
            </a:r>
            <a:r>
              <a:rPr lang="nn-NO" sz="1800" dirty="0" err="1" smtClean="0">
                <a:latin typeface="Cambria" pitchFamily="18" charset="0"/>
              </a:rPr>
              <a:t>Hva</a:t>
            </a:r>
            <a:r>
              <a:rPr lang="nn-NO" sz="1800" dirty="0" smtClean="0">
                <a:latin typeface="Cambria" pitchFamily="18" charset="0"/>
              </a:rPr>
              <a:t> </a:t>
            </a:r>
            <a:r>
              <a:rPr lang="nn-NO" sz="1800" dirty="0" err="1" smtClean="0">
                <a:latin typeface="Cambria" pitchFamily="18" charset="0"/>
              </a:rPr>
              <a:t>innebærer</a:t>
            </a:r>
            <a:r>
              <a:rPr lang="nn-NO" sz="1800" dirty="0" smtClean="0">
                <a:latin typeface="Cambria" pitchFamily="18" charset="0"/>
              </a:rPr>
              <a:t> dette for deg? </a:t>
            </a:r>
            <a:r>
              <a:rPr lang="nn-NO" sz="1800" dirty="0" err="1" smtClean="0">
                <a:latin typeface="Cambria" pitchFamily="18" charset="0"/>
              </a:rPr>
              <a:t>Hva</a:t>
            </a:r>
            <a:r>
              <a:rPr lang="nn-NO" sz="1800" dirty="0" smtClean="0">
                <a:latin typeface="Cambria" pitchFamily="18" charset="0"/>
              </a:rPr>
              <a:t> blir viktig nå»? </a:t>
            </a:r>
          </a:p>
          <a:p>
            <a:pPr marL="365125" indent="-255588" eaLnBrk="1" hangingPunct="1">
              <a:lnSpc>
                <a:spcPct val="90000"/>
              </a:lnSpc>
              <a:spcAft>
                <a:spcPts val="600"/>
              </a:spcAft>
            </a:pPr>
            <a:r>
              <a:rPr lang="nn-NO" sz="1800" dirty="0" smtClean="0">
                <a:latin typeface="Cambria" pitchFamily="18" charset="0"/>
              </a:rPr>
              <a:t>Lytte og </a:t>
            </a:r>
            <a:r>
              <a:rPr lang="nn-NO" sz="1800" dirty="0" err="1" smtClean="0">
                <a:latin typeface="Cambria" pitchFamily="18" charset="0"/>
              </a:rPr>
              <a:t>oppsummere</a:t>
            </a:r>
            <a:endParaRPr lang="nn-NO" sz="1800" dirty="0" smtClean="0">
              <a:latin typeface="Cambria" pitchFamily="18" charset="0"/>
            </a:endParaRPr>
          </a:p>
          <a:p>
            <a:pPr marL="365125" indent="-255588" eaLnBrk="1" hangingPunct="1">
              <a:lnSpc>
                <a:spcPct val="90000"/>
              </a:lnSpc>
            </a:pPr>
            <a:endParaRPr lang="nb-NO" sz="2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67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322</Words>
  <Application>Microsoft Office PowerPoint</Application>
  <PresentationFormat>On-screen Show (4:3)</PresentationFormat>
  <Paragraphs>81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</vt:lpstr>
      <vt:lpstr>Comic Sans MS</vt:lpstr>
      <vt:lpstr>Prestige Elite Std Bold</vt:lpstr>
      <vt:lpstr>Wingdings</vt:lpstr>
      <vt:lpstr>11_Standard utforming</vt:lpstr>
      <vt:lpstr>Hva er viktig for deg nå? En smak av MI Læringsnettverk for utvikling av pasientløp i kommunen - Kunnskapssenteret </vt:lpstr>
      <vt:lpstr>HVA er viktig for DEG</vt:lpstr>
      <vt:lpstr>På seg selv kjenner en ingen andre</vt:lpstr>
      <vt:lpstr>PowerPoint Presentation</vt:lpstr>
      <vt:lpstr>MENY OG AGENDA</vt:lpstr>
      <vt:lpstr>MENY OG AGENDA</vt:lpstr>
      <vt:lpstr>BE OM LOV: </vt:lpstr>
      <vt:lpstr>INFORMASJONSUTVEKSLING –  INFORMERE I DIALOG:  U – T - U</vt:lpstr>
    </vt:vector>
  </TitlesOfParts>
  <Company>Helse Vest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Sonja Mellingen</dc:creator>
  <cp:lastModifiedBy>Trulte Konsmo</cp:lastModifiedBy>
  <cp:revision>8</cp:revision>
  <cp:lastPrinted>2014-11-25T13:00:44Z</cp:lastPrinted>
  <dcterms:created xsi:type="dcterms:W3CDTF">2014-11-24T11:56:37Z</dcterms:created>
  <dcterms:modified xsi:type="dcterms:W3CDTF">2015-03-06T11:06:53Z</dcterms:modified>
</cp:coreProperties>
</file>