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1" r:id="rId3"/>
    <p:sldId id="259" r:id="rId4"/>
    <p:sldId id="258" r:id="rId5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8A4C9F-7018-479F-B1E2-EDC01808F012}" type="datetimeFigureOut">
              <a:rPr lang="nb-NO"/>
              <a:pPr>
                <a:defRPr/>
              </a:pPr>
              <a:t>06.03.2015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B62F575-8895-4542-B817-FBBE12D38C7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2892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19C8E-D598-4148-826F-05E847F22F80}" type="datetimeFigureOut">
              <a:rPr lang="nb-NO"/>
              <a:pPr>
                <a:defRPr/>
              </a:pPr>
              <a:t>06.03.2015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ACC6E-30FC-45DA-867D-DF761F44127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07460-64BB-427F-ADB7-925615B6D828}" type="datetimeFigureOut">
              <a:rPr lang="nb-NO"/>
              <a:pPr>
                <a:defRPr/>
              </a:pPr>
              <a:t>06.03.2015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B5257-522B-4498-83F1-8AFCA164839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BEABD-3588-4602-B30E-8C2657E4B93C}" type="datetimeFigureOut">
              <a:rPr lang="nb-NO"/>
              <a:pPr>
                <a:defRPr/>
              </a:pPr>
              <a:t>06.03.2015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F96CA-E4E8-4909-BDE6-7D2C7A228B1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90DC3-2599-46B1-A151-3DD4365FBF55}" type="datetimeFigureOut">
              <a:rPr lang="nb-NO"/>
              <a:pPr>
                <a:defRPr/>
              </a:pPr>
              <a:t>06.03.2015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7A875-2C48-404A-8334-62EE393851F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09033-ECE8-411B-BBFF-BFC54043A790}" type="datetimeFigureOut">
              <a:rPr lang="nb-NO"/>
              <a:pPr>
                <a:defRPr/>
              </a:pPr>
              <a:t>06.03.2015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2A54B-3B43-4D0E-B58B-1C35418EF83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DCF4F-B14E-4245-9131-08782F185E04}" type="datetimeFigureOut">
              <a:rPr lang="nb-NO"/>
              <a:pPr>
                <a:defRPr/>
              </a:pPr>
              <a:t>06.03.2015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60D5D-0C50-4054-934D-A54C2F29118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C94E9-BCD3-4622-A7C1-79D8457340EB}" type="datetimeFigureOut">
              <a:rPr lang="nb-NO"/>
              <a:pPr>
                <a:defRPr/>
              </a:pPr>
              <a:t>06.03.2015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6ECEF-E54E-48D4-B1F0-B64C11F1B2B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81CAC-EC42-4FD1-A792-3B7F0CE34743}" type="datetimeFigureOut">
              <a:rPr lang="nb-NO"/>
              <a:pPr>
                <a:defRPr/>
              </a:pPr>
              <a:t>06.03.2015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5A23F-6C3A-40E1-A2C6-B39F0F17BDB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0099E-BFFD-4988-B00F-F0089F4C8D5D}" type="datetimeFigureOut">
              <a:rPr lang="nb-NO"/>
              <a:pPr>
                <a:defRPr/>
              </a:pPr>
              <a:t>06.03.2015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B32EB-34E3-4754-9DCA-873158F57A4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CFB9B-49FA-43FE-91B8-E318D515D3DE}" type="datetimeFigureOut">
              <a:rPr lang="nb-NO"/>
              <a:pPr>
                <a:defRPr/>
              </a:pPr>
              <a:t>06.03.2015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474C7-EF32-40E3-8E02-0F8803E25A2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D4DF5-44D1-4F24-8086-E96A89B597C3}" type="datetimeFigureOut">
              <a:rPr lang="nb-NO"/>
              <a:pPr>
                <a:defRPr/>
              </a:pPr>
              <a:t>06.03.2015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C6574-022B-4528-AAB9-0D744B19966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979144-4D8E-4069-931A-6041872AEBED}" type="datetimeFigureOut">
              <a:rPr lang="nb-NO"/>
              <a:pPr>
                <a:defRPr/>
              </a:pPr>
              <a:t>06.03.2015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88D731-DE21-49DC-880B-02F8611C414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Hvordan lære MI?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b-NO" dirty="0" smtClean="0"/>
              <a:t>En prosess – det tar tid !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b-NO" dirty="0" smtClean="0"/>
              <a:t>Lære hvordan vi skal lære MI av våre klienter </a:t>
            </a:r>
            <a:r>
              <a:rPr lang="nb-NO" sz="2600" dirty="0" smtClean="0"/>
              <a:t>- direkte feedback fra brukerne – de vil fortsette å snakke hvis dere gjør ting som stimulerer til at de snakker med dere.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b-NO" dirty="0" smtClean="0"/>
              <a:t>Det er gjennom reflekterende lytting MI utvikles  </a:t>
            </a:r>
            <a:r>
              <a:rPr lang="nb-NO" sz="2600" dirty="0" smtClean="0"/>
              <a:t>- denne grunnleggende ferdigheten må oppøves.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Hvordan lære MI?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b-NO" dirty="0" smtClean="0"/>
              <a:t>Følgende praktiske retningslinjer anbefales: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b-NO" dirty="0" smtClean="0"/>
              <a:t>Snakk mindre enn klienten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b-NO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b-NO" dirty="0" smtClean="0"/>
              <a:t>Still dobbelt så mange åpne spørsmål som lukkede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dirty="0" smtClean="0"/>
              <a:t>8 TRINN I LÆRING AV MI</a:t>
            </a:r>
            <a:br>
              <a:rPr lang="nb-NO" dirty="0" smtClean="0"/>
            </a:br>
            <a:r>
              <a:rPr lang="nb-NO" sz="2000" dirty="0" smtClean="0"/>
              <a:t>MILLER, W. R., &amp; MOYERS, T. B. (2006)</a:t>
            </a:r>
            <a:br>
              <a:rPr lang="nb-NO" sz="2000" dirty="0" smtClean="0"/>
            </a:b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399087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b-NO" dirty="0" smtClean="0"/>
              <a:t>1. Grunninnstilling og holdning i MI (”spirit”)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b-NO" sz="2600" dirty="0" smtClean="0"/>
              <a:t>Empati, respekt, aksept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b-NO" sz="2600" dirty="0" smtClean="0"/>
              <a:t>Klientautonomi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b-NO" sz="2600" dirty="0" smtClean="0"/>
              <a:t>Samarbeidsrettet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b-NO" sz="2600" dirty="0" smtClean="0"/>
              <a:t>Hente fram </a:t>
            </a:r>
            <a:r>
              <a:rPr lang="nb-NO" sz="2600" dirty="0" err="1" smtClean="0"/>
              <a:t>vs</a:t>
            </a:r>
            <a:r>
              <a:rPr lang="nb-NO" sz="2600" dirty="0" smtClean="0"/>
              <a:t> å tilføre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b-NO" sz="2600" dirty="0" smtClean="0"/>
              <a:t>Kompetanse </a:t>
            </a:r>
            <a:r>
              <a:rPr lang="nb-NO" sz="2600" dirty="0" err="1" smtClean="0"/>
              <a:t>vs</a:t>
            </a:r>
            <a:r>
              <a:rPr lang="nb-NO" sz="2600" dirty="0" smtClean="0"/>
              <a:t> mangel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b-NO" sz="2600" dirty="0" smtClean="0"/>
              <a:t>Utforskning </a:t>
            </a:r>
            <a:r>
              <a:rPr lang="nb-NO" sz="2600" dirty="0" err="1" smtClean="0"/>
              <a:t>vs</a:t>
            </a:r>
            <a:r>
              <a:rPr lang="nb-NO" sz="2600" dirty="0" smtClean="0"/>
              <a:t> overtalelse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b-NO" sz="2600" dirty="0"/>
              <a:t>	</a:t>
            </a:r>
            <a:endParaRPr lang="nb-NO" sz="26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b-NO" dirty="0" smtClean="0"/>
              <a:t>2. Klientsentrert kommunikasjon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b-NO" sz="2600" dirty="0" smtClean="0"/>
              <a:t>Åpne spørsmål, refleksjon, oppsummeringer, bekreftelse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sz="31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b-NO" sz="3100" dirty="0" smtClean="0"/>
              <a:t>3. Gjenkjenne og, holde fokus på endringssnakk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b-NO" sz="2600" dirty="0" smtClean="0"/>
              <a:t>Språk er viktig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b-NO" sz="2600" dirty="0" smtClean="0"/>
              <a:t>Klienten påvirker seg selv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sz="30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sz="30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dirty="0" smtClean="0"/>
              <a:t>8 TRINN I LÆRING AV MI forts</a:t>
            </a:r>
            <a:br>
              <a:rPr lang="nb-NO" dirty="0" smtClean="0"/>
            </a:br>
            <a:r>
              <a:rPr lang="nb-NO" sz="2000" dirty="0" smtClean="0"/>
              <a:t>MILLER, W. R., &amp; MOYERS, T. B. (2006)</a:t>
            </a:r>
            <a:br>
              <a:rPr lang="nb-NO" sz="2000" dirty="0" smtClean="0"/>
            </a:b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327650"/>
          </a:xfrm>
        </p:spPr>
        <p:txBody>
          <a:bodyPr rtlCol="0">
            <a:normAutofit fontScale="77500" lnSpcReduction="20000"/>
          </a:bodyPr>
          <a:lstStyle/>
          <a:p>
            <a:pPr marL="5715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b-NO" dirty="0" smtClean="0"/>
              <a:t>4. Utløse og forsterke endringssnakk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nb-NO" dirty="0" smtClean="0"/>
              <a:t>- Dimensjoner i endring er elastiske og påvirkelige i samtale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b-NO" dirty="0"/>
              <a:t>5</a:t>
            </a:r>
            <a:r>
              <a:rPr lang="nb-NO" dirty="0" smtClean="0"/>
              <a:t>. Redusere motstand, rulle med motstand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b-NO" dirty="0" smtClean="0"/>
              <a:t>Innledning til kontakten og hver samtale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b-NO" dirty="0" smtClean="0"/>
              <a:t>Bruk av refleksjon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b-NO" dirty="0" smtClean="0"/>
              <a:t>Be om lov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b-NO" dirty="0"/>
              <a:t>6</a:t>
            </a:r>
            <a:r>
              <a:rPr lang="nb-NO" dirty="0" smtClean="0"/>
              <a:t>. Utarbeide endringsplan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b-NO" dirty="0" smtClean="0"/>
              <a:t>Nøkkelspørsmål, meny av alternativer, utveksle informasjon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b-NO" dirty="0" smtClean="0"/>
              <a:t>Forhandle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b-NO" dirty="0" smtClean="0"/>
              <a:t>7. Konsolidere klientens beslutning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b-NO" dirty="0" smtClean="0"/>
              <a:t>Forpliktelse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b-NO" dirty="0"/>
              <a:t>8</a:t>
            </a:r>
            <a:r>
              <a:rPr lang="nb-NO" dirty="0" smtClean="0"/>
              <a:t>. MI sammen med annen behandling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b-NO" dirty="0" smtClean="0"/>
              <a:t>Forberedelse til annen behandling, integrert i annen behandling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191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Hvordan lære MI?</vt:lpstr>
      <vt:lpstr>Hvordan lære MI?</vt:lpstr>
      <vt:lpstr>8 TRINN I LÆRING AV MI MILLER, W. R., &amp; MOYERS, T. B. (2006) </vt:lpstr>
      <vt:lpstr>8 TRINN I LÆRING AV MI forts MILLER, W. R., &amp; MOYERS, T. B. (2006) </vt:lpstr>
    </vt:vector>
  </TitlesOfParts>
  <Company>Helse Vest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Solveig Storbækken</dc:creator>
  <cp:lastModifiedBy>Trulte Konsmo</cp:lastModifiedBy>
  <cp:revision>9</cp:revision>
  <dcterms:created xsi:type="dcterms:W3CDTF">2014-08-30T14:46:59Z</dcterms:created>
  <dcterms:modified xsi:type="dcterms:W3CDTF">2015-03-06T11:05:55Z</dcterms:modified>
</cp:coreProperties>
</file>