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8" r:id="rId1"/>
  </p:sldMasterIdLst>
  <p:notesMasterIdLst>
    <p:notesMasterId r:id="rId26"/>
  </p:notesMasterIdLst>
  <p:handoutMasterIdLst>
    <p:handoutMasterId r:id="rId27"/>
  </p:handoutMasterIdLst>
  <p:sldIdLst>
    <p:sldId id="266" r:id="rId2"/>
    <p:sldId id="267" r:id="rId3"/>
    <p:sldId id="268" r:id="rId4"/>
    <p:sldId id="291" r:id="rId5"/>
    <p:sldId id="270" r:id="rId6"/>
    <p:sldId id="271" r:id="rId7"/>
    <p:sldId id="269" r:id="rId8"/>
    <p:sldId id="279" r:id="rId9"/>
    <p:sldId id="280" r:id="rId10"/>
    <p:sldId id="281" r:id="rId11"/>
    <p:sldId id="283" r:id="rId12"/>
    <p:sldId id="282" r:id="rId13"/>
    <p:sldId id="284" r:id="rId14"/>
    <p:sldId id="285" r:id="rId15"/>
    <p:sldId id="286" r:id="rId16"/>
    <p:sldId id="287" r:id="rId17"/>
    <p:sldId id="272" r:id="rId18"/>
    <p:sldId id="278" r:id="rId19"/>
    <p:sldId id="288" r:id="rId20"/>
    <p:sldId id="289" r:id="rId21"/>
    <p:sldId id="276" r:id="rId22"/>
    <p:sldId id="290" r:id="rId23"/>
    <p:sldId id="277" r:id="rId24"/>
    <p:sldId id="275" r:id="rId25"/>
  </p:sldIdLst>
  <p:sldSz cx="9144000" cy="6858000" type="screen4x3"/>
  <p:notesSz cx="6810375" cy="9942513"/>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71"/>
    <a:srgbClr val="E7832F"/>
    <a:srgbClr val="342C26"/>
    <a:srgbClr val="8A204D"/>
    <a:srgbClr val="AD2E3D"/>
    <a:srgbClr val="89305D"/>
    <a:srgbClr val="B23775"/>
    <a:srgbClr val="39AE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77487" autoAdjust="0"/>
  </p:normalViewPr>
  <p:slideViewPr>
    <p:cSldViewPr snapToGrid="0" snapToObjects="1">
      <p:cViewPr varScale="1">
        <p:scale>
          <a:sx n="57" d="100"/>
          <a:sy n="57" d="100"/>
        </p:scale>
        <p:origin x="112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fld id="{7D902234-7F2E-4675-95F6-6F1EAC26820E}" type="datetimeFigureOut">
              <a:rPr lang="nb-NO" smtClean="0"/>
              <a:t>02.03.2017</a:t>
            </a:fld>
            <a:endParaRPr lang="nb-NO"/>
          </a:p>
        </p:txBody>
      </p:sp>
      <p:sp>
        <p:nvSpPr>
          <p:cNvPr id="4" name="Plassholder for bunntekst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5354D3D6-D1A8-4F5A-8E5B-7D472852DDC1}" type="slidenum">
              <a:rPr lang="nb-NO" smtClean="0"/>
              <a:t>‹#›</a:t>
            </a:fld>
            <a:endParaRPr lang="nb-NO"/>
          </a:p>
        </p:txBody>
      </p:sp>
    </p:spTree>
    <p:extLst>
      <p:ext uri="{BB962C8B-B14F-4D97-AF65-F5344CB8AC3E}">
        <p14:creationId xmlns:p14="http://schemas.microsoft.com/office/powerpoint/2010/main" val="2772682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C6B2A952-3B18-AB48-A99B-AF2DEF1064DA}" type="datetimeFigureOut">
              <a:rPr lang="nb-NO" smtClean="0"/>
              <a:t>02.03.2017</a:t>
            </a:fld>
            <a:endParaRPr lang="nb-NO"/>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normAutofit/>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E3362B2D-34DB-3C4F-B526-502A40A8F975}" type="slidenum">
              <a:rPr lang="nb-NO" smtClean="0"/>
              <a:t>‹#›</a:t>
            </a:fld>
            <a:endParaRPr lang="nb-NO"/>
          </a:p>
        </p:txBody>
      </p:sp>
    </p:spTree>
    <p:extLst>
      <p:ext uri="{BB962C8B-B14F-4D97-AF65-F5344CB8AC3E}">
        <p14:creationId xmlns:p14="http://schemas.microsoft.com/office/powerpoint/2010/main" val="36435996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600" dirty="0"/>
          </a:p>
        </p:txBody>
      </p:sp>
      <p:sp>
        <p:nvSpPr>
          <p:cNvPr id="4" name="Plassholder for lysbildenummer 3"/>
          <p:cNvSpPr>
            <a:spLocks noGrp="1"/>
          </p:cNvSpPr>
          <p:nvPr>
            <p:ph type="sldNum" sz="quarter" idx="10"/>
          </p:nvPr>
        </p:nvSpPr>
        <p:spPr/>
        <p:txBody>
          <a:bodyPr/>
          <a:lstStyle/>
          <a:p>
            <a:fld id="{E3362B2D-34DB-3C4F-B526-502A40A8F975}" type="slidenum">
              <a:rPr lang="nb-NO" smtClean="0"/>
              <a:t>1</a:t>
            </a:fld>
            <a:endParaRPr lang="nb-NO"/>
          </a:p>
        </p:txBody>
      </p:sp>
    </p:spTree>
    <p:extLst>
      <p:ext uri="{BB962C8B-B14F-4D97-AF65-F5344CB8AC3E}">
        <p14:creationId xmlns:p14="http://schemas.microsoft.com/office/powerpoint/2010/main" val="3556118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3362B2D-34DB-3C4F-B526-502A40A8F975}" type="slidenum">
              <a:rPr lang="nb-NO" smtClean="0"/>
              <a:t>23</a:t>
            </a:fld>
            <a:endParaRPr lang="nb-NO"/>
          </a:p>
        </p:txBody>
      </p:sp>
    </p:spTree>
    <p:extLst>
      <p:ext uri="{BB962C8B-B14F-4D97-AF65-F5344CB8AC3E}">
        <p14:creationId xmlns:p14="http://schemas.microsoft.com/office/powerpoint/2010/main" val="1822836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600" dirty="0"/>
          </a:p>
        </p:txBody>
      </p:sp>
      <p:sp>
        <p:nvSpPr>
          <p:cNvPr id="4" name="Plassholder for lysbildenummer 3"/>
          <p:cNvSpPr>
            <a:spLocks noGrp="1"/>
          </p:cNvSpPr>
          <p:nvPr>
            <p:ph type="sldNum" sz="quarter" idx="10"/>
          </p:nvPr>
        </p:nvSpPr>
        <p:spPr/>
        <p:txBody>
          <a:bodyPr/>
          <a:lstStyle/>
          <a:p>
            <a:fld id="{E3362B2D-34DB-3C4F-B526-502A40A8F975}" type="slidenum">
              <a:rPr lang="nb-NO" smtClean="0"/>
              <a:t>2</a:t>
            </a:fld>
            <a:endParaRPr lang="nb-NO"/>
          </a:p>
        </p:txBody>
      </p:sp>
    </p:spTree>
    <p:extLst>
      <p:ext uri="{BB962C8B-B14F-4D97-AF65-F5344CB8AC3E}">
        <p14:creationId xmlns:p14="http://schemas.microsoft.com/office/powerpoint/2010/main" val="2306613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600" dirty="0" smtClean="0"/>
              <a:t>Håndhygiene er</a:t>
            </a:r>
            <a:r>
              <a:rPr lang="nb-NO" sz="1600" baseline="0" dirty="0" smtClean="0"/>
              <a:t> vårt viktigste og mest kostnadseffektive smitteverntiltak. </a:t>
            </a:r>
          </a:p>
          <a:p>
            <a:endParaRPr lang="nb-NO" sz="1600" baseline="0" dirty="0" smtClean="0"/>
          </a:p>
        </p:txBody>
      </p:sp>
      <p:sp>
        <p:nvSpPr>
          <p:cNvPr id="4" name="Plassholder for lysbildenummer 3"/>
          <p:cNvSpPr>
            <a:spLocks noGrp="1"/>
          </p:cNvSpPr>
          <p:nvPr>
            <p:ph type="sldNum" sz="quarter" idx="10"/>
          </p:nvPr>
        </p:nvSpPr>
        <p:spPr/>
        <p:txBody>
          <a:bodyPr/>
          <a:lstStyle/>
          <a:p>
            <a:fld id="{E3362B2D-34DB-3C4F-B526-502A40A8F975}" type="slidenum">
              <a:rPr lang="nb-NO" smtClean="0"/>
              <a:t>3</a:t>
            </a:fld>
            <a:endParaRPr lang="nb-NO"/>
          </a:p>
        </p:txBody>
      </p:sp>
    </p:spTree>
    <p:extLst>
      <p:ext uri="{BB962C8B-B14F-4D97-AF65-F5344CB8AC3E}">
        <p14:creationId xmlns:p14="http://schemas.microsoft.com/office/powerpoint/2010/main" val="2704735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600" b="0" dirty="0"/>
          </a:p>
        </p:txBody>
      </p:sp>
      <p:sp>
        <p:nvSpPr>
          <p:cNvPr id="4" name="Plassholder for lysbildenummer 3"/>
          <p:cNvSpPr>
            <a:spLocks noGrp="1"/>
          </p:cNvSpPr>
          <p:nvPr>
            <p:ph type="sldNum" sz="quarter" idx="10"/>
          </p:nvPr>
        </p:nvSpPr>
        <p:spPr/>
        <p:txBody>
          <a:bodyPr/>
          <a:lstStyle/>
          <a:p>
            <a:fld id="{E3362B2D-34DB-3C4F-B526-502A40A8F975}" type="slidenum">
              <a:rPr lang="nb-NO" smtClean="0"/>
              <a:t>5</a:t>
            </a:fld>
            <a:endParaRPr lang="nb-NO"/>
          </a:p>
        </p:txBody>
      </p:sp>
    </p:spTree>
    <p:extLst>
      <p:ext uri="{BB962C8B-B14F-4D97-AF65-F5344CB8AC3E}">
        <p14:creationId xmlns:p14="http://schemas.microsoft.com/office/powerpoint/2010/main" val="206208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600" dirty="0"/>
          </a:p>
        </p:txBody>
      </p:sp>
      <p:sp>
        <p:nvSpPr>
          <p:cNvPr id="4" name="Plassholder for lysbildenummer 3"/>
          <p:cNvSpPr>
            <a:spLocks noGrp="1"/>
          </p:cNvSpPr>
          <p:nvPr>
            <p:ph type="sldNum" sz="quarter" idx="10"/>
          </p:nvPr>
        </p:nvSpPr>
        <p:spPr/>
        <p:txBody>
          <a:bodyPr/>
          <a:lstStyle/>
          <a:p>
            <a:fld id="{E3362B2D-34DB-3C4F-B526-502A40A8F975}" type="slidenum">
              <a:rPr lang="nb-NO" smtClean="0"/>
              <a:t>6</a:t>
            </a:fld>
            <a:endParaRPr lang="nb-NO"/>
          </a:p>
        </p:txBody>
      </p:sp>
    </p:spTree>
    <p:extLst>
      <p:ext uri="{BB962C8B-B14F-4D97-AF65-F5344CB8AC3E}">
        <p14:creationId xmlns:p14="http://schemas.microsoft.com/office/powerpoint/2010/main" val="3849829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600" dirty="0"/>
          </a:p>
        </p:txBody>
      </p:sp>
      <p:sp>
        <p:nvSpPr>
          <p:cNvPr id="4" name="Plassholder for lysbildenummer 3"/>
          <p:cNvSpPr>
            <a:spLocks noGrp="1"/>
          </p:cNvSpPr>
          <p:nvPr>
            <p:ph type="sldNum" sz="quarter" idx="10"/>
          </p:nvPr>
        </p:nvSpPr>
        <p:spPr/>
        <p:txBody>
          <a:bodyPr/>
          <a:lstStyle/>
          <a:p>
            <a:fld id="{E3362B2D-34DB-3C4F-B526-502A40A8F975}" type="slidenum">
              <a:rPr lang="nb-NO" smtClean="0"/>
              <a:t>7</a:t>
            </a:fld>
            <a:endParaRPr lang="nb-NO"/>
          </a:p>
        </p:txBody>
      </p:sp>
    </p:spTree>
    <p:extLst>
      <p:ext uri="{BB962C8B-B14F-4D97-AF65-F5344CB8AC3E}">
        <p14:creationId xmlns:p14="http://schemas.microsoft.com/office/powerpoint/2010/main" val="4222629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3362B2D-34DB-3C4F-B526-502A40A8F975}" type="slidenum">
              <a:rPr lang="nb-NO" smtClean="0"/>
              <a:t>8</a:t>
            </a:fld>
            <a:endParaRPr lang="nb-NO"/>
          </a:p>
        </p:txBody>
      </p:sp>
    </p:spTree>
    <p:extLst>
      <p:ext uri="{BB962C8B-B14F-4D97-AF65-F5344CB8AC3E}">
        <p14:creationId xmlns:p14="http://schemas.microsoft.com/office/powerpoint/2010/main" val="2119929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3362B2D-34DB-3C4F-B526-502A40A8F975}" type="slidenum">
              <a:rPr lang="nb-NO" smtClean="0"/>
              <a:t>12</a:t>
            </a:fld>
            <a:endParaRPr lang="nb-NO"/>
          </a:p>
        </p:txBody>
      </p:sp>
    </p:spTree>
    <p:extLst>
      <p:ext uri="{BB962C8B-B14F-4D97-AF65-F5344CB8AC3E}">
        <p14:creationId xmlns:p14="http://schemas.microsoft.com/office/powerpoint/2010/main" val="674296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3362B2D-34DB-3C4F-B526-502A40A8F975}" type="slidenum">
              <a:rPr lang="nb-NO" smtClean="0"/>
              <a:t>13</a:t>
            </a:fld>
            <a:endParaRPr lang="nb-NO"/>
          </a:p>
        </p:txBody>
      </p:sp>
    </p:spTree>
    <p:extLst>
      <p:ext uri="{BB962C8B-B14F-4D97-AF65-F5344CB8AC3E}">
        <p14:creationId xmlns:p14="http://schemas.microsoft.com/office/powerpoint/2010/main" val="30971965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634659" y="2293245"/>
            <a:ext cx="7086600" cy="1470025"/>
          </a:xfrm>
        </p:spPr>
        <p:txBody>
          <a:bodyPr/>
          <a:lstStyle>
            <a:lvl1pPr algn="l">
              <a:defRPr>
                <a:solidFill>
                  <a:schemeClr val="bg1"/>
                </a:solidFill>
              </a:defRPr>
            </a:lvl1pPr>
          </a:lstStyle>
          <a:p>
            <a:r>
              <a:rPr lang="nb-NO" smtClean="0"/>
              <a:t>Klikk for å redigere tittelstil</a:t>
            </a:r>
            <a:endParaRPr lang="nb-NO" dirty="0"/>
          </a:p>
        </p:txBody>
      </p:sp>
      <p:sp>
        <p:nvSpPr>
          <p:cNvPr id="3" name="Subtitle 2"/>
          <p:cNvSpPr>
            <a:spLocks noGrp="1"/>
          </p:cNvSpPr>
          <p:nvPr>
            <p:ph type="subTitle" idx="1"/>
          </p:nvPr>
        </p:nvSpPr>
        <p:spPr>
          <a:xfrm>
            <a:off x="1634658" y="4049020"/>
            <a:ext cx="7052141" cy="1752600"/>
          </a:xfrm>
        </p:spPr>
        <p:txBody>
          <a:bodyPr/>
          <a:lstStyle>
            <a:lvl1pPr marL="0" indent="0" algn="l">
              <a:buNone/>
              <a:defRPr>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pic>
        <p:nvPicPr>
          <p:cNvPr id="10" name="Picture 9" descr="PP_grunnmal 254x195_alt 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5" name="Picture 4" descr="PP_grunnmal 254x195_alt 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2_Picture with Caption">
    <p:bg>
      <p:bgPr>
        <a:solidFill>
          <a:srgbClr val="E7832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rgbClr val="FFFFFF"/>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ctangle 10"/>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12_Picture with Caption">
    <p:bg>
      <p:bgPr>
        <a:solidFill>
          <a:schemeClr val="accent3">
            <a:lumMod val="75000"/>
            <a:alpha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rgbClr val="FFFFFF"/>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ctangle 10"/>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3_Picture with Caption">
    <p:bg>
      <p:bgPr>
        <a:solidFill>
          <a:srgbClr val="342C26">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chemeClr val="bg1"/>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ctangle 10"/>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4_Picture with Caption">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rgbClr val="003871"/>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00387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ctangle 10"/>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5_Picture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ctangle 10"/>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14_Picture with Caption">
    <p:bg>
      <p:bgPr>
        <a:solidFill>
          <a:srgbClr val="8A204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ctangle 10"/>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6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3871"/>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387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ctangle 10"/>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solidFill>
          <a:srgbClr val="0038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chemeClr val="bg1"/>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Picture Placeholder 2"/>
          <p:cNvSpPr>
            <a:spLocks noGrp="1"/>
          </p:cNvSpPr>
          <p:nvPr>
            <p:ph type="pic" idx="10"/>
          </p:nvPr>
        </p:nvSpPr>
        <p:spPr>
          <a:xfrm>
            <a:off x="4539721"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9" name="Picture Placeholder 2"/>
          <p:cNvSpPr>
            <a:spLocks noGrp="1"/>
          </p:cNvSpPr>
          <p:nvPr>
            <p:ph type="pic" idx="11"/>
          </p:nvPr>
        </p:nvSpPr>
        <p:spPr>
          <a:xfrm>
            <a:off x="4539721"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0" name="Picture Placeholder 2"/>
          <p:cNvSpPr>
            <a:spLocks noGrp="1"/>
          </p:cNvSpPr>
          <p:nvPr>
            <p:ph type="pic" idx="12"/>
          </p:nvPr>
        </p:nvSpPr>
        <p:spPr>
          <a:xfrm>
            <a:off x="1800754"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1" name="Rectangle 10"/>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
        <p:nvSpPr>
          <p:cNvPr id="14" name="Rectangle 13"/>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Rectangle 14"/>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6" name="Picture 15" descr="Logo negativ.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7_Picture with Caption">
    <p:bg>
      <p:bgPr>
        <a:solidFill>
          <a:srgbClr val="E7832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rgbClr val="FFFFFF"/>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Picture Placeholder 2"/>
          <p:cNvSpPr>
            <a:spLocks noGrp="1"/>
          </p:cNvSpPr>
          <p:nvPr>
            <p:ph type="pic" idx="10"/>
          </p:nvPr>
        </p:nvSpPr>
        <p:spPr>
          <a:xfrm>
            <a:off x="4539721"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9" name="Picture Placeholder 2"/>
          <p:cNvSpPr>
            <a:spLocks noGrp="1"/>
          </p:cNvSpPr>
          <p:nvPr>
            <p:ph type="pic" idx="11"/>
          </p:nvPr>
        </p:nvSpPr>
        <p:spPr>
          <a:xfrm>
            <a:off x="4539721"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0" name="Picture Placeholder 2"/>
          <p:cNvSpPr>
            <a:spLocks noGrp="1"/>
          </p:cNvSpPr>
          <p:nvPr>
            <p:ph type="pic" idx="12"/>
          </p:nvPr>
        </p:nvSpPr>
        <p:spPr>
          <a:xfrm>
            <a:off x="1800754"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1" name="Rectangle 10"/>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
        <p:nvSpPr>
          <p:cNvPr id="14" name="Rectangle 13"/>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Rectangle 14"/>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6" name="Picture 15" descr="Logo negativ.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13_Picture with Caption">
    <p:bg>
      <p:bgPr>
        <a:solidFill>
          <a:schemeClr val="accent3">
            <a:lumMod val="75000"/>
            <a:alpha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rgbClr val="FFFFFF"/>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Picture Placeholder 2"/>
          <p:cNvSpPr>
            <a:spLocks noGrp="1"/>
          </p:cNvSpPr>
          <p:nvPr>
            <p:ph type="pic" idx="10"/>
          </p:nvPr>
        </p:nvSpPr>
        <p:spPr>
          <a:xfrm>
            <a:off x="4539721"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9" name="Picture Placeholder 2"/>
          <p:cNvSpPr>
            <a:spLocks noGrp="1"/>
          </p:cNvSpPr>
          <p:nvPr>
            <p:ph type="pic" idx="11"/>
          </p:nvPr>
        </p:nvSpPr>
        <p:spPr>
          <a:xfrm>
            <a:off x="4539721"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0" name="Picture Placeholder 2"/>
          <p:cNvSpPr>
            <a:spLocks noGrp="1"/>
          </p:cNvSpPr>
          <p:nvPr>
            <p:ph type="pic" idx="12"/>
          </p:nvPr>
        </p:nvSpPr>
        <p:spPr>
          <a:xfrm>
            <a:off x="1800754"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1" name="Rectangle 10"/>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
        <p:nvSpPr>
          <p:cNvPr id="14" name="Rectangle 13"/>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Rectangle 14"/>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6" name="Picture 15" descr="Logo negativ.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871"/>
                </a:solidFill>
              </a:defRPr>
            </a:lvl1pPr>
          </a:lstStyle>
          <a:p>
            <a:r>
              <a:rPr lang="nb-NO" smtClean="0"/>
              <a:t>Klikk for å redigere tittelstil</a:t>
            </a:r>
            <a:endParaRPr lang="nb-NO" dirty="0"/>
          </a:p>
        </p:txBody>
      </p:sp>
      <p:sp>
        <p:nvSpPr>
          <p:cNvPr id="3" name="Content Placeholder 2"/>
          <p:cNvSpPr>
            <a:spLocks noGrp="1"/>
          </p:cNvSpPr>
          <p:nvPr>
            <p:ph idx="1"/>
          </p:nvPr>
        </p:nvSpPr>
        <p:spPr/>
        <p:txBody>
          <a:bodyPr/>
          <a:lstStyle>
            <a:lvl1pPr>
              <a:defRPr>
                <a:solidFill>
                  <a:srgbClr val="003871"/>
                </a:solidFill>
              </a:defRPr>
            </a:lvl1pPr>
            <a:lvl2pPr>
              <a:defRPr>
                <a:solidFill>
                  <a:srgbClr val="003871"/>
                </a:solidFill>
              </a:defRPr>
            </a:lvl2pPr>
            <a:lvl3pPr>
              <a:defRPr>
                <a:solidFill>
                  <a:srgbClr val="003871"/>
                </a:solidFill>
              </a:defRPr>
            </a:lvl3pPr>
            <a:lvl4pPr>
              <a:defRPr>
                <a:solidFill>
                  <a:srgbClr val="003871"/>
                </a:solidFill>
              </a:defRPr>
            </a:lvl4pPr>
            <a:lvl5pPr>
              <a:defRPr>
                <a:solidFill>
                  <a:srgbClr val="003871"/>
                </a:solidFil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0" name="Rectangle 9"/>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1" name="Rectangle 10"/>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smtClean="0">
              <a:ln>
                <a:noFill/>
              </a:ln>
              <a:solidFill>
                <a:sysClr val="window" lastClr="FFFFFF"/>
              </a:solidFill>
              <a:effectLst/>
              <a:uLnTx/>
              <a:uFillTx/>
              <a:latin typeface="Calibri"/>
              <a:ea typeface="+mn-ea"/>
              <a:cs typeface="+mn-cs"/>
            </a:endParaRPr>
          </a:p>
        </p:txBody>
      </p:sp>
      <p:pic>
        <p:nvPicPr>
          <p:cNvPr id="12" name="Picture 11" descr="Logo negativ.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cxnSp>
        <p:nvCxnSpPr>
          <p:cNvPr id="8" name="Straight Connector 7"/>
          <p:cNvCxnSpPr/>
          <p:nvPr/>
        </p:nvCxnSpPr>
        <p:spPr>
          <a:xfrm>
            <a:off x="0" y="1495929"/>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13" name="Rectangle 12"/>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smtClean="0">
              <a:ln>
                <a:noFill/>
              </a:ln>
              <a:solidFill>
                <a:sysClr val="window" lastClr="FFFFFF"/>
              </a:solidFill>
              <a:effectLst/>
              <a:uLnTx/>
              <a:uFillTx/>
              <a:latin typeface="Calibri"/>
              <a:ea typeface="+mn-ea"/>
              <a:cs typeface="+mn-cs"/>
            </a:endParaRPr>
          </a:p>
        </p:txBody>
      </p:sp>
      <p:pic>
        <p:nvPicPr>
          <p:cNvPr id="14" name="Picture 13" descr="Logo negativ.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cxnSp>
        <p:nvCxnSpPr>
          <p:cNvPr id="15" name="Straight Connector 14"/>
          <p:cNvCxnSpPr/>
          <p:nvPr userDrawn="1"/>
        </p:nvCxnSpPr>
        <p:spPr>
          <a:xfrm>
            <a:off x="0" y="1495929"/>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8_Picture with Caption">
    <p:bg>
      <p:bgPr>
        <a:solidFill>
          <a:srgbClr val="342C26">
            <a:alpha val="8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rgbClr val="FFFFFF"/>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Picture Placeholder 2"/>
          <p:cNvSpPr>
            <a:spLocks noGrp="1"/>
          </p:cNvSpPr>
          <p:nvPr>
            <p:ph type="pic" idx="10"/>
          </p:nvPr>
        </p:nvSpPr>
        <p:spPr>
          <a:xfrm>
            <a:off x="4539721"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9" name="Picture Placeholder 2"/>
          <p:cNvSpPr>
            <a:spLocks noGrp="1"/>
          </p:cNvSpPr>
          <p:nvPr>
            <p:ph type="pic" idx="11"/>
          </p:nvPr>
        </p:nvSpPr>
        <p:spPr>
          <a:xfrm>
            <a:off x="4539721"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0" name="Picture Placeholder 2"/>
          <p:cNvSpPr>
            <a:spLocks noGrp="1"/>
          </p:cNvSpPr>
          <p:nvPr>
            <p:ph type="pic" idx="12"/>
          </p:nvPr>
        </p:nvSpPr>
        <p:spPr>
          <a:xfrm>
            <a:off x="1800754"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1" name="Rectangle 10"/>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
        <p:nvSpPr>
          <p:cNvPr id="14" name="Rectangle 13"/>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Rectangle 14"/>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6" name="Picture 15" descr="Logo negativ.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9_Picture with Caption">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rgbClr val="003871"/>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00387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Picture Placeholder 2"/>
          <p:cNvSpPr>
            <a:spLocks noGrp="1"/>
          </p:cNvSpPr>
          <p:nvPr>
            <p:ph type="pic" idx="10"/>
          </p:nvPr>
        </p:nvSpPr>
        <p:spPr>
          <a:xfrm>
            <a:off x="4539721"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9" name="Picture Placeholder 2"/>
          <p:cNvSpPr>
            <a:spLocks noGrp="1"/>
          </p:cNvSpPr>
          <p:nvPr>
            <p:ph type="pic" idx="11"/>
          </p:nvPr>
        </p:nvSpPr>
        <p:spPr>
          <a:xfrm>
            <a:off x="4539721"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0" name="Picture Placeholder 2"/>
          <p:cNvSpPr>
            <a:spLocks noGrp="1"/>
          </p:cNvSpPr>
          <p:nvPr>
            <p:ph type="pic" idx="12"/>
          </p:nvPr>
        </p:nvSpPr>
        <p:spPr>
          <a:xfrm>
            <a:off x="1800754"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1" name="Rectangle 10"/>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
        <p:nvSpPr>
          <p:cNvPr id="14" name="Rectangle 13"/>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Rectangle 14"/>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6" name="Picture 15" descr="Logo negativ.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10_Pictur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chemeClr val="bg1"/>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Picture Placeholder 2"/>
          <p:cNvSpPr>
            <a:spLocks noGrp="1"/>
          </p:cNvSpPr>
          <p:nvPr>
            <p:ph type="pic" idx="10"/>
          </p:nvPr>
        </p:nvSpPr>
        <p:spPr>
          <a:xfrm>
            <a:off x="4539721"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9" name="Picture Placeholder 2"/>
          <p:cNvSpPr>
            <a:spLocks noGrp="1"/>
          </p:cNvSpPr>
          <p:nvPr>
            <p:ph type="pic" idx="11"/>
          </p:nvPr>
        </p:nvSpPr>
        <p:spPr>
          <a:xfrm>
            <a:off x="4539721"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0" name="Picture Placeholder 2"/>
          <p:cNvSpPr>
            <a:spLocks noGrp="1"/>
          </p:cNvSpPr>
          <p:nvPr>
            <p:ph type="pic" idx="12"/>
          </p:nvPr>
        </p:nvSpPr>
        <p:spPr>
          <a:xfrm>
            <a:off x="1800754"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1" name="Rectangle 10"/>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
        <p:nvSpPr>
          <p:cNvPr id="14" name="Rectangle 13"/>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Rectangle 14"/>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6" name="Picture 15" descr="Logo negativ.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15_Picture with Caption">
    <p:bg>
      <p:bgPr>
        <a:solidFill>
          <a:srgbClr val="8A204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chemeClr val="bg1"/>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Picture Placeholder 2"/>
          <p:cNvSpPr>
            <a:spLocks noGrp="1"/>
          </p:cNvSpPr>
          <p:nvPr>
            <p:ph type="pic" idx="10"/>
          </p:nvPr>
        </p:nvSpPr>
        <p:spPr>
          <a:xfrm>
            <a:off x="4539721"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9" name="Picture Placeholder 2"/>
          <p:cNvSpPr>
            <a:spLocks noGrp="1"/>
          </p:cNvSpPr>
          <p:nvPr>
            <p:ph type="pic" idx="11"/>
          </p:nvPr>
        </p:nvSpPr>
        <p:spPr>
          <a:xfrm>
            <a:off x="4539721"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0" name="Picture Placeholder 2"/>
          <p:cNvSpPr>
            <a:spLocks noGrp="1"/>
          </p:cNvSpPr>
          <p:nvPr>
            <p:ph type="pic" idx="12"/>
          </p:nvPr>
        </p:nvSpPr>
        <p:spPr>
          <a:xfrm>
            <a:off x="1800754"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1" name="Rectangle 10"/>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
        <p:nvSpPr>
          <p:cNvPr id="14" name="Rectangle 13"/>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Rectangle 14"/>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6" name="Picture 15" descr="Logo negativ.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1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3000" b="1">
                <a:solidFill>
                  <a:srgbClr val="003871"/>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00387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Picture Placeholder 2"/>
          <p:cNvSpPr>
            <a:spLocks noGrp="1"/>
          </p:cNvSpPr>
          <p:nvPr>
            <p:ph type="pic" idx="10"/>
          </p:nvPr>
        </p:nvSpPr>
        <p:spPr>
          <a:xfrm>
            <a:off x="4539721" y="612775"/>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9" name="Picture Placeholder 2"/>
          <p:cNvSpPr>
            <a:spLocks noGrp="1"/>
          </p:cNvSpPr>
          <p:nvPr>
            <p:ph type="pic" idx="11"/>
          </p:nvPr>
        </p:nvSpPr>
        <p:spPr>
          <a:xfrm>
            <a:off x="4539721"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0" name="Picture Placeholder 2"/>
          <p:cNvSpPr>
            <a:spLocks noGrp="1"/>
          </p:cNvSpPr>
          <p:nvPr>
            <p:ph type="pic" idx="12"/>
          </p:nvPr>
        </p:nvSpPr>
        <p:spPr>
          <a:xfrm>
            <a:off x="1800754" y="2667000"/>
            <a:ext cx="2738967" cy="2054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11" name="Rectangle 10"/>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
        <p:nvSpPr>
          <p:cNvPr id="14" name="Rectangle 13"/>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5" name="Rectangle 14"/>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6" name="Picture 15" descr="Logo negativ.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871"/>
                </a:solidFill>
              </a:defRPr>
            </a:lvl1pPr>
          </a:lstStyle>
          <a:p>
            <a:r>
              <a:rPr lang="nb-NO" smtClean="0"/>
              <a:t>Klikk for å redigere tittelstil</a:t>
            </a:r>
            <a:endParaRPr lang="nb-NO" dirty="0"/>
          </a:p>
        </p:txBody>
      </p:sp>
      <p:sp>
        <p:nvSpPr>
          <p:cNvPr id="3" name="Vertical Text Placeholder 2"/>
          <p:cNvSpPr>
            <a:spLocks noGrp="1"/>
          </p:cNvSpPr>
          <p:nvPr>
            <p:ph type="body" orient="vert" idx="1"/>
          </p:nvPr>
        </p:nvSpPr>
        <p:spPr/>
        <p:txBody>
          <a:bodyPr vert="eaVert"/>
          <a:lstStyle>
            <a:lvl1pPr>
              <a:defRPr>
                <a:solidFill>
                  <a:srgbClr val="003871"/>
                </a:solidFill>
              </a:defRPr>
            </a:lvl1pPr>
            <a:lvl2pPr>
              <a:defRPr>
                <a:solidFill>
                  <a:srgbClr val="003871"/>
                </a:solidFill>
              </a:defRPr>
            </a:lvl2pPr>
            <a:lvl3pPr>
              <a:defRPr>
                <a:solidFill>
                  <a:srgbClr val="003871"/>
                </a:solidFill>
              </a:defRPr>
            </a:lvl3pPr>
            <a:lvl4pPr>
              <a:defRPr>
                <a:solidFill>
                  <a:srgbClr val="003871"/>
                </a:solidFill>
              </a:defRPr>
            </a:lvl4pPr>
            <a:lvl5pPr>
              <a:defRPr>
                <a:solidFill>
                  <a:srgbClr val="003871"/>
                </a:solidFil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8" name="Rectangle 7"/>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cxnSp>
        <p:nvCxnSpPr>
          <p:cNvPr id="7" name="Straight Connector 6"/>
          <p:cNvCxnSpPr/>
          <p:nvPr/>
        </p:nvCxnSpPr>
        <p:spPr>
          <a:xfrm>
            <a:off x="0" y="1495929"/>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cxnSp>
        <p:nvCxnSpPr>
          <p:cNvPr id="14" name="Straight Connector 13"/>
          <p:cNvCxnSpPr/>
          <p:nvPr userDrawn="1"/>
        </p:nvCxnSpPr>
        <p:spPr>
          <a:xfrm>
            <a:off x="0" y="1495929"/>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003871"/>
                </a:solidFill>
              </a:defRPr>
            </a:lvl1pPr>
          </a:lstStyle>
          <a:p>
            <a:r>
              <a:rPr lang="nb-NO" smtClean="0"/>
              <a:t>Klikk for å redigere tittelstil</a:t>
            </a:r>
            <a:endParaRPr lang="nb-NO"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rgbClr val="003871"/>
                </a:solidFill>
              </a:defRPr>
            </a:lvl1pPr>
            <a:lvl2pPr>
              <a:defRPr>
                <a:solidFill>
                  <a:srgbClr val="003871"/>
                </a:solidFill>
              </a:defRPr>
            </a:lvl2pPr>
            <a:lvl3pPr>
              <a:defRPr>
                <a:solidFill>
                  <a:srgbClr val="003871"/>
                </a:solidFill>
              </a:defRPr>
            </a:lvl3pPr>
            <a:lvl4pPr>
              <a:defRPr>
                <a:solidFill>
                  <a:srgbClr val="003871"/>
                </a:solidFill>
              </a:defRPr>
            </a:lvl4pPr>
            <a:lvl5pPr>
              <a:defRPr>
                <a:solidFill>
                  <a:srgbClr val="003871"/>
                </a:solidFill>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8" name="Rectangle 7"/>
          <p:cNvSpPr/>
          <p:nvPr/>
        </p:nvSpPr>
        <p:spPr>
          <a:xfrm rot="5400000">
            <a:off x="-450001" y="450793"/>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rot="5400000">
            <a:off x="-2618605" y="3879398"/>
            <a:ext cx="5597208"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404645" y="523361"/>
            <a:ext cx="1152914" cy="223365"/>
          </a:xfrm>
          <a:prstGeom prst="rect">
            <a:avLst/>
          </a:prstGeom>
        </p:spPr>
      </p:pic>
      <p:cxnSp>
        <p:nvCxnSpPr>
          <p:cNvPr id="7" name="Straight Connector 6"/>
          <p:cNvCxnSpPr/>
          <p:nvPr/>
        </p:nvCxnSpPr>
        <p:spPr>
          <a:xfrm rot="5400000" flipH="1" flipV="1">
            <a:off x="3127870" y="3429000"/>
            <a:ext cx="6858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rot="5400000">
            <a:off x="-450001" y="450793"/>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userDrawn="1"/>
        </p:nvSpPr>
        <p:spPr>
          <a:xfrm rot="5400000">
            <a:off x="-2618605" y="3879398"/>
            <a:ext cx="5597208"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404645" y="523361"/>
            <a:ext cx="1152914" cy="223365"/>
          </a:xfrm>
          <a:prstGeom prst="rect">
            <a:avLst/>
          </a:prstGeom>
        </p:spPr>
      </p:pic>
      <p:cxnSp>
        <p:nvCxnSpPr>
          <p:cNvPr id="14" name="Straight Connector 13"/>
          <p:cNvCxnSpPr/>
          <p:nvPr userDrawn="1"/>
        </p:nvCxnSpPr>
        <p:spPr>
          <a:xfrm rot="5400000" flipH="1" flipV="1">
            <a:off x="3127870" y="3429000"/>
            <a:ext cx="6858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Tree>
    <p:extLst>
      <p:ext uri="{BB962C8B-B14F-4D97-AF65-F5344CB8AC3E}">
        <p14:creationId xmlns:p14="http://schemas.microsoft.com/office/powerpoint/2010/main" val="1044754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871"/>
                </a:solidFill>
              </a:defRPr>
            </a:lvl1pPr>
          </a:lstStyle>
          <a:p>
            <a:r>
              <a:rPr lang="nb-NO" smtClean="0"/>
              <a:t>Klikk for å redigere tittelstil</a:t>
            </a:r>
            <a:endParaRPr lang="nb-NO" dirty="0"/>
          </a:p>
        </p:txBody>
      </p:sp>
      <p:sp>
        <p:nvSpPr>
          <p:cNvPr id="3" name="Content Placeholder 2"/>
          <p:cNvSpPr>
            <a:spLocks noGrp="1"/>
          </p:cNvSpPr>
          <p:nvPr>
            <p:ph sz="half" idx="1"/>
          </p:nvPr>
        </p:nvSpPr>
        <p:spPr>
          <a:xfrm>
            <a:off x="457200" y="1600200"/>
            <a:ext cx="4038600" cy="4525963"/>
          </a:xfrm>
        </p:spPr>
        <p:txBody>
          <a:bodyPr/>
          <a:lstStyle>
            <a:lvl1pPr>
              <a:defRPr sz="2800">
                <a:solidFill>
                  <a:srgbClr val="003871"/>
                </a:solidFill>
              </a:defRPr>
            </a:lvl1pPr>
            <a:lvl2pPr>
              <a:defRPr sz="2400">
                <a:solidFill>
                  <a:srgbClr val="003871"/>
                </a:solidFill>
              </a:defRPr>
            </a:lvl2pPr>
            <a:lvl3pPr>
              <a:defRPr sz="2000">
                <a:solidFill>
                  <a:srgbClr val="003871"/>
                </a:solidFill>
              </a:defRPr>
            </a:lvl3pPr>
            <a:lvl4pPr>
              <a:defRPr sz="1800">
                <a:solidFill>
                  <a:srgbClr val="003871"/>
                </a:solidFill>
              </a:defRPr>
            </a:lvl4pPr>
            <a:lvl5pPr>
              <a:defRPr sz="1800">
                <a:solidFill>
                  <a:srgbClr val="003871"/>
                </a:solidFill>
              </a:defRPr>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003871"/>
                </a:solidFill>
              </a:defRPr>
            </a:lvl1pPr>
            <a:lvl2pPr>
              <a:defRPr sz="2400">
                <a:solidFill>
                  <a:srgbClr val="003871"/>
                </a:solidFill>
              </a:defRPr>
            </a:lvl2pPr>
            <a:lvl3pPr>
              <a:defRPr sz="2000">
                <a:solidFill>
                  <a:srgbClr val="003871"/>
                </a:solidFill>
              </a:defRPr>
            </a:lvl3pPr>
            <a:lvl4pPr>
              <a:defRPr sz="1800">
                <a:solidFill>
                  <a:srgbClr val="003871"/>
                </a:solidFill>
              </a:defRPr>
            </a:lvl4pPr>
            <a:lvl5pPr>
              <a:defRPr sz="1800">
                <a:solidFill>
                  <a:srgbClr val="003871"/>
                </a:solidFill>
              </a:defRPr>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pic>
        <p:nvPicPr>
          <p:cNvPr id="9" name="Picture 8" descr="PP_FHI_mal_254x195.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513576"/>
            <a:ext cx="9144000" cy="344424"/>
          </a:xfrm>
          <a:prstGeom prst="rect">
            <a:avLst/>
          </a:prstGeom>
        </p:spPr>
      </p:pic>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Rectangle 7"/>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cxnSp>
        <p:nvCxnSpPr>
          <p:cNvPr id="11" name="Straight Connector 10"/>
          <p:cNvCxnSpPr/>
          <p:nvPr/>
        </p:nvCxnSpPr>
        <p:spPr>
          <a:xfrm>
            <a:off x="0" y="1495929"/>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3" name="Rectangle 12"/>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4" name="Picture 13" descr="Logo negativ.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cxnSp>
        <p:nvCxnSpPr>
          <p:cNvPr id="15" name="Straight Connector 14"/>
          <p:cNvCxnSpPr/>
          <p:nvPr userDrawn="1"/>
        </p:nvCxnSpPr>
        <p:spPr>
          <a:xfrm>
            <a:off x="0" y="1495929"/>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871"/>
                </a:solidFill>
              </a:defRPr>
            </a:lvl1pPr>
          </a:lstStyle>
          <a:p>
            <a:r>
              <a:rPr lang="nb-NO" smtClean="0"/>
              <a:t>Klikk for å redigere tittelstil</a:t>
            </a:r>
            <a:endParaRPr lang="nb-NO"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387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003871"/>
                </a:solidFill>
              </a:defRPr>
            </a:lvl1pPr>
            <a:lvl2pPr>
              <a:defRPr sz="2000">
                <a:solidFill>
                  <a:srgbClr val="003871"/>
                </a:solidFill>
              </a:defRPr>
            </a:lvl2pPr>
            <a:lvl3pPr>
              <a:defRPr sz="1800">
                <a:solidFill>
                  <a:srgbClr val="003871"/>
                </a:solidFill>
              </a:defRPr>
            </a:lvl3pPr>
            <a:lvl4pPr>
              <a:defRPr sz="1600">
                <a:solidFill>
                  <a:srgbClr val="003871"/>
                </a:solidFill>
              </a:defRPr>
            </a:lvl4pPr>
            <a:lvl5pPr>
              <a:defRPr sz="1600">
                <a:solidFill>
                  <a:srgbClr val="003871"/>
                </a:solidFill>
              </a:defRPr>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387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003871"/>
                </a:solidFill>
              </a:defRPr>
            </a:lvl1pPr>
            <a:lvl2pPr>
              <a:defRPr sz="2000">
                <a:solidFill>
                  <a:srgbClr val="003871"/>
                </a:solidFill>
              </a:defRPr>
            </a:lvl2pPr>
            <a:lvl3pPr>
              <a:defRPr sz="1800">
                <a:solidFill>
                  <a:srgbClr val="003871"/>
                </a:solidFill>
              </a:defRPr>
            </a:lvl3pPr>
            <a:lvl4pPr>
              <a:defRPr sz="1600">
                <a:solidFill>
                  <a:srgbClr val="003871"/>
                </a:solidFill>
              </a:defRPr>
            </a:lvl4pPr>
            <a:lvl5pPr>
              <a:defRPr sz="1600">
                <a:solidFill>
                  <a:srgbClr val="003871"/>
                </a:solidFill>
              </a:defRPr>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9" name="Rectangle 8"/>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Rectangle 9"/>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cxnSp>
        <p:nvCxnSpPr>
          <p:cNvPr id="11" name="Straight Connector 10"/>
          <p:cNvCxnSpPr/>
          <p:nvPr/>
        </p:nvCxnSpPr>
        <p:spPr>
          <a:xfrm>
            <a:off x="0" y="1469832"/>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4" name="Rectangle 13"/>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5" name="Picture 14" descr="Logo negativ.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cxnSp>
        <p:nvCxnSpPr>
          <p:cNvPr id="16" name="Straight Connector 15"/>
          <p:cNvCxnSpPr/>
          <p:nvPr userDrawn="1"/>
        </p:nvCxnSpPr>
        <p:spPr>
          <a:xfrm>
            <a:off x="0" y="1469832"/>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871"/>
                </a:solidFill>
              </a:defRPr>
            </a:lvl1pPr>
          </a:lstStyle>
          <a:p>
            <a:r>
              <a:rPr lang="nb-NO" smtClean="0"/>
              <a:t>Klikk for å redigere tittelstil</a:t>
            </a:r>
            <a:endParaRPr lang="nb-NO" dirty="0"/>
          </a:p>
        </p:txBody>
      </p:sp>
      <p:sp>
        <p:nvSpPr>
          <p:cNvPr id="5" name="Rectangle 4"/>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Rectangle 6"/>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8" name="Picture 7" descr="Logo negativ.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cxnSp>
        <p:nvCxnSpPr>
          <p:cNvPr id="6" name="Straight Connector 5"/>
          <p:cNvCxnSpPr/>
          <p:nvPr/>
        </p:nvCxnSpPr>
        <p:spPr>
          <a:xfrm>
            <a:off x="0" y="1487230"/>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Rectangle 9"/>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1" name="Picture 10" descr="Logo negativ.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cxnSp>
        <p:nvCxnSpPr>
          <p:cNvPr id="12" name="Straight Connector 11"/>
          <p:cNvCxnSpPr/>
          <p:nvPr userDrawn="1"/>
        </p:nvCxnSpPr>
        <p:spPr>
          <a:xfrm>
            <a:off x="0" y="1487230"/>
            <a:ext cx="9144000"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4" name="Rectangle 3"/>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 name="Rectangle 5"/>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7" name="Picture 6" descr="Logo negativ.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
        <p:nvSpPr>
          <p:cNvPr id="5" name="Rectangle 4"/>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Rectangle 7"/>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9" name="Picture 8" descr="Logo negativ.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003871"/>
                </a:solidFill>
              </a:defRPr>
            </a:lvl1pPr>
          </a:lstStyle>
          <a:p>
            <a:r>
              <a:rPr lang="nb-NO" smtClean="0"/>
              <a:t>Klikk for å redigere tittelstil</a:t>
            </a:r>
            <a:endParaRPr lang="nb-NO" dirty="0"/>
          </a:p>
        </p:txBody>
      </p:sp>
      <p:sp>
        <p:nvSpPr>
          <p:cNvPr id="3" name="Content Placeholder 2"/>
          <p:cNvSpPr>
            <a:spLocks noGrp="1"/>
          </p:cNvSpPr>
          <p:nvPr>
            <p:ph idx="1"/>
          </p:nvPr>
        </p:nvSpPr>
        <p:spPr>
          <a:xfrm>
            <a:off x="3575050" y="273050"/>
            <a:ext cx="5111750" cy="5853113"/>
          </a:xfrm>
        </p:spPr>
        <p:txBody>
          <a:bodyPr/>
          <a:lstStyle>
            <a:lvl1pPr>
              <a:defRPr sz="3200">
                <a:solidFill>
                  <a:srgbClr val="003871"/>
                </a:solidFill>
              </a:defRPr>
            </a:lvl1pPr>
            <a:lvl2pPr>
              <a:defRPr sz="2800">
                <a:solidFill>
                  <a:srgbClr val="003871"/>
                </a:solidFill>
              </a:defRPr>
            </a:lvl2pPr>
            <a:lvl3pPr>
              <a:defRPr sz="2400">
                <a:solidFill>
                  <a:srgbClr val="003871"/>
                </a:solidFill>
              </a:defRPr>
            </a:lvl3pPr>
            <a:lvl4pPr>
              <a:defRPr sz="2000">
                <a:solidFill>
                  <a:srgbClr val="003871"/>
                </a:solidFill>
              </a:defRPr>
            </a:lvl4pPr>
            <a:lvl5pPr>
              <a:defRPr sz="2000">
                <a:solidFill>
                  <a:srgbClr val="003871"/>
                </a:solidFill>
              </a:defRPr>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00387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cxnSp>
        <p:nvCxnSpPr>
          <p:cNvPr id="8" name="Straight Connector 7"/>
          <p:cNvCxnSpPr/>
          <p:nvPr/>
        </p:nvCxnSpPr>
        <p:spPr>
          <a:xfrm>
            <a:off x="457200" y="1435100"/>
            <a:ext cx="3008313"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2" name="Rectangle 11"/>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3" name="Picture 12" descr="Logo negativ.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cxnSp>
        <p:nvCxnSpPr>
          <p:cNvPr id="14" name="Straight Connector 13"/>
          <p:cNvCxnSpPr/>
          <p:nvPr userDrawn="1"/>
        </p:nvCxnSpPr>
        <p:spPr>
          <a:xfrm>
            <a:off x="457200" y="1435100"/>
            <a:ext cx="3008313" cy="1588"/>
          </a:xfrm>
          <a:prstGeom prst="line">
            <a:avLst/>
          </a:prstGeom>
          <a:ln>
            <a:gradFill flip="none" rotWithShape="1">
              <a:gsLst>
                <a:gs pos="25000">
                  <a:srgbClr val="003871"/>
                </a:gs>
                <a:gs pos="100000">
                  <a:srgbClr val="39AEBB"/>
                </a:gs>
              </a:gsLst>
              <a:lin ang="0" scaled="1"/>
              <a:tileRect/>
            </a:gra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rgbClr val="003871"/>
          </a:solidFill>
        </p:spPr>
        <p:txBody>
          <a:bodyPr anchor="b"/>
          <a:lstStyle>
            <a:lvl1pPr algn="l">
              <a:defRPr sz="2000" b="1">
                <a:solidFill>
                  <a:srgbClr val="FFFFFF"/>
                </a:solidFill>
              </a:defRPr>
            </a:lvl1pPr>
          </a:lstStyle>
          <a:p>
            <a:r>
              <a:rPr lang="nb-NO" smtClean="0"/>
              <a:t>Klikk for å redigere tittelstil</a:t>
            </a:r>
            <a:endParaRPr lang="nb-NO" dirty="0"/>
          </a:p>
        </p:txBody>
      </p:sp>
      <p:sp>
        <p:nvSpPr>
          <p:cNvPr id="3" name="Content Placeholder 2"/>
          <p:cNvSpPr>
            <a:spLocks noGrp="1"/>
          </p:cNvSpPr>
          <p:nvPr>
            <p:ph idx="1"/>
          </p:nvPr>
        </p:nvSpPr>
        <p:spPr>
          <a:xfrm>
            <a:off x="3575050" y="273050"/>
            <a:ext cx="5111750" cy="5853113"/>
          </a:xfrm>
        </p:spPr>
        <p:txBody>
          <a:bodyPr/>
          <a:lstStyle>
            <a:lvl1pPr>
              <a:defRPr sz="3200">
                <a:solidFill>
                  <a:srgbClr val="003871"/>
                </a:solidFill>
              </a:defRPr>
            </a:lvl1pPr>
            <a:lvl2pPr>
              <a:defRPr sz="2800">
                <a:solidFill>
                  <a:srgbClr val="003871"/>
                </a:solidFill>
              </a:defRPr>
            </a:lvl2pPr>
            <a:lvl3pPr>
              <a:defRPr sz="2400">
                <a:solidFill>
                  <a:srgbClr val="003871"/>
                </a:solidFill>
              </a:defRPr>
            </a:lvl3pPr>
            <a:lvl4pPr>
              <a:defRPr sz="2000">
                <a:solidFill>
                  <a:srgbClr val="003871"/>
                </a:solidFill>
              </a:defRPr>
            </a:lvl4pPr>
            <a:lvl5pPr>
              <a:defRPr sz="2000">
                <a:solidFill>
                  <a:srgbClr val="003871"/>
                </a:solidFill>
              </a:defRPr>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Text Placeholder 3"/>
          <p:cNvSpPr>
            <a:spLocks noGrp="1"/>
          </p:cNvSpPr>
          <p:nvPr>
            <p:ph type="body" sz="half" idx="2"/>
          </p:nvPr>
        </p:nvSpPr>
        <p:spPr>
          <a:xfrm>
            <a:off x="457200" y="1435100"/>
            <a:ext cx="3008313" cy="4691063"/>
          </a:xfrm>
          <a:solidFill>
            <a:srgbClr val="39AEBB"/>
          </a:solidFill>
        </p:spPr>
        <p:txBody>
          <a:bodyPr/>
          <a:lstStyle>
            <a:lvl1pPr marL="0" indent="0">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0" name="Picture 9" descr="Logo negativ.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Rectangle 10"/>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bg>
      <p:bgPr>
        <a:solidFill>
          <a:srgbClr val="0038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Autofit/>
          </a:bodyPr>
          <a:lstStyle>
            <a:lvl1pPr algn="l">
              <a:defRPr sz="3200" b="1">
                <a:solidFill>
                  <a:schemeClr val="bg1"/>
                </a:solidFill>
              </a:defRPr>
            </a:lvl1pPr>
          </a:lstStyle>
          <a:p>
            <a:r>
              <a:rPr lang="nb-NO" smtClean="0"/>
              <a:t>Klikk for å redigere tittelstil</a:t>
            </a:r>
            <a:endParaRPr lang="nb-NO"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7" name="Rectangle 6"/>
          <p:cNvSpPr/>
          <p:nvPr/>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Rectangle 8"/>
          <p:cNvSpPr/>
          <p:nvPr/>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1" name="Picture 10" descr="Logo negativ.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
        <p:nvSpPr>
          <p:cNvPr id="8" name="Rectangle 7"/>
          <p:cNvSpPr/>
          <p:nvPr userDrawn="1"/>
        </p:nvSpPr>
        <p:spPr>
          <a:xfrm>
            <a:off x="0" y="6498000"/>
            <a:ext cx="1260000" cy="360000"/>
          </a:xfrm>
          <a:prstGeom prst="rect">
            <a:avLst/>
          </a:prstGeom>
          <a:solidFill>
            <a:srgbClr val="003871"/>
          </a:solidFill>
          <a:ln w="0" cap="flat" cmpd="sng" algn="ctr">
            <a:no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0" name="Rectangle 9"/>
          <p:cNvSpPr/>
          <p:nvPr userDrawn="1"/>
        </p:nvSpPr>
        <p:spPr>
          <a:xfrm>
            <a:off x="1260000" y="6498000"/>
            <a:ext cx="7884000" cy="360000"/>
          </a:xfrm>
          <a:prstGeom prst="rect">
            <a:avLst/>
          </a:prstGeom>
          <a:gradFill flip="none" rotWithShape="1">
            <a:gsLst>
              <a:gs pos="10000">
                <a:srgbClr val="39AEBB"/>
              </a:gs>
              <a:gs pos="92000">
                <a:srgbClr val="00387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2" name="Picture 11" descr="Logo negativ.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356" y="6570568"/>
            <a:ext cx="1152914" cy="2233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803" r:id="rId15"/>
    <p:sldLayoutId id="2147483793" r:id="rId16"/>
    <p:sldLayoutId id="2147483794" r:id="rId17"/>
    <p:sldLayoutId id="2147483795" r:id="rId18"/>
    <p:sldLayoutId id="2147483796" r:id="rId19"/>
    <p:sldLayoutId id="2147483797" r:id="rId20"/>
    <p:sldLayoutId id="2147483798" r:id="rId21"/>
    <p:sldLayoutId id="2147483799" r:id="rId22"/>
    <p:sldLayoutId id="2147483804" r:id="rId23"/>
    <p:sldLayoutId id="2147483800" r:id="rId24"/>
    <p:sldLayoutId id="2147483801" r:id="rId25"/>
    <p:sldLayoutId id="2147483802" r:id="rId26"/>
    <p:sldLayoutId id="2147483805" r:id="rId27"/>
  </p:sldLayoutIdLst>
  <p:txStyles>
    <p:titleStyle>
      <a:lvl1pPr algn="ctr" defTabSz="457200" rtl="0" eaLnBrk="1" latinLnBrk="0" hangingPunct="1">
        <a:spcBef>
          <a:spcPct val="0"/>
        </a:spcBef>
        <a:buNone/>
        <a:defRPr sz="4400" kern="1200">
          <a:solidFill>
            <a:srgbClr val="00387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00387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387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387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387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387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oleObject" Target="../embeddings/oleObject2.bin"/><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fhi.no/"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ctrTitle"/>
          </p:nvPr>
        </p:nvSpPr>
        <p:spPr>
          <a:xfrm>
            <a:off x="754912" y="2293938"/>
            <a:ext cx="7966813" cy="1470025"/>
          </a:xfrm>
        </p:spPr>
        <p:txBody>
          <a:bodyPr>
            <a:normAutofit fontScale="90000"/>
          </a:bodyPr>
          <a:lstStyle/>
          <a:p>
            <a:pPr algn="r" eaLnBrk="1" hangingPunct="1"/>
            <a:r>
              <a:rPr lang="nb-NO" dirty="0" smtClean="0">
                <a:latin typeface="+mn-lt"/>
              </a:rPr>
              <a:t>HÅNDHYGIENE</a:t>
            </a:r>
            <a:br>
              <a:rPr lang="nb-NO" dirty="0" smtClean="0">
                <a:latin typeface="+mn-lt"/>
              </a:rPr>
            </a:br>
            <a:r>
              <a:rPr lang="nb-NO" dirty="0" smtClean="0">
                <a:latin typeface="+mn-lt"/>
              </a:rPr>
              <a:t>Presentasjon av ny nasjonal veileder</a:t>
            </a:r>
          </a:p>
        </p:txBody>
      </p:sp>
      <p:sp>
        <p:nvSpPr>
          <p:cNvPr id="3" name="Subtitle 2"/>
          <p:cNvSpPr>
            <a:spLocks noGrp="1"/>
          </p:cNvSpPr>
          <p:nvPr>
            <p:ph type="subTitle" idx="1"/>
          </p:nvPr>
        </p:nvSpPr>
        <p:spPr>
          <a:xfrm>
            <a:off x="1635125" y="4049713"/>
            <a:ext cx="7051675" cy="1362259"/>
          </a:xfrm>
        </p:spPr>
        <p:txBody>
          <a:bodyPr rtlCol="0">
            <a:normAutofit/>
          </a:bodyPr>
          <a:lstStyle/>
          <a:p>
            <a:pPr algn="r" eaLnBrk="1" fontAlgn="auto" hangingPunct="1">
              <a:spcAft>
                <a:spcPts val="0"/>
              </a:spcAft>
              <a:buFont typeface="Arial"/>
              <a:buNone/>
              <a:defRPr/>
            </a:pPr>
            <a:r>
              <a:rPr lang="nb-NO" dirty="0" smtClean="0"/>
              <a:t>Endelig utgave</a:t>
            </a:r>
          </a:p>
          <a:p>
            <a:pPr algn="r" eaLnBrk="1" fontAlgn="auto" hangingPunct="1">
              <a:spcAft>
                <a:spcPts val="0"/>
              </a:spcAft>
              <a:buFont typeface="Arial"/>
              <a:buNone/>
              <a:defRPr/>
            </a:pPr>
            <a:r>
              <a:rPr lang="nb-NO" dirty="0" smtClean="0"/>
              <a:t>Februar 2017</a:t>
            </a:r>
          </a:p>
          <a:p>
            <a:pPr algn="r" eaLnBrk="1" fontAlgn="auto" hangingPunct="1">
              <a:spcAft>
                <a:spcPts val="0"/>
              </a:spcAft>
              <a:buFont typeface="Arial"/>
              <a:buNone/>
              <a:defRPr/>
            </a:pPr>
            <a:endParaRPr lang="nb-NO" dirty="0"/>
          </a:p>
        </p:txBody>
      </p:sp>
      <p:pic>
        <p:nvPicPr>
          <p:cNvPr id="2" name="Bild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12024" y="4049713"/>
            <a:ext cx="1989013" cy="2424223"/>
          </a:xfrm>
          <a:prstGeom prst="rect">
            <a:avLst/>
          </a:prstGeom>
        </p:spPr>
      </p:pic>
    </p:spTree>
    <p:extLst>
      <p:ext uri="{BB962C8B-B14F-4D97-AF65-F5344CB8AC3E}">
        <p14:creationId xmlns:p14="http://schemas.microsoft.com/office/powerpoint/2010/main" val="2029121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19442" y="3748100"/>
            <a:ext cx="3232458" cy="237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tel 1"/>
          <p:cNvSpPr>
            <a:spLocks noGrp="1"/>
          </p:cNvSpPr>
          <p:nvPr>
            <p:ph type="title"/>
          </p:nvPr>
        </p:nvSpPr>
        <p:spPr/>
        <p:txBody>
          <a:bodyPr>
            <a:normAutofit fontScale="90000"/>
          </a:bodyPr>
          <a:lstStyle/>
          <a:p>
            <a:r>
              <a:rPr lang="nb-NO" b="1" dirty="0" smtClean="0"/>
              <a:t>Innhold – </a:t>
            </a:r>
            <a:br>
              <a:rPr lang="nb-NO" b="1" dirty="0" smtClean="0"/>
            </a:br>
            <a:r>
              <a:rPr lang="nb-NO" b="1" dirty="0" smtClean="0"/>
              <a:t>1. Bakgrunn</a:t>
            </a:r>
            <a:endParaRPr lang="nb-NO" b="1" dirty="0"/>
          </a:p>
        </p:txBody>
      </p:sp>
      <p:sp>
        <p:nvSpPr>
          <p:cNvPr id="3" name="Plassholder for innhold 2"/>
          <p:cNvSpPr>
            <a:spLocks noGrp="1"/>
          </p:cNvSpPr>
          <p:nvPr>
            <p:ph idx="1"/>
          </p:nvPr>
        </p:nvSpPr>
        <p:spPr>
          <a:xfrm>
            <a:off x="349250" y="1600200"/>
            <a:ext cx="8502650" cy="4525963"/>
          </a:xfrm>
        </p:spPr>
        <p:txBody>
          <a:bodyPr>
            <a:normAutofit/>
          </a:bodyPr>
          <a:lstStyle/>
          <a:p>
            <a:pPr marL="0" indent="0">
              <a:buNone/>
            </a:pPr>
            <a:r>
              <a:rPr lang="nb-NO" dirty="0" smtClean="0"/>
              <a:t>1.1 </a:t>
            </a:r>
            <a:r>
              <a:rPr lang="nb-NO" dirty="0"/>
              <a:t>Huden på hendene	</a:t>
            </a:r>
          </a:p>
          <a:p>
            <a:pPr marL="0" indent="0">
              <a:buNone/>
            </a:pPr>
            <a:r>
              <a:rPr lang="nb-NO" dirty="0" smtClean="0"/>
              <a:t>1.2 </a:t>
            </a:r>
            <a:r>
              <a:rPr lang="nb-NO" dirty="0"/>
              <a:t>Hendene som smittevei	</a:t>
            </a:r>
          </a:p>
          <a:p>
            <a:pPr marL="0" indent="0">
              <a:buNone/>
            </a:pPr>
            <a:r>
              <a:rPr lang="nb-NO" dirty="0"/>
              <a:t>1.3 Håndhygiene som smitteforebyggende </a:t>
            </a:r>
            <a:r>
              <a:rPr lang="nb-NO" dirty="0" smtClean="0"/>
              <a:t>tiltak</a:t>
            </a:r>
            <a:endParaRPr lang="nb-NO" dirty="0"/>
          </a:p>
          <a:p>
            <a:pPr marL="0" indent="0">
              <a:buNone/>
            </a:pPr>
            <a:r>
              <a:rPr lang="nb-NO" dirty="0"/>
              <a:t>1.4 Etterlevelse av håndhygieniske retningslinjer	</a:t>
            </a:r>
          </a:p>
          <a:p>
            <a:endParaRPr lang="nb-NO" dirty="0"/>
          </a:p>
        </p:txBody>
      </p:sp>
      <p:sp>
        <p:nvSpPr>
          <p:cNvPr id="4" name="TekstSylinder 3"/>
          <p:cNvSpPr txBox="1"/>
          <p:nvPr/>
        </p:nvSpPr>
        <p:spPr>
          <a:xfrm>
            <a:off x="6695405" y="6124059"/>
            <a:ext cx="1812795" cy="261610"/>
          </a:xfrm>
          <a:prstGeom prst="rect">
            <a:avLst/>
          </a:prstGeom>
          <a:noFill/>
        </p:spPr>
        <p:txBody>
          <a:bodyPr wrap="square" rtlCol="0">
            <a:spAutoFit/>
          </a:bodyPr>
          <a:lstStyle/>
          <a:p>
            <a:r>
              <a:rPr lang="nb-NO" sz="1100" dirty="0" smtClean="0"/>
              <a:t>Figur: Folkehelseinstituttet</a:t>
            </a:r>
            <a:endParaRPr lang="nb-NO" sz="1100" dirty="0"/>
          </a:p>
        </p:txBody>
      </p:sp>
    </p:spTree>
    <p:extLst>
      <p:ext uri="{BB962C8B-B14F-4D97-AF65-F5344CB8AC3E}">
        <p14:creationId xmlns:p14="http://schemas.microsoft.com/office/powerpoint/2010/main" val="14333439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b="1" dirty="0" smtClean="0"/>
              <a:t>Innhold – </a:t>
            </a:r>
            <a:br>
              <a:rPr lang="nb-NO" b="1" dirty="0" smtClean="0"/>
            </a:br>
            <a:r>
              <a:rPr lang="nb-NO" b="1" dirty="0" smtClean="0"/>
              <a:t>2. Indikasjoner for håndhygiene</a:t>
            </a:r>
            <a:endParaRPr lang="nb-NO" b="1" dirty="0"/>
          </a:p>
        </p:txBody>
      </p:sp>
      <p:sp>
        <p:nvSpPr>
          <p:cNvPr id="3" name="Plassholder for innhold 2"/>
          <p:cNvSpPr>
            <a:spLocks noGrp="1"/>
          </p:cNvSpPr>
          <p:nvPr>
            <p:ph idx="1"/>
          </p:nvPr>
        </p:nvSpPr>
        <p:spPr/>
        <p:txBody>
          <a:bodyPr>
            <a:normAutofit/>
          </a:bodyPr>
          <a:lstStyle/>
          <a:p>
            <a:pPr marL="0" indent="0">
              <a:buNone/>
            </a:pPr>
            <a:r>
              <a:rPr lang="nb-NO" dirty="0" smtClean="0"/>
              <a:t>2.1 </a:t>
            </a:r>
            <a:r>
              <a:rPr lang="nb-NO" dirty="0"/>
              <a:t>«My 5 moments» – </a:t>
            </a:r>
            <a:r>
              <a:rPr lang="nb-NO" dirty="0" smtClean="0"/>
              <a:t>Verdens helseorganisasjons </a:t>
            </a:r>
            <a:r>
              <a:rPr lang="nb-NO" dirty="0"/>
              <a:t>modell for håndhygiene	</a:t>
            </a:r>
          </a:p>
          <a:p>
            <a:pPr marL="0" indent="0">
              <a:buNone/>
            </a:pPr>
            <a:r>
              <a:rPr lang="nb-NO" dirty="0" smtClean="0"/>
              <a:t>2.2 </a:t>
            </a:r>
            <a:r>
              <a:rPr lang="nb-NO" dirty="0"/>
              <a:t>Andre situasjoner hvor håndhygiene er påkrevet	</a:t>
            </a:r>
          </a:p>
          <a:p>
            <a:pPr marL="0" indent="0">
              <a:buNone/>
            </a:pPr>
            <a:endParaRPr lang="nb-NO" dirty="0"/>
          </a:p>
        </p:txBody>
      </p:sp>
      <p:pic>
        <p:nvPicPr>
          <p:cNvPr id="4" name="Picture 2"/>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99797" y="3466532"/>
            <a:ext cx="3171753" cy="2659632"/>
          </a:xfrm>
          <a:prstGeom prst="rect">
            <a:avLst/>
          </a:prstGeom>
          <a:noFill/>
          <a:ln>
            <a:noFill/>
          </a:ln>
          <a:extLst/>
        </p:spPr>
      </p:pic>
    </p:spTree>
    <p:extLst>
      <p:ext uri="{BB962C8B-B14F-4D97-AF65-F5344CB8AC3E}">
        <p14:creationId xmlns:p14="http://schemas.microsoft.com/office/powerpoint/2010/main" val="3186684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b="1" dirty="0" smtClean="0"/>
              <a:t>Innhold –</a:t>
            </a:r>
            <a:br>
              <a:rPr lang="nb-NO" b="1" dirty="0" smtClean="0"/>
            </a:br>
            <a:r>
              <a:rPr lang="nb-NO" b="1" dirty="0" smtClean="0"/>
              <a:t>3. Anbefalinger for håndhygiene</a:t>
            </a:r>
            <a:endParaRPr lang="nb-NO" b="1" dirty="0"/>
          </a:p>
        </p:txBody>
      </p:sp>
      <p:sp>
        <p:nvSpPr>
          <p:cNvPr id="3" name="Plassholder for innhold 2"/>
          <p:cNvSpPr>
            <a:spLocks noGrp="1"/>
          </p:cNvSpPr>
          <p:nvPr>
            <p:ph idx="1"/>
          </p:nvPr>
        </p:nvSpPr>
        <p:spPr/>
        <p:txBody>
          <a:bodyPr>
            <a:normAutofit/>
          </a:bodyPr>
          <a:lstStyle/>
          <a:p>
            <a:pPr marL="0" indent="0">
              <a:buNone/>
            </a:pPr>
            <a:r>
              <a:rPr lang="nb-NO" dirty="0" smtClean="0"/>
              <a:t>3.1 Håndhygienefasiliteter</a:t>
            </a:r>
            <a:endParaRPr lang="nb-NO" dirty="0"/>
          </a:p>
          <a:p>
            <a:pPr marL="0" indent="0">
              <a:buNone/>
            </a:pPr>
            <a:r>
              <a:rPr lang="nb-NO" dirty="0" smtClean="0"/>
              <a:t>3.2 </a:t>
            </a:r>
            <a:r>
              <a:rPr lang="nb-NO" dirty="0"/>
              <a:t>Hånddesinfeksjon	</a:t>
            </a:r>
          </a:p>
          <a:p>
            <a:pPr marL="0" indent="0">
              <a:buNone/>
            </a:pPr>
            <a:r>
              <a:rPr lang="nb-NO" dirty="0"/>
              <a:t>3.3 Håndvask med såpe og vann	</a:t>
            </a:r>
          </a:p>
          <a:p>
            <a:pPr marL="0" indent="0">
              <a:buNone/>
            </a:pPr>
            <a:r>
              <a:rPr lang="nb-NO" dirty="0" smtClean="0"/>
              <a:t>3.4 </a:t>
            </a:r>
            <a:r>
              <a:rPr lang="nb-NO" dirty="0" err="1"/>
              <a:t>Preoperativ</a:t>
            </a:r>
            <a:r>
              <a:rPr lang="nb-NO" dirty="0"/>
              <a:t> håndhygiene	</a:t>
            </a:r>
          </a:p>
          <a:p>
            <a:pPr marL="0" indent="0">
              <a:buNone/>
            </a:pPr>
            <a:endParaRPr lang="nb-NO" dirty="0"/>
          </a:p>
        </p:txBody>
      </p:sp>
      <p:pic>
        <p:nvPicPr>
          <p:cNvPr id="5" name="Bild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61098" y="4386918"/>
            <a:ext cx="3625702" cy="1837002"/>
          </a:xfrm>
          <a:prstGeom prst="rect">
            <a:avLst/>
          </a:prstGeom>
        </p:spPr>
      </p:pic>
      <p:sp>
        <p:nvSpPr>
          <p:cNvPr id="6" name="TekstSylinder 5"/>
          <p:cNvSpPr txBox="1"/>
          <p:nvPr/>
        </p:nvSpPr>
        <p:spPr>
          <a:xfrm>
            <a:off x="5858539" y="6223920"/>
            <a:ext cx="2828261" cy="246221"/>
          </a:xfrm>
          <a:prstGeom prst="rect">
            <a:avLst/>
          </a:prstGeom>
          <a:noFill/>
        </p:spPr>
        <p:txBody>
          <a:bodyPr wrap="square" rtlCol="0">
            <a:spAutoFit/>
          </a:bodyPr>
          <a:lstStyle/>
          <a:p>
            <a:pPr algn="r"/>
            <a:r>
              <a:rPr lang="nb-NO" sz="1000" dirty="0" smtClean="0"/>
              <a:t>Foto: Folkehelseinstituttet</a:t>
            </a:r>
            <a:endParaRPr lang="nb-NO" sz="1000" dirty="0"/>
          </a:p>
        </p:txBody>
      </p:sp>
    </p:spTree>
    <p:extLst>
      <p:ext uri="{BB962C8B-B14F-4D97-AF65-F5344CB8AC3E}">
        <p14:creationId xmlns:p14="http://schemas.microsoft.com/office/powerpoint/2010/main" val="27479497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3"/>
          <a:stretch>
            <a:fillRect/>
          </a:stretch>
        </p:blipFill>
        <p:spPr>
          <a:xfrm>
            <a:off x="6822804" y="3342427"/>
            <a:ext cx="2198368" cy="3103579"/>
          </a:xfrm>
          <a:prstGeom prst="rect">
            <a:avLst/>
          </a:prstGeom>
        </p:spPr>
      </p:pic>
      <p:sp>
        <p:nvSpPr>
          <p:cNvPr id="2" name="Tittel 1"/>
          <p:cNvSpPr>
            <a:spLocks noGrp="1"/>
          </p:cNvSpPr>
          <p:nvPr>
            <p:ph type="title"/>
          </p:nvPr>
        </p:nvSpPr>
        <p:spPr/>
        <p:txBody>
          <a:bodyPr>
            <a:normAutofit fontScale="90000"/>
          </a:bodyPr>
          <a:lstStyle/>
          <a:p>
            <a:r>
              <a:rPr lang="nb-NO" b="1" dirty="0" smtClean="0"/>
              <a:t>Innhold – </a:t>
            </a:r>
            <a:br>
              <a:rPr lang="nb-NO" b="1" dirty="0" smtClean="0"/>
            </a:br>
            <a:r>
              <a:rPr lang="nb-NO" b="1" dirty="0" smtClean="0"/>
              <a:t>4. Andre aspekter ved håndhygiene</a:t>
            </a:r>
            <a:endParaRPr lang="nb-NO" b="1" dirty="0"/>
          </a:p>
        </p:txBody>
      </p:sp>
      <p:sp>
        <p:nvSpPr>
          <p:cNvPr id="3" name="Plassholder for innhold 2"/>
          <p:cNvSpPr>
            <a:spLocks noGrp="1"/>
          </p:cNvSpPr>
          <p:nvPr>
            <p:ph idx="1"/>
          </p:nvPr>
        </p:nvSpPr>
        <p:spPr/>
        <p:txBody>
          <a:bodyPr>
            <a:normAutofit/>
          </a:bodyPr>
          <a:lstStyle/>
          <a:p>
            <a:pPr marL="0" indent="0">
              <a:buNone/>
            </a:pPr>
            <a:r>
              <a:rPr lang="nb-NO" dirty="0" smtClean="0"/>
              <a:t>4.1 </a:t>
            </a:r>
            <a:r>
              <a:rPr lang="nb-NO" dirty="0"/>
              <a:t>Hansker	</a:t>
            </a:r>
          </a:p>
          <a:p>
            <a:pPr marL="0" indent="0">
              <a:buNone/>
            </a:pPr>
            <a:r>
              <a:rPr lang="nb-NO" dirty="0"/>
              <a:t>4.2 Hudreaksjoner og hudpleie	</a:t>
            </a:r>
          </a:p>
          <a:p>
            <a:pPr marL="0" indent="0">
              <a:buNone/>
            </a:pPr>
            <a:r>
              <a:rPr lang="nb-NO" dirty="0" smtClean="0"/>
              <a:t>4.3 </a:t>
            </a:r>
            <a:r>
              <a:rPr lang="nb-NO" dirty="0"/>
              <a:t>Negler	</a:t>
            </a:r>
          </a:p>
          <a:p>
            <a:pPr marL="0" indent="0">
              <a:buNone/>
            </a:pPr>
            <a:r>
              <a:rPr lang="nb-NO" dirty="0" smtClean="0"/>
              <a:t>4.4 </a:t>
            </a:r>
            <a:r>
              <a:rPr lang="nb-NO" dirty="0"/>
              <a:t>Fingerringer, armbåndsur og armbånd	</a:t>
            </a:r>
          </a:p>
          <a:p>
            <a:pPr marL="0" indent="0">
              <a:buNone/>
            </a:pPr>
            <a:r>
              <a:rPr lang="nb-NO" dirty="0" smtClean="0"/>
              <a:t>4.5 </a:t>
            </a:r>
            <a:r>
              <a:rPr lang="nb-NO" dirty="0"/>
              <a:t>Kortermet arbeidsantrekk	</a:t>
            </a:r>
          </a:p>
          <a:p>
            <a:pPr marL="0" indent="0">
              <a:buNone/>
            </a:pPr>
            <a:r>
              <a:rPr lang="nb-NO" dirty="0"/>
              <a:t>4.6 Håndhygiene blant pasienter og besøkende	</a:t>
            </a:r>
          </a:p>
          <a:p>
            <a:endParaRPr lang="nb-NO" dirty="0"/>
          </a:p>
        </p:txBody>
      </p:sp>
    </p:spTree>
    <p:extLst>
      <p:ext uri="{BB962C8B-B14F-4D97-AF65-F5344CB8AC3E}">
        <p14:creationId xmlns:p14="http://schemas.microsoft.com/office/powerpoint/2010/main" val="1743925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2550" y="274638"/>
            <a:ext cx="8972550" cy="1143000"/>
          </a:xfrm>
        </p:spPr>
        <p:txBody>
          <a:bodyPr>
            <a:normAutofit fontScale="90000"/>
          </a:bodyPr>
          <a:lstStyle/>
          <a:p>
            <a:r>
              <a:rPr lang="nb-NO" b="1" dirty="0" smtClean="0"/>
              <a:t>Innhold –</a:t>
            </a:r>
            <a:br>
              <a:rPr lang="nb-NO" b="1" dirty="0" smtClean="0"/>
            </a:br>
            <a:r>
              <a:rPr lang="nb-NO" sz="3600" b="1" dirty="0" smtClean="0"/>
              <a:t>5. Implementering av anbefalinger for håndhygiene</a:t>
            </a:r>
            <a:endParaRPr lang="nb-NO" sz="3600" b="1" dirty="0"/>
          </a:p>
        </p:txBody>
      </p:sp>
      <p:sp>
        <p:nvSpPr>
          <p:cNvPr id="3" name="Plassholder for innhold 2"/>
          <p:cNvSpPr>
            <a:spLocks noGrp="1"/>
          </p:cNvSpPr>
          <p:nvPr>
            <p:ph idx="1"/>
          </p:nvPr>
        </p:nvSpPr>
        <p:spPr/>
        <p:txBody>
          <a:bodyPr/>
          <a:lstStyle/>
          <a:p>
            <a:pPr marL="0" indent="0">
              <a:buNone/>
            </a:pPr>
            <a:r>
              <a:rPr lang="nb-NO" dirty="0" smtClean="0"/>
              <a:t>5.1 </a:t>
            </a:r>
            <a:r>
              <a:rPr lang="nb-NO" dirty="0"/>
              <a:t>Trinnvis modell for implementering av anbefalinger for håndhygiene	</a:t>
            </a:r>
          </a:p>
          <a:p>
            <a:endParaRPr lang="nb-NO" dirty="0"/>
          </a:p>
        </p:txBody>
      </p:sp>
    </p:spTree>
    <p:extLst>
      <p:ext uri="{BB962C8B-B14F-4D97-AF65-F5344CB8AC3E}">
        <p14:creationId xmlns:p14="http://schemas.microsoft.com/office/powerpoint/2010/main" val="130539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b="1" dirty="0" smtClean="0"/>
              <a:t>Innhold –</a:t>
            </a:r>
            <a:br>
              <a:rPr lang="nb-NO" b="1" dirty="0" smtClean="0"/>
            </a:br>
            <a:r>
              <a:rPr lang="nb-NO" b="1" dirty="0" smtClean="0"/>
              <a:t>6. Veilederens kunnskapsgrunnlag</a:t>
            </a:r>
            <a:endParaRPr lang="nb-NO" b="1" dirty="0"/>
          </a:p>
        </p:txBody>
      </p:sp>
      <p:sp>
        <p:nvSpPr>
          <p:cNvPr id="3" name="Plassholder for innhold 2"/>
          <p:cNvSpPr>
            <a:spLocks noGrp="1"/>
          </p:cNvSpPr>
          <p:nvPr>
            <p:ph idx="1"/>
          </p:nvPr>
        </p:nvSpPr>
        <p:spPr/>
        <p:txBody>
          <a:bodyPr/>
          <a:lstStyle/>
          <a:p>
            <a:pPr marL="0" indent="0">
              <a:buNone/>
            </a:pPr>
            <a:r>
              <a:rPr lang="nb-NO" dirty="0" smtClean="0"/>
              <a:t>6.1 </a:t>
            </a:r>
            <a:r>
              <a:rPr lang="nb-NO" dirty="0"/>
              <a:t>Gradering av anbefalingene	</a:t>
            </a:r>
          </a:p>
          <a:p>
            <a:pPr marL="0" indent="0">
              <a:buNone/>
            </a:pPr>
            <a:r>
              <a:rPr lang="nb-NO" dirty="0"/>
              <a:t>6.2 Bruk av referanser	</a:t>
            </a:r>
          </a:p>
          <a:p>
            <a:pPr marL="0" indent="0">
              <a:buNone/>
            </a:pPr>
            <a:r>
              <a:rPr lang="nb-NO" dirty="0"/>
              <a:t>6.3 Bruk av skal, må og bør	</a:t>
            </a:r>
          </a:p>
          <a:p>
            <a:pPr marL="0" indent="0">
              <a:buNone/>
            </a:pPr>
            <a:r>
              <a:rPr lang="nb-NO" dirty="0"/>
              <a:t>6.4 Søk på hjemmesider til aktører innen smittevern	</a:t>
            </a:r>
          </a:p>
          <a:p>
            <a:pPr marL="0" indent="0">
              <a:buNone/>
            </a:pPr>
            <a:r>
              <a:rPr lang="nb-NO" dirty="0"/>
              <a:t>6.5 Søk i elektroniske databaser	</a:t>
            </a:r>
          </a:p>
        </p:txBody>
      </p:sp>
    </p:spTree>
    <p:extLst>
      <p:ext uri="{BB962C8B-B14F-4D97-AF65-F5344CB8AC3E}">
        <p14:creationId xmlns:p14="http://schemas.microsoft.com/office/powerpoint/2010/main" val="1493176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p:cNvGraphicFramePr>
            <a:graphicFrameLocks noChangeAspect="1"/>
          </p:cNvGraphicFramePr>
          <p:nvPr>
            <p:extLst>
              <p:ext uri="{D42A27DB-BD31-4B8C-83A1-F6EECF244321}">
                <p14:modId xmlns:p14="http://schemas.microsoft.com/office/powerpoint/2010/main" val="992382749"/>
              </p:ext>
            </p:extLst>
          </p:nvPr>
        </p:nvGraphicFramePr>
        <p:xfrm>
          <a:off x="7688911" y="1808377"/>
          <a:ext cx="1369555" cy="1938123"/>
        </p:xfrm>
        <a:graphic>
          <a:graphicData uri="http://schemas.openxmlformats.org/presentationml/2006/ole">
            <mc:AlternateContent xmlns:mc="http://schemas.openxmlformats.org/markup-compatibility/2006">
              <mc:Choice xmlns:v="urn:schemas-microsoft-com:vml" Requires="v">
                <p:oleObj spid="_x0000_s6200" name="Acrobat Document" r:id="rId3" imgW="5667280" imgH="8019860" progId="AcroExch.Document.11">
                  <p:embed/>
                </p:oleObj>
              </mc:Choice>
              <mc:Fallback>
                <p:oleObj name="Acrobat Document" r:id="rId3" imgW="5667280" imgH="8019860" progId="AcroExch.Document.11">
                  <p:embed/>
                  <p:pic>
                    <p:nvPicPr>
                      <p:cNvPr id="0" name=""/>
                      <p:cNvPicPr/>
                      <p:nvPr/>
                    </p:nvPicPr>
                    <p:blipFill>
                      <a:blip r:embed="rId4"/>
                      <a:stretch>
                        <a:fillRect/>
                      </a:stretch>
                    </p:blipFill>
                    <p:spPr>
                      <a:xfrm>
                        <a:off x="7688911" y="1808377"/>
                        <a:ext cx="1369555" cy="1938123"/>
                      </a:xfrm>
                      <a:prstGeom prst="rect">
                        <a:avLst/>
                      </a:prstGeom>
                      <a:ln>
                        <a:solidFill>
                          <a:schemeClr val="accent1"/>
                        </a:solidFill>
                      </a:ln>
                    </p:spPr>
                  </p:pic>
                </p:oleObj>
              </mc:Fallback>
            </mc:AlternateContent>
          </a:graphicData>
        </a:graphic>
      </p:graphicFrame>
      <p:graphicFrame>
        <p:nvGraphicFramePr>
          <p:cNvPr id="5" name="Objekt 4"/>
          <p:cNvGraphicFramePr>
            <a:graphicFrameLocks noChangeAspect="1"/>
          </p:cNvGraphicFramePr>
          <p:nvPr>
            <p:extLst>
              <p:ext uri="{D42A27DB-BD31-4B8C-83A1-F6EECF244321}">
                <p14:modId xmlns:p14="http://schemas.microsoft.com/office/powerpoint/2010/main" val="3639683048"/>
              </p:ext>
            </p:extLst>
          </p:nvPr>
        </p:nvGraphicFramePr>
        <p:xfrm>
          <a:off x="7688911" y="4102100"/>
          <a:ext cx="1369555" cy="1938122"/>
        </p:xfrm>
        <a:graphic>
          <a:graphicData uri="http://schemas.openxmlformats.org/presentationml/2006/ole">
            <mc:AlternateContent xmlns:mc="http://schemas.openxmlformats.org/markup-compatibility/2006">
              <mc:Choice xmlns:v="urn:schemas-microsoft-com:vml" Requires="v">
                <p:oleObj spid="_x0000_s6201" name="Acrobat Document" r:id="rId5" imgW="5667280" imgH="8019860" progId="AcroExch.Document.11">
                  <p:embed/>
                </p:oleObj>
              </mc:Choice>
              <mc:Fallback>
                <p:oleObj name="Acrobat Document" r:id="rId5" imgW="5667280" imgH="8019860" progId="AcroExch.Document.11">
                  <p:embed/>
                  <p:pic>
                    <p:nvPicPr>
                      <p:cNvPr id="0" name=""/>
                      <p:cNvPicPr/>
                      <p:nvPr/>
                    </p:nvPicPr>
                    <p:blipFill>
                      <a:blip r:embed="rId6"/>
                      <a:stretch>
                        <a:fillRect/>
                      </a:stretch>
                    </p:blipFill>
                    <p:spPr>
                      <a:xfrm>
                        <a:off x="7688911" y="4102100"/>
                        <a:ext cx="1369555" cy="1938122"/>
                      </a:xfrm>
                      <a:prstGeom prst="rect">
                        <a:avLst/>
                      </a:prstGeom>
                      <a:ln>
                        <a:solidFill>
                          <a:schemeClr val="accent1"/>
                        </a:solidFill>
                      </a:ln>
                    </p:spPr>
                  </p:pic>
                </p:oleObj>
              </mc:Fallback>
            </mc:AlternateContent>
          </a:graphicData>
        </a:graphic>
      </p:graphicFrame>
      <p:sp>
        <p:nvSpPr>
          <p:cNvPr id="2" name="Tittel 1"/>
          <p:cNvSpPr>
            <a:spLocks noGrp="1"/>
          </p:cNvSpPr>
          <p:nvPr>
            <p:ph type="title"/>
          </p:nvPr>
        </p:nvSpPr>
        <p:spPr/>
        <p:txBody>
          <a:bodyPr/>
          <a:lstStyle/>
          <a:p>
            <a:r>
              <a:rPr lang="nb-NO" b="1" dirty="0" smtClean="0"/>
              <a:t>Innhold - Vedlegg</a:t>
            </a:r>
            <a:endParaRPr lang="nb-NO" b="1" dirty="0"/>
          </a:p>
        </p:txBody>
      </p:sp>
      <p:sp>
        <p:nvSpPr>
          <p:cNvPr id="3" name="Plassholder for innhold 2"/>
          <p:cNvSpPr>
            <a:spLocks noGrp="1"/>
          </p:cNvSpPr>
          <p:nvPr>
            <p:ph idx="1"/>
          </p:nvPr>
        </p:nvSpPr>
        <p:spPr/>
        <p:txBody>
          <a:bodyPr/>
          <a:lstStyle/>
          <a:p>
            <a:pPr marL="514350" lvl="0" indent="-514350">
              <a:buFont typeface="+mj-lt"/>
              <a:buAutoNum type="arabicPeriod"/>
            </a:pPr>
            <a:r>
              <a:rPr lang="nb-NO" dirty="0"/>
              <a:t>My 5 moments - Håndhygiene til rett tid </a:t>
            </a:r>
          </a:p>
          <a:p>
            <a:pPr marL="514350" lvl="0" indent="-514350">
              <a:buFont typeface="+mj-lt"/>
              <a:buAutoNum type="arabicPeriod"/>
            </a:pPr>
            <a:r>
              <a:rPr lang="nb-NO" dirty="0"/>
              <a:t>Hånddesinfeksjon trinn for trinn </a:t>
            </a:r>
          </a:p>
          <a:p>
            <a:pPr marL="514350" lvl="0" indent="-514350">
              <a:buFont typeface="+mj-lt"/>
              <a:buAutoNum type="arabicPeriod"/>
            </a:pPr>
            <a:r>
              <a:rPr lang="nb-NO" dirty="0"/>
              <a:t>Håndvask trinn for trinn </a:t>
            </a:r>
          </a:p>
          <a:p>
            <a:pPr marL="514350" lvl="0" indent="-514350">
              <a:buFont typeface="+mj-lt"/>
              <a:buAutoNum type="arabicPeriod"/>
            </a:pPr>
            <a:r>
              <a:rPr lang="nb-NO" dirty="0" err="1"/>
              <a:t>Preoperativ</a:t>
            </a:r>
            <a:r>
              <a:rPr lang="nb-NO" dirty="0"/>
              <a:t> hånddesinfeksjon </a:t>
            </a:r>
          </a:p>
          <a:p>
            <a:pPr marL="514350" lvl="0" indent="-514350">
              <a:buFont typeface="+mj-lt"/>
              <a:buAutoNum type="arabicPeriod"/>
            </a:pPr>
            <a:r>
              <a:rPr lang="nb-NO" dirty="0"/>
              <a:t>Hvordan ta på og av rene engangshansker </a:t>
            </a:r>
          </a:p>
          <a:p>
            <a:pPr marL="514350" lvl="0" indent="-514350">
              <a:buFont typeface="+mj-lt"/>
              <a:buAutoNum type="arabicPeriod"/>
            </a:pPr>
            <a:r>
              <a:rPr lang="nb-NO" dirty="0"/>
              <a:t>Hvordan ta på sterile hansker </a:t>
            </a:r>
          </a:p>
          <a:p>
            <a:endParaRPr lang="nb-NO" dirty="0"/>
          </a:p>
        </p:txBody>
      </p:sp>
    </p:spTree>
    <p:extLst>
      <p:ext uri="{BB962C8B-B14F-4D97-AF65-F5344CB8AC3E}">
        <p14:creationId xmlns:p14="http://schemas.microsoft.com/office/powerpoint/2010/main" val="3384780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Anbefalinger - hånddesinfeksjon</a:t>
            </a:r>
            <a:endParaRPr lang="nb-NO" b="1" dirty="0"/>
          </a:p>
        </p:txBody>
      </p:sp>
      <p:sp>
        <p:nvSpPr>
          <p:cNvPr id="3" name="Plassholder for innhold 2"/>
          <p:cNvSpPr>
            <a:spLocks noGrp="1"/>
          </p:cNvSpPr>
          <p:nvPr>
            <p:ph idx="1"/>
          </p:nvPr>
        </p:nvSpPr>
        <p:spPr/>
        <p:txBody>
          <a:bodyPr/>
          <a:lstStyle/>
          <a:p>
            <a:r>
              <a:rPr lang="nb-NO" dirty="0" smtClean="0"/>
              <a:t>Alkoholbasertbasert, 70-90 % v/v</a:t>
            </a:r>
          </a:p>
          <a:p>
            <a:r>
              <a:rPr lang="nb-NO" dirty="0" smtClean="0"/>
              <a:t>Fortrinnsvis flytende </a:t>
            </a:r>
            <a:r>
              <a:rPr lang="nb-NO" dirty="0"/>
              <a:t>eller </a:t>
            </a:r>
            <a:r>
              <a:rPr lang="nb-NO" dirty="0" smtClean="0"/>
              <a:t>gel</a:t>
            </a:r>
            <a:endParaRPr lang="nb-NO" dirty="0"/>
          </a:p>
          <a:p>
            <a:r>
              <a:rPr lang="nb-NO" dirty="0" smtClean="0"/>
              <a:t>Følg produsentens anbefalinger for mengde og tid ( 20-30 sekunder)</a:t>
            </a:r>
            <a:endParaRPr lang="nb-NO" dirty="0"/>
          </a:p>
        </p:txBody>
      </p:sp>
      <p:pic>
        <p:nvPicPr>
          <p:cNvPr id="5" name="Bild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6818765" y="4258128"/>
            <a:ext cx="2241642" cy="1494428"/>
          </a:xfrm>
          <a:prstGeom prst="rect">
            <a:avLst/>
          </a:prstGeom>
        </p:spPr>
      </p:pic>
      <p:sp>
        <p:nvSpPr>
          <p:cNvPr id="6" name="TekstSylinder 5"/>
          <p:cNvSpPr txBox="1"/>
          <p:nvPr/>
        </p:nvSpPr>
        <p:spPr>
          <a:xfrm>
            <a:off x="6803410" y="6170225"/>
            <a:ext cx="1883390" cy="276999"/>
          </a:xfrm>
          <a:prstGeom prst="rect">
            <a:avLst/>
          </a:prstGeom>
          <a:noFill/>
        </p:spPr>
        <p:txBody>
          <a:bodyPr wrap="square" rtlCol="0">
            <a:spAutoFit/>
          </a:bodyPr>
          <a:lstStyle/>
          <a:p>
            <a:r>
              <a:rPr lang="nb-NO" sz="1200" dirty="0" smtClean="0"/>
              <a:t>Foto: Folkehelseinstituttet</a:t>
            </a:r>
            <a:endParaRPr lang="nb-NO" sz="1200" dirty="0"/>
          </a:p>
        </p:txBody>
      </p:sp>
    </p:spTree>
    <p:extLst>
      <p:ext uri="{BB962C8B-B14F-4D97-AF65-F5344CB8AC3E}">
        <p14:creationId xmlns:p14="http://schemas.microsoft.com/office/powerpoint/2010/main" val="55780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b="1" dirty="0" smtClean="0"/>
              <a:t>Anbefalinger – </a:t>
            </a:r>
            <a:r>
              <a:rPr lang="nb-NO" b="1" dirty="0" err="1" smtClean="0"/>
              <a:t>Noro</a:t>
            </a:r>
            <a:r>
              <a:rPr lang="nb-NO" b="1" dirty="0" smtClean="0"/>
              <a:t>, C.</a:t>
            </a:r>
            <a:r>
              <a:rPr lang="nb-NO" b="1" dirty="0" err="1" smtClean="0"/>
              <a:t>diff</a:t>
            </a:r>
            <a:r>
              <a:rPr lang="nb-NO" b="1" dirty="0" smtClean="0"/>
              <a:t>.,skabb</a:t>
            </a:r>
            <a:r>
              <a:rPr lang="nb-NO" dirty="0" smtClean="0"/>
              <a:t/>
            </a:r>
            <a:br>
              <a:rPr lang="nb-NO" dirty="0" smtClean="0"/>
            </a:br>
            <a:endParaRPr lang="nb-NO" dirty="0"/>
          </a:p>
        </p:txBody>
      </p:sp>
      <p:sp>
        <p:nvSpPr>
          <p:cNvPr id="3" name="Plassholder for innhold 2"/>
          <p:cNvSpPr>
            <a:spLocks noGrp="1"/>
          </p:cNvSpPr>
          <p:nvPr>
            <p:ph idx="1"/>
          </p:nvPr>
        </p:nvSpPr>
        <p:spPr/>
        <p:txBody>
          <a:bodyPr>
            <a:normAutofit/>
          </a:bodyPr>
          <a:lstStyle/>
          <a:p>
            <a:pPr marL="0" indent="0">
              <a:buNone/>
            </a:pPr>
            <a:r>
              <a:rPr lang="nb-NO" b="1" dirty="0" smtClean="0"/>
              <a:t>Nakne virus (</a:t>
            </a:r>
            <a:r>
              <a:rPr lang="nb-NO" b="1" dirty="0" err="1" smtClean="0"/>
              <a:t>Noro</a:t>
            </a:r>
            <a:r>
              <a:rPr lang="nb-NO" b="1" dirty="0" smtClean="0"/>
              <a:t>):</a:t>
            </a:r>
          </a:p>
          <a:p>
            <a:r>
              <a:rPr lang="nb-NO" dirty="0" smtClean="0"/>
              <a:t>Når hansker er benyttet, håndvask og hånddesinfeksjon sidestilt </a:t>
            </a:r>
          </a:p>
          <a:p>
            <a:r>
              <a:rPr lang="nb-NO" dirty="0" smtClean="0"/>
              <a:t>Ved bruk av hånddesinfeksjon – benytt produkt som er for </a:t>
            </a:r>
            <a:r>
              <a:rPr lang="nb-NO" dirty="0" err="1" smtClean="0"/>
              <a:t>virucid</a:t>
            </a:r>
            <a:r>
              <a:rPr lang="nb-NO" dirty="0" smtClean="0"/>
              <a:t> effekt mot nakne virus</a:t>
            </a:r>
          </a:p>
          <a:p>
            <a:r>
              <a:rPr lang="nb-NO" dirty="0" smtClean="0"/>
              <a:t>Økt vasketid/ desinfeksjonstid –                             følg produsentens anbefalinger</a:t>
            </a:r>
          </a:p>
          <a:p>
            <a:pPr marL="0" indent="0">
              <a:buNone/>
            </a:pPr>
            <a:endParaRPr lang="nb-NO" sz="1100" dirty="0" smtClean="0"/>
          </a:p>
        </p:txBody>
      </p:sp>
    </p:spTree>
    <p:extLst>
      <p:ext uri="{BB962C8B-B14F-4D97-AF65-F5344CB8AC3E}">
        <p14:creationId xmlns:p14="http://schemas.microsoft.com/office/powerpoint/2010/main" val="9986560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b="1" dirty="0"/>
              <a:t>Anbefalinger – </a:t>
            </a:r>
            <a:r>
              <a:rPr lang="nb-NO" b="1" dirty="0" err="1"/>
              <a:t>Noro</a:t>
            </a:r>
            <a:r>
              <a:rPr lang="nb-NO" b="1" dirty="0"/>
              <a:t>, C.</a:t>
            </a:r>
            <a:r>
              <a:rPr lang="nb-NO" b="1" dirty="0" err="1"/>
              <a:t>diff</a:t>
            </a:r>
            <a:r>
              <a:rPr lang="nb-NO" b="1" dirty="0"/>
              <a:t>.,</a:t>
            </a:r>
            <a:r>
              <a:rPr lang="nb-NO" b="1" dirty="0" smtClean="0"/>
              <a:t>skabb, forts.</a:t>
            </a:r>
            <a:r>
              <a:rPr lang="nb-NO" dirty="0"/>
              <a:t/>
            </a:r>
            <a:br>
              <a:rPr lang="nb-NO" dirty="0"/>
            </a:br>
            <a:endParaRPr lang="nb-NO" dirty="0"/>
          </a:p>
        </p:txBody>
      </p:sp>
      <p:sp>
        <p:nvSpPr>
          <p:cNvPr id="3" name="Plassholder for innhold 2"/>
          <p:cNvSpPr>
            <a:spLocks noGrp="1"/>
          </p:cNvSpPr>
          <p:nvPr>
            <p:ph idx="1"/>
          </p:nvPr>
        </p:nvSpPr>
        <p:spPr/>
        <p:txBody>
          <a:bodyPr/>
          <a:lstStyle/>
          <a:p>
            <a:pPr marL="0" indent="0">
              <a:buNone/>
            </a:pPr>
            <a:r>
              <a:rPr lang="nb-NO" b="1" dirty="0" err="1" smtClean="0"/>
              <a:t>C.diff</a:t>
            </a:r>
            <a:r>
              <a:rPr lang="nb-NO" b="1" dirty="0" smtClean="0"/>
              <a:t>:</a:t>
            </a:r>
          </a:p>
          <a:p>
            <a:r>
              <a:rPr lang="nb-NO" dirty="0" smtClean="0"/>
              <a:t>Håndvask anbefalt metode etter </a:t>
            </a:r>
            <a:r>
              <a:rPr lang="nb-NO" dirty="0"/>
              <a:t>kontakt med pasienter med kjent eller mistenkt kolonisering eller infeksjon med </a:t>
            </a:r>
            <a:r>
              <a:rPr lang="nb-NO" i="1" dirty="0" err="1"/>
              <a:t>Clostridium</a:t>
            </a:r>
            <a:r>
              <a:rPr lang="nb-NO" i="1" dirty="0"/>
              <a:t> </a:t>
            </a:r>
            <a:r>
              <a:rPr lang="nb-NO" i="1" dirty="0" err="1"/>
              <a:t>difficile</a:t>
            </a:r>
            <a:r>
              <a:rPr lang="nb-NO" i="1" dirty="0"/>
              <a:t>, </a:t>
            </a:r>
            <a:r>
              <a:rPr lang="nb-NO" dirty="0"/>
              <a:t>uavhengig av om hansker er benyttet eller </a:t>
            </a:r>
            <a:r>
              <a:rPr lang="nb-NO" dirty="0" smtClean="0"/>
              <a:t>ikke</a:t>
            </a:r>
          </a:p>
          <a:p>
            <a:endParaRPr lang="nb-NO" dirty="0"/>
          </a:p>
          <a:p>
            <a:r>
              <a:rPr lang="nb-NO" dirty="0" smtClean="0"/>
              <a:t>Økt vasketid</a:t>
            </a:r>
            <a:endParaRPr lang="nb-NO" dirty="0"/>
          </a:p>
        </p:txBody>
      </p:sp>
    </p:spTree>
    <p:extLst>
      <p:ext uri="{BB962C8B-B14F-4D97-AF65-F5344CB8AC3E}">
        <p14:creationId xmlns:p14="http://schemas.microsoft.com/office/powerpoint/2010/main" val="3678220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Disposisjon</a:t>
            </a:r>
            <a:endParaRPr lang="nb-NO" b="1" dirty="0"/>
          </a:p>
        </p:txBody>
      </p:sp>
      <p:sp>
        <p:nvSpPr>
          <p:cNvPr id="3" name="Plassholder for innhold 2"/>
          <p:cNvSpPr>
            <a:spLocks noGrp="1"/>
          </p:cNvSpPr>
          <p:nvPr>
            <p:ph idx="1"/>
          </p:nvPr>
        </p:nvSpPr>
        <p:spPr>
          <a:xfrm>
            <a:off x="457200" y="1600200"/>
            <a:ext cx="7950200" cy="4525963"/>
          </a:xfrm>
        </p:spPr>
        <p:txBody>
          <a:bodyPr>
            <a:normAutofit/>
          </a:bodyPr>
          <a:lstStyle/>
          <a:p>
            <a:pPr>
              <a:lnSpc>
                <a:spcPct val="150000"/>
              </a:lnSpc>
            </a:pPr>
            <a:r>
              <a:rPr lang="nb-NO" dirty="0" smtClean="0"/>
              <a:t>Bakgrunn</a:t>
            </a:r>
          </a:p>
          <a:p>
            <a:pPr>
              <a:lnSpc>
                <a:spcPct val="150000"/>
              </a:lnSpc>
            </a:pPr>
            <a:r>
              <a:rPr lang="nb-NO" dirty="0" smtClean="0"/>
              <a:t>Formål og målgruppe</a:t>
            </a:r>
          </a:p>
          <a:p>
            <a:pPr>
              <a:lnSpc>
                <a:spcPct val="150000"/>
              </a:lnSpc>
            </a:pPr>
            <a:r>
              <a:rPr lang="nb-NO" dirty="0" smtClean="0"/>
              <a:t>Kunnskapsgrunnlag</a:t>
            </a:r>
          </a:p>
          <a:p>
            <a:pPr>
              <a:lnSpc>
                <a:spcPct val="150000"/>
              </a:lnSpc>
            </a:pPr>
            <a:r>
              <a:rPr lang="nb-NO" dirty="0" smtClean="0"/>
              <a:t>Innhold</a:t>
            </a:r>
          </a:p>
          <a:p>
            <a:pPr>
              <a:lnSpc>
                <a:spcPct val="150000"/>
              </a:lnSpc>
            </a:pPr>
            <a:r>
              <a:rPr lang="nb-NO" dirty="0" smtClean="0"/>
              <a:t>Hva er nytt?</a:t>
            </a:r>
            <a:endParaRPr lang="nb-NO" dirty="0"/>
          </a:p>
        </p:txBody>
      </p:sp>
      <p:pic>
        <p:nvPicPr>
          <p:cNvPr id="4" name="Bild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50196" y="2062717"/>
            <a:ext cx="2636876" cy="3441175"/>
          </a:xfrm>
          <a:prstGeom prst="rect">
            <a:avLst/>
          </a:prstGeom>
        </p:spPr>
      </p:pic>
    </p:spTree>
    <p:extLst>
      <p:ext uri="{BB962C8B-B14F-4D97-AF65-F5344CB8AC3E}">
        <p14:creationId xmlns:p14="http://schemas.microsoft.com/office/powerpoint/2010/main" val="1518531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b="1" dirty="0"/>
              <a:t>Anbefalinger – </a:t>
            </a:r>
            <a:r>
              <a:rPr lang="nb-NO" b="1" dirty="0" err="1"/>
              <a:t>Noro</a:t>
            </a:r>
            <a:r>
              <a:rPr lang="nb-NO" b="1" dirty="0"/>
              <a:t>, C.</a:t>
            </a:r>
            <a:r>
              <a:rPr lang="nb-NO" b="1" dirty="0" err="1"/>
              <a:t>diff</a:t>
            </a:r>
            <a:r>
              <a:rPr lang="nb-NO" b="1" dirty="0"/>
              <a:t>.,</a:t>
            </a:r>
            <a:r>
              <a:rPr lang="nb-NO" b="1" dirty="0" smtClean="0"/>
              <a:t>skabb</a:t>
            </a:r>
            <a:br>
              <a:rPr lang="nb-NO" b="1" dirty="0" smtClean="0"/>
            </a:br>
            <a:r>
              <a:rPr lang="nb-NO" b="1" dirty="0" smtClean="0"/>
              <a:t>forts.</a:t>
            </a:r>
            <a:endParaRPr lang="nb-NO" dirty="0"/>
          </a:p>
        </p:txBody>
      </p:sp>
      <p:sp>
        <p:nvSpPr>
          <p:cNvPr id="3" name="Plassholder for innhold 2"/>
          <p:cNvSpPr>
            <a:spLocks noGrp="1"/>
          </p:cNvSpPr>
          <p:nvPr>
            <p:ph idx="1"/>
          </p:nvPr>
        </p:nvSpPr>
        <p:spPr/>
        <p:txBody>
          <a:bodyPr/>
          <a:lstStyle/>
          <a:p>
            <a:pPr marL="0" indent="0">
              <a:buNone/>
            </a:pPr>
            <a:r>
              <a:rPr lang="nb-NO" b="1" dirty="0" smtClean="0"/>
              <a:t>Skabb:</a:t>
            </a:r>
          </a:p>
          <a:p>
            <a:r>
              <a:rPr lang="nb-NO" dirty="0" smtClean="0"/>
              <a:t>Hånddesinfeksjon ingen effekt</a:t>
            </a:r>
          </a:p>
          <a:p>
            <a:r>
              <a:rPr lang="nb-NO" dirty="0" smtClean="0"/>
              <a:t>Håndvask trolig effekt umiddelbart etter kontakt</a:t>
            </a:r>
          </a:p>
          <a:p>
            <a:endParaRPr lang="nb-NO" dirty="0"/>
          </a:p>
          <a:p>
            <a:r>
              <a:rPr lang="nb-NO" dirty="0" smtClean="0"/>
              <a:t>Hansker ved all pasientkontakt.</a:t>
            </a:r>
          </a:p>
          <a:p>
            <a:pPr marL="0" indent="0">
              <a:buNone/>
            </a:pPr>
            <a:endParaRPr lang="nb-NO" u="sng" dirty="0"/>
          </a:p>
        </p:txBody>
      </p:sp>
    </p:spTree>
    <p:extLst>
      <p:ext uri="{BB962C8B-B14F-4D97-AF65-F5344CB8AC3E}">
        <p14:creationId xmlns:p14="http://schemas.microsoft.com/office/powerpoint/2010/main" val="27109661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Anbefalinger - Hansker</a:t>
            </a:r>
            <a:endParaRPr lang="nb-NO" b="1" dirty="0"/>
          </a:p>
        </p:txBody>
      </p:sp>
      <p:sp>
        <p:nvSpPr>
          <p:cNvPr id="3" name="Plassholder for innhold 2"/>
          <p:cNvSpPr>
            <a:spLocks noGrp="1"/>
          </p:cNvSpPr>
          <p:nvPr>
            <p:ph idx="1"/>
          </p:nvPr>
        </p:nvSpPr>
        <p:spPr/>
        <p:txBody>
          <a:bodyPr>
            <a:normAutofit/>
          </a:bodyPr>
          <a:lstStyle/>
          <a:p>
            <a:r>
              <a:rPr lang="nb-NO" dirty="0" smtClean="0"/>
              <a:t>Benytt lateks eller nitrilhansker med lang mansjett </a:t>
            </a:r>
          </a:p>
          <a:p>
            <a:r>
              <a:rPr lang="nb-NO" dirty="0" smtClean="0"/>
              <a:t>Vinylhansker ikke anbefalt ved pasientrettet arbeid</a:t>
            </a:r>
          </a:p>
          <a:p>
            <a:r>
              <a:rPr lang="nb-NO" dirty="0" smtClean="0"/>
              <a:t>Viktig med opplæring i indikasjoner for hanskebruk</a:t>
            </a:r>
          </a:p>
        </p:txBody>
      </p:sp>
      <p:sp>
        <p:nvSpPr>
          <p:cNvPr id="5" name="Rektangel 4"/>
          <p:cNvSpPr/>
          <p:nvPr/>
        </p:nvSpPr>
        <p:spPr>
          <a:xfrm>
            <a:off x="1518699" y="4903368"/>
            <a:ext cx="6054919" cy="1569660"/>
          </a:xfrm>
          <a:prstGeom prst="rect">
            <a:avLst/>
          </a:prstGeom>
        </p:spPr>
        <p:txBody>
          <a:bodyPr wrap="square">
            <a:spAutoFit/>
          </a:bodyPr>
          <a:lstStyle/>
          <a:p>
            <a:pPr marL="742950" lvl="1" indent="-342900">
              <a:buFont typeface="Arial" panose="020B0604020202020204" pitchFamily="34" charset="0"/>
              <a:buChar char="•"/>
            </a:pPr>
            <a:r>
              <a:rPr lang="nb-NO" sz="2400" dirty="0">
                <a:solidFill>
                  <a:srgbClr val="003871"/>
                </a:solidFill>
              </a:rPr>
              <a:t>Reduserer etterlevelse av håndhygiene</a:t>
            </a:r>
          </a:p>
          <a:p>
            <a:pPr marL="742950" lvl="1" indent="-342900">
              <a:buFont typeface="Arial" panose="020B0604020202020204" pitchFamily="34" charset="0"/>
              <a:buChar char="•"/>
            </a:pPr>
            <a:r>
              <a:rPr lang="nb-NO" sz="2400" dirty="0">
                <a:solidFill>
                  <a:srgbClr val="003871"/>
                </a:solidFill>
              </a:rPr>
              <a:t>Benyttes ofte unødvendig </a:t>
            </a:r>
          </a:p>
          <a:p>
            <a:pPr marL="742950" lvl="1" indent="-342900">
              <a:buFont typeface="Arial" panose="020B0604020202020204" pitchFamily="34" charset="0"/>
              <a:buChar char="•"/>
            </a:pPr>
            <a:r>
              <a:rPr lang="nb-NO" sz="2400" dirty="0">
                <a:solidFill>
                  <a:srgbClr val="003871"/>
                </a:solidFill>
              </a:rPr>
              <a:t>Hudirritasjon</a:t>
            </a:r>
          </a:p>
          <a:p>
            <a:pPr marL="742950" lvl="1" indent="-342900">
              <a:buFont typeface="Arial" panose="020B0604020202020204" pitchFamily="34" charset="0"/>
              <a:buChar char="•"/>
            </a:pPr>
            <a:r>
              <a:rPr lang="nb-NO" sz="2400" dirty="0">
                <a:solidFill>
                  <a:srgbClr val="003871"/>
                </a:solidFill>
              </a:rPr>
              <a:t>Avfall </a:t>
            </a:r>
          </a:p>
        </p:txBody>
      </p:sp>
    </p:spTree>
    <p:extLst>
      <p:ext uri="{BB962C8B-B14F-4D97-AF65-F5344CB8AC3E}">
        <p14:creationId xmlns:p14="http://schemas.microsoft.com/office/powerpoint/2010/main" val="281883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b="1" dirty="0"/>
              <a:t>Hansker </a:t>
            </a:r>
            <a:r>
              <a:rPr lang="nb-NO" b="1" dirty="0" smtClean="0"/>
              <a:t>erstatter ikke håndhygiene</a:t>
            </a:r>
            <a:endParaRPr lang="nb-NO" b="1" dirty="0"/>
          </a:p>
        </p:txBody>
      </p:sp>
      <p:pic>
        <p:nvPicPr>
          <p:cNvPr id="4" name="Plassholder for innhold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86576" y="1988289"/>
            <a:ext cx="8570848" cy="3606206"/>
          </a:xfrm>
        </p:spPr>
      </p:pic>
    </p:spTree>
    <p:extLst>
      <p:ext uri="{BB962C8B-B14F-4D97-AF65-F5344CB8AC3E}">
        <p14:creationId xmlns:p14="http://schemas.microsoft.com/office/powerpoint/2010/main" val="3799227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Anbefalinger - hudpleie</a:t>
            </a:r>
            <a:endParaRPr lang="nb-NO" b="1" dirty="0"/>
          </a:p>
        </p:txBody>
      </p:sp>
      <p:sp>
        <p:nvSpPr>
          <p:cNvPr id="3" name="Plassholder for innhold 2"/>
          <p:cNvSpPr>
            <a:spLocks noGrp="1"/>
          </p:cNvSpPr>
          <p:nvPr>
            <p:ph idx="1"/>
          </p:nvPr>
        </p:nvSpPr>
        <p:spPr/>
        <p:txBody>
          <a:bodyPr/>
          <a:lstStyle/>
          <a:p>
            <a:pPr marL="0" indent="0">
              <a:buNone/>
            </a:pPr>
            <a:r>
              <a:rPr lang="nb-NO" dirty="0" smtClean="0"/>
              <a:t>Viktighet underkommunisert?</a:t>
            </a:r>
          </a:p>
          <a:p>
            <a:pPr marL="0" indent="0">
              <a:buNone/>
            </a:pPr>
            <a:endParaRPr lang="nb-NO" dirty="0" smtClean="0"/>
          </a:p>
          <a:p>
            <a:pPr marL="457200" indent="-457200"/>
            <a:r>
              <a:rPr lang="nb-NO" dirty="0" smtClean="0"/>
              <a:t>Hånddesinfeksjon fremfor håndvask</a:t>
            </a:r>
          </a:p>
          <a:p>
            <a:pPr marL="457200" indent="-457200"/>
            <a:r>
              <a:rPr lang="nb-NO" dirty="0" smtClean="0"/>
              <a:t>Ikke hånddesinfeksjon på våte hender</a:t>
            </a:r>
          </a:p>
          <a:p>
            <a:pPr marL="457200" indent="-457200"/>
            <a:r>
              <a:rPr lang="nb-NO" dirty="0" smtClean="0"/>
              <a:t>Ikke hansker på våte hender</a:t>
            </a:r>
          </a:p>
          <a:p>
            <a:pPr marL="457200" indent="-457200"/>
            <a:r>
              <a:rPr lang="nb-NO" dirty="0" smtClean="0"/>
              <a:t>Smør hendene (OBS – tilgjengelighet)</a:t>
            </a:r>
          </a:p>
          <a:p>
            <a:pPr marL="457200" indent="-457200"/>
            <a:r>
              <a:rPr lang="nb-NO" dirty="0" smtClean="0"/>
              <a:t>Lunkent (ikke varmt) vann</a:t>
            </a:r>
            <a:endParaRPr lang="nb-NO" dirty="0"/>
          </a:p>
        </p:txBody>
      </p:sp>
    </p:spTree>
    <p:extLst>
      <p:ext uri="{BB962C8B-B14F-4D97-AF65-F5344CB8AC3E}">
        <p14:creationId xmlns:p14="http://schemas.microsoft.com/office/powerpoint/2010/main" val="25051566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Anbefalinger - håndsmykker</a:t>
            </a:r>
            <a:endParaRPr lang="nb-NO" b="1" dirty="0"/>
          </a:p>
        </p:txBody>
      </p:sp>
      <p:pic>
        <p:nvPicPr>
          <p:cNvPr id="9218" name="Picture 2"/>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645147" y="1570687"/>
            <a:ext cx="1708440" cy="241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lassholder for innhold 3"/>
          <p:cNvSpPr txBox="1">
            <a:spLocks noChangeArrowheads="1"/>
          </p:cNvSpPr>
          <p:nvPr/>
        </p:nvSpPr>
        <p:spPr bwMode="auto">
          <a:xfrm>
            <a:off x="3290183" y="1677938"/>
            <a:ext cx="3365500" cy="23083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spAutoFit/>
          </a:bodyPr>
          <a:lstStyle>
            <a:lvl1pPr marL="342900" indent="-342900" algn="l" defTabSz="457200" rtl="0" eaLnBrk="0" latinLnBrk="0" hangingPunct="0">
              <a:spcBef>
                <a:spcPct val="20000"/>
              </a:spcBef>
              <a:buFont typeface="Arial" pitchFamily="34" charset="0"/>
              <a:buChar char="•"/>
              <a:defRPr sz="3200" kern="1200">
                <a:solidFill>
                  <a:schemeClr val="tx1"/>
                </a:solidFill>
                <a:latin typeface="Calibri" pitchFamily="34" charset="0"/>
                <a:ea typeface="+mn-ea"/>
                <a:cs typeface="+mn-cs"/>
              </a:defRPr>
            </a:lvl1pPr>
            <a:lvl2pPr marL="742950" indent="-285750" algn="l" defTabSz="457200" rtl="0" eaLnBrk="0" latinLnBrk="0" hangingPunct="0">
              <a:spcBef>
                <a:spcPct val="20000"/>
              </a:spcBef>
              <a:buFont typeface="Arial" pitchFamily="34" charset="0"/>
              <a:buChar char="–"/>
              <a:defRPr sz="2800" kern="1200">
                <a:solidFill>
                  <a:schemeClr val="tx1"/>
                </a:solidFill>
                <a:latin typeface="Calibri" pitchFamily="34" charset="0"/>
                <a:ea typeface="+mn-ea"/>
                <a:cs typeface="+mn-cs"/>
              </a:defRPr>
            </a:lvl2pPr>
            <a:lvl3pPr marL="1143000" indent="-228600" algn="l" defTabSz="457200" rtl="0" eaLnBrk="0" latinLnBrk="0" hangingPunct="0">
              <a:spcBef>
                <a:spcPct val="20000"/>
              </a:spcBef>
              <a:buFont typeface="Arial" pitchFamily="34" charset="0"/>
              <a:buChar char="•"/>
              <a:defRPr sz="2400" kern="1200">
                <a:solidFill>
                  <a:schemeClr val="tx1"/>
                </a:solidFill>
                <a:latin typeface="Calibri" pitchFamily="34" charset="0"/>
                <a:ea typeface="+mn-ea"/>
                <a:cs typeface="+mn-cs"/>
              </a:defRPr>
            </a:lvl3pPr>
            <a:lvl4pPr marL="1600200" indent="-228600" algn="l" defTabSz="457200" rtl="0" eaLnBrk="0" latinLnBrk="0" hangingPunct="0">
              <a:spcBef>
                <a:spcPct val="20000"/>
              </a:spcBef>
              <a:buFont typeface="Arial" pitchFamily="34" charset="0"/>
              <a:buChar char="–"/>
              <a:defRPr sz="2000" kern="1200">
                <a:solidFill>
                  <a:schemeClr val="tx1"/>
                </a:solidFill>
                <a:latin typeface="Calibri" pitchFamily="34" charset="0"/>
                <a:ea typeface="+mn-ea"/>
                <a:cs typeface="+mn-cs"/>
              </a:defRPr>
            </a:lvl4pPr>
            <a:lvl5pPr marL="2057400" indent="-228600" algn="l" defTabSz="457200" rtl="0" eaLnBrk="0" latinLnBrk="0" hangingPunct="0">
              <a:spcBef>
                <a:spcPct val="20000"/>
              </a:spcBef>
              <a:buFont typeface="Arial" pitchFamily="34" charset="0"/>
              <a:buChar char="»"/>
              <a:defRPr sz="2000" kern="1200">
                <a:solidFill>
                  <a:schemeClr val="tx1"/>
                </a:solidFill>
                <a:latin typeface="Calibri" pitchFamily="34" charset="0"/>
                <a:ea typeface="+mn-ea"/>
                <a:cs typeface="+mn-cs"/>
              </a:defRPr>
            </a:lvl5pPr>
            <a:lvl6pPr marL="2514600" indent="-228600" algn="l" defTabSz="457200" rtl="0" eaLnBrk="0" fontAlgn="base" latinLnBrk="0" hangingPunct="0">
              <a:spcBef>
                <a:spcPct val="20000"/>
              </a:spcBef>
              <a:spcAft>
                <a:spcPct val="0"/>
              </a:spcAft>
              <a:buFont typeface="Arial" pitchFamily="34" charset="0"/>
              <a:buChar char="»"/>
              <a:defRPr sz="2000" kern="1200">
                <a:solidFill>
                  <a:schemeClr val="tx1"/>
                </a:solidFill>
                <a:latin typeface="Calibri" pitchFamily="34" charset="0"/>
                <a:ea typeface="+mn-ea"/>
                <a:cs typeface="+mn-cs"/>
              </a:defRPr>
            </a:lvl6pPr>
            <a:lvl7pPr marL="2971800" indent="-228600" algn="l" defTabSz="457200" rtl="0" eaLnBrk="0" fontAlgn="base" latinLnBrk="0" hangingPunct="0">
              <a:spcBef>
                <a:spcPct val="20000"/>
              </a:spcBef>
              <a:spcAft>
                <a:spcPct val="0"/>
              </a:spcAft>
              <a:buFont typeface="Arial" pitchFamily="34" charset="0"/>
              <a:buChar char="»"/>
              <a:defRPr sz="2000" kern="1200">
                <a:solidFill>
                  <a:schemeClr val="tx1"/>
                </a:solidFill>
                <a:latin typeface="Calibri" pitchFamily="34" charset="0"/>
                <a:ea typeface="+mn-ea"/>
                <a:cs typeface="+mn-cs"/>
              </a:defRPr>
            </a:lvl7pPr>
            <a:lvl8pPr marL="3429000" indent="-228600" algn="l" defTabSz="457200" rtl="0" eaLnBrk="0" fontAlgn="base" latinLnBrk="0" hangingPunct="0">
              <a:spcBef>
                <a:spcPct val="20000"/>
              </a:spcBef>
              <a:spcAft>
                <a:spcPct val="0"/>
              </a:spcAft>
              <a:buFont typeface="Arial" pitchFamily="34" charset="0"/>
              <a:buChar char="»"/>
              <a:defRPr sz="2000" kern="1200">
                <a:solidFill>
                  <a:schemeClr val="tx1"/>
                </a:solidFill>
                <a:latin typeface="Calibri" pitchFamily="34" charset="0"/>
                <a:ea typeface="+mn-ea"/>
                <a:cs typeface="+mn-cs"/>
              </a:defRPr>
            </a:lvl8pPr>
            <a:lvl9pPr marL="3886200" indent="-228600" algn="l" defTabSz="457200" rtl="0" eaLnBrk="0" fontAlgn="base" latinLnBrk="0" hangingPunct="0">
              <a:spcBef>
                <a:spcPct val="20000"/>
              </a:spcBef>
              <a:spcAft>
                <a:spcPct val="0"/>
              </a:spcAft>
              <a:buFont typeface="Arial" pitchFamily="34" charset="0"/>
              <a:buChar char="»"/>
              <a:defRPr sz="2000" kern="1200">
                <a:solidFill>
                  <a:schemeClr val="tx1"/>
                </a:solidFill>
                <a:latin typeface="Calibri" pitchFamily="34" charset="0"/>
                <a:ea typeface="+mn-ea"/>
                <a:cs typeface="+mn-cs"/>
              </a:defRPr>
            </a:lvl9pPr>
          </a:lstStyle>
          <a:p>
            <a:pPr eaLnBrk="1" hangingPunct="1">
              <a:spcBef>
                <a:spcPct val="0"/>
              </a:spcBef>
              <a:buFontTx/>
              <a:buNone/>
            </a:pPr>
            <a:r>
              <a:rPr lang="en-US" altLang="nb-NO" sz="2400" smtClean="0">
                <a:solidFill>
                  <a:srgbClr val="003871"/>
                </a:solidFill>
                <a:latin typeface="+mn-lt"/>
              </a:rPr>
              <a:t>     Signifikant hyppigere forekomst av </a:t>
            </a:r>
            <a:r>
              <a:rPr lang="nb-NO" altLang="nb-NO" sz="2400" smtClean="0">
                <a:solidFill>
                  <a:srgbClr val="003871"/>
                </a:solidFill>
                <a:latin typeface="+mn-lt"/>
              </a:rPr>
              <a:t>Enterobacteriaceae </a:t>
            </a:r>
          </a:p>
          <a:p>
            <a:pPr eaLnBrk="1" hangingPunct="1">
              <a:spcBef>
                <a:spcPct val="0"/>
              </a:spcBef>
              <a:buFontTx/>
              <a:buNone/>
            </a:pPr>
            <a:r>
              <a:rPr lang="nb-NO" altLang="nb-NO" sz="2400" smtClean="0">
                <a:solidFill>
                  <a:srgbClr val="003871"/>
                </a:solidFill>
                <a:latin typeface="+mn-lt"/>
              </a:rPr>
              <a:t>     [odds ratio 2.71 (95% CI: 1.42–5.20), P = 0.003] (N= 465)</a:t>
            </a:r>
            <a:endParaRPr lang="nb-NO" altLang="nb-NO" sz="2400" dirty="0">
              <a:solidFill>
                <a:srgbClr val="003871"/>
              </a:solidFill>
              <a:latin typeface="+mn-lt"/>
            </a:endParaRPr>
          </a:p>
        </p:txBody>
      </p:sp>
      <p:pic>
        <p:nvPicPr>
          <p:cNvPr id="9219"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5147" y="4057824"/>
            <a:ext cx="1708440" cy="2415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Plassholder for innhold 2"/>
          <p:cNvSpPr txBox="1">
            <a:spLocks/>
          </p:cNvSpPr>
          <p:nvPr/>
        </p:nvSpPr>
        <p:spPr>
          <a:xfrm>
            <a:off x="3290183" y="4252072"/>
            <a:ext cx="3378200" cy="1892300"/>
          </a:xfrm>
          <a:prstGeom prst="rect">
            <a:avLst/>
          </a:prstGeom>
          <a:ln>
            <a:solidFill>
              <a:schemeClr val="tx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00387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387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387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387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387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Tx/>
              <a:buNone/>
            </a:pPr>
            <a:r>
              <a:rPr lang="nb-NO" altLang="nb-NO" sz="2400" smtClean="0"/>
              <a:t>Signifikant  høyere total </a:t>
            </a:r>
          </a:p>
          <a:p>
            <a:pPr>
              <a:buFontTx/>
              <a:buNone/>
            </a:pPr>
            <a:r>
              <a:rPr lang="nb-NO" altLang="nb-NO" sz="2400" smtClean="0"/>
              <a:t>bakteriemengde </a:t>
            </a:r>
          </a:p>
          <a:p>
            <a:pPr>
              <a:buFontTx/>
              <a:buNone/>
            </a:pPr>
            <a:r>
              <a:rPr lang="nb-NO" altLang="nb-NO" sz="2400" smtClean="0"/>
              <a:t>(3.25, CI95 [1.73 – 6.07],</a:t>
            </a:r>
          </a:p>
          <a:p>
            <a:pPr>
              <a:buFontTx/>
              <a:buNone/>
            </a:pPr>
            <a:r>
              <a:rPr lang="nb-NO" altLang="nb-NO" sz="2400" smtClean="0"/>
              <a:t> p = 0.001) (N= 200)</a:t>
            </a:r>
          </a:p>
          <a:p>
            <a:pPr>
              <a:buFontTx/>
              <a:buNone/>
            </a:pPr>
            <a:endParaRPr lang="nb-NO" altLang="nb-NO" sz="2400" smtClean="0"/>
          </a:p>
          <a:p>
            <a:pPr>
              <a:buFontTx/>
              <a:buNone/>
            </a:pPr>
            <a:endParaRPr lang="nb-NO" altLang="nb-NO" sz="2400" dirty="0" smtClean="0"/>
          </a:p>
        </p:txBody>
      </p:sp>
    </p:spTree>
    <p:extLst>
      <p:ext uri="{BB962C8B-B14F-4D97-AF65-F5344CB8AC3E}">
        <p14:creationId xmlns:p14="http://schemas.microsoft.com/office/powerpoint/2010/main" val="129635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animEffect transition="in" filter="fade">
                                      <p:cBhvr>
                                        <p:cTn id="12" dur="500"/>
                                        <p:tgtEl>
                                          <p:spTgt spid="9">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500"/>
                                        <p:tgtEl>
                                          <p:spTgt spid="9">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500"/>
                                        <p:tgtEl>
                                          <p:spTgt spid="9">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fade">
                                      <p:cBhvr>
                                        <p:cTn id="24"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12597" y="4044583"/>
            <a:ext cx="1735710" cy="242777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54559" y="1992275"/>
            <a:ext cx="1235158" cy="17541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tel 1"/>
          <p:cNvSpPr>
            <a:spLocks noGrp="1"/>
          </p:cNvSpPr>
          <p:nvPr>
            <p:ph type="title"/>
          </p:nvPr>
        </p:nvSpPr>
        <p:spPr/>
        <p:txBody>
          <a:bodyPr>
            <a:normAutofit/>
          </a:bodyPr>
          <a:lstStyle/>
          <a:p>
            <a:r>
              <a:rPr lang="nb-NO" b="1" dirty="0" smtClean="0"/>
              <a:t>Bakgrunn</a:t>
            </a:r>
            <a:endParaRPr lang="nb-NO" b="1" dirty="0"/>
          </a:p>
        </p:txBody>
      </p:sp>
      <p:sp>
        <p:nvSpPr>
          <p:cNvPr id="3" name="Plassholder for innhold 2"/>
          <p:cNvSpPr>
            <a:spLocks noGrp="1"/>
          </p:cNvSpPr>
          <p:nvPr>
            <p:ph idx="1"/>
          </p:nvPr>
        </p:nvSpPr>
        <p:spPr>
          <a:xfrm>
            <a:off x="148856" y="1600200"/>
            <a:ext cx="8995144" cy="4872162"/>
          </a:xfrm>
        </p:spPr>
        <p:txBody>
          <a:bodyPr>
            <a:normAutofit fontScale="92500" lnSpcReduction="10000"/>
          </a:bodyPr>
          <a:lstStyle/>
          <a:p>
            <a:r>
              <a:rPr lang="nb-NO" sz="2800" dirty="0" smtClean="0"/>
              <a:t>Nasjonal veileder for håndhygiene: 1990, 2004</a:t>
            </a:r>
          </a:p>
          <a:p>
            <a:r>
              <a:rPr lang="nb-NO" sz="2800" dirty="0" smtClean="0"/>
              <a:t>Behov for oppdatering</a:t>
            </a:r>
          </a:p>
          <a:p>
            <a:r>
              <a:rPr lang="nb-NO" sz="2800" dirty="0" smtClean="0"/>
              <a:t>Oppstart februar 2015</a:t>
            </a:r>
          </a:p>
          <a:p>
            <a:r>
              <a:rPr lang="nb-NO" sz="2800" dirty="0"/>
              <a:t>U</a:t>
            </a:r>
            <a:r>
              <a:rPr lang="nb-NO" sz="2800" dirty="0" smtClean="0"/>
              <a:t>tarbeidet </a:t>
            </a:r>
            <a:r>
              <a:rPr lang="nb-NO" sz="2800" dirty="0"/>
              <a:t>i tett samarbeid med landets fire kompetansesentre for smittevern og Nasjonal arbeidsgruppe for markering av håndhygienens dag 5. </a:t>
            </a:r>
            <a:r>
              <a:rPr lang="nb-NO" sz="2800" dirty="0" smtClean="0"/>
              <a:t>mai </a:t>
            </a:r>
          </a:p>
          <a:p>
            <a:r>
              <a:rPr lang="nb-NO" sz="2800" dirty="0"/>
              <a:t>Åpen høring 1.- 17. april 2016 (</a:t>
            </a:r>
            <a:r>
              <a:rPr lang="nb-NO" sz="2800" dirty="0">
                <a:hlinkClick r:id="rId5"/>
              </a:rPr>
              <a:t>www.fhi.no</a:t>
            </a:r>
            <a:r>
              <a:rPr lang="nb-NO" sz="2800" dirty="0" smtClean="0"/>
              <a:t>)</a:t>
            </a:r>
            <a:endParaRPr lang="nb-NO" sz="2800" dirty="0"/>
          </a:p>
          <a:p>
            <a:r>
              <a:rPr lang="nb-NO" sz="2800" dirty="0" smtClean="0"/>
              <a:t>Preliminær utgave publisert mai 2016</a:t>
            </a:r>
          </a:p>
          <a:p>
            <a:r>
              <a:rPr lang="nb-NO" sz="2800" dirty="0" smtClean="0"/>
              <a:t>Høringsfrist til 1. august </a:t>
            </a:r>
          </a:p>
          <a:p>
            <a:r>
              <a:rPr lang="nb-NO" sz="2800" dirty="0" smtClean="0"/>
              <a:t>Endelig versjon publisert i elektronisk format februar 2016. Blir tilgjengelig som nedlastbar </a:t>
            </a:r>
            <a:r>
              <a:rPr lang="nb-NO" sz="2800" dirty="0" err="1" smtClean="0"/>
              <a:t>pdf</a:t>
            </a:r>
            <a:r>
              <a:rPr lang="nb-NO" sz="2800" dirty="0" smtClean="0"/>
              <a:t>-fil fra mars 2017</a:t>
            </a:r>
          </a:p>
          <a:p>
            <a:endParaRPr lang="nb-NO" sz="2800" dirty="0" smtClean="0"/>
          </a:p>
        </p:txBody>
      </p:sp>
    </p:spTree>
    <p:extLst>
      <p:ext uri="{BB962C8B-B14F-4D97-AF65-F5344CB8AC3E}">
        <p14:creationId xmlns:p14="http://schemas.microsoft.com/office/powerpoint/2010/main" val="2154544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b="1" dirty="0"/>
              <a:t>Endringer fra preliminær </a:t>
            </a:r>
            <a:r>
              <a:rPr lang="nb-NO" b="1" dirty="0" smtClean="0"/>
              <a:t>utgave</a:t>
            </a:r>
            <a:endParaRPr lang="nb-NO" b="1" dirty="0"/>
          </a:p>
        </p:txBody>
      </p:sp>
      <p:sp>
        <p:nvSpPr>
          <p:cNvPr id="3" name="Plassholder for innhold 2"/>
          <p:cNvSpPr>
            <a:spLocks noGrp="1"/>
          </p:cNvSpPr>
          <p:nvPr>
            <p:ph idx="1"/>
          </p:nvPr>
        </p:nvSpPr>
        <p:spPr/>
        <p:txBody>
          <a:bodyPr>
            <a:normAutofit fontScale="85000" lnSpcReduction="10000"/>
          </a:bodyPr>
          <a:lstStyle/>
          <a:p>
            <a:pPr marL="0" indent="0">
              <a:buNone/>
            </a:pPr>
            <a:r>
              <a:rPr lang="nb-NO" sz="2400" dirty="0"/>
              <a:t>Det er gjort få endringer </a:t>
            </a:r>
            <a:r>
              <a:rPr lang="nb-NO" sz="2400" dirty="0" smtClean="0"/>
              <a:t>fra den preliminære utgaven til den endelige versjonen.</a:t>
            </a:r>
            <a:endParaRPr lang="nb-NO" sz="2400" dirty="0"/>
          </a:p>
          <a:p>
            <a:pPr marL="0" indent="0">
              <a:buNone/>
            </a:pPr>
            <a:endParaRPr lang="nb-NO" sz="2400" dirty="0" smtClean="0"/>
          </a:p>
          <a:p>
            <a:pPr marL="0" indent="0">
              <a:buNone/>
            </a:pPr>
            <a:r>
              <a:rPr lang="nb-NO" sz="2400" dirty="0" smtClean="0"/>
              <a:t>Endringene </a:t>
            </a:r>
            <a:r>
              <a:rPr lang="nb-NO" sz="2400" dirty="0"/>
              <a:t>består i hovedsak av språklige justeringer og oppdatering av referanser. </a:t>
            </a:r>
            <a:r>
              <a:rPr lang="nb-NO" sz="2400" dirty="0" smtClean="0"/>
              <a:t>Det </a:t>
            </a:r>
            <a:r>
              <a:rPr lang="nb-NO" sz="2400" dirty="0"/>
              <a:t>er gjort noen mindre justeringer i </a:t>
            </a:r>
            <a:r>
              <a:rPr lang="nb-NO" sz="2400" dirty="0" smtClean="0"/>
              <a:t>anbefalingene vedrørende: </a:t>
            </a:r>
          </a:p>
          <a:p>
            <a:pPr marL="0" indent="0">
              <a:buNone/>
            </a:pPr>
            <a:endParaRPr lang="nb-NO" sz="2400" dirty="0" smtClean="0"/>
          </a:p>
          <a:p>
            <a:r>
              <a:rPr lang="nb-NO" sz="2400" dirty="0" smtClean="0"/>
              <a:t>alkoholbasert hånddesinfeksjon</a:t>
            </a:r>
          </a:p>
          <a:p>
            <a:r>
              <a:rPr lang="nb-NO" sz="2400" dirty="0" err="1" smtClean="0"/>
              <a:t>preoperativ</a:t>
            </a:r>
            <a:r>
              <a:rPr lang="nb-NO" sz="2400" dirty="0" smtClean="0"/>
              <a:t> </a:t>
            </a:r>
            <a:r>
              <a:rPr lang="nb-NO" sz="2400" dirty="0"/>
              <a:t>håndhygiene </a:t>
            </a:r>
          </a:p>
          <a:p>
            <a:r>
              <a:rPr lang="nb-NO" sz="2400" dirty="0" smtClean="0"/>
              <a:t>bruk </a:t>
            </a:r>
            <a:r>
              <a:rPr lang="nb-NO" sz="2400" dirty="0"/>
              <a:t>av </a:t>
            </a:r>
            <a:r>
              <a:rPr lang="nb-NO" sz="2400" dirty="0" smtClean="0"/>
              <a:t>hansker</a:t>
            </a:r>
          </a:p>
          <a:p>
            <a:pPr marL="0" indent="0">
              <a:buNone/>
            </a:pPr>
            <a:endParaRPr lang="nb-NO" sz="2400" dirty="0"/>
          </a:p>
          <a:p>
            <a:pPr marL="0" indent="0">
              <a:buNone/>
            </a:pPr>
            <a:r>
              <a:rPr lang="nb-NO" sz="2400" dirty="0" smtClean="0"/>
              <a:t>Det </a:t>
            </a:r>
            <a:r>
              <a:rPr lang="nb-NO" sz="2400" dirty="0"/>
              <a:t>er ikke gjennomført nye litteratursøk. Det er imidlertid satt inn ni nye referanser (nr. 60, 93, 95, 106, 109, 110, 111, 114 og 126) og enkelte referanser er erstattet med nyere versjoner av samme publikasjon (nr. 1,2, 31, 33, 34, 41, 107, 112, 123). </a:t>
            </a:r>
          </a:p>
          <a:p>
            <a:pPr marL="0" indent="0">
              <a:buNone/>
            </a:pPr>
            <a:endParaRPr lang="nb-NO" sz="2400" dirty="0"/>
          </a:p>
        </p:txBody>
      </p:sp>
    </p:spTree>
    <p:extLst>
      <p:ext uri="{BB962C8B-B14F-4D97-AF65-F5344CB8AC3E}">
        <p14:creationId xmlns:p14="http://schemas.microsoft.com/office/powerpoint/2010/main" val="717659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Formål og målgruppe</a:t>
            </a:r>
            <a:endParaRPr lang="nb-NO" b="1" dirty="0"/>
          </a:p>
        </p:txBody>
      </p:sp>
      <p:sp>
        <p:nvSpPr>
          <p:cNvPr id="3" name="Plassholder for innhold 2"/>
          <p:cNvSpPr>
            <a:spLocks noGrp="1"/>
          </p:cNvSpPr>
          <p:nvPr>
            <p:ph idx="1"/>
          </p:nvPr>
        </p:nvSpPr>
        <p:spPr/>
        <p:txBody>
          <a:bodyPr>
            <a:normAutofit fontScale="92500" lnSpcReduction="20000"/>
          </a:bodyPr>
          <a:lstStyle/>
          <a:p>
            <a:pPr marL="0" indent="0">
              <a:buNone/>
            </a:pPr>
            <a:r>
              <a:rPr lang="nb-NO" b="1" dirty="0" smtClean="0"/>
              <a:t>Formål</a:t>
            </a:r>
          </a:p>
          <a:p>
            <a:pPr marL="0" indent="0">
              <a:buNone/>
            </a:pPr>
            <a:r>
              <a:rPr lang="nb-NO" dirty="0" smtClean="0"/>
              <a:t>Formålet med veilederen er </a:t>
            </a:r>
            <a:r>
              <a:rPr lang="nb-NO" dirty="0"/>
              <a:t>å legge til rette for god praksis ved å gi </a:t>
            </a:r>
            <a:r>
              <a:rPr lang="nb-NO" b="1" dirty="0"/>
              <a:t>oppdatert </a:t>
            </a:r>
            <a:r>
              <a:rPr lang="nb-NO" b="1" dirty="0" smtClean="0"/>
              <a:t>kunnskap </a:t>
            </a:r>
            <a:r>
              <a:rPr lang="nb-NO" b="1" dirty="0"/>
              <a:t>og anbefalinger om håndhygiene i helsetjenesten</a:t>
            </a:r>
            <a:r>
              <a:rPr lang="nb-NO" dirty="0"/>
              <a:t>. </a:t>
            </a:r>
            <a:endParaRPr lang="nb-NO" dirty="0" smtClean="0"/>
          </a:p>
          <a:p>
            <a:pPr marL="0" indent="0">
              <a:buNone/>
            </a:pPr>
            <a:endParaRPr lang="nb-NO" dirty="0" smtClean="0"/>
          </a:p>
          <a:p>
            <a:pPr marL="0" indent="0">
              <a:buNone/>
            </a:pPr>
            <a:r>
              <a:rPr lang="nb-NO" dirty="0" smtClean="0"/>
              <a:t>Veilederen </a:t>
            </a:r>
            <a:r>
              <a:rPr lang="nb-NO" dirty="0"/>
              <a:t>gir et faglig rammeverk for utforming, implementering og evaluering av interne håndhygieneprogram, retningslinjer og prosedyrer knyttet til </a:t>
            </a:r>
            <a:r>
              <a:rPr lang="nb-NO" dirty="0" smtClean="0"/>
              <a:t>håndhygiene. </a:t>
            </a:r>
            <a:endParaRPr lang="nb-NO" dirty="0"/>
          </a:p>
          <a:p>
            <a:pPr marL="0" indent="0">
              <a:buNone/>
            </a:pPr>
            <a:r>
              <a:rPr lang="nb-NO" dirty="0"/>
              <a:t> </a:t>
            </a:r>
          </a:p>
          <a:p>
            <a:endParaRPr lang="nb-NO" dirty="0"/>
          </a:p>
        </p:txBody>
      </p:sp>
    </p:spTree>
    <p:extLst>
      <p:ext uri="{BB962C8B-B14F-4D97-AF65-F5344CB8AC3E}">
        <p14:creationId xmlns:p14="http://schemas.microsoft.com/office/powerpoint/2010/main" val="2885656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a:t>Formål og </a:t>
            </a:r>
            <a:r>
              <a:rPr lang="nb-NO" b="1" dirty="0" smtClean="0"/>
              <a:t>målgruppe, forts.</a:t>
            </a:r>
            <a:endParaRPr lang="nb-NO" dirty="0"/>
          </a:p>
        </p:txBody>
      </p:sp>
      <p:sp>
        <p:nvSpPr>
          <p:cNvPr id="3" name="Plassholder for innhold 2"/>
          <p:cNvSpPr>
            <a:spLocks noGrp="1"/>
          </p:cNvSpPr>
          <p:nvPr>
            <p:ph idx="1"/>
          </p:nvPr>
        </p:nvSpPr>
        <p:spPr/>
        <p:txBody>
          <a:bodyPr/>
          <a:lstStyle/>
          <a:p>
            <a:pPr marL="0" indent="0">
              <a:buNone/>
            </a:pPr>
            <a:r>
              <a:rPr lang="nb-NO" b="1" dirty="0" smtClean="0"/>
              <a:t>Målgruppe</a:t>
            </a:r>
          </a:p>
          <a:p>
            <a:pPr marL="0" indent="0">
              <a:buNone/>
            </a:pPr>
            <a:endParaRPr lang="nb-NO" dirty="0"/>
          </a:p>
          <a:p>
            <a:pPr marL="0" indent="0">
              <a:buNone/>
            </a:pPr>
            <a:r>
              <a:rPr lang="nb-NO" dirty="0" smtClean="0"/>
              <a:t>Anbefalingene </a:t>
            </a:r>
            <a:r>
              <a:rPr lang="nb-NO" dirty="0"/>
              <a:t>i veilederen gjelder for alt klinisk helsepersonell og helsefaglige utdanningsinstitusjoner. </a:t>
            </a:r>
          </a:p>
        </p:txBody>
      </p:sp>
    </p:spTree>
    <p:extLst>
      <p:ext uri="{BB962C8B-B14F-4D97-AF65-F5344CB8AC3E}">
        <p14:creationId xmlns:p14="http://schemas.microsoft.com/office/powerpoint/2010/main" val="3490334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Kunnskapsgrunnlag</a:t>
            </a:r>
            <a:endParaRPr lang="nb-NO" b="1" dirty="0"/>
          </a:p>
        </p:txBody>
      </p:sp>
      <p:sp>
        <p:nvSpPr>
          <p:cNvPr id="3" name="Plassholder for innhold 2"/>
          <p:cNvSpPr>
            <a:spLocks noGrp="1"/>
          </p:cNvSpPr>
          <p:nvPr>
            <p:ph idx="1"/>
          </p:nvPr>
        </p:nvSpPr>
        <p:spPr/>
        <p:txBody>
          <a:bodyPr>
            <a:normAutofit fontScale="92500"/>
          </a:bodyPr>
          <a:lstStyle/>
          <a:p>
            <a:r>
              <a:rPr lang="nb-NO" dirty="0"/>
              <a:t>B</a:t>
            </a:r>
            <a:r>
              <a:rPr lang="nb-NO" dirty="0" smtClean="0"/>
              <a:t>ygger på eksisterende kunnskapsbaserte retningslinjer</a:t>
            </a:r>
          </a:p>
          <a:p>
            <a:r>
              <a:rPr lang="nb-NO" dirty="0" smtClean="0"/>
              <a:t>Systematiske søk etter anbefalinger:</a:t>
            </a:r>
          </a:p>
          <a:p>
            <a:pPr lvl="1"/>
            <a:r>
              <a:rPr lang="nb-NO" dirty="0"/>
              <a:t>h</a:t>
            </a:r>
            <a:r>
              <a:rPr lang="nb-NO" dirty="0" smtClean="0"/>
              <a:t>jemmesiden til kjente aktører</a:t>
            </a:r>
          </a:p>
          <a:p>
            <a:pPr lvl="1"/>
            <a:r>
              <a:rPr lang="nb-NO" dirty="0" smtClean="0"/>
              <a:t>EMBASE, OVIDE </a:t>
            </a:r>
            <a:r>
              <a:rPr lang="nb-NO" dirty="0" err="1" smtClean="0"/>
              <a:t>Medline</a:t>
            </a:r>
            <a:r>
              <a:rPr lang="nb-NO" dirty="0" smtClean="0"/>
              <a:t>, OVID </a:t>
            </a:r>
            <a:r>
              <a:rPr lang="nb-NO" dirty="0" err="1" smtClean="0"/>
              <a:t>Nursing</a:t>
            </a:r>
            <a:r>
              <a:rPr lang="nb-NO" dirty="0" smtClean="0"/>
              <a:t>, </a:t>
            </a:r>
            <a:r>
              <a:rPr lang="nb-NO" dirty="0" err="1" smtClean="0"/>
              <a:t>Cinahl</a:t>
            </a:r>
            <a:r>
              <a:rPr lang="nb-NO" dirty="0" smtClean="0"/>
              <a:t>, </a:t>
            </a:r>
            <a:r>
              <a:rPr lang="nb-NO" dirty="0" err="1" smtClean="0"/>
              <a:t>Cochrane</a:t>
            </a:r>
            <a:r>
              <a:rPr lang="nb-NO" dirty="0" smtClean="0"/>
              <a:t> (2009-2015)</a:t>
            </a:r>
          </a:p>
          <a:p>
            <a:pPr lvl="1"/>
            <a:r>
              <a:rPr lang="nb-NO" dirty="0"/>
              <a:t>s</a:t>
            </a:r>
            <a:r>
              <a:rPr lang="nb-NO" dirty="0" smtClean="0"/>
              <a:t>ystematiske </a:t>
            </a:r>
            <a:r>
              <a:rPr lang="nb-NO" dirty="0" err="1" smtClean="0"/>
              <a:t>tilleggssøk</a:t>
            </a:r>
            <a:r>
              <a:rPr lang="nb-NO" dirty="0" smtClean="0"/>
              <a:t> på tema som er lite omtalt  (pasienter/pårørende, flytende/gel/skum, skabb)</a:t>
            </a:r>
          </a:p>
          <a:p>
            <a:r>
              <a:rPr lang="nb-NO" dirty="0" smtClean="0"/>
              <a:t>Nøkkelreferanse: WHO 2009</a:t>
            </a:r>
          </a:p>
          <a:p>
            <a:pPr marL="0" indent="0">
              <a:buNone/>
            </a:pPr>
            <a:endParaRPr lang="nb-NO" dirty="0" smtClean="0"/>
          </a:p>
          <a:p>
            <a:endParaRPr lang="nb-NO" dirty="0"/>
          </a:p>
        </p:txBody>
      </p:sp>
    </p:spTree>
    <p:extLst>
      <p:ext uri="{BB962C8B-B14F-4D97-AF65-F5344CB8AC3E}">
        <p14:creationId xmlns:p14="http://schemas.microsoft.com/office/powerpoint/2010/main" val="3709515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Gradering</a:t>
            </a:r>
            <a:endParaRPr lang="nb-NO" b="1" dirty="0"/>
          </a:p>
        </p:txBody>
      </p:sp>
      <p:graphicFrame>
        <p:nvGraphicFramePr>
          <p:cNvPr id="5404" name="Tabell 5403"/>
          <p:cNvGraphicFramePr>
            <a:graphicFrameLocks noGrp="1"/>
          </p:cNvGraphicFramePr>
          <p:nvPr>
            <p:extLst>
              <p:ext uri="{D42A27DB-BD31-4B8C-83A1-F6EECF244321}">
                <p14:modId xmlns:p14="http://schemas.microsoft.com/office/powerpoint/2010/main" val="3793813257"/>
              </p:ext>
            </p:extLst>
          </p:nvPr>
        </p:nvGraphicFramePr>
        <p:xfrm>
          <a:off x="723013" y="1595825"/>
          <a:ext cx="7963787" cy="4881423"/>
        </p:xfrm>
        <a:graphic>
          <a:graphicData uri="http://schemas.openxmlformats.org/drawingml/2006/table">
            <a:tbl>
              <a:tblPr firstRow="1" firstCol="1" lastRow="1" lastCol="1" bandRow="1" bandCol="1"/>
              <a:tblGrid>
                <a:gridCol w="2311772"/>
                <a:gridCol w="1514036"/>
                <a:gridCol w="4137979"/>
              </a:tblGrid>
              <a:tr h="200788">
                <a:tc>
                  <a:txBody>
                    <a:bodyPr/>
                    <a:lstStyle/>
                    <a:p>
                      <a:pPr algn="ctr">
                        <a:lnSpc>
                          <a:spcPct val="115000"/>
                        </a:lnSpc>
                        <a:spcAft>
                          <a:spcPts val="0"/>
                        </a:spcAft>
                      </a:pPr>
                      <a:r>
                        <a:rPr lang="nb-NO" sz="14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Kategori</a:t>
                      </a:r>
                    </a:p>
                  </a:txBody>
                  <a:tcPr marL="51407" marR="51407" marT="16934" marB="169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lgn="ctr">
                        <a:lnSpc>
                          <a:spcPct val="115000"/>
                        </a:lnSpc>
                        <a:spcAft>
                          <a:spcPts val="0"/>
                        </a:spcAft>
                      </a:pPr>
                      <a:r>
                        <a:rPr lang="nb-NO" sz="14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Underkategori</a:t>
                      </a:r>
                    </a:p>
                  </a:txBody>
                  <a:tcPr marL="51407" marR="51407" marT="16934" marB="169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lgn="ctr">
                        <a:lnSpc>
                          <a:spcPct val="115000"/>
                        </a:lnSpc>
                        <a:spcAft>
                          <a:spcPts val="0"/>
                        </a:spcAft>
                      </a:pPr>
                      <a:r>
                        <a:rPr lang="nb-NO" sz="14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Kriterier benyttet i </a:t>
                      </a:r>
                      <a:r>
                        <a:rPr lang="nb-NO" sz="1400" b="1"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veilederen</a:t>
                      </a:r>
                      <a:endParaRPr lang="nb-NO" sz="14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51407" marR="51407" marT="16934" marB="169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r>
              <a:tr h="718242">
                <a:tc rowSpan="3">
                  <a:txBody>
                    <a:bodyPr/>
                    <a:lstStyle/>
                    <a:p>
                      <a:pPr>
                        <a:lnSpc>
                          <a:spcPct val="115000"/>
                        </a:lnSpc>
                        <a:spcAft>
                          <a:spcPts val="0"/>
                        </a:spcAft>
                      </a:pPr>
                      <a:r>
                        <a:rPr lang="nb-NO" sz="14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a:t>
                      </a:r>
                      <a:r>
                        <a:rPr lang="nb-NO"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nb-NO" sz="14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Sterk anbefaling.</a:t>
                      </a:r>
                      <a:endParaRPr lang="nb-NO"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p>
                      <a:pPr>
                        <a:lnSpc>
                          <a:spcPct val="115000"/>
                        </a:lnSpc>
                        <a:spcAft>
                          <a:spcPts val="0"/>
                        </a:spcAft>
                      </a:pPr>
                      <a:r>
                        <a:rPr lang="nb-NO"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Man har tillit til at ønskede eller gunstige effekter er større enn eventuelle uønskede/ugunstige.</a:t>
                      </a:r>
                    </a:p>
                    <a:p>
                      <a:pPr>
                        <a:lnSpc>
                          <a:spcPct val="115000"/>
                        </a:lnSpc>
                        <a:spcAft>
                          <a:spcPts val="0"/>
                        </a:spcAft>
                      </a:pPr>
                      <a:r>
                        <a:rPr lang="nb-NO"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p>
                  </a:txBody>
                  <a:tcPr marL="51407" marR="51407" marT="16934" marB="169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E0E0"/>
                    </a:solidFill>
                  </a:tcPr>
                </a:tc>
                <a:tc>
                  <a:txBody>
                    <a:bodyPr/>
                    <a:lstStyle/>
                    <a:p>
                      <a:pPr>
                        <a:lnSpc>
                          <a:spcPct val="115000"/>
                        </a:lnSpc>
                        <a:spcAft>
                          <a:spcPts val="0"/>
                        </a:spcAft>
                      </a:pPr>
                      <a:r>
                        <a:rPr lang="nb-NO"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IA</a:t>
                      </a:r>
                    </a:p>
                  </a:txBody>
                  <a:tcPr marL="51407" marR="51407" marT="16934" marB="169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E0E0"/>
                    </a:solidFill>
                  </a:tcPr>
                </a:tc>
                <a:tc>
                  <a:txBody>
                    <a:bodyPr/>
                    <a:lstStyle/>
                    <a:p>
                      <a:pPr>
                        <a:lnSpc>
                          <a:spcPct val="115000"/>
                        </a:lnSpc>
                        <a:spcAft>
                          <a:spcPts val="0"/>
                        </a:spcAft>
                      </a:pPr>
                      <a:r>
                        <a:rPr lang="nb-NO"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En sterk anbefaling støttet av forskningsbasert kunnskap av høy eller moderat kvalitet som indikerer netto kliniske fordeler eller ulemper. </a:t>
                      </a:r>
                    </a:p>
                  </a:txBody>
                  <a:tcPr marL="51407" marR="51407" marT="16934" marB="169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E0E0"/>
                    </a:solidFill>
                  </a:tcPr>
                </a:tc>
              </a:tr>
              <a:tr h="1035391">
                <a:tc vMerge="1">
                  <a:txBody>
                    <a:bodyPr/>
                    <a:lstStyle/>
                    <a:p>
                      <a:endParaRPr lang="nb-NO"/>
                    </a:p>
                  </a:txBody>
                  <a:tcPr/>
                </a:tc>
                <a:tc>
                  <a:txBody>
                    <a:bodyPr/>
                    <a:lstStyle/>
                    <a:p>
                      <a:pPr>
                        <a:lnSpc>
                          <a:spcPct val="115000"/>
                        </a:lnSpc>
                        <a:spcAft>
                          <a:spcPts val="0"/>
                        </a:spcAft>
                      </a:pPr>
                      <a:r>
                        <a:rPr lang="nb-NO"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IB</a:t>
                      </a:r>
                    </a:p>
                  </a:txBody>
                  <a:tcPr marL="51407" marR="51407" marT="16934" marB="169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E0E0"/>
                    </a:solidFill>
                  </a:tcPr>
                </a:tc>
                <a:tc>
                  <a:txBody>
                    <a:bodyPr/>
                    <a:lstStyle/>
                    <a:p>
                      <a:pPr>
                        <a:lnSpc>
                          <a:spcPct val="115000"/>
                        </a:lnSpc>
                        <a:spcAft>
                          <a:spcPts val="0"/>
                        </a:spcAft>
                      </a:pPr>
                      <a:r>
                        <a:rPr lang="nb-NO"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En sterk anbefaling støttet av forskningsbasert kunnskap av lav kvalitet som tyder på netto kliniske fordeler eller ulemper, alternativt en akseptert praksis som støttes av forskning av lav til svært lav kvalitet (f.eks. aseptisk teknikk)</a:t>
                      </a:r>
                    </a:p>
                  </a:txBody>
                  <a:tcPr marL="51407" marR="51407" marT="16934" marB="169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E0E0"/>
                    </a:solidFill>
                  </a:tcPr>
                </a:tc>
              </a:tr>
              <a:tr h="367709">
                <a:tc vMerge="1">
                  <a:txBody>
                    <a:bodyPr/>
                    <a:lstStyle/>
                    <a:p>
                      <a:endParaRPr lang="nb-NO"/>
                    </a:p>
                  </a:txBody>
                  <a:tcPr/>
                </a:tc>
                <a:tc>
                  <a:txBody>
                    <a:bodyPr/>
                    <a:lstStyle/>
                    <a:p>
                      <a:pPr>
                        <a:lnSpc>
                          <a:spcPct val="115000"/>
                        </a:lnSpc>
                        <a:spcAft>
                          <a:spcPts val="0"/>
                        </a:spcAft>
                      </a:pPr>
                      <a:r>
                        <a:rPr lang="nb-NO"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IC</a:t>
                      </a:r>
                    </a:p>
                  </a:txBody>
                  <a:tcPr marL="51407" marR="51407" marT="16934" marB="169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E0E0"/>
                    </a:solidFill>
                  </a:tcPr>
                </a:tc>
                <a:tc>
                  <a:txBody>
                    <a:bodyPr/>
                    <a:lstStyle/>
                    <a:p>
                      <a:pPr>
                        <a:lnSpc>
                          <a:spcPct val="115000"/>
                        </a:lnSpc>
                        <a:spcAft>
                          <a:spcPts val="0"/>
                        </a:spcAft>
                      </a:pPr>
                      <a:r>
                        <a:rPr lang="nb-NO"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En sterk anbefaling forankret i statlige lovkrav</a:t>
                      </a:r>
                    </a:p>
                  </a:txBody>
                  <a:tcPr marL="51407" marR="51407" marT="16934" marB="169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E0E0"/>
                    </a:solidFill>
                  </a:tcPr>
                </a:tc>
              </a:tr>
              <a:tr h="2203834">
                <a:tc>
                  <a:txBody>
                    <a:bodyPr/>
                    <a:lstStyle/>
                    <a:p>
                      <a:pPr>
                        <a:lnSpc>
                          <a:spcPct val="115000"/>
                        </a:lnSpc>
                        <a:spcAft>
                          <a:spcPts val="0"/>
                        </a:spcAft>
                      </a:pPr>
                      <a:r>
                        <a:rPr lang="nb-NO" sz="14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II Betinget anbefaling*</a:t>
                      </a:r>
                      <a:r>
                        <a:rPr lang="nb-NO"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Ønskede eller gunstige effekter er trolig større enn uønskede/ugunstige, men man er usikker på denne balansen.</a:t>
                      </a:r>
                    </a:p>
                  </a:txBody>
                  <a:tcPr marL="51407" marR="51407" marT="16934" marB="169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E0E0"/>
                    </a:solidFill>
                  </a:tcPr>
                </a:tc>
                <a:tc>
                  <a:txBody>
                    <a:bodyPr/>
                    <a:lstStyle/>
                    <a:p>
                      <a:pPr>
                        <a:lnSpc>
                          <a:spcPct val="115000"/>
                        </a:lnSpc>
                        <a:spcAft>
                          <a:spcPts val="0"/>
                        </a:spcAft>
                      </a:pPr>
                      <a:r>
                        <a:rPr lang="nb-NO"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II</a:t>
                      </a:r>
                    </a:p>
                  </a:txBody>
                  <a:tcPr marL="51407" marR="51407" marT="16934" marB="169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E0E0"/>
                    </a:solidFill>
                  </a:tcPr>
                </a:tc>
                <a:tc>
                  <a:txBody>
                    <a:bodyPr/>
                    <a:lstStyle/>
                    <a:p>
                      <a:pPr>
                        <a:lnSpc>
                          <a:spcPct val="115000"/>
                        </a:lnSpc>
                        <a:spcAft>
                          <a:spcPts val="0"/>
                        </a:spcAft>
                      </a:pPr>
                      <a:r>
                        <a:rPr lang="nb-NO"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Betinget anbefaling. Støttet av kliniske eller epidemiologiske studier av høy, moderat eller lav kvalitet, eller av teoretisk rasjonale eller konsensus i faggruppen, som indikerer en mulig gunstig effekt</a:t>
                      </a:r>
                    </a:p>
                  </a:txBody>
                  <a:tcPr marL="51407" marR="51407" marT="16934" marB="16934">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0E0E0"/>
                    </a:solidFill>
                  </a:tcPr>
                </a:tc>
              </a:tr>
            </a:tbl>
          </a:graphicData>
        </a:graphic>
      </p:graphicFrame>
    </p:spTree>
    <p:extLst>
      <p:ext uri="{BB962C8B-B14F-4D97-AF65-F5344CB8AC3E}">
        <p14:creationId xmlns:p14="http://schemas.microsoft.com/office/powerpoint/2010/main" val="530831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Innhold</a:t>
            </a:r>
            <a:endParaRPr lang="nb-NO" b="1" dirty="0"/>
          </a:p>
        </p:txBody>
      </p:sp>
      <p:sp>
        <p:nvSpPr>
          <p:cNvPr id="3" name="Plassholder for innhold 2"/>
          <p:cNvSpPr>
            <a:spLocks noGrp="1"/>
          </p:cNvSpPr>
          <p:nvPr>
            <p:ph idx="1"/>
          </p:nvPr>
        </p:nvSpPr>
        <p:spPr/>
        <p:txBody>
          <a:bodyPr>
            <a:normAutofit fontScale="92500"/>
          </a:bodyPr>
          <a:lstStyle/>
          <a:p>
            <a:pPr marL="0" indent="0">
              <a:buNone/>
            </a:pPr>
            <a:r>
              <a:rPr lang="nb-NO" dirty="0" smtClean="0"/>
              <a:t>1. Bakgrunn</a:t>
            </a:r>
          </a:p>
          <a:p>
            <a:pPr marL="0" indent="0">
              <a:buNone/>
            </a:pPr>
            <a:r>
              <a:rPr lang="nb-NO" dirty="0" smtClean="0"/>
              <a:t>2. Indikasjoner for håndhygiene</a:t>
            </a:r>
          </a:p>
          <a:p>
            <a:pPr marL="0" indent="0">
              <a:buNone/>
            </a:pPr>
            <a:r>
              <a:rPr lang="nb-NO" dirty="0" smtClean="0"/>
              <a:t>3. Anbefalinger for håndhygiene</a:t>
            </a:r>
          </a:p>
          <a:p>
            <a:pPr marL="0" indent="0">
              <a:buNone/>
            </a:pPr>
            <a:r>
              <a:rPr lang="nb-NO" dirty="0" smtClean="0"/>
              <a:t>4. </a:t>
            </a:r>
            <a:r>
              <a:rPr lang="nb-NO" dirty="0"/>
              <a:t>Andre aspekter ved håndhygiene</a:t>
            </a:r>
            <a:endParaRPr lang="nb-NO" dirty="0" smtClean="0"/>
          </a:p>
          <a:p>
            <a:pPr marL="0" indent="0">
              <a:buNone/>
            </a:pPr>
            <a:r>
              <a:rPr lang="nb-NO" dirty="0" smtClean="0"/>
              <a:t>5.</a:t>
            </a:r>
            <a:r>
              <a:rPr lang="nb-NO" b="1" dirty="0"/>
              <a:t> </a:t>
            </a:r>
            <a:r>
              <a:rPr lang="nb-NO" dirty="0"/>
              <a:t>Implementering av anbefalinger for håndhygiene</a:t>
            </a:r>
          </a:p>
          <a:p>
            <a:pPr marL="0" indent="0">
              <a:buNone/>
            </a:pPr>
            <a:r>
              <a:rPr lang="nb-NO" dirty="0" smtClean="0"/>
              <a:t>6.</a:t>
            </a:r>
            <a:r>
              <a:rPr lang="nb-NO" b="1" dirty="0"/>
              <a:t> </a:t>
            </a:r>
            <a:r>
              <a:rPr lang="nb-NO" dirty="0"/>
              <a:t>Veilederens </a:t>
            </a:r>
            <a:r>
              <a:rPr lang="nb-NO" dirty="0" smtClean="0"/>
              <a:t>kunnskapsgrunnlag</a:t>
            </a:r>
          </a:p>
          <a:p>
            <a:pPr marL="0" indent="0">
              <a:buNone/>
            </a:pPr>
            <a:r>
              <a:rPr lang="nb-NO" dirty="0" smtClean="0"/>
              <a:t>Referanser</a:t>
            </a:r>
          </a:p>
          <a:p>
            <a:pPr marL="0" indent="0">
              <a:buNone/>
            </a:pPr>
            <a:r>
              <a:rPr lang="nb-NO" dirty="0" smtClean="0"/>
              <a:t>Vedlegg</a:t>
            </a:r>
            <a:endParaRPr lang="nb-NO" dirty="0"/>
          </a:p>
          <a:p>
            <a:pPr marL="0" indent="0">
              <a:buNone/>
            </a:pPr>
            <a:endParaRPr lang="nb-NO" dirty="0" smtClean="0"/>
          </a:p>
          <a:p>
            <a:pPr marL="0" indent="0">
              <a:buNone/>
            </a:pPr>
            <a:endParaRPr lang="nb-NO" dirty="0"/>
          </a:p>
        </p:txBody>
      </p:sp>
    </p:spTree>
    <p:extLst>
      <p:ext uri="{BB962C8B-B14F-4D97-AF65-F5344CB8AC3E}">
        <p14:creationId xmlns:p14="http://schemas.microsoft.com/office/powerpoint/2010/main" val="1878140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FHI-ppt-mal_1012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FHI-ppt-mal_101212</Template>
  <TotalTime>88</TotalTime>
  <Words>861</Words>
  <Application>Microsoft Office PowerPoint</Application>
  <PresentationFormat>Skjermfremvisning (4:3)</PresentationFormat>
  <Paragraphs>163</Paragraphs>
  <Slides>24</Slides>
  <Notes>10</Notes>
  <HiddenSlides>0</HiddenSlides>
  <MMClips>0</MMClips>
  <ScaleCrop>false</ScaleCrop>
  <HeadingPairs>
    <vt:vector size="8" baseType="variant">
      <vt:variant>
        <vt:lpstr>Brukte skrifter</vt:lpstr>
      </vt:variant>
      <vt:variant>
        <vt:i4>3</vt:i4>
      </vt:variant>
      <vt:variant>
        <vt:lpstr>Tema</vt:lpstr>
      </vt:variant>
      <vt:variant>
        <vt:i4>1</vt:i4>
      </vt:variant>
      <vt:variant>
        <vt:lpstr>Innebygde OLE-servere</vt:lpstr>
      </vt:variant>
      <vt:variant>
        <vt:i4>1</vt:i4>
      </vt:variant>
      <vt:variant>
        <vt:lpstr>Lysbildetitler</vt:lpstr>
      </vt:variant>
      <vt:variant>
        <vt:i4>24</vt:i4>
      </vt:variant>
    </vt:vector>
  </HeadingPairs>
  <TitlesOfParts>
    <vt:vector size="29" baseType="lpstr">
      <vt:lpstr>Arial</vt:lpstr>
      <vt:lpstr>Calibri</vt:lpstr>
      <vt:lpstr>Times New Roman</vt:lpstr>
      <vt:lpstr>FHI-ppt-mal_101212</vt:lpstr>
      <vt:lpstr>Acrobat Document</vt:lpstr>
      <vt:lpstr>HÅNDHYGIENE Presentasjon av ny nasjonal veileder</vt:lpstr>
      <vt:lpstr>Disposisjon</vt:lpstr>
      <vt:lpstr>Bakgrunn</vt:lpstr>
      <vt:lpstr>Endringer fra preliminær utgave</vt:lpstr>
      <vt:lpstr>Formål og målgruppe</vt:lpstr>
      <vt:lpstr>Formål og målgruppe, forts.</vt:lpstr>
      <vt:lpstr>Kunnskapsgrunnlag</vt:lpstr>
      <vt:lpstr>Gradering</vt:lpstr>
      <vt:lpstr>Innhold</vt:lpstr>
      <vt:lpstr>Innhold –  1. Bakgrunn</vt:lpstr>
      <vt:lpstr>Innhold –  2. Indikasjoner for håndhygiene</vt:lpstr>
      <vt:lpstr>Innhold – 3. Anbefalinger for håndhygiene</vt:lpstr>
      <vt:lpstr>Innhold –  4. Andre aspekter ved håndhygiene</vt:lpstr>
      <vt:lpstr>Innhold – 5. Implementering av anbefalinger for håndhygiene</vt:lpstr>
      <vt:lpstr>Innhold – 6. Veilederens kunnskapsgrunnlag</vt:lpstr>
      <vt:lpstr>Innhold - Vedlegg</vt:lpstr>
      <vt:lpstr>Anbefalinger - hånddesinfeksjon</vt:lpstr>
      <vt:lpstr>Anbefalinger – Noro, C.diff.,skabb </vt:lpstr>
      <vt:lpstr>Anbefalinger – Noro, C.diff.,skabb, forts. </vt:lpstr>
      <vt:lpstr>Anbefalinger – Noro, C.diff.,skabb forts.</vt:lpstr>
      <vt:lpstr>Anbefalinger - Hansker</vt:lpstr>
      <vt:lpstr>Hansker erstatter ikke håndhygiene</vt:lpstr>
      <vt:lpstr>Anbefalinger - hudpleie</vt:lpstr>
      <vt:lpstr>Anbefalinger - håndsmykker</vt:lpstr>
    </vt:vector>
  </TitlesOfParts>
  <Company>FHI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Folkehelseinstituttet</dc:title>
  <dc:creator>Fagernes, Mette</dc:creator>
  <cp:lastModifiedBy>Hjelle, Ingeborg Ann</cp:lastModifiedBy>
  <cp:revision>44</cp:revision>
  <cp:lastPrinted>2012-03-28T06:28:25Z</cp:lastPrinted>
  <dcterms:created xsi:type="dcterms:W3CDTF">2016-04-03T11:52:31Z</dcterms:created>
  <dcterms:modified xsi:type="dcterms:W3CDTF">2017-03-02T13:39:09Z</dcterms:modified>
</cp:coreProperties>
</file>