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notesMasterIdLst>
    <p:notesMasterId r:id="rId31"/>
  </p:notesMasterIdLst>
  <p:handoutMasterIdLst>
    <p:handoutMasterId r:id="rId32"/>
  </p:handoutMasterIdLst>
  <p:sldIdLst>
    <p:sldId id="514" r:id="rId2"/>
    <p:sldId id="515" r:id="rId3"/>
    <p:sldId id="532" r:id="rId4"/>
    <p:sldId id="545" r:id="rId5"/>
    <p:sldId id="484" r:id="rId6"/>
    <p:sldId id="534" r:id="rId7"/>
    <p:sldId id="546" r:id="rId8"/>
    <p:sldId id="547" r:id="rId9"/>
    <p:sldId id="516" r:id="rId10"/>
    <p:sldId id="518" r:id="rId11"/>
    <p:sldId id="519" r:id="rId12"/>
    <p:sldId id="520" r:id="rId13"/>
    <p:sldId id="537" r:id="rId14"/>
    <p:sldId id="538" r:id="rId15"/>
    <p:sldId id="539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28" r:id="rId24"/>
    <p:sldId id="529" r:id="rId25"/>
    <p:sldId id="530" r:id="rId26"/>
    <p:sldId id="540" r:id="rId27"/>
    <p:sldId id="541" r:id="rId28"/>
    <p:sldId id="543" r:id="rId29"/>
    <p:sldId id="544" r:id="rId30"/>
  </p:sldIdLst>
  <p:sldSz cx="9144000" cy="6858000" type="screen4x3"/>
  <p:notesSz cx="6810375" cy="9942513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AEBB"/>
    <a:srgbClr val="003871"/>
    <a:srgbClr val="E7832F"/>
    <a:srgbClr val="342C26"/>
    <a:srgbClr val="8A204D"/>
    <a:srgbClr val="AD2E3D"/>
    <a:srgbClr val="89305D"/>
    <a:srgbClr val="B23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29" autoAdjust="0"/>
    <p:restoredTop sz="68354" autoAdjust="0"/>
  </p:normalViewPr>
  <p:slideViewPr>
    <p:cSldViewPr snapToGrid="0" snapToObjects="1">
      <p:cViewPr varScale="1">
        <p:scale>
          <a:sx n="90" d="100"/>
          <a:sy n="90" d="100"/>
        </p:scale>
        <p:origin x="6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02234-7F2E-4675-95F6-6F1EAC26820E}" type="datetimeFigureOut">
              <a:rPr lang="nb-NO" smtClean="0"/>
              <a:t>25.02.2020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D3D6-D1A8-4F5A-8E5B-7D472852DD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68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2A952-3B18-AB48-A99B-AF2DEF1064DA}" type="datetimeFigureOut">
              <a:rPr lang="nb-NO" smtClean="0"/>
              <a:t>25.02.2020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62B2D-34DB-3C4F-B526-502A40A8F9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359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3047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0389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252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1220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692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2168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4212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4334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932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14658-893D-4F01-96CB-6695F09CD81F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0472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617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3605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8237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3467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857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9593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6182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007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62B2D-34DB-3C4F-B526-502A40A8F97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268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59" y="2293245"/>
            <a:ext cx="70866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658" y="4049020"/>
            <a:ext cx="70521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5808"/>
            <a:ext cx="8229600" cy="4525963"/>
          </a:xfrm>
        </p:spPr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gradFill flip="none" rotWithShape="1">
            <a:gsLst>
              <a:gs pos="72000">
                <a:srgbClr val="00B050"/>
              </a:gs>
              <a:gs pos="100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B050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632" y="6498000"/>
            <a:ext cx="959663" cy="40869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37" y="6546908"/>
            <a:ext cx="1211663" cy="262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75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9" name="Picture 8" descr="PP_FHI_mal_254x19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13576"/>
            <a:ext cx="9144000" cy="344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14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7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003871"/>
          </a:solidFill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rgbClr val="39AEBB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803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4" r:id="rId23"/>
    <p:sldLayoutId id="2147483800" r:id="rId24"/>
    <p:sldLayoutId id="2147483801" r:id="rId25"/>
    <p:sldLayoutId id="2147483802" r:id="rId26"/>
    <p:sldLayoutId id="2147483805" r:id="rId2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38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8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8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8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8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nettpub/handhygiene/" TargetMode="External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ormdeler.helsenord.no/div/kurs/hyg/story_html5.html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s://www.fhi.no/sv/forebygging-i-helsetjenesten/handhygien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6516372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952"/>
          <a:stretch/>
        </p:blipFill>
        <p:spPr>
          <a:xfrm>
            <a:off x="1621464" y="406658"/>
            <a:ext cx="5582093" cy="44125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026" y="4500194"/>
            <a:ext cx="7641070" cy="1694264"/>
          </a:xfrm>
        </p:spPr>
        <p:txBody>
          <a:bodyPr rtlCol="0">
            <a:normAutofit fontScale="92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b-NO" sz="2800" dirty="0" smtClean="0"/>
          </a:p>
          <a:p>
            <a:pPr>
              <a:defRPr/>
            </a:pPr>
            <a:r>
              <a:rPr lang="nb-NO" sz="4800" b="1" dirty="0">
                <a:solidFill>
                  <a:schemeClr val="tx2"/>
                </a:solidFill>
              </a:rPr>
              <a:t>Håndhygiene og hanskebruk </a:t>
            </a:r>
            <a:br>
              <a:rPr lang="nb-NO" sz="4800" b="1" dirty="0">
                <a:solidFill>
                  <a:schemeClr val="tx2"/>
                </a:solidFill>
              </a:rPr>
            </a:br>
            <a:r>
              <a:rPr lang="nb-NO" sz="4800" b="1" dirty="0">
                <a:solidFill>
                  <a:schemeClr val="tx2"/>
                </a:solidFill>
              </a:rPr>
              <a:t>i tannhelsetjenesten</a:t>
            </a:r>
            <a:endParaRPr lang="nb-NO" sz="4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-946299" y="6138407"/>
            <a:ext cx="6373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nb-NO" sz="2000" b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Nasjonal arbeidsgruppe for markering av 5. </a:t>
            </a:r>
            <a:r>
              <a:rPr lang="nb-NO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mai</a:t>
            </a:r>
          </a:p>
          <a:p>
            <a:pPr algn="r">
              <a:defRPr/>
            </a:pPr>
            <a:r>
              <a:rPr lang="nb-NO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Revidert februar 2020</a:t>
            </a:r>
            <a:r>
              <a:rPr lang="nb-NO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nb-NO" sz="1600" b="1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b-NO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Når skal håndhygiene utføres?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/>
              <a:t>Pasientsonen består av uniten: </a:t>
            </a:r>
            <a:r>
              <a:rPr lang="nb-NO" sz="2400" dirty="0"/>
              <a:t>pasienten selv, stolen, utstyret som er i bruk under behandlingen, samt miljøet i nær pasienten, som vil kunne bli kontaminert under behandlingen. 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b="1" dirty="0"/>
              <a:t>Helsetjenesteområdet: </a:t>
            </a:r>
            <a:r>
              <a:rPr lang="nb-NO" sz="2400" dirty="0"/>
              <a:t>Alle flater utenfor pasientsonen.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01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Når skal håndhygiene utføres?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/>
              <a:t>For å unngå at pasienten smittes av mikrober i helsetjenesteområdet, og at helsetjenesteområdet kontamineres av bakterier fra pasientens munnhule, må håndhygiene utføres hver gang man forflytter seg (berører gjenstander) mellom sonene.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1749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9674" y="1710754"/>
            <a:ext cx="4986669" cy="477135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870" y="2313864"/>
            <a:ext cx="2555636" cy="2845811"/>
          </a:xfrm>
          <a:prstGeom prst="rect">
            <a:avLst/>
          </a:prstGeom>
        </p:spPr>
      </p:pic>
      <p:sp>
        <p:nvSpPr>
          <p:cNvPr id="16" name="Plassholder for innhold 5"/>
          <p:cNvSpPr txBox="1">
            <a:spLocks/>
          </p:cNvSpPr>
          <p:nvPr/>
        </p:nvSpPr>
        <p:spPr>
          <a:xfrm>
            <a:off x="358067" y="2002808"/>
            <a:ext cx="2445489" cy="220596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0">
              <a:buFont typeface="Arial"/>
              <a:buNone/>
            </a:pPr>
            <a:r>
              <a:rPr lang="nb-NO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Før kontakt med pasienten eller pasientens omgivelser </a:t>
            </a:r>
            <a:endParaRPr lang="nb-NO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b="1" dirty="0"/>
              <a:t>Håndhygiene til rett tid – </a:t>
            </a:r>
            <a:r>
              <a:rPr lang="nb-NO" sz="4000" b="1" dirty="0" smtClean="0"/>
              <a:t/>
            </a:r>
            <a:br>
              <a:rPr lang="nb-NO" sz="4000" b="1" dirty="0" smtClean="0"/>
            </a:br>
            <a:r>
              <a:rPr lang="nb-NO" sz="4000" b="1" dirty="0" smtClean="0"/>
              <a:t>indikasjoner fo</a:t>
            </a:r>
            <a:r>
              <a:rPr lang="nb-NO" sz="4000" b="1" dirty="0" smtClean="0"/>
              <a:t>r </a:t>
            </a:r>
            <a:r>
              <a:rPr lang="nb-NO" sz="4000" b="1" dirty="0" smtClean="0"/>
              <a:t>håndhygiene</a:t>
            </a:r>
            <a:endParaRPr lang="nb-NO" sz="4000" b="1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745" y="4814653"/>
            <a:ext cx="1231919" cy="1219661"/>
          </a:xfrm>
          <a:prstGeom prst="rect">
            <a:avLst/>
          </a:prstGeom>
        </p:spPr>
      </p:pic>
      <p:sp>
        <p:nvSpPr>
          <p:cNvPr id="14" name="Plassholder for innhold 5"/>
          <p:cNvSpPr txBox="1">
            <a:spLocks/>
          </p:cNvSpPr>
          <p:nvPr/>
        </p:nvSpPr>
        <p:spPr>
          <a:xfrm>
            <a:off x="6278748" y="3612243"/>
            <a:ext cx="2506374" cy="208545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0">
              <a:buFont typeface="Arial"/>
              <a:buNone/>
            </a:pPr>
            <a:r>
              <a:rPr lang="nb-NO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Etter kontakt med pasienten eller pasientens omgivelser </a:t>
            </a:r>
            <a:endParaRPr lang="nb-NO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6342434" y="4047469"/>
            <a:ext cx="552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200" b="1" dirty="0">
                <a:solidFill>
                  <a:schemeClr val="bg1"/>
                </a:solidFill>
              </a:rPr>
              <a:t>4</a:t>
            </a:r>
            <a:endParaRPr lang="nb-NO" sz="7200" b="1" dirty="0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527705" y="2456619"/>
            <a:ext cx="552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200" b="1" dirty="0" smtClean="0">
                <a:solidFill>
                  <a:schemeClr val="bg1"/>
                </a:solidFill>
              </a:rPr>
              <a:t>1</a:t>
            </a:r>
            <a:endParaRPr lang="nb-NO" sz="7200" b="1" dirty="0">
              <a:solidFill>
                <a:schemeClr val="bg1"/>
              </a:solidFill>
            </a:endParaRPr>
          </a:p>
        </p:txBody>
      </p:sp>
      <p:sp>
        <p:nvSpPr>
          <p:cNvPr id="18" name="Plassholder for innhold 5"/>
          <p:cNvSpPr txBox="1">
            <a:spLocks/>
          </p:cNvSpPr>
          <p:nvPr/>
        </p:nvSpPr>
        <p:spPr>
          <a:xfrm rot="1408162">
            <a:off x="2632858" y="4421408"/>
            <a:ext cx="2544972" cy="195014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0">
              <a:buFont typeface="Arial"/>
              <a:buNone/>
            </a:pPr>
            <a:r>
              <a:rPr lang="nb-NO" sz="1100" b="1" dirty="0" smtClean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Etter kontakt med kroppsvæske</a:t>
            </a:r>
            <a:endParaRPr lang="nb-NO" sz="11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Sylinder 18"/>
          <p:cNvSpPr txBox="1"/>
          <p:nvPr/>
        </p:nvSpPr>
        <p:spPr>
          <a:xfrm rot="1392783">
            <a:off x="2829190" y="4478800"/>
            <a:ext cx="552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200" b="1" dirty="0" smtClean="0">
                <a:solidFill>
                  <a:schemeClr val="bg1"/>
                </a:solidFill>
              </a:rPr>
              <a:t>3</a:t>
            </a:r>
            <a:endParaRPr lang="nb-NO" sz="7200" b="1" dirty="0">
              <a:solidFill>
                <a:schemeClr val="bg1"/>
              </a:solidFill>
            </a:endParaRPr>
          </a:p>
        </p:txBody>
      </p:sp>
      <p:sp>
        <p:nvSpPr>
          <p:cNvPr id="20" name="Plassholder for innhold 5"/>
          <p:cNvSpPr txBox="1">
            <a:spLocks/>
          </p:cNvSpPr>
          <p:nvPr/>
        </p:nvSpPr>
        <p:spPr>
          <a:xfrm rot="9475820">
            <a:off x="4697398" y="1869225"/>
            <a:ext cx="2032844" cy="171161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2" indent="0">
              <a:buFont typeface="Arial"/>
              <a:buNone/>
            </a:pPr>
            <a:endParaRPr lang="nb-NO" sz="11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Sylinder 20"/>
          <p:cNvSpPr txBox="1"/>
          <p:nvPr/>
        </p:nvSpPr>
        <p:spPr>
          <a:xfrm rot="20400047">
            <a:off x="4891205" y="2295066"/>
            <a:ext cx="552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200" b="1" dirty="0" smtClean="0">
                <a:solidFill>
                  <a:schemeClr val="bg1"/>
                </a:solidFill>
              </a:rPr>
              <a:t>2</a:t>
            </a:r>
            <a:endParaRPr lang="nb-NO" sz="7200" b="1" dirty="0">
              <a:solidFill>
                <a:schemeClr val="bg1"/>
              </a:solidFill>
            </a:endParaRPr>
          </a:p>
        </p:txBody>
      </p:sp>
      <p:sp>
        <p:nvSpPr>
          <p:cNvPr id="22" name="TekstSylinder 21"/>
          <p:cNvSpPr txBox="1"/>
          <p:nvPr/>
        </p:nvSpPr>
        <p:spPr>
          <a:xfrm rot="20338296">
            <a:off x="5354762" y="2251227"/>
            <a:ext cx="13130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 smtClean="0">
                <a:latin typeface="Arial Black" panose="020B0A04020102020204" pitchFamily="34" charset="0"/>
              </a:rPr>
              <a:t>Føre rene/aseptiske oppgaver</a:t>
            </a:r>
            <a:endParaRPr lang="nb-NO" sz="11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>
            <a:noAutofit/>
          </a:bodyPr>
          <a:lstStyle/>
          <a:p>
            <a:r>
              <a:rPr lang="nb-NO" altLang="nb-NO" sz="4000" b="1" dirty="0"/>
              <a:t>Det er i tillegg viktig å utføre håndhygiene: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nb-NO" sz="2400" dirty="0"/>
              <a:t>E</a:t>
            </a:r>
            <a:r>
              <a:rPr lang="nb-NO" sz="2400" dirty="0" smtClean="0"/>
              <a:t>tter </a:t>
            </a:r>
            <a:r>
              <a:rPr lang="nb-NO" sz="2400" dirty="0"/>
              <a:t>at hansker er </a:t>
            </a:r>
            <a:r>
              <a:rPr lang="nb-NO" sz="2400" dirty="0" smtClean="0"/>
              <a:t>benyttet.</a:t>
            </a:r>
            <a:endParaRPr lang="nb-NO" sz="24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nb-NO" sz="2400" dirty="0"/>
              <a:t>E</a:t>
            </a:r>
            <a:r>
              <a:rPr lang="nb-NO" sz="2400" dirty="0" smtClean="0"/>
              <a:t>tter </a:t>
            </a:r>
            <a:r>
              <a:rPr lang="nb-NO" sz="2400" dirty="0"/>
              <a:t>opphold på desinfeksjonsrom eller håndtering av avfall eller urent </a:t>
            </a:r>
            <a:r>
              <a:rPr lang="nb-NO" sz="2400" dirty="0" smtClean="0"/>
              <a:t>utstyr.</a:t>
            </a:r>
            <a:endParaRPr lang="nb-NO" sz="24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nb-NO" sz="2400" dirty="0"/>
              <a:t>E</a:t>
            </a:r>
            <a:r>
              <a:rPr lang="nb-NO" sz="2400" dirty="0" smtClean="0"/>
              <a:t>tter toalettbesøk.</a:t>
            </a:r>
            <a:endParaRPr lang="nb-NO" sz="24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nb-NO" sz="2400" dirty="0"/>
              <a:t>E</a:t>
            </a:r>
            <a:r>
              <a:rPr lang="nb-NO" sz="2400" dirty="0" smtClean="0"/>
              <a:t>tter </a:t>
            </a:r>
            <a:r>
              <a:rPr lang="nb-NO" sz="2400" dirty="0"/>
              <a:t>å ha hostet eller nyst i hendene, eller pusset </a:t>
            </a:r>
            <a:r>
              <a:rPr lang="nb-NO" sz="2400" dirty="0" smtClean="0"/>
              <a:t>nesen. </a:t>
            </a:r>
            <a:endParaRPr lang="nb-NO" sz="24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nb-NO" sz="2400" dirty="0"/>
              <a:t>F</a:t>
            </a:r>
            <a:r>
              <a:rPr lang="nb-NO" sz="2400" dirty="0" smtClean="0"/>
              <a:t>ør </a:t>
            </a:r>
            <a:r>
              <a:rPr lang="nb-NO" sz="2400" dirty="0"/>
              <a:t>man går inn på rene områder </a:t>
            </a:r>
            <a:r>
              <a:rPr lang="nb-NO" sz="2400" dirty="0" smtClean="0"/>
              <a:t>som </a:t>
            </a:r>
            <a:r>
              <a:rPr lang="nb-NO" sz="2400" dirty="0"/>
              <a:t>rene lager, </a:t>
            </a:r>
            <a:r>
              <a:rPr lang="nb-NO" sz="2400" dirty="0" smtClean="0"/>
              <a:t>medisinrom. </a:t>
            </a:r>
            <a:endParaRPr lang="nb-NO" sz="2400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nb-NO" sz="2400" dirty="0"/>
              <a:t>F</a:t>
            </a:r>
            <a:r>
              <a:rPr lang="nb-NO" sz="2400" dirty="0" smtClean="0"/>
              <a:t>ør </a:t>
            </a:r>
            <a:r>
              <a:rPr lang="nb-NO" sz="2400" dirty="0"/>
              <a:t>man skal tilberede eller spise </a:t>
            </a:r>
            <a:r>
              <a:rPr lang="nb-NO" sz="2400" dirty="0" smtClean="0"/>
              <a:t>mat. </a:t>
            </a:r>
            <a:endParaRPr lang="nb-NO" sz="2400" dirty="0"/>
          </a:p>
          <a:p>
            <a:pPr marL="0" indent="0">
              <a:buClr>
                <a:srgbClr val="003871"/>
              </a:buClr>
              <a:buFont typeface="Arial" pitchFamily="34" charset="0"/>
              <a:buNone/>
              <a:defRPr/>
            </a:pPr>
            <a:endParaRPr lang="nb-NO" sz="2400" dirty="0" smtClean="0">
              <a:solidFill>
                <a:prstClr val="black"/>
              </a:solidFill>
            </a:endParaRPr>
          </a:p>
          <a:p>
            <a:pPr>
              <a:buClr>
                <a:srgbClr val="003871"/>
              </a:buClr>
              <a:buFont typeface="Courier New" pitchFamily="49" charset="0"/>
              <a:buChar char="o"/>
              <a:defRPr/>
            </a:pPr>
            <a:endParaRPr lang="nb-NO" sz="2400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nb-NO" sz="2400" b="1" dirty="0" smtClean="0">
              <a:solidFill>
                <a:schemeClr val="tx1"/>
              </a:solidFill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nb-NO" sz="24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36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sz="4000" b="1" dirty="0">
                <a:solidFill>
                  <a:srgbClr val="1F497D"/>
                </a:solidFill>
              </a:rPr>
              <a:t>Håndhygienefasiliteter</a:t>
            </a:r>
            <a:r>
              <a:rPr lang="nb-NO" altLang="nb-NO" sz="40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9155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defTabSz="914400">
              <a:spcBef>
                <a:spcPts val="0"/>
              </a:spcBef>
              <a:spcAft>
                <a:spcPts val="600"/>
              </a:spcAft>
              <a:buClr>
                <a:srgbClr val="376092"/>
              </a:buClr>
              <a:buFont typeface="Arial" panose="020B0604020202020204" pitchFamily="34" charset="0"/>
              <a:buChar char="•"/>
              <a:defRPr/>
            </a:pPr>
            <a:r>
              <a:rPr lang="nb-NO" altLang="nb-NO" sz="2400" dirty="0"/>
              <a:t>Tilgjengelighet av håndhygienefasiliteter er avgjørende for god etterlevelse av håndhygieniske retningslinjer</a:t>
            </a:r>
            <a:r>
              <a:rPr lang="nb-NO" altLang="nb-NO" sz="2400" dirty="0" smtClean="0"/>
              <a:t>.</a:t>
            </a:r>
            <a:br>
              <a:rPr lang="nb-NO" altLang="nb-NO" sz="2400" dirty="0" smtClean="0"/>
            </a:br>
            <a:endParaRPr lang="nb-NO" altLang="nb-NO" sz="2400" dirty="0"/>
          </a:p>
          <a:p>
            <a:pPr marL="400050" defTabSz="914400">
              <a:spcBef>
                <a:spcPts val="0"/>
              </a:spcBef>
              <a:spcAft>
                <a:spcPts val="600"/>
              </a:spcAft>
              <a:buClr>
                <a:srgbClr val="376092"/>
              </a:buClr>
              <a:buFont typeface="Arial" panose="020B0604020202020204" pitchFamily="34" charset="0"/>
              <a:buChar char="•"/>
              <a:defRPr/>
            </a:pPr>
            <a:r>
              <a:rPr lang="nb-NO" altLang="nb-NO" sz="2400" dirty="0"/>
              <a:t>Får å få en ideell plassering av hånddesinfeksjon i det enkelte rom bør det, i lys av modellen «5 indikasjoner for håndhygiene», gjøres en analyse av arbeidsflyten i rommet</a:t>
            </a:r>
            <a:r>
              <a:rPr lang="nb-NO" altLang="nb-NO" sz="2400" dirty="0" smtClean="0"/>
              <a:t>.</a:t>
            </a:r>
            <a:br>
              <a:rPr lang="nb-NO" altLang="nb-NO" sz="2400" dirty="0" smtClean="0"/>
            </a:br>
            <a:endParaRPr lang="nb-NO" altLang="nb-NO" sz="2400" dirty="0"/>
          </a:p>
          <a:p>
            <a:pPr marL="400050" defTabSz="914400">
              <a:spcBef>
                <a:spcPts val="0"/>
              </a:spcBef>
              <a:spcAft>
                <a:spcPts val="600"/>
              </a:spcAft>
              <a:buClr>
                <a:srgbClr val="376092"/>
              </a:buClr>
              <a:buFont typeface="Arial" panose="020B0604020202020204" pitchFamily="34" charset="0"/>
              <a:buChar char="•"/>
              <a:defRPr/>
            </a:pPr>
            <a:r>
              <a:rPr lang="nb-NO" altLang="nb-NO" sz="2400" b="1" dirty="0"/>
              <a:t>Hånddesinfeksjon må være </a:t>
            </a:r>
            <a:r>
              <a:rPr lang="nb-NO" altLang="nb-NO" sz="2400" b="1" dirty="0" smtClean="0"/>
              <a:t>tilgjengelig der </a:t>
            </a:r>
            <a:r>
              <a:rPr lang="nb-NO" altLang="nb-NO" sz="2400" b="1" dirty="0"/>
              <a:t>undersøkelse og behandling skjer – ”at the point of </a:t>
            </a:r>
            <a:r>
              <a:rPr lang="nb-NO" altLang="nb-NO" sz="2400" b="1" dirty="0" err="1"/>
              <a:t>care</a:t>
            </a:r>
            <a:r>
              <a:rPr lang="nb-NO" altLang="nb-NO" sz="2400" b="1" dirty="0"/>
              <a:t>”.</a:t>
            </a:r>
          </a:p>
          <a:p>
            <a:pPr>
              <a:buFont typeface="Arial" pitchFamily="34" charset="0"/>
              <a:buNone/>
            </a:pPr>
            <a:endParaRPr lang="nb-NO" altLang="nb-NO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760" t="11628" b="9796"/>
          <a:stretch/>
        </p:blipFill>
        <p:spPr>
          <a:xfrm>
            <a:off x="7495953" y="5135526"/>
            <a:ext cx="1389542" cy="13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tel 1"/>
          <p:cNvSpPr>
            <a:spLocks noGrp="1"/>
          </p:cNvSpPr>
          <p:nvPr>
            <p:ph type="title"/>
          </p:nvPr>
        </p:nvSpPr>
        <p:spPr>
          <a:xfrm>
            <a:off x="185738" y="241300"/>
            <a:ext cx="8501062" cy="1143000"/>
          </a:xfrm>
        </p:spPr>
        <p:txBody>
          <a:bodyPr>
            <a:normAutofit fontScale="90000"/>
          </a:bodyPr>
          <a:lstStyle/>
          <a:p>
            <a:r>
              <a:rPr lang="nb-NO" altLang="nb-NO" b="1" dirty="0"/>
              <a:t>Anbefalinger for plassering av </a:t>
            </a:r>
            <a:r>
              <a:rPr lang="nb-NO" altLang="nb-NO" b="1" dirty="0" smtClean="0"/>
              <a:t>hånddesinfeksjonsdispensere</a:t>
            </a:r>
            <a:endParaRPr lang="nb-NO" altLang="nb-NO" sz="3600" dirty="0" smtClean="0"/>
          </a:p>
        </p:txBody>
      </p:sp>
      <p:sp>
        <p:nvSpPr>
          <p:cNvPr id="5017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Font typeface="Arial" pitchFamily="34" charset="0"/>
              <a:buNone/>
            </a:pPr>
            <a:r>
              <a:rPr lang="nb-NO" altLang="nb-NO" sz="2400" dirty="0" smtClean="0">
                <a:solidFill>
                  <a:schemeClr val="tx2">
                    <a:lumMod val="75000"/>
                  </a:schemeClr>
                </a:solidFill>
              </a:rPr>
              <a:t>Generelle anbefalinger for plassering:</a:t>
            </a:r>
            <a:endParaRPr lang="nb-NO" altLang="nb-NO" sz="2400" baseline="30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  <a:buClr>
                <a:srgbClr val="003871"/>
              </a:buClr>
              <a:buFont typeface="Arial" panose="020B0604020202020204" pitchFamily="34" charset="0"/>
              <a:buChar char="•"/>
            </a:pPr>
            <a:r>
              <a:rPr lang="nb-NO" altLang="nb-NO" sz="2400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nb-NO" altLang="nb-NO" sz="2400" dirty="0" smtClean="0">
                <a:solidFill>
                  <a:schemeClr val="tx2">
                    <a:lumMod val="75000"/>
                  </a:schemeClr>
                </a:solidFill>
              </a:rPr>
              <a:t>nnen armlengdes avstand fra hver unit (maks 1 m) </a:t>
            </a:r>
          </a:p>
          <a:p>
            <a:pPr lvl="1">
              <a:spcAft>
                <a:spcPts val="600"/>
              </a:spcAft>
              <a:buClr>
                <a:srgbClr val="003871"/>
              </a:buClr>
              <a:buFont typeface="Arial" panose="020B0604020202020204" pitchFamily="34" charset="0"/>
              <a:buChar char="•"/>
            </a:pPr>
            <a:r>
              <a:rPr lang="nb-NO" altLang="nb-NO" sz="2400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nb-NO" altLang="nb-NO" sz="2400" dirty="0" smtClean="0">
                <a:solidFill>
                  <a:schemeClr val="tx2">
                    <a:lumMod val="75000"/>
                  </a:schemeClr>
                </a:solidFill>
              </a:rPr>
              <a:t>ett på innsiden av hvert behandlingsrom, lett synlig</a:t>
            </a:r>
          </a:p>
          <a:p>
            <a:pPr lvl="1">
              <a:spcAft>
                <a:spcPts val="600"/>
              </a:spcAft>
              <a:buClr>
                <a:srgbClr val="003871"/>
              </a:buClr>
              <a:buFont typeface="Arial" panose="020B0604020202020204" pitchFamily="34" charset="0"/>
              <a:buChar char="•"/>
            </a:pPr>
            <a:r>
              <a:rPr lang="nb-NO" altLang="nb-NO" sz="2400" dirty="0" smtClean="0">
                <a:solidFill>
                  <a:schemeClr val="tx2">
                    <a:lumMod val="75000"/>
                  </a:schemeClr>
                </a:solidFill>
              </a:rPr>
              <a:t>høyaktivitetsområder som: arbeidsrom, desinfeksjonsrom, </a:t>
            </a:r>
            <a:r>
              <a:rPr lang="nb-NO" altLang="nb-NO" sz="2400" dirty="0" err="1" smtClean="0">
                <a:solidFill>
                  <a:schemeClr val="tx2">
                    <a:lumMod val="75000"/>
                  </a:schemeClr>
                </a:solidFill>
              </a:rPr>
              <a:t>oppholdsstuer</a:t>
            </a:r>
            <a:endParaRPr lang="nb-NO" altLang="nb-NO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Aft>
                <a:spcPts val="600"/>
              </a:spcAft>
              <a:buClr>
                <a:srgbClr val="003871"/>
              </a:buClr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chemeClr val="tx2">
                    <a:lumMod val="75000"/>
                  </a:schemeClr>
                </a:solidFill>
              </a:rPr>
              <a:t>i pasientområder som: venterom, resepsjonsområder, </a:t>
            </a:r>
            <a:r>
              <a:rPr lang="nb-NO" sz="2400" dirty="0" smtClean="0">
                <a:solidFill>
                  <a:schemeClr val="tx2">
                    <a:lumMod val="75000"/>
                  </a:schemeClr>
                </a:solidFill>
              </a:rPr>
              <a:t>foajeer </a:t>
            </a:r>
            <a:r>
              <a:rPr lang="nb-NO" sz="2400" dirty="0">
                <a:solidFill>
                  <a:schemeClr val="tx2">
                    <a:lumMod val="75000"/>
                  </a:schemeClr>
                </a:solidFill>
              </a:rPr>
              <a:t>etc.</a:t>
            </a:r>
          </a:p>
          <a:p>
            <a:pPr lvl="1">
              <a:spcAft>
                <a:spcPts val="600"/>
              </a:spcAft>
              <a:buClr>
                <a:srgbClr val="003871"/>
              </a:buClr>
              <a:buFont typeface="Arial" panose="020B0604020202020204" pitchFamily="34" charset="0"/>
              <a:buChar char="•"/>
            </a:pPr>
            <a:endParaRPr lang="nb-NO" altLang="nb-NO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Aft>
                <a:spcPts val="600"/>
              </a:spcAft>
              <a:buClr>
                <a:srgbClr val="003871"/>
              </a:buClr>
              <a:buNone/>
            </a:pPr>
            <a:endParaRPr lang="nb-NO" altLang="nb-NO" sz="2400" dirty="0" smtClean="0">
              <a:solidFill>
                <a:schemeClr val="tx1"/>
              </a:solidFill>
            </a:endParaRPr>
          </a:p>
          <a:p>
            <a:endParaRPr lang="nb-NO" altLang="nb-NO" dirty="0" smtClean="0"/>
          </a:p>
        </p:txBody>
      </p:sp>
    </p:spTree>
    <p:extLst>
      <p:ext uri="{BB962C8B-B14F-4D97-AF65-F5344CB8AC3E}">
        <p14:creationId xmlns:p14="http://schemas.microsoft.com/office/powerpoint/2010/main" val="18975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28215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nb-NO" sz="4000" b="1" dirty="0"/>
              <a:t>Rene engangshansker</a:t>
            </a:r>
            <a:br>
              <a:rPr lang="nb-NO" sz="4000" b="1" dirty="0"/>
            </a:br>
            <a:r>
              <a:rPr lang="nb-NO" sz="4000" b="1" dirty="0"/>
              <a:t>- et godt hjelpemiddel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50379"/>
            <a:ext cx="8229600" cy="5129361"/>
          </a:xfrm>
        </p:spPr>
        <p:txBody>
          <a:bodyPr>
            <a:normAutofit/>
          </a:bodyPr>
          <a:lstStyle/>
          <a:p>
            <a:r>
              <a:rPr lang="nb-NO" sz="2400" dirty="0"/>
              <a:t>Rene engangshansker er et hjelpemiddel som ved korrekt bruk reduserer faren for smittespredning</a:t>
            </a:r>
            <a:r>
              <a:rPr lang="nb-NO" sz="2400" dirty="0" smtClean="0"/>
              <a:t>.</a:t>
            </a:r>
            <a:endParaRPr lang="nb-NO" sz="2400" dirty="0"/>
          </a:p>
          <a:p>
            <a:r>
              <a:rPr lang="nb-NO" sz="2400" dirty="0"/>
              <a:t>Hansker beskytter tannhelsepersonellets hender mot forurensing av mikroorganismer, blod og andre kroppsvæsker</a:t>
            </a:r>
            <a:r>
              <a:rPr lang="nb-NO" sz="2400" dirty="0" smtClean="0"/>
              <a:t>.</a:t>
            </a:r>
            <a:endParaRPr lang="nb-NO" sz="2400" dirty="0"/>
          </a:p>
          <a:p>
            <a:r>
              <a:rPr lang="nb-NO" sz="2400" dirty="0"/>
              <a:t>Feilbruk av hansker kan føre til økt smitterisiko</a:t>
            </a:r>
            <a:r>
              <a:rPr lang="nb-NO" sz="2400" dirty="0" smtClean="0"/>
              <a:t>.</a:t>
            </a:r>
            <a:endParaRPr lang="nb-NO" sz="2400" dirty="0"/>
          </a:p>
          <a:p>
            <a:r>
              <a:rPr lang="nb-NO" sz="2400" dirty="0"/>
              <a:t>Hendene blir forurenset også med hansker på, og hansker erstatter derfor aldri håndhygiene. </a:t>
            </a:r>
          </a:p>
          <a:p>
            <a:pPr marL="0" indent="0">
              <a:buNone/>
            </a:pP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83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852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nb-NO" b="1" dirty="0" smtClean="0">
                <a:solidFill>
                  <a:srgbClr val="0070C0"/>
                </a:solidFill>
              </a:rPr>
              <a:t/>
            </a:r>
            <a:br>
              <a:rPr lang="nb-NO" b="1" dirty="0" smtClean="0">
                <a:solidFill>
                  <a:srgbClr val="0070C0"/>
                </a:solidFill>
              </a:rPr>
            </a:br>
            <a:r>
              <a:rPr lang="nb-NO" b="1" dirty="0">
                <a:solidFill>
                  <a:srgbClr val="0070C0"/>
                </a:solidFill>
              </a:rPr>
              <a:t/>
            </a:r>
            <a:br>
              <a:rPr lang="nb-NO" b="1" dirty="0">
                <a:solidFill>
                  <a:srgbClr val="0070C0"/>
                </a:solidFill>
              </a:rPr>
            </a:br>
            <a:r>
              <a:rPr lang="nb-NO" b="1" dirty="0"/>
              <a:t>Når skal du bruke engangshansker?</a:t>
            </a:r>
            <a:r>
              <a:rPr lang="nb-NO" sz="4900" dirty="0"/>
              <a:t/>
            </a:r>
            <a:br>
              <a:rPr lang="nb-NO" sz="4900" dirty="0"/>
            </a:br>
            <a:r>
              <a:rPr lang="nb-NO" sz="4900" dirty="0" smtClean="0"/>
              <a:t/>
            </a:r>
            <a:br>
              <a:rPr lang="nb-NO" sz="4900" dirty="0" smtClean="0"/>
            </a:br>
            <a:endParaRPr lang="nb-NO" sz="49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199" y="1639230"/>
            <a:ext cx="8247107" cy="46595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600" b="1" dirty="0"/>
              <a:t>Direkte pasientkontakt </a:t>
            </a:r>
          </a:p>
          <a:p>
            <a:r>
              <a:rPr lang="nb-NO" sz="2600" dirty="0"/>
              <a:t>Når det forventes kontakt med 	                                           blod, sekreter og slimhinner.</a:t>
            </a:r>
          </a:p>
          <a:p>
            <a:pPr marL="0" indent="0">
              <a:buNone/>
            </a:pPr>
            <a:r>
              <a:rPr lang="nb-NO" sz="2600" dirty="0"/>
              <a:t> </a:t>
            </a:r>
          </a:p>
          <a:p>
            <a:pPr marL="0" indent="0">
              <a:buNone/>
            </a:pPr>
            <a:r>
              <a:rPr lang="nb-NO" sz="2600" b="1" dirty="0"/>
              <a:t>Indirekte pasientkontakt</a:t>
            </a:r>
          </a:p>
          <a:p>
            <a:r>
              <a:rPr lang="nb-NO" sz="2600" dirty="0"/>
              <a:t>Ved håndtering av urent utstyr </a:t>
            </a:r>
          </a:p>
          <a:p>
            <a:pPr marL="0" indent="0">
              <a:buNone/>
            </a:pPr>
            <a:r>
              <a:rPr lang="nb-NO" sz="2600" dirty="0"/>
              <a:t>     benyttet under behandling.</a:t>
            </a:r>
          </a:p>
          <a:p>
            <a:r>
              <a:rPr lang="nb-NO" sz="2600" dirty="0"/>
              <a:t>Ved håndtering av skadelige                                              medikamenter eller kjemikalier.</a:t>
            </a:r>
          </a:p>
          <a:p>
            <a:r>
              <a:rPr lang="nb-NO" sz="2600" dirty="0"/>
              <a:t>Ved fjerning av søl av kroppsvæsker.</a:t>
            </a:r>
          </a:p>
          <a:p>
            <a:r>
              <a:rPr lang="nb-NO" sz="2600" dirty="0"/>
              <a:t>Ved søppelhåndtering.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011" y="1639230"/>
            <a:ext cx="3584295" cy="19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1514"/>
            <a:ext cx="8229600" cy="121014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/>
              <a:t>Når trenger du ikke hansker?</a:t>
            </a:r>
            <a:r>
              <a:rPr lang="nb-NO" sz="4900" dirty="0"/>
              <a:t/>
            </a:r>
            <a:br>
              <a:rPr lang="nb-NO" sz="4900" dirty="0"/>
            </a:br>
            <a:endParaRPr lang="nb-NO" sz="49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5259" y="1636486"/>
            <a:ext cx="7991884" cy="4851400"/>
          </a:xfrm>
        </p:spPr>
        <p:txBody>
          <a:bodyPr>
            <a:normAutofit/>
          </a:bodyPr>
          <a:lstStyle/>
          <a:p>
            <a:r>
              <a:rPr lang="nb-NO" sz="2400" dirty="0" smtClean="0"/>
              <a:t>Håndhilsning </a:t>
            </a:r>
            <a:endParaRPr lang="nb-NO" sz="2400" dirty="0"/>
          </a:p>
          <a:p>
            <a:r>
              <a:rPr lang="nb-NO" sz="2400" dirty="0" smtClean="0"/>
              <a:t>Bruk </a:t>
            </a:r>
            <a:r>
              <a:rPr lang="nb-NO" sz="2400" dirty="0"/>
              <a:t>av telefon</a:t>
            </a:r>
          </a:p>
          <a:p>
            <a:r>
              <a:rPr lang="nb-NO" sz="2400" dirty="0"/>
              <a:t>D</a:t>
            </a:r>
            <a:r>
              <a:rPr lang="nb-NO" sz="2400" dirty="0" smtClean="0"/>
              <a:t>okumentasjon </a:t>
            </a:r>
            <a:r>
              <a:rPr lang="nb-NO" sz="2400" dirty="0"/>
              <a:t>på data</a:t>
            </a:r>
          </a:p>
          <a:p>
            <a:r>
              <a:rPr lang="nb-NO" sz="2400" dirty="0"/>
              <a:t>T</a:t>
            </a:r>
            <a:r>
              <a:rPr lang="nb-NO" sz="2400" dirty="0" smtClean="0"/>
              <a:t>rykke </a:t>
            </a:r>
            <a:r>
              <a:rPr lang="nb-NO" sz="2400" dirty="0"/>
              <a:t>på knapper                                                                              f.eks. ved å ta røntgenbilde</a:t>
            </a:r>
          </a:p>
          <a:p>
            <a:r>
              <a:rPr lang="nb-NO" sz="2400" dirty="0"/>
              <a:t>I</a:t>
            </a:r>
            <a:r>
              <a:rPr lang="nb-NO" sz="2400" dirty="0" smtClean="0"/>
              <a:t>nnstilling </a:t>
            </a:r>
            <a:r>
              <a:rPr lang="nb-NO" sz="2400" dirty="0"/>
              <a:t>av stolen</a:t>
            </a:r>
          </a:p>
          <a:p>
            <a:r>
              <a:rPr lang="nb-NO" sz="2400" dirty="0"/>
              <a:t>B</a:t>
            </a:r>
            <a:r>
              <a:rPr lang="nb-NO" sz="2400" dirty="0" smtClean="0"/>
              <a:t>erøring </a:t>
            </a:r>
            <a:r>
              <a:rPr lang="nb-NO" sz="2400" dirty="0"/>
              <a:t>av møbler</a:t>
            </a:r>
          </a:p>
          <a:p>
            <a:pPr marL="0" indent="0">
              <a:buNone/>
            </a:pPr>
            <a:endParaRPr lang="nb-NO" sz="3600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007" y="2125014"/>
            <a:ext cx="3487083" cy="229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sz="4000" b="1" dirty="0"/>
              <a:t>Hvilke hansker bør brukes?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Lateks – eller nitrilhansker anbefales </a:t>
            </a:r>
          </a:p>
          <a:p>
            <a:r>
              <a:rPr lang="nb-NO" sz="2400" dirty="0"/>
              <a:t>Vinylhansker anbefales ikke til bruk i                      tannhelsetjenesten.</a:t>
            </a:r>
          </a:p>
          <a:p>
            <a:r>
              <a:rPr lang="nb-NO" sz="2400" dirty="0"/>
              <a:t>Det bør </a:t>
            </a:r>
            <a:r>
              <a:rPr lang="nb-NO" sz="2400" dirty="0" smtClean="0"/>
              <a:t>vurderes </a:t>
            </a:r>
            <a:r>
              <a:rPr lang="nb-NO" sz="2400" dirty="0"/>
              <a:t>hansker med                                                    lang mansjett. </a:t>
            </a:r>
          </a:p>
          <a:p>
            <a:r>
              <a:rPr lang="nb-NO" sz="2400" dirty="0"/>
              <a:t>Hansker skal være CE-merket </a:t>
            </a:r>
            <a:r>
              <a:rPr lang="nb-NO" sz="2400" dirty="0" smtClean="0"/>
              <a:t>og                                                      </a:t>
            </a:r>
            <a:r>
              <a:rPr lang="nb-NO" sz="2400" dirty="0"/>
              <a:t>innfri følgende standarder:</a:t>
            </a:r>
          </a:p>
          <a:p>
            <a:pPr marL="342900" lvl="1" indent="-342900">
              <a:buFont typeface="Arial"/>
              <a:buChar char="•"/>
            </a:pPr>
            <a:r>
              <a:rPr lang="nb-NO" sz="2400" dirty="0"/>
              <a:t>(NS-EN 455-1) (NS-EN 455-2)                                                    (NS-EN 455-3) (NS-EN 455-4)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293" y="2535471"/>
            <a:ext cx="2775627" cy="359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Disposisjon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Hvordan bør håndhygiene utføres?</a:t>
            </a:r>
          </a:p>
          <a:p>
            <a:r>
              <a:rPr lang="nb-NO" sz="2400" dirty="0"/>
              <a:t>Forutsetninger for effektiv håndhygiene</a:t>
            </a:r>
          </a:p>
          <a:p>
            <a:r>
              <a:rPr lang="nb-NO" sz="2400" dirty="0" smtClean="0"/>
              <a:t>Når bør håndhygiene utføres?</a:t>
            </a:r>
            <a:r>
              <a:rPr lang="nb-NO" sz="2000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300" dirty="0"/>
              <a:t>Håndhygiene til rett tid </a:t>
            </a:r>
            <a:r>
              <a:rPr lang="nb-NO" sz="2300"/>
              <a:t>– </a:t>
            </a:r>
            <a:r>
              <a:rPr lang="nb-NO" sz="2300" smtClean="0"/>
              <a:t>indikasjoner </a:t>
            </a:r>
            <a:r>
              <a:rPr lang="nb-NO" sz="2300" dirty="0" smtClean="0"/>
              <a:t>for håndhygiene</a:t>
            </a:r>
            <a:endParaRPr lang="nb-NO" sz="2300" dirty="0" smtClean="0"/>
          </a:p>
          <a:p>
            <a:r>
              <a:rPr lang="nb-NO" sz="2400" dirty="0" smtClean="0"/>
              <a:t>Hansker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nb-NO" sz="2300" dirty="0"/>
              <a:t>T</a:t>
            </a:r>
            <a:r>
              <a:rPr lang="nb-NO" sz="2300" dirty="0" smtClean="0"/>
              <a:t>ype hansker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nb-NO" sz="2300" dirty="0"/>
              <a:t>Indikasjoner for bruk av </a:t>
            </a:r>
            <a:r>
              <a:rPr lang="nb-NO" sz="2300" dirty="0" smtClean="0"/>
              <a:t>hansker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nb-NO" sz="2300" dirty="0"/>
              <a:t>Hansker</a:t>
            </a:r>
            <a:r>
              <a:rPr lang="nb-NO" sz="2300" dirty="0" smtClean="0"/>
              <a:t> og smitterisiko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nb-NO" sz="2300" dirty="0" smtClean="0"/>
              <a:t>Hvordan ta på og av hansker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r>
              <a:rPr lang="nb-NO" sz="2300" dirty="0" smtClean="0"/>
              <a:t>Bruk </a:t>
            </a:r>
            <a:r>
              <a:rPr lang="nb-NO" sz="2300" dirty="0"/>
              <a:t>av pinsett</a:t>
            </a:r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endParaRPr lang="nb-NO" sz="2300" dirty="0" smtClean="0"/>
          </a:p>
          <a:p>
            <a:pPr marL="457200" lvl="1" indent="0">
              <a:buSzPct val="80000"/>
              <a:buNone/>
            </a:pPr>
            <a:endParaRPr lang="nb-NO" dirty="0" smtClean="0"/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endParaRPr lang="nb-NO" dirty="0" smtClean="0"/>
          </a:p>
          <a:p>
            <a:pPr lvl="1">
              <a:buSzPct val="80000"/>
              <a:buFont typeface="Courier New" panose="02070309020205020404" pitchFamily="49" charset="0"/>
              <a:buChar char="o"/>
            </a:pPr>
            <a:endParaRPr lang="nb-NO" dirty="0"/>
          </a:p>
          <a:p>
            <a:pPr lvl="1"/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949" y="2490397"/>
            <a:ext cx="4647641" cy="451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7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nb-NO" sz="4000" b="1" dirty="0"/>
              <a:t>Oppbevaring av rene hansker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2515" y="1538869"/>
            <a:ext cx="8229600" cy="4834038"/>
          </a:xfrm>
        </p:spPr>
        <p:txBody>
          <a:bodyPr>
            <a:normAutofit/>
          </a:bodyPr>
          <a:lstStyle/>
          <a:p>
            <a:r>
              <a:rPr lang="nb-NO" sz="2400" dirty="0"/>
              <a:t>Hanskeboksen skal plasseres slik at rene hansker ikke forurenses. Det anbefales at de plasseres i egne hyller/veggstativ i god avstand fra servant</a:t>
            </a:r>
            <a:r>
              <a:rPr lang="nb-NO" sz="2400" dirty="0" smtClean="0"/>
              <a:t>.</a:t>
            </a:r>
            <a:endParaRPr lang="nb-NO" sz="2400" dirty="0"/>
          </a:p>
          <a:p>
            <a:r>
              <a:rPr lang="nb-NO" sz="2400" dirty="0"/>
              <a:t>Håndhygiene bør utføres før du tar ut rene engangshansker av hanskeboksen</a:t>
            </a:r>
            <a:r>
              <a:rPr lang="nb-NO" sz="2400" dirty="0" smtClean="0"/>
              <a:t>.</a:t>
            </a:r>
            <a:endParaRPr lang="nb-NO" sz="2400" dirty="0"/>
          </a:p>
          <a:p>
            <a:r>
              <a:rPr lang="nb-NO" sz="2400" dirty="0"/>
              <a:t>Det er viktig å ta ut en og en hanske, slik at man unngår å forurense flere hansker i boksen.</a:t>
            </a:r>
          </a:p>
        </p:txBody>
      </p:sp>
    </p:spTree>
    <p:extLst>
      <p:ext uri="{BB962C8B-B14F-4D97-AF65-F5344CB8AC3E}">
        <p14:creationId xmlns:p14="http://schemas.microsoft.com/office/powerpoint/2010/main" val="39579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57561" y="115150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sz="4000" b="1" dirty="0"/>
              <a:t>Visste du at: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33984" y="1616927"/>
            <a:ext cx="5520767" cy="4288945"/>
          </a:xfrm>
        </p:spPr>
        <p:txBody>
          <a:bodyPr>
            <a:normAutofit/>
          </a:bodyPr>
          <a:lstStyle/>
          <a:p>
            <a:pPr lvl="0"/>
            <a:r>
              <a:rPr lang="nb-NO" sz="2400" dirty="0"/>
              <a:t>M</a:t>
            </a:r>
            <a:r>
              <a:rPr lang="nb-NO" sz="2400" dirty="0" smtClean="0"/>
              <a:t>ange </a:t>
            </a:r>
            <a:r>
              <a:rPr lang="nb-NO" sz="2400" dirty="0"/>
              <a:t>rene hansker har små, usynlige </a:t>
            </a:r>
            <a:r>
              <a:rPr lang="nb-NO" sz="2400" dirty="0" smtClean="0"/>
              <a:t>hull, </a:t>
            </a:r>
            <a:r>
              <a:rPr lang="nb-NO" sz="2400" dirty="0"/>
              <a:t>og </a:t>
            </a:r>
            <a:r>
              <a:rPr lang="nb-NO" sz="2400" dirty="0" smtClean="0"/>
              <a:t>hullforekomsten </a:t>
            </a:r>
            <a:r>
              <a:rPr lang="nb-NO" sz="2400" dirty="0"/>
              <a:t>øker under </a:t>
            </a:r>
            <a:r>
              <a:rPr lang="nb-NO" sz="2400" dirty="0" smtClean="0"/>
              <a:t>bruk?</a:t>
            </a:r>
            <a:endParaRPr lang="nb-NO" sz="2400" dirty="0"/>
          </a:p>
          <a:p>
            <a:pPr lvl="0"/>
            <a:r>
              <a:rPr lang="nb-NO" sz="2400" dirty="0"/>
              <a:t>H</a:t>
            </a:r>
            <a:r>
              <a:rPr lang="nb-NO" sz="2400" dirty="0" smtClean="0"/>
              <a:t>ender </a:t>
            </a:r>
            <a:r>
              <a:rPr lang="nb-NO" sz="2400" dirty="0"/>
              <a:t>og håndledd ofte forurenses når </a:t>
            </a:r>
            <a:r>
              <a:rPr lang="nb-NO" sz="2400" dirty="0" smtClean="0"/>
              <a:t>hanskene tas av?</a:t>
            </a:r>
            <a:endParaRPr lang="nb-NO" sz="2400" dirty="0"/>
          </a:p>
          <a:p>
            <a:pPr lvl="0"/>
            <a:r>
              <a:rPr lang="nb-NO" sz="2400" dirty="0"/>
              <a:t>O</a:t>
            </a:r>
            <a:r>
              <a:rPr lang="nb-NO" sz="2400" dirty="0" smtClean="0"/>
              <a:t>pptil </a:t>
            </a:r>
            <a:r>
              <a:rPr lang="nb-NO" sz="2400" dirty="0"/>
              <a:t>30% har forurensede hender etter </a:t>
            </a:r>
            <a:r>
              <a:rPr lang="nb-NO" sz="2400" dirty="0" smtClean="0"/>
              <a:t>hanskebruk?</a:t>
            </a:r>
            <a:endParaRPr lang="nb-NO" sz="2400" dirty="0"/>
          </a:p>
          <a:p>
            <a:pPr lvl="0"/>
            <a:r>
              <a:rPr lang="nb-NO" sz="2400" dirty="0" smtClean="0"/>
              <a:t>Hanskebruk </a:t>
            </a:r>
            <a:r>
              <a:rPr lang="nb-NO" sz="2400" dirty="0"/>
              <a:t>reduserer etterlevelsen av </a:t>
            </a:r>
            <a:r>
              <a:rPr lang="nb-NO" sz="2400" dirty="0" smtClean="0"/>
              <a:t>håndhygiene?</a:t>
            </a:r>
            <a:endParaRPr lang="nb-NO" sz="2400" dirty="0"/>
          </a:p>
          <a:p>
            <a:endParaRPr lang="nb-NO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nb-NO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3081" y="1851103"/>
            <a:ext cx="2634080" cy="351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Visste du også at: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520762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b-NO" sz="2600" dirty="0">
                <a:solidFill>
                  <a:schemeClr val="tx2"/>
                </a:solidFill>
              </a:rPr>
              <a:t>M</a:t>
            </a:r>
            <a:r>
              <a:rPr lang="nb-NO" sz="2600" dirty="0" smtClean="0">
                <a:solidFill>
                  <a:schemeClr val="tx2"/>
                </a:solidFill>
              </a:rPr>
              <a:t>ed </a:t>
            </a:r>
            <a:r>
              <a:rPr lang="nb-NO" sz="2600" dirty="0">
                <a:solidFill>
                  <a:schemeClr val="tx2"/>
                </a:solidFill>
              </a:rPr>
              <a:t>urene hansker på kan du lett </a:t>
            </a:r>
            <a:r>
              <a:rPr lang="nb-NO" sz="2600" dirty="0" smtClean="0">
                <a:solidFill>
                  <a:schemeClr val="tx2"/>
                </a:solidFill>
              </a:rPr>
              <a:t/>
            </a:r>
            <a:br>
              <a:rPr lang="nb-NO" sz="2600" dirty="0" smtClean="0">
                <a:solidFill>
                  <a:schemeClr val="tx2"/>
                </a:solidFill>
              </a:rPr>
            </a:br>
            <a:r>
              <a:rPr lang="nb-NO" sz="2600" dirty="0" smtClean="0">
                <a:solidFill>
                  <a:schemeClr val="tx2"/>
                </a:solidFill>
              </a:rPr>
              <a:t>kontaminere inventar </a:t>
            </a:r>
            <a:r>
              <a:rPr lang="nb-NO" sz="2600" dirty="0">
                <a:solidFill>
                  <a:schemeClr val="tx2"/>
                </a:solidFill>
              </a:rPr>
              <a:t>og </a:t>
            </a:r>
            <a:r>
              <a:rPr lang="nb-NO" sz="2600" dirty="0" smtClean="0">
                <a:solidFill>
                  <a:schemeClr val="tx2"/>
                </a:solidFill>
              </a:rPr>
              <a:t>utstyr?</a:t>
            </a:r>
          </a:p>
          <a:p>
            <a:pPr lvl="1"/>
            <a:r>
              <a:rPr lang="nb-NO" sz="2000" dirty="0">
                <a:solidFill>
                  <a:schemeClr val="tx2"/>
                </a:solidFill>
              </a:rPr>
              <a:t>Bruk </a:t>
            </a:r>
            <a:r>
              <a:rPr lang="nb-NO" sz="2000" dirty="0" smtClean="0">
                <a:solidFill>
                  <a:schemeClr val="tx2"/>
                </a:solidFill>
              </a:rPr>
              <a:t>pinsett</a:t>
            </a:r>
          </a:p>
          <a:p>
            <a:r>
              <a:rPr lang="nb-NO" sz="2600" dirty="0" smtClean="0">
                <a:solidFill>
                  <a:schemeClr val="tx2"/>
                </a:solidFill>
              </a:rPr>
              <a:t>Hyppig </a:t>
            </a:r>
            <a:r>
              <a:rPr lang="nb-NO" sz="2600" dirty="0">
                <a:solidFill>
                  <a:schemeClr val="tx2"/>
                </a:solidFill>
              </a:rPr>
              <a:t>bruk av hansker kan føre til økt </a:t>
            </a:r>
            <a:r>
              <a:rPr lang="nb-NO" sz="2600" dirty="0" smtClean="0">
                <a:solidFill>
                  <a:schemeClr val="tx2"/>
                </a:solidFill>
              </a:rPr>
              <a:t>hudirritasjon?</a:t>
            </a:r>
            <a:endParaRPr lang="nb-NO" sz="2600" dirty="0">
              <a:solidFill>
                <a:schemeClr val="tx2"/>
              </a:solidFill>
            </a:endParaRPr>
          </a:p>
          <a:p>
            <a:r>
              <a:rPr lang="nb-NO" sz="2600" dirty="0" smtClean="0">
                <a:solidFill>
                  <a:schemeClr val="tx2"/>
                </a:solidFill>
              </a:rPr>
              <a:t>Man alltid skal </a:t>
            </a:r>
            <a:r>
              <a:rPr lang="nb-NO" sz="2600" dirty="0">
                <a:solidFill>
                  <a:schemeClr val="tx2"/>
                </a:solidFill>
              </a:rPr>
              <a:t>utføre håndhygiene </a:t>
            </a:r>
            <a:r>
              <a:rPr lang="nb-NO" sz="2600" dirty="0" smtClean="0">
                <a:solidFill>
                  <a:schemeClr val="tx2"/>
                </a:solidFill>
              </a:rPr>
              <a:t>før hansker tas på og umiddelbart etter de er tatt av?</a:t>
            </a:r>
            <a:endParaRPr lang="nb-NO" sz="2600" dirty="0">
              <a:solidFill>
                <a:schemeClr val="tx2"/>
              </a:solidFill>
            </a:endParaRPr>
          </a:p>
          <a:p>
            <a:r>
              <a:rPr lang="nb-NO" sz="2600" dirty="0">
                <a:solidFill>
                  <a:schemeClr val="tx2"/>
                </a:solidFill>
              </a:rPr>
              <a:t>Hanskenes beskyttelsesevne </a:t>
            </a:r>
            <a:r>
              <a:rPr lang="nb-NO" sz="2600" dirty="0" smtClean="0">
                <a:solidFill>
                  <a:schemeClr val="tx2"/>
                </a:solidFill>
              </a:rPr>
              <a:t>kan forringes </a:t>
            </a:r>
            <a:r>
              <a:rPr lang="nb-NO" sz="2600" dirty="0">
                <a:solidFill>
                  <a:schemeClr val="tx2"/>
                </a:solidFill>
              </a:rPr>
              <a:t>av midler som såpe og </a:t>
            </a:r>
            <a:r>
              <a:rPr lang="nb-NO" sz="2600" dirty="0" smtClean="0">
                <a:solidFill>
                  <a:schemeClr val="tx2"/>
                </a:solidFill>
              </a:rPr>
              <a:t>alkohol? </a:t>
            </a:r>
          </a:p>
          <a:p>
            <a:pPr lvl="1"/>
            <a:r>
              <a:rPr lang="nb-NO" sz="2000" dirty="0" smtClean="0">
                <a:solidFill>
                  <a:schemeClr val="tx2"/>
                </a:solidFill>
              </a:rPr>
              <a:t>Utfør derfor aldri </a:t>
            </a:r>
            <a:r>
              <a:rPr lang="nb-NO" sz="2000" dirty="0">
                <a:solidFill>
                  <a:schemeClr val="tx2"/>
                </a:solidFill>
              </a:rPr>
              <a:t>håndhygiene med hansker </a:t>
            </a:r>
            <a:r>
              <a:rPr lang="nb-NO" sz="2000" dirty="0" smtClean="0">
                <a:solidFill>
                  <a:schemeClr val="tx2"/>
                </a:solidFill>
              </a:rPr>
              <a:t>på.</a:t>
            </a:r>
            <a:r>
              <a:rPr lang="nb-NO" sz="2000" b="1" dirty="0" smtClean="0">
                <a:solidFill>
                  <a:schemeClr val="tx2"/>
                </a:solidFill>
              </a:rPr>
              <a:t> </a:t>
            </a:r>
            <a:endParaRPr lang="nb-NO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9354" y="1850731"/>
            <a:ext cx="2360178" cy="340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Bruk av pinsett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29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1200" dirty="0" smtClean="0"/>
          </a:p>
          <a:p>
            <a:pPr marL="0" indent="0">
              <a:buNone/>
            </a:pPr>
            <a:r>
              <a:rPr lang="nb-NO" sz="2400" dirty="0">
                <a:solidFill>
                  <a:schemeClr val="tx2"/>
                </a:solidFill>
              </a:rPr>
              <a:t>Bruk av en ren pinsett kan være et alternativ for å hente ut utstyr fra skuffer. </a:t>
            </a:r>
          </a:p>
          <a:p>
            <a:r>
              <a:rPr lang="nb-NO" sz="2400" dirty="0">
                <a:solidFill>
                  <a:schemeClr val="tx2"/>
                </a:solidFill>
              </a:rPr>
              <a:t>Pinsett må oppbevares slik at pinsettspissen holdes ren.</a:t>
            </a:r>
          </a:p>
          <a:p>
            <a:r>
              <a:rPr lang="nb-NO" sz="2400" dirty="0">
                <a:solidFill>
                  <a:schemeClr val="tx2"/>
                </a:solidFill>
              </a:rPr>
              <a:t>Ta ny ren pinsett mellom hver pasient.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922" y="4000324"/>
            <a:ext cx="1448460" cy="216748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323" y="4000324"/>
            <a:ext cx="2239488" cy="2167489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064" y="4000324"/>
            <a:ext cx="1308607" cy="2167489"/>
          </a:xfrm>
          <a:prstGeom prst="rect">
            <a:avLst/>
          </a:prstGeom>
        </p:spPr>
      </p:pic>
      <p:cxnSp>
        <p:nvCxnSpPr>
          <p:cNvPr id="9" name="Rett linje 8"/>
          <p:cNvCxnSpPr/>
          <p:nvPr/>
        </p:nvCxnSpPr>
        <p:spPr>
          <a:xfrm flipH="1">
            <a:off x="2330038" y="4420419"/>
            <a:ext cx="602342" cy="5007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>
            <a:off x="2322287" y="4474848"/>
            <a:ext cx="551542" cy="39188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4040741" y="4396015"/>
            <a:ext cx="159657" cy="25037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/>
        </p:nvCxnSpPr>
        <p:spPr>
          <a:xfrm flipH="1">
            <a:off x="4200398" y="4341586"/>
            <a:ext cx="97813" cy="31205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 flipH="1">
            <a:off x="6613398" y="4307115"/>
            <a:ext cx="97813" cy="31205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/>
        </p:nvCxnSpPr>
        <p:spPr>
          <a:xfrm>
            <a:off x="6453741" y="4372428"/>
            <a:ext cx="159657" cy="25037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7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sz="4000" b="1" dirty="0"/>
              <a:t>Påkledning av hansker</a:t>
            </a:r>
          </a:p>
        </p:txBody>
      </p:sp>
      <p:sp>
        <p:nvSpPr>
          <p:cNvPr id="14" name="Plassholder for innhold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428" y="1600200"/>
            <a:ext cx="6952343" cy="4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b-NO" sz="4000" b="1" dirty="0"/>
              <a:t>Avkledning av hansker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85567"/>
            <a:ext cx="8229600" cy="3355228"/>
          </a:xfrm>
        </p:spPr>
      </p:pic>
    </p:spTree>
    <p:extLst>
      <p:ext uri="{BB962C8B-B14F-4D97-AF65-F5344CB8AC3E}">
        <p14:creationId xmlns:p14="http://schemas.microsoft.com/office/powerpoint/2010/main" val="38611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828" y="4401312"/>
            <a:ext cx="3564171" cy="210194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/>
              <a:t>Hudirritasjon </a:t>
            </a:r>
            <a:r>
              <a:rPr lang="nb-NO" sz="4000" b="1" dirty="0"/>
              <a:t>og hudpleie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2400" dirty="0" smtClean="0"/>
              <a:t>Hudens </a:t>
            </a:r>
            <a:r>
              <a:rPr lang="nb-NO" sz="2400" dirty="0"/>
              <a:t>naturlige forsvarsmekanismer beskytter den og bidrar til å holde den </a:t>
            </a:r>
            <a:r>
              <a:rPr lang="nb-NO" sz="2400" dirty="0" smtClean="0"/>
              <a:t>sunn.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2400" dirty="0" smtClean="0"/>
              <a:t>Skadet </a:t>
            </a:r>
            <a:r>
              <a:rPr lang="nb-NO" sz="2400" dirty="0"/>
              <a:t>og irritert hud har reduserte barrierefunksjoner og økt risiko for kolonisering med potensielt sykdomsfremkallende </a:t>
            </a:r>
            <a:r>
              <a:rPr lang="nb-NO" sz="2400" dirty="0" smtClean="0"/>
              <a:t>bakterier.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b-NO" sz="2400" dirty="0" smtClean="0"/>
              <a:t>Hel og sunn hud på hendene er derfor avgjørende for god håndhygiene.</a:t>
            </a:r>
          </a:p>
          <a:p>
            <a:r>
              <a:rPr lang="nb-NO" sz="2400" dirty="0"/>
              <a:t>Regelmessig bruk av hudpleieprodukter forebygger utviklingen av </a:t>
            </a:r>
            <a:r>
              <a:rPr lang="nb-NO" sz="2400" dirty="0" smtClean="0"/>
              <a:t>hudirritasjon.</a:t>
            </a:r>
          </a:p>
          <a:p>
            <a:r>
              <a:rPr lang="nb-NO" sz="2400" dirty="0"/>
              <a:t>A</a:t>
            </a:r>
            <a:r>
              <a:rPr lang="nb-NO" sz="2400" dirty="0" smtClean="0"/>
              <a:t>rbeidsgiver bør tilse at helsepersonell har egnede håndkremer lett tilgjengelig.</a:t>
            </a:r>
          </a:p>
        </p:txBody>
      </p:sp>
    </p:spTree>
    <p:extLst>
      <p:ext uri="{BB962C8B-B14F-4D97-AF65-F5344CB8AC3E}">
        <p14:creationId xmlns:p14="http://schemas.microsoft.com/office/powerpoint/2010/main" val="40041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b="1" dirty="0"/>
              <a:t>Hvordan forebygge irritert hud på hendene?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1403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nb-NO" sz="2600" dirty="0"/>
              <a:t>Benytt hånddesinfeksjon fremfor håndvask.</a:t>
            </a:r>
          </a:p>
          <a:p>
            <a:r>
              <a:rPr lang="nb-NO" sz="2600" dirty="0"/>
              <a:t>Påfør hånddesinfeksjon kun på tørre hender.</a:t>
            </a:r>
          </a:p>
          <a:p>
            <a:r>
              <a:rPr lang="nb-NO" sz="2600" dirty="0"/>
              <a:t>Benytt hansker kun på tørre hender.</a:t>
            </a:r>
          </a:p>
          <a:p>
            <a:pPr marL="0" indent="0">
              <a:buNone/>
            </a:pPr>
            <a:endParaRPr lang="nb-NO" sz="2600" dirty="0"/>
          </a:p>
          <a:p>
            <a:pPr marL="0" indent="0">
              <a:buNone/>
            </a:pPr>
            <a:r>
              <a:rPr lang="nb-NO" sz="2600" b="1" dirty="0"/>
              <a:t>Ved håndvask:</a:t>
            </a:r>
          </a:p>
          <a:p>
            <a:r>
              <a:rPr lang="nb-NO" sz="2600" dirty="0"/>
              <a:t>B</a:t>
            </a:r>
            <a:r>
              <a:rPr lang="nb-NO" sz="2600" dirty="0" smtClean="0"/>
              <a:t>enytt </a:t>
            </a:r>
            <a:r>
              <a:rPr lang="nb-NO" sz="2600" dirty="0"/>
              <a:t>lunkent (ikke varmt) </a:t>
            </a:r>
            <a:r>
              <a:rPr lang="nb-NO" sz="2600" dirty="0" smtClean="0"/>
              <a:t>vann. </a:t>
            </a:r>
            <a:endParaRPr lang="nb-NO" sz="2600" dirty="0"/>
          </a:p>
          <a:p>
            <a:r>
              <a:rPr lang="nb-NO" sz="2600" dirty="0" smtClean="0"/>
              <a:t>Fukt </a:t>
            </a:r>
            <a:r>
              <a:rPr lang="nb-NO" sz="2600" dirty="0"/>
              <a:t>hendene før såpen </a:t>
            </a:r>
            <a:r>
              <a:rPr lang="nb-NO" sz="2600" dirty="0" smtClean="0"/>
              <a:t>tilføres.</a:t>
            </a:r>
            <a:endParaRPr lang="nb-NO" sz="2600" dirty="0"/>
          </a:p>
          <a:p>
            <a:r>
              <a:rPr lang="nb-NO" sz="2600" dirty="0"/>
              <a:t>B</a:t>
            </a:r>
            <a:r>
              <a:rPr lang="nb-NO" sz="2600" dirty="0" smtClean="0"/>
              <a:t>enytt </a:t>
            </a:r>
            <a:r>
              <a:rPr lang="nb-NO" sz="2600" dirty="0"/>
              <a:t>såper som er dokumentert milde for </a:t>
            </a:r>
            <a:r>
              <a:rPr lang="nb-NO" sz="2600" dirty="0" smtClean="0"/>
              <a:t>hendene.</a:t>
            </a:r>
            <a:endParaRPr lang="nb-NO" sz="2600" dirty="0"/>
          </a:p>
          <a:p>
            <a:r>
              <a:rPr lang="nb-NO" sz="2600" dirty="0"/>
              <a:t>S</a:t>
            </a:r>
            <a:r>
              <a:rPr lang="nb-NO" sz="2600" dirty="0" smtClean="0"/>
              <a:t>kyll </a:t>
            </a:r>
            <a:r>
              <a:rPr lang="nb-NO" sz="2600" dirty="0"/>
              <a:t>godt av alle </a:t>
            </a:r>
            <a:r>
              <a:rPr lang="nb-NO" sz="2600" dirty="0" smtClean="0"/>
              <a:t>såperester.</a:t>
            </a:r>
            <a:endParaRPr lang="nb-NO" sz="2600" dirty="0"/>
          </a:p>
          <a:p>
            <a:r>
              <a:rPr lang="nb-NO" sz="2600" dirty="0"/>
              <a:t>B</a:t>
            </a:r>
            <a:r>
              <a:rPr lang="nb-NO" sz="2600" dirty="0" smtClean="0"/>
              <a:t>enytt </a:t>
            </a:r>
            <a:r>
              <a:rPr lang="nb-NO" sz="2600" dirty="0"/>
              <a:t>myke, absorberende papirhåndklær av god kvalitet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81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775"/>
          <a:stretch/>
        </p:blipFill>
        <p:spPr>
          <a:xfrm>
            <a:off x="3429000" y="4215430"/>
            <a:ext cx="2554224" cy="197248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smtClean="0"/>
              <a:t>Oppsummering</a:t>
            </a:r>
            <a:endParaRPr lang="nb-NO" sz="40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91312" y="160813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  <a:buClr>
                <a:srgbClr val="003871"/>
              </a:buClr>
              <a:buFont typeface="Arial" panose="020B0604020202020204" pitchFamily="34" charset="0"/>
              <a:buChar char="•"/>
              <a:defRPr/>
            </a:pPr>
            <a:r>
              <a:rPr lang="nb-NO" sz="2400" dirty="0"/>
              <a:t>Riktig håndhygiene blant </a:t>
            </a:r>
            <a:r>
              <a:rPr lang="nb-NO" sz="2400" dirty="0" smtClean="0"/>
              <a:t>helsepersonell </a:t>
            </a:r>
            <a:r>
              <a:rPr lang="nb-NO" sz="2400" dirty="0"/>
              <a:t>er vårt enkleste, viktigste og mest effektive tiltak for å forebygge helsetjenesteassosierte infeksjoner.</a:t>
            </a: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Clr>
                <a:srgbClr val="003871"/>
              </a:buClr>
              <a:buFont typeface="Arial" panose="020B0604020202020204" pitchFamily="34" charset="0"/>
              <a:buChar char="•"/>
              <a:defRPr/>
            </a:pPr>
            <a:r>
              <a:rPr lang="nb-NO" sz="2400" dirty="0"/>
              <a:t>Hånddesinfeksjon er den foretrukne metode for håndhygiene innen helsetjenesten. </a:t>
            </a:r>
          </a:p>
          <a:p>
            <a:pPr marL="342900" lvl="1" indent="-342900">
              <a:lnSpc>
                <a:spcPct val="80000"/>
              </a:lnSpc>
              <a:spcAft>
                <a:spcPts val="1200"/>
              </a:spcAft>
              <a:buClr>
                <a:srgbClr val="003871"/>
              </a:buClr>
              <a:buFont typeface="Arial" panose="020B0604020202020204" pitchFamily="34" charset="0"/>
              <a:buChar char="•"/>
              <a:defRPr/>
            </a:pPr>
            <a:r>
              <a:rPr lang="nb-NO" sz="2400" dirty="0"/>
              <a:t>Korte negler og fravær av ringer og klokker er en forutsetning for </a:t>
            </a:r>
            <a:r>
              <a:rPr lang="nb-NO" sz="2400" dirty="0" smtClean="0"/>
              <a:t>håndhygiene.</a:t>
            </a:r>
            <a:endParaRPr lang="nb-NO" sz="2400" b="1" dirty="0">
              <a:solidFill>
                <a:srgbClr val="FF0000"/>
              </a:solidFill>
              <a:cs typeface="Arial" pitchFamily="34" charset="0"/>
            </a:endParaRPr>
          </a:p>
          <a:p>
            <a:pPr marL="0" lvl="1" indent="0" algn="ctr">
              <a:lnSpc>
                <a:spcPct val="80000"/>
              </a:lnSpc>
              <a:spcAft>
                <a:spcPts val="1200"/>
              </a:spcAft>
              <a:buClr>
                <a:srgbClr val="003871"/>
              </a:buClr>
              <a:buNone/>
              <a:defRPr/>
            </a:pPr>
            <a:r>
              <a:rPr lang="nb-NO" sz="2400" b="1" dirty="0" smtClean="0">
                <a:solidFill>
                  <a:srgbClr val="FF0000"/>
                </a:solidFill>
                <a:cs typeface="Arial" pitchFamily="34" charset="0"/>
              </a:rPr>
              <a:t>Vi </a:t>
            </a:r>
            <a:r>
              <a:rPr lang="nb-NO" sz="2400" b="1" dirty="0">
                <a:solidFill>
                  <a:srgbClr val="FF0000"/>
                </a:solidFill>
                <a:cs typeface="Arial" pitchFamily="34" charset="0"/>
              </a:rPr>
              <a:t>sees ved pumpene!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5258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solidFill>
                  <a:srgbClr val="1F497D"/>
                </a:solidFill>
              </a:rPr>
              <a:t>Referanser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>
                <a:hlinkClick r:id="rId3"/>
              </a:rPr>
              <a:t>Nasjonal veileder for håndhygiene</a:t>
            </a: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>
                <a:hlinkClick r:id="rId4"/>
              </a:rPr>
              <a:t>Temasiden om håndhygiene i </a:t>
            </a:r>
          </a:p>
          <a:p>
            <a:pPr marL="0" indent="0">
              <a:buNone/>
            </a:pPr>
            <a:r>
              <a:rPr lang="nb-NO" sz="2400" dirty="0" smtClean="0">
                <a:hlinkClick r:id="rId4"/>
              </a:rPr>
              <a:t>helsetjenesten</a:t>
            </a:r>
            <a:endParaRPr lang="nb-NO" sz="2400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273" y="1765992"/>
            <a:ext cx="3552725" cy="1982723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53002" y="5455440"/>
            <a:ext cx="411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*</a:t>
            </a:r>
            <a:r>
              <a:rPr lang="nb-NO" dirty="0" smtClean="0">
                <a:hlinkClick r:id="rId6"/>
              </a:rPr>
              <a:t>Lenke til håndhygienekurs Helse Nord</a:t>
            </a:r>
            <a:endParaRPr lang="nb-NO" dirty="0" smtClean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836" y="4158649"/>
            <a:ext cx="1422204" cy="2133306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456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tel 1"/>
          <p:cNvSpPr>
            <a:spLocks noGrp="1"/>
          </p:cNvSpPr>
          <p:nvPr>
            <p:ph type="title"/>
          </p:nvPr>
        </p:nvSpPr>
        <p:spPr>
          <a:xfrm>
            <a:off x="-279400" y="479425"/>
            <a:ext cx="9644063" cy="1143000"/>
          </a:xfrm>
        </p:spPr>
        <p:txBody>
          <a:bodyPr>
            <a:noAutofit/>
          </a:bodyPr>
          <a:lstStyle/>
          <a:p>
            <a:pPr marL="342900" indent="-342900" defTabSz="914400" eaLnBrk="1" hangingPunct="1"/>
            <a:r>
              <a:rPr lang="nb-NO" altLang="nb-NO" sz="4000" b="1" dirty="0" smtClean="0"/>
              <a:t>Hvordan </a:t>
            </a:r>
            <a:r>
              <a:rPr lang="nb-NO" altLang="nb-NO" sz="4000" b="1" dirty="0"/>
              <a:t>skal håndhygiene utføres?</a:t>
            </a:r>
            <a:r>
              <a:rPr lang="nb-NO" altLang="nb-NO" sz="4000" b="1" dirty="0" smtClean="0">
                <a:solidFill>
                  <a:schemeClr val="tx2"/>
                </a:solidFill>
              </a:rPr>
              <a:t/>
            </a:r>
            <a:br>
              <a:rPr lang="nb-NO" altLang="nb-NO" sz="4000" b="1" dirty="0" smtClean="0">
                <a:solidFill>
                  <a:schemeClr val="tx2"/>
                </a:solidFill>
              </a:rPr>
            </a:br>
            <a:endParaRPr lang="nb-NO" altLang="nb-NO" sz="4000" b="1" dirty="0" smtClean="0">
              <a:solidFill>
                <a:schemeClr val="tx2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1799431" y="1698746"/>
            <a:ext cx="54864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b-NO" sz="2200" b="1" dirty="0" smtClean="0">
                <a:solidFill>
                  <a:srgbClr val="003871"/>
                </a:solidFill>
              </a:rPr>
              <a:t>Håndvask eller hånddesinfeksjon?</a:t>
            </a:r>
            <a:endParaRPr lang="nb-NO" sz="2200" b="1" dirty="0">
              <a:solidFill>
                <a:srgbClr val="00387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/>
          <a:srcRect l="5748" t="5310" r="9002" b="9723"/>
          <a:stretch/>
        </p:blipFill>
        <p:spPr>
          <a:xfrm>
            <a:off x="5867267" y="2708517"/>
            <a:ext cx="3276733" cy="3802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5101"/>
            <a:ext cx="4051989" cy="292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solidFill>
                  <a:srgbClr val="1F497D"/>
                </a:solidFill>
              </a:rPr>
              <a:t>Hånddesinfeksjon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6324" y="1497316"/>
            <a:ext cx="8399721" cy="476119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b-NO" sz="2200" dirty="0" smtClean="0"/>
              <a:t>Bruk av etanolbasert hånddesinfeksjonsmiddel, i </a:t>
            </a:r>
            <a:r>
              <a:rPr lang="nb-NO" sz="2200" dirty="0"/>
              <a:t>flytende eller gel form, er i de fleste situasjoner anbefalt metode for håndhygiene i helsetjenesten.</a:t>
            </a:r>
            <a:r>
              <a:rPr lang="nb-NO" altLang="nb-NO" sz="2200" dirty="0"/>
              <a:t> 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nb-NO" sz="2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nb-NO" sz="2200" dirty="0" smtClean="0"/>
              <a:t>Hånddesinfeksjon er anbefalt fordi:</a:t>
            </a:r>
            <a:endParaRPr lang="nb-NO" sz="22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200" dirty="0"/>
              <a:t>d</a:t>
            </a:r>
            <a:r>
              <a:rPr lang="nb-NO" sz="2200" dirty="0" smtClean="0"/>
              <a:t>et er </a:t>
            </a:r>
            <a:r>
              <a:rPr lang="nb-NO" sz="2200" dirty="0"/>
              <a:t>mer effektivt enn såpe og vann mot de fleste mikroorganismer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200" dirty="0"/>
              <a:t>d</a:t>
            </a:r>
            <a:r>
              <a:rPr lang="nb-NO" sz="2200" dirty="0" smtClean="0"/>
              <a:t>et tar </a:t>
            </a:r>
            <a:r>
              <a:rPr lang="nb-NO" sz="2200" dirty="0"/>
              <a:t>kortere tid enn håndvask med såpe og vann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200" dirty="0"/>
              <a:t>d</a:t>
            </a:r>
            <a:r>
              <a:rPr lang="nb-NO" sz="2200" dirty="0" smtClean="0"/>
              <a:t>et er lettere </a:t>
            </a:r>
            <a:r>
              <a:rPr lang="nb-NO" sz="2200" dirty="0"/>
              <a:t>å gjennomføre der man arbeider («</a:t>
            </a:r>
            <a:r>
              <a:rPr lang="nb-NO" sz="2200" dirty="0" err="1"/>
              <a:t>point</a:t>
            </a:r>
            <a:r>
              <a:rPr lang="nb-NO" sz="2200" dirty="0"/>
              <a:t> </a:t>
            </a:r>
            <a:r>
              <a:rPr lang="nb-NO" sz="2200" dirty="0" err="1"/>
              <a:t>of</a:t>
            </a:r>
            <a:r>
              <a:rPr lang="nb-NO" sz="2200" dirty="0"/>
              <a:t> </a:t>
            </a:r>
            <a:r>
              <a:rPr lang="nb-NO" sz="2200" dirty="0" err="1"/>
              <a:t>care</a:t>
            </a:r>
            <a:r>
              <a:rPr lang="nb-NO" sz="2200" dirty="0"/>
              <a:t>»)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200" dirty="0"/>
              <a:t>d</a:t>
            </a:r>
            <a:r>
              <a:rPr lang="nb-NO" sz="2200" dirty="0" smtClean="0"/>
              <a:t>et er </a:t>
            </a:r>
            <a:r>
              <a:rPr lang="nb-NO" sz="2200" dirty="0"/>
              <a:t>mer skånsomt for huden på </a:t>
            </a:r>
            <a:r>
              <a:rPr lang="nb-NO" sz="2200" dirty="0" smtClean="0"/>
              <a:t>hendene enn håndvask</a:t>
            </a:r>
            <a:endParaRPr lang="nb-NO" sz="22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069" y="4529525"/>
            <a:ext cx="2635461" cy="256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48" y="1860698"/>
            <a:ext cx="8285304" cy="4508203"/>
          </a:xfrm>
        </p:spPr>
      </p:pic>
      <p:sp>
        <p:nvSpPr>
          <p:cNvPr id="3584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sz="4000" b="1" dirty="0"/>
              <a:t>Hånddesinfeksjon på 1-2-3</a:t>
            </a:r>
          </a:p>
        </p:txBody>
      </p:sp>
    </p:spTree>
    <p:extLst>
      <p:ext uri="{BB962C8B-B14F-4D97-AF65-F5344CB8AC3E}">
        <p14:creationId xmlns:p14="http://schemas.microsoft.com/office/powerpoint/2010/main" val="21282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b="18286"/>
          <a:stretch/>
        </p:blipFill>
        <p:spPr>
          <a:xfrm>
            <a:off x="1329069" y="-1"/>
            <a:ext cx="6624083" cy="64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Håndvask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defTabSz="914400">
              <a:buNone/>
            </a:pPr>
            <a:r>
              <a:rPr lang="nb-NO" sz="3100" dirty="0"/>
              <a:t>Hånddesinfeksjon har redusert effekt </a:t>
            </a:r>
            <a:r>
              <a:rPr lang="nb-NO" sz="3100" dirty="0" smtClean="0"/>
              <a:t>mot noen </a:t>
            </a:r>
            <a:r>
              <a:rPr lang="nb-NO" sz="3100" dirty="0"/>
              <a:t>mikroorganismer og når man har organisk materiale på hendene. </a:t>
            </a:r>
            <a:r>
              <a:rPr lang="nb-NO" altLang="nb-NO" sz="3100" dirty="0"/>
              <a:t>Håndvask med såpe og lunkent vann skal derfor benyttes når: </a:t>
            </a:r>
          </a:p>
          <a:p>
            <a:pPr marL="0" indent="0" defTabSz="914400">
              <a:spcAft>
                <a:spcPts val="600"/>
              </a:spcAft>
              <a:buNone/>
            </a:pPr>
            <a:endParaRPr lang="nb-NO" altLang="nb-NO" sz="3100" dirty="0"/>
          </a:p>
          <a:p>
            <a:pPr lvl="0">
              <a:spcAft>
                <a:spcPts val="600"/>
              </a:spcAft>
            </a:pPr>
            <a:r>
              <a:rPr lang="nb-NO" sz="3100" dirty="0"/>
              <a:t>Hendene er synlig skitne eller tilsølt med organisk materiale som kroppsvæsker og mat.</a:t>
            </a:r>
          </a:p>
          <a:p>
            <a:pPr lvl="0">
              <a:spcAft>
                <a:spcPts val="600"/>
              </a:spcAft>
            </a:pPr>
            <a:r>
              <a:rPr lang="nb-NO" sz="3100" dirty="0"/>
              <a:t>Ved kjent eller mistenkt smitte med </a:t>
            </a:r>
            <a:r>
              <a:rPr lang="nb-NO" sz="3100" dirty="0" err="1"/>
              <a:t>sporedannenede</a:t>
            </a:r>
            <a:r>
              <a:rPr lang="nb-NO" sz="3100" dirty="0"/>
              <a:t> bakterier </a:t>
            </a:r>
            <a:r>
              <a:rPr lang="nb-NO" sz="3100" dirty="0" smtClean="0"/>
              <a:t>som </a:t>
            </a:r>
            <a:r>
              <a:rPr lang="nb-NO" sz="3100" i="1" dirty="0" err="1"/>
              <a:t>C</a:t>
            </a:r>
            <a:r>
              <a:rPr lang="nb-NO" sz="3100" i="1" dirty="0" err="1" smtClean="0"/>
              <a:t>lostridium</a:t>
            </a:r>
            <a:r>
              <a:rPr lang="nb-NO" sz="3100" i="1" dirty="0" smtClean="0"/>
              <a:t> </a:t>
            </a:r>
            <a:r>
              <a:rPr lang="nb-NO" sz="3100" i="1" dirty="0" err="1" smtClean="0"/>
              <a:t>difficile</a:t>
            </a:r>
            <a:r>
              <a:rPr lang="nb-NO" sz="3100" dirty="0" smtClean="0"/>
              <a:t>. </a:t>
            </a:r>
            <a:endParaRPr lang="nb-NO" sz="3100" dirty="0"/>
          </a:p>
          <a:p>
            <a:pPr lvl="0">
              <a:spcAft>
                <a:spcPts val="600"/>
              </a:spcAft>
            </a:pPr>
            <a:r>
              <a:rPr lang="nb-NO" sz="3100" dirty="0"/>
              <a:t>Ved kjent eller mistenkt smitte </a:t>
            </a:r>
            <a:r>
              <a:rPr lang="nb-NO" sz="3100" dirty="0" smtClean="0"/>
              <a:t>med </a:t>
            </a:r>
            <a:r>
              <a:rPr lang="nb-NO" sz="3100" dirty="0"/>
              <a:t>nakne virus som </a:t>
            </a:r>
            <a:r>
              <a:rPr lang="nb-NO" sz="3100" dirty="0" err="1" smtClean="0"/>
              <a:t>norovirus</a:t>
            </a:r>
            <a:r>
              <a:rPr lang="nb-NO" sz="3100" dirty="0" smtClean="0"/>
              <a:t>, </a:t>
            </a:r>
            <a:r>
              <a:rPr lang="nb-NO" sz="3100" dirty="0"/>
              <a:t>når hansker ikke er benyttet</a:t>
            </a:r>
            <a:r>
              <a:rPr lang="nb-NO" sz="3100" dirty="0" smtClean="0"/>
              <a:t>. </a:t>
            </a:r>
          </a:p>
          <a:p>
            <a:pPr lvl="0">
              <a:spcAft>
                <a:spcPts val="600"/>
              </a:spcAft>
            </a:pPr>
            <a:r>
              <a:rPr lang="nb-NO" sz="3100" dirty="0" smtClean="0"/>
              <a:t>Etter toalettbesøk.</a:t>
            </a:r>
          </a:p>
          <a:p>
            <a:pPr lvl="0">
              <a:spcAft>
                <a:spcPts val="600"/>
              </a:spcAft>
            </a:pPr>
            <a:r>
              <a:rPr lang="nb-NO" sz="3100" dirty="0" smtClean="0"/>
              <a:t>Etter </a:t>
            </a:r>
            <a:r>
              <a:rPr lang="nb-NO" sz="3100" dirty="0"/>
              <a:t>kontakt med kjemikalier. </a:t>
            </a:r>
          </a:p>
          <a:p>
            <a:endParaRPr lang="nb-NO" sz="24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93" b="5246"/>
          <a:stretch/>
        </p:blipFill>
        <p:spPr>
          <a:xfrm>
            <a:off x="7499880" y="4529471"/>
            <a:ext cx="1622855" cy="19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sz="4000" b="1" dirty="0"/>
              <a:t>Håndvask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916" y="1611313"/>
            <a:ext cx="3430588" cy="485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892" name="Rektangel 2"/>
          <p:cNvSpPr txBox="1">
            <a:spLocks noChangeArrowheads="1"/>
          </p:cNvSpPr>
          <p:nvPr/>
        </p:nvSpPr>
        <p:spPr bwMode="auto">
          <a:xfrm>
            <a:off x="3806456" y="1531088"/>
            <a:ext cx="5337544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spcBef>
                <a:spcPts val="600"/>
              </a:spcBef>
              <a:buClr>
                <a:srgbClr val="376092"/>
              </a:buClr>
            </a:pPr>
            <a:r>
              <a:rPr lang="nb-NO" altLang="nb-NO" sz="2400" dirty="0">
                <a:solidFill>
                  <a:srgbClr val="003871"/>
                </a:solidFill>
                <a:latin typeface="+mn-lt"/>
              </a:rPr>
              <a:t>Fukt hendene.</a:t>
            </a:r>
          </a:p>
          <a:p>
            <a:pPr defTabSz="914400">
              <a:spcBef>
                <a:spcPts val="600"/>
              </a:spcBef>
              <a:buClr>
                <a:srgbClr val="376092"/>
              </a:buClr>
            </a:pPr>
            <a:r>
              <a:rPr lang="nb-NO" altLang="nb-NO" sz="2400" dirty="0">
                <a:solidFill>
                  <a:srgbClr val="003871"/>
                </a:solidFill>
                <a:latin typeface="+mn-lt"/>
              </a:rPr>
              <a:t>Benytt tilstrekkelig med  flytende såpe.</a:t>
            </a:r>
          </a:p>
          <a:p>
            <a:pPr defTabSz="914400">
              <a:spcBef>
                <a:spcPts val="600"/>
              </a:spcBef>
              <a:buClr>
                <a:srgbClr val="376092"/>
              </a:buClr>
            </a:pPr>
            <a:r>
              <a:rPr lang="nb-NO" altLang="nb-NO" sz="2400" dirty="0">
                <a:solidFill>
                  <a:srgbClr val="003871"/>
                </a:solidFill>
                <a:latin typeface="+mn-lt"/>
              </a:rPr>
              <a:t>Fordel såpen godt over begge hender. Husk tomler,  rundt negler, håndledd og mellom fingre.</a:t>
            </a:r>
          </a:p>
          <a:p>
            <a:pPr defTabSz="914400">
              <a:spcBef>
                <a:spcPts val="600"/>
              </a:spcBef>
              <a:buClr>
                <a:srgbClr val="376092"/>
              </a:buClr>
            </a:pPr>
            <a:r>
              <a:rPr lang="nb-NO" altLang="nb-NO" sz="2400" dirty="0">
                <a:solidFill>
                  <a:srgbClr val="003871"/>
                </a:solidFill>
                <a:latin typeface="+mn-lt"/>
              </a:rPr>
              <a:t>Skyll hendene godt under rennende vann.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buClr>
                <a:srgbClr val="376092"/>
              </a:buClr>
            </a:pPr>
            <a:r>
              <a:rPr lang="nb-NO" altLang="nb-NO" sz="2400" dirty="0">
                <a:solidFill>
                  <a:srgbClr val="003871"/>
                </a:solidFill>
                <a:latin typeface="+mn-lt"/>
              </a:rPr>
              <a:t>Tørk hendene </a:t>
            </a:r>
            <a:r>
              <a:rPr lang="nb-NO" altLang="nb-NO" sz="2400" dirty="0" smtClean="0">
                <a:solidFill>
                  <a:srgbClr val="003871"/>
                </a:solidFill>
                <a:latin typeface="+mn-lt"/>
              </a:rPr>
              <a:t>helt tørre med engangs </a:t>
            </a:r>
            <a:r>
              <a:rPr lang="nb-NO" altLang="nb-NO" sz="2400" dirty="0">
                <a:solidFill>
                  <a:srgbClr val="003871"/>
                </a:solidFill>
                <a:latin typeface="+mn-lt"/>
              </a:rPr>
              <a:t>tørkepapir.</a:t>
            </a:r>
          </a:p>
          <a:p>
            <a:pPr marL="0" indent="0" defTabSz="914400">
              <a:spcBef>
                <a:spcPts val="600"/>
              </a:spcBef>
              <a:buClr>
                <a:srgbClr val="376092"/>
              </a:buClr>
              <a:buNone/>
            </a:pPr>
            <a:r>
              <a:rPr lang="nb-NO" altLang="nb-NO" sz="2400" dirty="0">
                <a:solidFill>
                  <a:srgbClr val="003871"/>
                </a:solidFill>
                <a:latin typeface="+mn-lt"/>
              </a:rPr>
              <a:t/>
            </a:r>
            <a:br>
              <a:rPr lang="nb-NO" altLang="nb-NO" sz="2400" dirty="0">
                <a:solidFill>
                  <a:srgbClr val="003871"/>
                </a:solidFill>
                <a:latin typeface="+mn-lt"/>
              </a:rPr>
            </a:br>
            <a:r>
              <a:rPr lang="nb-NO" altLang="nb-NO" sz="2400" dirty="0" smtClean="0">
                <a:solidFill>
                  <a:srgbClr val="FF0000"/>
                </a:solidFill>
                <a:latin typeface="+mn-lt"/>
              </a:rPr>
              <a:t>Totalt </a:t>
            </a:r>
            <a:r>
              <a:rPr lang="nb-NO" altLang="nb-NO" sz="2400" dirty="0">
                <a:solidFill>
                  <a:srgbClr val="FF0000"/>
                </a:solidFill>
                <a:latin typeface="+mn-lt"/>
              </a:rPr>
              <a:t>40-60 sekunder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6475228" y="6150387"/>
            <a:ext cx="249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*</a:t>
            </a:r>
            <a:r>
              <a:rPr lang="nb-NO" dirty="0" smtClean="0">
                <a:hlinkClick r:id="rId3"/>
              </a:rPr>
              <a:t>lenke til opplæringsfilm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24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71" t="16924" r="21415" b="10790"/>
          <a:stretch/>
        </p:blipFill>
        <p:spPr>
          <a:xfrm>
            <a:off x="4989266" y="1583908"/>
            <a:ext cx="1860698" cy="222220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4000" b="1" dirty="0"/>
              <a:t>Forutsetninger for effektiv håndhygiene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199" y="1509135"/>
            <a:ext cx="5231219" cy="4806606"/>
          </a:xfrm>
        </p:spPr>
        <p:txBody>
          <a:bodyPr>
            <a:noAutofit/>
          </a:bodyPr>
          <a:lstStyle/>
          <a:p>
            <a:r>
              <a:rPr lang="nb-NO" altLang="nb-NO" sz="2400" dirty="0"/>
              <a:t>Håndsmykker og lange negler                                                hindrer riktig utførelse av                                            håndhygiene, og gir gode                                                       levekår for bakterier</a:t>
            </a:r>
            <a:r>
              <a:rPr lang="nb-NO" altLang="nb-NO" sz="2400" dirty="0" smtClean="0"/>
              <a:t>.</a:t>
            </a:r>
            <a:endParaRPr lang="nb-NO" altLang="nb-NO" sz="2400" dirty="0"/>
          </a:p>
          <a:p>
            <a:r>
              <a:rPr lang="nb-NO" altLang="nb-NO" sz="2400" dirty="0"/>
              <a:t>Helsepersonell skal ikke ha                                                        påsatte negler, fingerringer,                          armbåndsur/armbånd.                                                            Neglene bør være kortere enn 2 mm. </a:t>
            </a:r>
          </a:p>
          <a:p>
            <a:r>
              <a:rPr lang="nb-NO" sz="2400" dirty="0"/>
              <a:t>Helsepersonell skal benytte uniformer                                      som ikke er til hinder for rengjøring av                               av hender og håndledd, og underarm </a:t>
            </a:r>
            <a:r>
              <a:rPr lang="nb-NO" sz="2400" dirty="0" smtClean="0"/>
              <a:t>ved </a:t>
            </a:r>
            <a:r>
              <a:rPr lang="nb-NO" sz="2400" dirty="0"/>
              <a:t>behov.</a:t>
            </a:r>
            <a:endParaRPr lang="nb-NO" alt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94" y="1509135"/>
            <a:ext cx="1286491" cy="1808223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205" y="3238689"/>
            <a:ext cx="1229468" cy="172955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755" y="4889299"/>
            <a:ext cx="1224174" cy="17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I-ppt-mal_1012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3222</TotalTime>
  <Words>1264</Words>
  <Application>Microsoft Office PowerPoint</Application>
  <PresentationFormat>Skjermfremvisning (4:3)</PresentationFormat>
  <Paragraphs>188</Paragraphs>
  <Slides>29</Slides>
  <Notes>19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Courier New</vt:lpstr>
      <vt:lpstr>FHI-ppt-mal_101212</vt:lpstr>
      <vt:lpstr>PowerPoint-presentasjon</vt:lpstr>
      <vt:lpstr>Disposisjon</vt:lpstr>
      <vt:lpstr>Hvordan skal håndhygiene utføres? </vt:lpstr>
      <vt:lpstr>Hånddesinfeksjon</vt:lpstr>
      <vt:lpstr>Hånddesinfeksjon på 1-2-3</vt:lpstr>
      <vt:lpstr>PowerPoint-presentasjon</vt:lpstr>
      <vt:lpstr>Håndvask</vt:lpstr>
      <vt:lpstr>Håndvask</vt:lpstr>
      <vt:lpstr>Forutsetninger for effektiv håndhygiene</vt:lpstr>
      <vt:lpstr>Når skal håndhygiene utføres? </vt:lpstr>
      <vt:lpstr>Når skal håndhygiene utføres? </vt:lpstr>
      <vt:lpstr>Håndhygiene til rett tid –  indikasjoner for håndhygiene</vt:lpstr>
      <vt:lpstr>Det er i tillegg viktig å utføre håndhygiene:</vt:lpstr>
      <vt:lpstr>Håndhygienefasiliteter </vt:lpstr>
      <vt:lpstr>Anbefalinger for plassering av hånddesinfeksjonsdispensere</vt:lpstr>
      <vt:lpstr>Rene engangshansker - et godt hjelpemiddel</vt:lpstr>
      <vt:lpstr>  Når skal du bruke engangshansker?  </vt:lpstr>
      <vt:lpstr> Når trenger du ikke hansker? </vt:lpstr>
      <vt:lpstr>Hvilke hansker bør brukes?</vt:lpstr>
      <vt:lpstr>Oppbevaring av rene hansker</vt:lpstr>
      <vt:lpstr>Visste du at:</vt:lpstr>
      <vt:lpstr>Visste du også at:</vt:lpstr>
      <vt:lpstr>Bruk av pinsett</vt:lpstr>
      <vt:lpstr>Påkledning av hansker</vt:lpstr>
      <vt:lpstr>Avkledning av hansker</vt:lpstr>
      <vt:lpstr>Hudirritasjon og hudpleie</vt:lpstr>
      <vt:lpstr>Hvordan forebygge irritert hud på hendene?</vt:lpstr>
      <vt:lpstr>Oppsummering</vt:lpstr>
      <vt:lpstr>Referanser</vt:lpstr>
    </vt:vector>
  </TitlesOfParts>
  <Company>FHI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Folkehelseinstituttet</dc:title>
  <dc:creator>Fagernes, Mette</dc:creator>
  <cp:lastModifiedBy>Fagernes, Mette</cp:lastModifiedBy>
  <cp:revision>179</cp:revision>
  <cp:lastPrinted>2012-03-28T06:28:25Z</cp:lastPrinted>
  <dcterms:created xsi:type="dcterms:W3CDTF">2016-04-03T11:52:31Z</dcterms:created>
  <dcterms:modified xsi:type="dcterms:W3CDTF">2020-02-25T10:18:54Z</dcterms:modified>
</cp:coreProperties>
</file>