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  <p:sldMasterId id="2147483806" r:id="rId2"/>
  </p:sldMasterIdLst>
  <p:notesMasterIdLst>
    <p:notesMasterId r:id="rId24"/>
  </p:notesMasterIdLst>
  <p:handoutMasterIdLst>
    <p:handoutMasterId r:id="rId25"/>
  </p:handoutMasterIdLst>
  <p:sldIdLst>
    <p:sldId id="267" r:id="rId3"/>
    <p:sldId id="314" r:id="rId4"/>
    <p:sldId id="321" r:id="rId5"/>
    <p:sldId id="339" r:id="rId6"/>
    <p:sldId id="322" r:id="rId7"/>
    <p:sldId id="315" r:id="rId8"/>
    <p:sldId id="337" r:id="rId9"/>
    <p:sldId id="340" r:id="rId10"/>
    <p:sldId id="318" r:id="rId11"/>
    <p:sldId id="324" r:id="rId12"/>
    <p:sldId id="325" r:id="rId13"/>
    <p:sldId id="326" r:id="rId14"/>
    <p:sldId id="342" r:id="rId15"/>
    <p:sldId id="320" r:id="rId16"/>
    <p:sldId id="328" r:id="rId17"/>
    <p:sldId id="331" r:id="rId18"/>
    <p:sldId id="332" r:id="rId19"/>
    <p:sldId id="333" r:id="rId20"/>
    <p:sldId id="334" r:id="rId21"/>
    <p:sldId id="335" r:id="rId22"/>
    <p:sldId id="341" r:id="rId23"/>
  </p:sldIdLst>
  <p:sldSz cx="9144000" cy="6858000" type="screen4x3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71"/>
    <a:srgbClr val="E7832F"/>
    <a:srgbClr val="342C26"/>
    <a:srgbClr val="8A204D"/>
    <a:srgbClr val="AD2E3D"/>
    <a:srgbClr val="89305D"/>
    <a:srgbClr val="B23775"/>
    <a:srgbClr val="39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55" autoAdjust="0"/>
  </p:normalViewPr>
  <p:slideViewPr>
    <p:cSldViewPr snapToGrid="0" snapToObjects="1">
      <p:cViewPr varScale="1">
        <p:scale>
          <a:sx n="64" d="100"/>
          <a:sy n="64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0C901-68DB-403E-BF2A-E191EE3344BF}" type="slidenum">
              <a:rPr lang="nb-NO" smtClean="0">
                <a:latin typeface="Arial" charset="0"/>
              </a:rPr>
              <a:pPr/>
              <a:t>1</a:t>
            </a:fld>
            <a:endParaRPr lang="nb-NO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16" y="4686223"/>
            <a:ext cx="5388931" cy="4440077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>
                <a:latin typeface="Arial" charset="0"/>
              </a:rPr>
              <a:t>Disse lysbildene kan brukes på sirkellederkurset. </a:t>
            </a: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latin typeface="Arial" charset="0"/>
              </a:rPr>
              <a:t>Man kan også</a:t>
            </a:r>
            <a:r>
              <a:rPr lang="nb-NO" baseline="0" dirty="0" smtClean="0">
                <a:latin typeface="Arial" charset="0"/>
              </a:rPr>
              <a:t> bruke utvalgte bilder </a:t>
            </a:r>
            <a:r>
              <a:rPr lang="nb-NO" baseline="0" smtClean="0">
                <a:latin typeface="Arial" charset="0"/>
              </a:rPr>
              <a:t>på informasjonsmøter.  </a:t>
            </a:r>
            <a:endParaRPr lang="nb-NO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5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5E9398-2A8E-48C3-96AF-900CD4F6F4EA}" type="slidenum">
              <a:rPr lang="nb-NO" smtClean="0"/>
              <a:pPr/>
              <a:t>10</a:t>
            </a:fld>
            <a:endParaRPr lang="nb-NO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dirty="0" smtClean="0"/>
              <a:t>(Dette bildet er animert.)</a:t>
            </a:r>
          </a:p>
          <a:p>
            <a:pPr eaLnBrk="1" hangingPunct="1">
              <a:spcBef>
                <a:spcPct val="0"/>
              </a:spcBef>
            </a:pPr>
            <a:r>
              <a:rPr lang="nb-NO" dirty="0" smtClean="0"/>
              <a:t>Overskriften</a:t>
            </a:r>
            <a:r>
              <a:rPr lang="nb-NO" baseline="0" dirty="0" smtClean="0"/>
              <a:t> er tittelen på en bok av Aud Bruknapp som handler om å bryte mønstre og komme ut av rundkjøringen.  </a:t>
            </a:r>
          </a:p>
          <a:p>
            <a:pPr eaLnBrk="1" hangingPunct="1">
              <a:spcBef>
                <a:spcPct val="0"/>
              </a:spcBef>
            </a:pPr>
            <a:r>
              <a:rPr lang="nb-NO" dirty="0" smtClean="0"/>
              <a:t>Vi er alle fanger i våre vaner som hindrer oss i å gjøre det vi vet er best mulig for oss. </a:t>
            </a:r>
          </a:p>
          <a:p>
            <a:r>
              <a:rPr lang="nb-NO" dirty="0" smtClean="0"/>
              <a:t>(Trykk fram livshjulet; )</a:t>
            </a:r>
          </a:p>
          <a:p>
            <a:r>
              <a:rPr lang="nb-NO" dirty="0" smtClean="0"/>
              <a:t>Livshjulet er et verktøy for hjernen som setter dere i stand til å gjøre livet bedre. </a:t>
            </a:r>
          </a:p>
          <a:p>
            <a:endParaRPr lang="nb-NO" dirty="0" smtClean="0"/>
          </a:p>
          <a:p>
            <a:r>
              <a:rPr lang="nb-NO" b="1" dirty="0" smtClean="0"/>
              <a:t>Hva ønsker vi å oppnå? </a:t>
            </a:r>
            <a:r>
              <a:rPr lang="nb-NO" dirty="0" smtClean="0"/>
              <a:t>Overordnet mål: </a:t>
            </a:r>
            <a:r>
              <a:rPr lang="nb-NO" b="1" dirty="0" smtClean="0"/>
              <a:t>Å bo lengst mulig i eget hjem med god livskvalitet. </a:t>
            </a:r>
          </a:p>
          <a:p>
            <a:pPr eaLnBrk="1" fontAlgn="t" hangingPunct="1"/>
            <a:r>
              <a:rPr lang="nb-NO" dirty="0" smtClean="0"/>
              <a:t>Best mulig er </a:t>
            </a:r>
            <a:r>
              <a:rPr lang="nb-NO" b="1" dirty="0" smtClean="0"/>
              <a:t>individuelt </a:t>
            </a:r>
            <a:r>
              <a:rPr lang="nb-NO" dirty="0" smtClean="0"/>
              <a:t>og ut fra den situasjonen man er i nå. </a:t>
            </a:r>
          </a:p>
          <a:p>
            <a:pPr eaLnBrk="1" fontAlgn="t" hangingPunct="1"/>
            <a:r>
              <a:rPr lang="nb-NO" dirty="0" smtClean="0"/>
              <a:t>Hva ønsker </a:t>
            </a:r>
            <a:r>
              <a:rPr lang="nb-NO" b="1" dirty="0" smtClean="0"/>
              <a:t>du</a:t>
            </a:r>
            <a:r>
              <a:rPr lang="nb-NO" dirty="0" smtClean="0"/>
              <a:t> å oppnå?  Hvilke mål vil du sette deg på dette området? </a:t>
            </a:r>
            <a:endParaRPr lang="nb-NO" b="1" dirty="0" smtClean="0"/>
          </a:p>
          <a:p>
            <a:endParaRPr lang="nb-NO" b="1" dirty="0" smtClean="0"/>
          </a:p>
          <a:p>
            <a:r>
              <a:rPr lang="nb-NO" b="1" dirty="0" smtClean="0"/>
              <a:t>Planleggingen starter med å kartlegge om man har behov </a:t>
            </a:r>
            <a:r>
              <a:rPr lang="nb-NO" dirty="0" smtClean="0"/>
              <a:t>for å forbedre noe på dette livsområdet. Er det et </a:t>
            </a:r>
            <a:r>
              <a:rPr lang="nb-NO" b="1" dirty="0" smtClean="0"/>
              <a:t>GAP </a:t>
            </a:r>
            <a:r>
              <a:rPr lang="nb-NO" dirty="0" smtClean="0"/>
              <a:t>der mellom det dere kan og gjør? </a:t>
            </a:r>
          </a:p>
          <a:p>
            <a:r>
              <a:rPr lang="nb-NO" dirty="0" smtClean="0"/>
              <a:t>Hva skal være ditt</a:t>
            </a:r>
            <a:r>
              <a:rPr lang="nb-NO" baseline="0" dirty="0" smtClean="0"/>
              <a:t> mål? </a:t>
            </a:r>
            <a:endParaRPr lang="nb-NO" dirty="0" smtClean="0"/>
          </a:p>
          <a:p>
            <a:r>
              <a:rPr lang="nb-NO" dirty="0" smtClean="0"/>
              <a:t>Hva vil du prøve ut? </a:t>
            </a:r>
          </a:p>
          <a:p>
            <a:r>
              <a:rPr lang="nb-NO" dirty="0" smtClean="0"/>
              <a:t>Gjennomføre</a:t>
            </a:r>
            <a:r>
              <a:rPr lang="nb-NO" baseline="0" dirty="0" smtClean="0"/>
              <a:t> endringene og undersøke hvordan det går + følge opp videre til det blir en ny vane. </a:t>
            </a:r>
            <a:endParaRPr lang="nb-NO" dirty="0" smtClean="0"/>
          </a:p>
          <a:p>
            <a:endParaRPr lang="nb-NO" dirty="0" smtClean="0"/>
          </a:p>
          <a:p>
            <a:pPr eaLnBrk="1" hangingPunct="1">
              <a:spcBef>
                <a:spcPct val="0"/>
              </a:spcBef>
            </a:pPr>
            <a:r>
              <a:rPr lang="nb-NO" dirty="0" smtClean="0"/>
              <a:t>Det er en logisk metode som vi skal se mer på senere i dag. </a:t>
            </a:r>
          </a:p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9760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t"/>
            <a:r>
              <a:rPr lang="nb-NO" dirty="0" smtClean="0"/>
              <a:t>(bildet er animert; første gang kommer det opp et skjelett som symboliserer det som hindrer deg i å gjøre det</a:t>
            </a:r>
            <a:r>
              <a:rPr lang="nb-NO" baseline="0" dirty="0" smtClean="0"/>
              <a:t> du vet</a:t>
            </a:r>
          </a:p>
          <a:p>
            <a:pPr fontAlgn="t"/>
            <a:r>
              <a:rPr lang="nb-NO" dirty="0" smtClean="0"/>
              <a:t>Det er et gap mellom det vi kan og gjør</a:t>
            </a:r>
            <a:endParaRPr lang="nb-NO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fontAlgn="t">
              <a:buFontTx/>
              <a:buChar char="•"/>
            </a:pPr>
            <a:r>
              <a:rPr lang="nb-NO" dirty="0" smtClean="0">
                <a:solidFill>
                  <a:srgbClr val="000000"/>
                </a:solidFill>
                <a:cs typeface="Times New Roman" pitchFamily="18" charset="0"/>
              </a:rPr>
              <a:t>Er det et gap mellom det du vet og det du gjør? </a:t>
            </a:r>
          </a:p>
          <a:p>
            <a:pPr fontAlgn="t">
              <a:buFontTx/>
              <a:buChar char="•"/>
            </a:pPr>
            <a:r>
              <a:rPr lang="nb-NO" dirty="0" smtClean="0">
                <a:solidFill>
                  <a:srgbClr val="000000"/>
                </a:solidFill>
                <a:cs typeface="Times New Roman" pitchFamily="18" charset="0"/>
              </a:rPr>
              <a:t>Hva er det som forhindrer at du gjør det du vet? (skjelettet) </a:t>
            </a:r>
          </a:p>
          <a:p>
            <a:pPr fontAlgn="t">
              <a:buFontTx/>
              <a:buChar char="•"/>
            </a:pPr>
            <a:r>
              <a:rPr lang="nb-NO" dirty="0" smtClean="0">
                <a:solidFill>
                  <a:srgbClr val="000000"/>
                </a:solidFill>
                <a:cs typeface="Times New Roman" pitchFamily="18" charset="0"/>
              </a:rPr>
              <a:t>Ta det bort og fyll gapet med noe annet. (trykk fram den glede; dama)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3E4F76-096E-43D3-9E7F-F8FC52BFB1F7}" type="slidenum">
              <a:rPr lang="nb-NO" smtClean="0"/>
              <a:pPr/>
              <a:t>11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44414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dirty="0" smtClean="0"/>
              <a:t>Man kan tette gapet med å gjøre små forbedringer på de ulike livsområdene.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Hver enkelt deltaker setter egne mål </a:t>
            </a:r>
            <a:r>
              <a:rPr lang="nb-NO" dirty="0" smtClean="0"/>
              <a:t> og lager egen plan for hvert livsområde. (Empowerment)</a:t>
            </a:r>
          </a:p>
          <a:p>
            <a:r>
              <a:rPr lang="nb-NO" baseline="0" dirty="0" smtClean="0"/>
              <a:t>Det er mye bedre for deg selv og samfunnet, og ingen kan ta dette ansvaret for deg. 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Essensen av det man lærer at</a:t>
            </a:r>
            <a:r>
              <a:rPr lang="nb-NO" baseline="0" dirty="0" smtClean="0"/>
              <a:t> man kan være aktiv og påvirke sin egen situasjon.</a:t>
            </a:r>
            <a:endParaRPr lang="nb-NO" dirty="0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3B954-3B8F-4DCC-BA77-014ABA680E54}" type="slidenum">
              <a:rPr lang="nb-NO" smtClean="0"/>
              <a:pPr/>
              <a:t>12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323923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28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Gunvor fra pilotprosjektet skrev brev til Gahr Støre - som inviterte på møte.</a:t>
            </a:r>
            <a:r>
              <a:rPr lang="nb-NO" baseline="0" dirty="0" smtClean="0"/>
              <a:t> </a:t>
            </a:r>
          </a:p>
          <a:p>
            <a:r>
              <a:rPr lang="nb-NO" baseline="0" dirty="0" smtClean="0"/>
              <a:t>Han var helt enig i det hun skrev: Dette handler om hvordan vi kan bli vår egen helseminister og ta hovedansvaret for egen helse.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 er mye bedre for deg selv og samfunnet, og ingen kan ta dette ansvaret for deg.  </a:t>
            </a:r>
          </a:p>
          <a:p>
            <a:r>
              <a:rPr lang="nb-NO" baseline="0" dirty="0" smtClean="0"/>
              <a:t>Framover blir vi stadig flere eldre, samtidig som antall ansatte vil reduseres </a:t>
            </a:r>
            <a:r>
              <a:rPr lang="nb-NO" baseline="0" dirty="0" err="1" smtClean="0"/>
              <a:t>pga</a:t>
            </a:r>
            <a:r>
              <a:rPr lang="nb-NO" baseline="0" dirty="0" smtClean="0"/>
              <a:t> mangel på unge. Jo flere vi er som sørger for å ivareta egen helse, jo bedre hjelp blir det for de som er syke og trenger hjelp.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Og det er bedre å være frisk enn syk.</a:t>
            </a:r>
            <a:r>
              <a:rPr lang="nb-NO" dirty="0" smtClean="0"/>
              <a:t> Det skjer et hoftebrudd i timen i Norge! Sørg</a:t>
            </a:r>
            <a:r>
              <a:rPr lang="nb-NO" baseline="0" dirty="0" smtClean="0"/>
              <a:t> for at du ikke blir en del av denne statistikken.</a:t>
            </a:r>
            <a:endParaRPr lang="nb-NO" dirty="0" smtClean="0"/>
          </a:p>
          <a:p>
            <a:endParaRPr lang="nb-NO" baseline="0" dirty="0" smtClean="0"/>
          </a:p>
          <a:p>
            <a:r>
              <a:rPr lang="nb-NO" baseline="0" dirty="0" smtClean="0"/>
              <a:t>Gunvor gjorde mange viktige endringer og var dypt engasjert i spredningsarbeidet. Hun har også drevet mange sirkler i Holmestrand.</a:t>
            </a:r>
          </a:p>
          <a:p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95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78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Denne evalueringen ble foretatt gjennom fokusgruppe-intervjuer.</a:t>
            </a:r>
            <a:r>
              <a:rPr lang="nb-NO" baseline="0" dirty="0" smtClean="0"/>
              <a:t> Interesserte kan lese hele evalueringen i Notatet som ligger under resultater på nettsiden vår.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73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Over 60 kommuner har startet opp. Oversikt over disse ligger på nettsiden med kontaktpersoner.</a:t>
            </a:r>
            <a:r>
              <a:rPr lang="nb-NO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Livscaféene</a:t>
            </a:r>
            <a:r>
              <a:rPr lang="nb-NO" dirty="0" smtClean="0"/>
              <a:t> fungerer svært godt (4,17 på en skala 1-5), deltakerne trives meget godt ( 4,3 på samme skala)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Trygghet og sikkerhet: 3,29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Sosialt nettverk: 3,3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Mat og drikke:</a:t>
            </a:r>
            <a:r>
              <a:rPr lang="nb-NO" baseline="0" dirty="0" smtClean="0"/>
              <a:t> 2,95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Fysisk aktivitet 3,26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4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Interesserte kan lese hele evalueringen i Notatet som ligger under resultater på nettsiden vår.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235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nb-NO" dirty="0" smtClean="0"/>
              <a:t>Begrepet sirkelleder kan virke slitt skremmende for noen. Cafevert har blitt lansert som et annet</a:t>
            </a:r>
            <a:r>
              <a:rPr lang="nb-NO" baseline="0" dirty="0" smtClean="0"/>
              <a:t> begrep. 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171450" indent="-171450">
              <a:buFontTx/>
              <a:buChar char="-"/>
            </a:pPr>
            <a:r>
              <a:rPr lang="nb-NO" dirty="0" smtClean="0"/>
              <a:t>Viktigste egenskap er å tø opp folk , strukturere og holde på rammene. Gi</a:t>
            </a:r>
            <a:r>
              <a:rPr lang="nb-NO" baseline="0" dirty="0" smtClean="0"/>
              <a:t> alle plass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En eller to?</a:t>
            </a:r>
          </a:p>
          <a:p>
            <a:r>
              <a:rPr lang="nb-NO" dirty="0" smtClean="0"/>
              <a:t>-   Bidra til rekruttering av deltakere</a:t>
            </a:r>
          </a:p>
          <a:p>
            <a:r>
              <a:rPr lang="nb-NO" dirty="0" smtClean="0"/>
              <a:t>-   Samarbeide med lokal koordinator om å skaffe innledere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Humor og kultur gir lyst på livet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(Kunnskap15)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36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385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Forskning viser at man blir lykkeligere og får bedre helse av å gjøre noe for og med andre </a:t>
            </a:r>
            <a:r>
              <a:rPr lang="nb-NO" dirty="0" smtClean="0">
                <a:sym typeface="Wingdings" panose="05000000000000000000" pitchFamily="2" charset="2"/>
              </a:rPr>
              <a:t>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250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9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dirty="0" smtClean="0"/>
              <a:t>Utviklingen</a:t>
            </a:r>
            <a:r>
              <a:rPr lang="nb-NO" baseline="0" dirty="0" smtClean="0"/>
              <a:t> av Lyst på livet startet i </a:t>
            </a:r>
            <a:r>
              <a:rPr lang="nb-NO" dirty="0" smtClean="0"/>
              <a:t>England.</a:t>
            </a:r>
            <a:r>
              <a:rPr lang="nb-NO" baseline="0" dirty="0" smtClean="0"/>
              <a:t> De lærte pensjonister å bruke forbedringshjulet for å forebygge lårbensbrudd. Svært vellykket: 32% reduksjon på 7 måneder!</a:t>
            </a:r>
          </a:p>
          <a:p>
            <a:pPr eaLnBrk="1" hangingPunct="1">
              <a:spcBef>
                <a:spcPct val="0"/>
              </a:spcBef>
            </a:pPr>
            <a:endParaRPr lang="nb-NO" baseline="0" dirty="0" smtClean="0"/>
          </a:p>
          <a:p>
            <a:pPr eaLnBrk="1" hangingPunct="1">
              <a:spcBef>
                <a:spcPct val="0"/>
              </a:spcBef>
            </a:pPr>
            <a:r>
              <a:rPr lang="nb-NO" dirty="0" smtClean="0"/>
              <a:t>I Sverige utviklet</a:t>
            </a:r>
            <a:r>
              <a:rPr lang="nb-NO" baseline="0" dirty="0" smtClean="0"/>
              <a:t> de dette opplegget dere skal bruke i 2006</a:t>
            </a:r>
            <a:r>
              <a:rPr lang="nb-NO" dirty="0" smtClean="0"/>
              <a:t>;</a:t>
            </a:r>
            <a:r>
              <a:rPr lang="nb-NO" baseline="0" dirty="0" smtClean="0"/>
              <a:t> kalles </a:t>
            </a:r>
            <a:r>
              <a:rPr lang="nb-NO" dirty="0" smtClean="0"/>
              <a:t>Pasjon for livet,</a:t>
            </a:r>
            <a:r>
              <a:rPr lang="nb-NO" baseline="0" dirty="0" smtClean="0"/>
              <a:t> har fått stor utbredelse der (og er forankret i Qulturum i Jönköping og to store pensjonistorganisasjoner)</a:t>
            </a:r>
          </a:p>
          <a:p>
            <a:pPr eaLnBrk="1" hangingPunct="1">
              <a:spcBef>
                <a:spcPct val="0"/>
              </a:spcBef>
            </a:pPr>
            <a:r>
              <a:rPr lang="nb-NO" dirty="0" smtClean="0"/>
              <a:t>Vant nylig en viktig europeisk pris for nyskapende</a:t>
            </a:r>
            <a:r>
              <a:rPr lang="nb-NO" baseline="0" dirty="0" smtClean="0"/>
              <a:t>, viktig </a:t>
            </a:r>
            <a:r>
              <a:rPr lang="nb-NO" dirty="0" smtClean="0"/>
              <a:t>arbeid med eldre.</a:t>
            </a:r>
          </a:p>
          <a:p>
            <a:pPr eaLnBrk="1" hangingPunct="1">
              <a:spcBef>
                <a:spcPct val="0"/>
              </a:spcBef>
            </a:pPr>
            <a:endParaRPr lang="nb-NO" dirty="0" smtClean="0"/>
          </a:p>
          <a:p>
            <a:pPr eaLnBrk="1" hangingPunct="1">
              <a:spcBef>
                <a:spcPct val="0"/>
              </a:spcBef>
            </a:pPr>
            <a:r>
              <a:rPr lang="nb-NO" dirty="0" smtClean="0"/>
              <a:t>Stor internasjonal spredning</a:t>
            </a:r>
          </a:p>
          <a:p>
            <a:pPr eaLnBrk="1" hangingPunct="1">
              <a:spcBef>
                <a:spcPct val="0"/>
              </a:spcBef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0714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r>
              <a:rPr lang="nb-NO" dirty="0" smtClean="0"/>
              <a:t>Seniorene har </a:t>
            </a:r>
            <a:r>
              <a:rPr lang="nb-NO" baseline="0" dirty="0" smtClean="0"/>
              <a:t>hatt stor betydning for v</a:t>
            </a:r>
            <a:r>
              <a:rPr lang="nb-NO" dirty="0" smtClean="0"/>
              <a:t>alg av begreper, detaljeringsgrad</a:t>
            </a:r>
            <a:r>
              <a:rPr lang="nb-NO" baseline="0" dirty="0" smtClean="0"/>
              <a:t> i metoden, bidro i ledelse av samlingene, evaluerte og justerte underveis.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Deltok i rekrutteringen og har vært svært aktive i flere år etterpå</a:t>
            </a:r>
          </a:p>
          <a:p>
            <a:endParaRPr lang="nb-NO" baseline="0" dirty="0" smtClean="0"/>
          </a:p>
          <a:p>
            <a:r>
              <a:rPr lang="nb-NO" baseline="0" dirty="0" smtClean="0"/>
              <a:t>Kunnskapssenteret ble i 2016 flyttet inn i Folkehelseinstituttet.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6706A-E987-4152-BE8E-82F5AF49F280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67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/>
              <a:t>Opplegget hviler</a:t>
            </a:r>
            <a:r>
              <a:rPr lang="nb-NO" baseline="0" dirty="0" smtClean="0"/>
              <a:t> på disse hypotesene. Hva synes dere om dette? Er dere enige?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3436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/>
              <a:t>Det overordnede målet er et best mulig liv – hele livet. </a:t>
            </a:r>
          </a:p>
          <a:p>
            <a:endParaRPr lang="nb-NO" dirty="0" smtClean="0"/>
          </a:p>
          <a:p>
            <a:r>
              <a:rPr lang="nb-NO" baseline="0" dirty="0" smtClean="0"/>
              <a:t>Lyst på livet er et hyggelig og nyttig opplegg for å mobilisere seg selv og hverandre for å få til – og bevare det livet som er best for nettopp deg. </a:t>
            </a:r>
          </a:p>
          <a:p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Alle her og på livscaféene har mange års livserfaring og kompetanse som er viktig og inspirerende å løfte fram.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På livscaféene legges det til rette for at deltakerne kan diskutere, lære av hverandre, dele erfaringer og inspireres. Og ikke minst viktig;  - å ha det hyggelig sammen.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9136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Ingen aldersgrense, noen kommuner er opptatt av å fange opp pensjonister tidligere enn andre kommuner som eks rekrutterer gjennom hjemmebesøk for 77 åringer. </a:t>
            </a:r>
          </a:p>
          <a:p>
            <a:r>
              <a:rPr lang="nb-NO" dirty="0" smtClean="0"/>
              <a:t> </a:t>
            </a:r>
          </a:p>
          <a:p>
            <a:r>
              <a:rPr lang="nb-NO" dirty="0" smtClean="0"/>
              <a:t>Møtes 6 ganger på 8 </a:t>
            </a:r>
            <a:r>
              <a:rPr lang="nb-NO" dirty="0" err="1" smtClean="0"/>
              <a:t>mnd</a:t>
            </a:r>
            <a:r>
              <a:rPr lang="nb-NO" dirty="0" smtClean="0"/>
              <a:t> – eller som de vil </a:t>
            </a:r>
            <a:r>
              <a:rPr lang="nb-NO" b="1" dirty="0" smtClean="0"/>
              <a:t>OBS: Dette er ikke ofte! </a:t>
            </a:r>
            <a:endParaRPr lang="nb-NO" b="0" dirty="0" smtClean="0"/>
          </a:p>
          <a:p>
            <a:r>
              <a:rPr lang="nb-NO" dirty="0" smtClean="0"/>
              <a:t>Dette er veiledende, man kan gjøre justeringer i intervaller og antall </a:t>
            </a:r>
          </a:p>
          <a:p>
            <a:endParaRPr lang="nb-NO" dirty="0" smtClean="0"/>
          </a:p>
          <a:p>
            <a:r>
              <a:rPr lang="nb-NO" dirty="0" smtClean="0"/>
              <a:t>Deltakerne arbeider med å styrke egen helse mellom samlingene ut fra livshjulet.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56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En viktig oppgave for sirkellederne er å etablere en hyggelig og trygg gruppe hvor alle kan være seg selv og føle seg anerkjent. Fokuset er på det som gir oss lyst på livet og på ressursene våre.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Fint om alle begrenser seg til en diagnose</a:t>
            </a:r>
            <a:r>
              <a:rPr lang="nb-NO" baseline="0" dirty="0" smtClean="0"/>
              <a:t> hver; ellers blir det så trist ( sitat fra deltaker i pilotprosjektet)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Alle har noe viktig å bidra med, slik dette lille diktet beskriver:</a:t>
            </a:r>
            <a:r>
              <a:rPr lang="nb-NO" baseline="0" dirty="0" smtClean="0"/>
              <a:t> </a:t>
            </a: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i="1" dirty="0" smtClean="0">
                <a:solidFill>
                  <a:srgbClr val="006699"/>
                </a:solidFill>
              </a:rPr>
              <a:t>Det er ein som er så klok at i lag med ham skjøner eg kor dum eg er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 smtClean="0">
                <a:solidFill>
                  <a:srgbClr val="006699"/>
                </a:solidFill>
              </a:rPr>
              <a:t>Og så er det ein annan som er så klok at i lag med ham blir eg klok eg og.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 smtClean="0">
                <a:solidFill>
                  <a:srgbClr val="006699"/>
                </a:solidFill>
              </a:rPr>
              <a:t>Erling Indreeide</a:t>
            </a:r>
          </a:p>
          <a:p>
            <a:endParaRPr lang="nb-NO" dirty="0" smtClean="0"/>
          </a:p>
          <a:p>
            <a:r>
              <a:rPr lang="nb-NO" dirty="0" smtClean="0"/>
              <a:t>På </a:t>
            </a:r>
            <a:r>
              <a:rPr lang="nb-NO" dirty="0" err="1" smtClean="0"/>
              <a:t>livscaféene</a:t>
            </a:r>
            <a:r>
              <a:rPr lang="nb-NO" dirty="0" smtClean="0"/>
              <a:t> er det også øvelser i det</a:t>
            </a:r>
            <a:r>
              <a:rPr lang="nb-NO" baseline="0" dirty="0" smtClean="0"/>
              <a:t> å være oppmerksomt til stede i nuet </a:t>
            </a:r>
            <a:r>
              <a:rPr lang="nb-NO" baseline="0" dirty="0" err="1" smtClean="0"/>
              <a:t>ift</a:t>
            </a:r>
            <a:r>
              <a:rPr lang="nb-NO" baseline="0" dirty="0" smtClean="0"/>
              <a:t> de ulike livsområdene.  På bildet er fokuset på å være oppmerksomt tilstede i samvær med andre, slik at man kan lytte og uttrykke seg på en god måte. Det kinesiske tegnet for å lytte er satt sammen av tegn som betyr øyne, ører, hjerte og udelt oppmerksomhet. 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80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Mange føler seg unge - og godt er det. </a:t>
            </a:r>
          </a:p>
          <a:p>
            <a:endParaRPr lang="nb-NO" dirty="0" smtClean="0"/>
          </a:p>
          <a:p>
            <a:r>
              <a:rPr lang="nb-NO" dirty="0" smtClean="0"/>
              <a:t>Samtidig</a:t>
            </a:r>
            <a:r>
              <a:rPr lang="nb-NO" baseline="0" dirty="0" smtClean="0"/>
              <a:t> må man gjøre noe for å holde seg ung </a:t>
            </a:r>
            <a:r>
              <a:rPr lang="nb-NO" dirty="0" smtClean="0"/>
              <a:t>… </a:t>
            </a:r>
            <a:r>
              <a:rPr lang="nb-NO" baseline="0" dirty="0" smtClean="0"/>
              <a:t>Etter som man blir eldre skjer det en del med oss som gjør at vi bør passe litt ekstra på for å bevare helse og livsglede. </a:t>
            </a:r>
          </a:p>
          <a:p>
            <a:pPr marL="228600" indent="-228600">
              <a:buAutoNum type="arabicPeriod"/>
            </a:pPr>
            <a:r>
              <a:rPr lang="nb-NO" dirty="0" smtClean="0"/>
              <a:t>Mange</a:t>
            </a:r>
            <a:r>
              <a:rPr lang="nb-NO" baseline="0" dirty="0" smtClean="0"/>
              <a:t> eldre faller. Lårhalsbrudd, brann, medisiner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Slutter på jobben, dødsfall </a:t>
            </a:r>
            <a:r>
              <a:rPr lang="nb-NO" baseline="0" dirty="0" err="1" smtClean="0"/>
              <a:t>osv</a:t>
            </a:r>
            <a:r>
              <a:rPr lang="nb-NO" baseline="0" dirty="0" smtClean="0"/>
              <a:t> – ensomheten er et stort problem for mange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Drikker for lite, gidder ikke lage middag bare til seg selv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Balanse, styrke, kondisjon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 fire</a:t>
            </a:r>
            <a:r>
              <a:rPr lang="nb-NO" baseline="0" dirty="0" smtClean="0"/>
              <a:t> livsområdene har WHO definert som viktige for en aktiv aldring.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2108-9362-467F-82F9-593800A91C72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3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A757-5A59-4622-B443-14CECF30F8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93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3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978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481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685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06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20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039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98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781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307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22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  <p:sldLayoutId id="2147483818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C82C-1D60-4CFC-B223-3BC527A44847}" type="datetimeFigureOut">
              <a:rPr lang="nb-NO" smtClean="0"/>
              <a:t>07.06.2017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D4B5-399A-41DD-A75D-62EEDEAB7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4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7093726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stpalivet.n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7093" y="1740218"/>
            <a:ext cx="8064500" cy="3340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</a:rPr>
            </a:br>
            <a:endParaRPr lang="nb-NO" sz="3600" dirty="0" smtClean="0">
              <a:latin typeface="Times New Roman" pitchFamily="18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873" y="1921810"/>
            <a:ext cx="6742760" cy="174360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917" y="4033946"/>
            <a:ext cx="4006671" cy="24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8243888" cy="4094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b-NO" sz="3000" b="1" dirty="0" smtClean="0">
                <a:solidFill>
                  <a:srgbClr val="0070C0"/>
                </a:solidFill>
              </a:rPr>
              <a:t>Ut av rundkjøringen – </a:t>
            </a:r>
          </a:p>
          <a:p>
            <a:pPr algn="ctr" eaLnBrk="1" hangingPunct="1">
              <a:buFontTx/>
              <a:buNone/>
            </a:pPr>
            <a:r>
              <a:rPr lang="nb-NO" sz="3000" b="1" dirty="0" smtClean="0">
                <a:solidFill>
                  <a:srgbClr val="0070C0"/>
                </a:solidFill>
              </a:rPr>
              <a:t>en liten bruksanvisning for hjernen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2497138"/>
            <a:ext cx="6192837" cy="3690937"/>
          </a:xfrm>
        </p:spPr>
      </p:pic>
      <p:grpSp>
        <p:nvGrpSpPr>
          <p:cNvPr id="2" name="Gruppe 13"/>
          <p:cNvGrpSpPr>
            <a:grpSpLocks/>
          </p:cNvGrpSpPr>
          <p:nvPr/>
        </p:nvGrpSpPr>
        <p:grpSpPr bwMode="auto">
          <a:xfrm>
            <a:off x="3492500" y="2781300"/>
            <a:ext cx="2951708" cy="3041650"/>
            <a:chOff x="1840207" y="2835015"/>
            <a:chExt cx="3885094" cy="3484393"/>
          </a:xfrm>
        </p:grpSpPr>
        <p:sp>
          <p:nvSpPr>
            <p:cNvPr id="14341" name="AutoShape 7"/>
            <p:cNvSpPr>
              <a:spLocks noChangeArrowheads="1"/>
            </p:cNvSpPr>
            <p:nvPr/>
          </p:nvSpPr>
          <p:spPr bwMode="auto">
            <a:xfrm>
              <a:off x="1840207" y="2835015"/>
              <a:ext cx="3880198" cy="3484393"/>
            </a:xfrm>
            <a:prstGeom prst="flowChartOr">
              <a:avLst/>
            </a:prstGeom>
            <a:solidFill>
              <a:srgbClr val="CC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lIns="52121" tIns="26060" rIns="52121" bIns="26060" anchor="ctr"/>
            <a:lstStyle/>
            <a:p>
              <a:pPr algn="ctr"/>
              <a:endParaRPr lang="nb-NO" sz="1500" b="1"/>
            </a:p>
          </p:txBody>
        </p:sp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3825026" y="3641179"/>
              <a:ext cx="1764283" cy="44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2121" tIns="26060" rIns="52121" bIns="26060"/>
            <a:lstStyle/>
            <a:p>
              <a:r>
                <a:rPr lang="nb-NO" b="1" dirty="0">
                  <a:solidFill>
                    <a:srgbClr val="000000"/>
                  </a:solidFill>
                  <a:ea typeface="Sendnya"/>
                  <a:cs typeface="Sendnya"/>
                </a:rPr>
                <a:t>Planlegge</a:t>
              </a:r>
              <a:endParaRPr lang="nb-NO" b="1" dirty="0"/>
            </a:p>
          </p:txBody>
        </p:sp>
        <p:sp>
          <p:nvSpPr>
            <p:cNvPr id="14343" name="Text Box 9"/>
            <p:cNvSpPr txBox="1">
              <a:spLocks noChangeArrowheads="1"/>
            </p:cNvSpPr>
            <p:nvPr/>
          </p:nvSpPr>
          <p:spPr bwMode="auto">
            <a:xfrm>
              <a:off x="2313282" y="3659484"/>
              <a:ext cx="1409265" cy="88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2121" tIns="26060" rIns="52121" bIns="26060"/>
            <a:lstStyle/>
            <a:p>
              <a:r>
                <a:rPr lang="nb-NO" b="1" dirty="0">
                  <a:solidFill>
                    <a:srgbClr val="000000"/>
                  </a:solidFill>
                  <a:ea typeface="Sendnya"/>
                  <a:cs typeface="Sendnya"/>
                </a:rPr>
                <a:t>Følge opp</a:t>
              </a:r>
              <a:endParaRPr lang="nb-NO" b="1" dirty="0"/>
            </a:p>
          </p:txBody>
        </p:sp>
        <p:sp>
          <p:nvSpPr>
            <p:cNvPr id="14344" name="Text Box 10"/>
            <p:cNvSpPr txBox="1">
              <a:spLocks noChangeArrowheads="1"/>
            </p:cNvSpPr>
            <p:nvPr/>
          </p:nvSpPr>
          <p:spPr bwMode="auto">
            <a:xfrm>
              <a:off x="3825026" y="4964366"/>
              <a:ext cx="1900275" cy="40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2121" tIns="26060" rIns="52121" bIns="26060"/>
            <a:lstStyle/>
            <a:p>
              <a:r>
                <a:rPr lang="nb-NO" b="1" dirty="0">
                  <a:solidFill>
                    <a:srgbClr val="000000"/>
                  </a:solidFill>
                  <a:ea typeface="Sendnya"/>
                  <a:cs typeface="Sendnya"/>
                </a:rPr>
                <a:t>Gjennomføre</a:t>
              </a:r>
              <a:endParaRPr lang="nb-NO" b="1" dirty="0"/>
            </a:p>
          </p:txBody>
        </p:sp>
        <p:sp>
          <p:nvSpPr>
            <p:cNvPr id="14345" name="Text Box 11"/>
            <p:cNvSpPr txBox="1">
              <a:spLocks noChangeArrowheads="1"/>
            </p:cNvSpPr>
            <p:nvPr/>
          </p:nvSpPr>
          <p:spPr bwMode="auto">
            <a:xfrm>
              <a:off x="2218504" y="4979316"/>
              <a:ext cx="1584179" cy="40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2121" tIns="26060" rIns="52121" bIns="26060"/>
            <a:lstStyle/>
            <a:p>
              <a:r>
                <a:rPr lang="nb-NO" b="1" dirty="0">
                  <a:solidFill>
                    <a:srgbClr val="000000"/>
                  </a:solidFill>
                  <a:ea typeface="Sendnya"/>
                  <a:cs typeface="Sendnya"/>
                </a:rPr>
                <a:t>Undersøke</a:t>
              </a:r>
              <a:endParaRPr lang="nb-NO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142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5"/>
          <p:cNvSpPr>
            <a:spLocks/>
          </p:cNvSpPr>
          <p:nvPr/>
        </p:nvSpPr>
        <p:spPr bwMode="auto">
          <a:xfrm>
            <a:off x="539750" y="2349500"/>
            <a:ext cx="7883525" cy="3594100"/>
          </a:xfrm>
          <a:custGeom>
            <a:avLst/>
            <a:gdLst>
              <a:gd name="T0" fmla="*/ 0 w 4785"/>
              <a:gd name="T1" fmla="*/ 0 h 2310"/>
              <a:gd name="T2" fmla="*/ 2147483647 w 4785"/>
              <a:gd name="T3" fmla="*/ 2147483647 h 2310"/>
              <a:gd name="T4" fmla="*/ 2147483647 w 4785"/>
              <a:gd name="T5" fmla="*/ 2147483647 h 2310"/>
              <a:gd name="T6" fmla="*/ 2147483647 w 4785"/>
              <a:gd name="T7" fmla="*/ 2147483647 h 2310"/>
              <a:gd name="T8" fmla="*/ 2147483647 w 4785"/>
              <a:gd name="T9" fmla="*/ 2147483647 h 2310"/>
              <a:gd name="T10" fmla="*/ 2147483647 w 4785"/>
              <a:gd name="T11" fmla="*/ 2147483647 h 2310"/>
              <a:gd name="T12" fmla="*/ 2147483647 w 4785"/>
              <a:gd name="T13" fmla="*/ 2147483647 h 2310"/>
              <a:gd name="T14" fmla="*/ 2147483647 w 4785"/>
              <a:gd name="T15" fmla="*/ 2147483647 h 2310"/>
              <a:gd name="T16" fmla="*/ 2147483647 w 4785"/>
              <a:gd name="T17" fmla="*/ 2147483647 h 2310"/>
              <a:gd name="T18" fmla="*/ 2147483647 w 4785"/>
              <a:gd name="T19" fmla="*/ 2147483647 h 2310"/>
              <a:gd name="T20" fmla="*/ 2147483647 w 4785"/>
              <a:gd name="T21" fmla="*/ 2147483647 h 2310"/>
              <a:gd name="T22" fmla="*/ 2147483647 w 4785"/>
              <a:gd name="T23" fmla="*/ 2147483647 h 2310"/>
              <a:gd name="T24" fmla="*/ 2147483647 w 4785"/>
              <a:gd name="T25" fmla="*/ 2147483647 h 2310"/>
              <a:gd name="T26" fmla="*/ 2147483647 w 4785"/>
              <a:gd name="T27" fmla="*/ 2147483647 h 2310"/>
              <a:gd name="T28" fmla="*/ 2147483647 w 4785"/>
              <a:gd name="T29" fmla="*/ 2147483647 h 2310"/>
              <a:gd name="T30" fmla="*/ 2147483647 w 4785"/>
              <a:gd name="T31" fmla="*/ 2147483647 h 2310"/>
              <a:gd name="T32" fmla="*/ 2147483647 w 4785"/>
              <a:gd name="T33" fmla="*/ 2147483647 h 2310"/>
              <a:gd name="T34" fmla="*/ 2147483647 w 4785"/>
              <a:gd name="T35" fmla="*/ 2147483647 h 2310"/>
              <a:gd name="T36" fmla="*/ 2147483647 w 4785"/>
              <a:gd name="T37" fmla="*/ 2147483647 h 2310"/>
              <a:gd name="T38" fmla="*/ 2147483647 w 4785"/>
              <a:gd name="T39" fmla="*/ 2147483647 h 2310"/>
              <a:gd name="T40" fmla="*/ 2147483647 w 4785"/>
              <a:gd name="T41" fmla="*/ 2147483647 h 2310"/>
              <a:gd name="T42" fmla="*/ 2147483647 w 4785"/>
              <a:gd name="T43" fmla="*/ 2147483647 h 2310"/>
              <a:gd name="T44" fmla="*/ 2147483647 w 4785"/>
              <a:gd name="T45" fmla="*/ 2147483647 h 2310"/>
              <a:gd name="T46" fmla="*/ 2147483647 w 4785"/>
              <a:gd name="T47" fmla="*/ 2147483647 h 2310"/>
              <a:gd name="T48" fmla="*/ 2147483647 w 4785"/>
              <a:gd name="T49" fmla="*/ 2147483647 h 2310"/>
              <a:gd name="T50" fmla="*/ 2147483647 w 4785"/>
              <a:gd name="T51" fmla="*/ 2147483647 h 2310"/>
              <a:gd name="T52" fmla="*/ 2147483647 w 4785"/>
              <a:gd name="T53" fmla="*/ 2147483647 h 2310"/>
              <a:gd name="T54" fmla="*/ 2147483647 w 4785"/>
              <a:gd name="T55" fmla="*/ 2147483647 h 2310"/>
              <a:gd name="T56" fmla="*/ 2147483647 w 4785"/>
              <a:gd name="T57" fmla="*/ 2147483647 h 2310"/>
              <a:gd name="T58" fmla="*/ 2147483647 w 4785"/>
              <a:gd name="T59" fmla="*/ 2147483647 h 23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85"/>
              <a:gd name="T91" fmla="*/ 0 h 2310"/>
              <a:gd name="T92" fmla="*/ 4785 w 4785"/>
              <a:gd name="T93" fmla="*/ 2310 h 23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85" h="2310">
                <a:moveTo>
                  <a:pt x="0" y="0"/>
                </a:moveTo>
                <a:cubicBezTo>
                  <a:pt x="13" y="3"/>
                  <a:pt x="52" y="11"/>
                  <a:pt x="65" y="19"/>
                </a:cubicBezTo>
                <a:cubicBezTo>
                  <a:pt x="78" y="27"/>
                  <a:pt x="88" y="41"/>
                  <a:pt x="102" y="47"/>
                </a:cubicBezTo>
                <a:cubicBezTo>
                  <a:pt x="171" y="75"/>
                  <a:pt x="251" y="61"/>
                  <a:pt x="325" y="65"/>
                </a:cubicBezTo>
                <a:cubicBezTo>
                  <a:pt x="552" y="109"/>
                  <a:pt x="823" y="175"/>
                  <a:pt x="1022" y="47"/>
                </a:cubicBezTo>
                <a:cubicBezTo>
                  <a:pt x="1041" y="50"/>
                  <a:pt x="1064" y="44"/>
                  <a:pt x="1078" y="56"/>
                </a:cubicBezTo>
                <a:cubicBezTo>
                  <a:pt x="1093" y="69"/>
                  <a:pt x="1096" y="112"/>
                  <a:pt x="1096" y="112"/>
                </a:cubicBezTo>
                <a:cubicBezTo>
                  <a:pt x="1108" y="364"/>
                  <a:pt x="1156" y="641"/>
                  <a:pt x="1078" y="883"/>
                </a:cubicBezTo>
                <a:cubicBezTo>
                  <a:pt x="1083" y="1301"/>
                  <a:pt x="933" y="1709"/>
                  <a:pt x="1291" y="1951"/>
                </a:cubicBezTo>
                <a:cubicBezTo>
                  <a:pt x="1334" y="1980"/>
                  <a:pt x="1359" y="2012"/>
                  <a:pt x="1412" y="2025"/>
                </a:cubicBezTo>
                <a:cubicBezTo>
                  <a:pt x="1449" y="2050"/>
                  <a:pt x="1487" y="2075"/>
                  <a:pt x="1524" y="2100"/>
                </a:cubicBezTo>
                <a:cubicBezTo>
                  <a:pt x="1535" y="2107"/>
                  <a:pt x="1541" y="2121"/>
                  <a:pt x="1552" y="2128"/>
                </a:cubicBezTo>
                <a:cubicBezTo>
                  <a:pt x="1594" y="2156"/>
                  <a:pt x="1659" y="2171"/>
                  <a:pt x="1709" y="2183"/>
                </a:cubicBezTo>
                <a:cubicBezTo>
                  <a:pt x="1765" y="2221"/>
                  <a:pt x="1847" y="2230"/>
                  <a:pt x="1914" y="2239"/>
                </a:cubicBezTo>
                <a:cubicBezTo>
                  <a:pt x="1974" y="2258"/>
                  <a:pt x="2038" y="2255"/>
                  <a:pt x="2100" y="2267"/>
                </a:cubicBezTo>
                <a:cubicBezTo>
                  <a:pt x="2472" y="2262"/>
                  <a:pt x="2576" y="2310"/>
                  <a:pt x="2824" y="2230"/>
                </a:cubicBezTo>
                <a:cubicBezTo>
                  <a:pt x="2851" y="2191"/>
                  <a:pt x="2882" y="2183"/>
                  <a:pt x="2917" y="2155"/>
                </a:cubicBezTo>
                <a:cubicBezTo>
                  <a:pt x="2937" y="2139"/>
                  <a:pt x="2954" y="2118"/>
                  <a:pt x="2973" y="2100"/>
                </a:cubicBezTo>
                <a:cubicBezTo>
                  <a:pt x="3047" y="2027"/>
                  <a:pt x="2989" y="2069"/>
                  <a:pt x="3019" y="2016"/>
                </a:cubicBezTo>
                <a:cubicBezTo>
                  <a:pt x="3030" y="1996"/>
                  <a:pt x="3057" y="1960"/>
                  <a:pt x="3057" y="1960"/>
                </a:cubicBezTo>
                <a:cubicBezTo>
                  <a:pt x="3074" y="1891"/>
                  <a:pt x="3051" y="1948"/>
                  <a:pt x="3094" y="1905"/>
                </a:cubicBezTo>
                <a:cubicBezTo>
                  <a:pt x="3115" y="1884"/>
                  <a:pt x="3122" y="1849"/>
                  <a:pt x="3131" y="1821"/>
                </a:cubicBezTo>
                <a:cubicBezTo>
                  <a:pt x="3139" y="1736"/>
                  <a:pt x="3154" y="1654"/>
                  <a:pt x="3168" y="1570"/>
                </a:cubicBezTo>
                <a:cubicBezTo>
                  <a:pt x="3171" y="1099"/>
                  <a:pt x="3240" y="624"/>
                  <a:pt x="3177" y="158"/>
                </a:cubicBezTo>
                <a:cubicBezTo>
                  <a:pt x="3180" y="130"/>
                  <a:pt x="3163" y="89"/>
                  <a:pt x="3187" y="74"/>
                </a:cubicBezTo>
                <a:cubicBezTo>
                  <a:pt x="3219" y="54"/>
                  <a:pt x="3314" y="89"/>
                  <a:pt x="3354" y="102"/>
                </a:cubicBezTo>
                <a:cubicBezTo>
                  <a:pt x="3373" y="108"/>
                  <a:pt x="3410" y="121"/>
                  <a:pt x="3410" y="121"/>
                </a:cubicBezTo>
                <a:cubicBezTo>
                  <a:pt x="3423" y="120"/>
                  <a:pt x="3528" y="125"/>
                  <a:pt x="3568" y="102"/>
                </a:cubicBezTo>
                <a:cubicBezTo>
                  <a:pt x="3607" y="80"/>
                  <a:pt x="3637" y="41"/>
                  <a:pt x="3679" y="28"/>
                </a:cubicBezTo>
                <a:cubicBezTo>
                  <a:pt x="4086" y="32"/>
                  <a:pt x="4407" y="47"/>
                  <a:pt x="4785" y="4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 dirty="0"/>
          </a:p>
        </p:txBody>
      </p:sp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2268538" y="4437063"/>
            <a:ext cx="3455987" cy="714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5795963" y="170021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800"/>
              <a:t>Best mulig</a:t>
            </a: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827088" y="177323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800"/>
              <a:t>I dag</a:t>
            </a:r>
          </a:p>
        </p:txBody>
      </p:sp>
      <p:sp>
        <p:nvSpPr>
          <p:cNvPr id="13318" name="Freeform 17"/>
          <p:cNvSpPr>
            <a:spLocks/>
          </p:cNvSpPr>
          <p:nvPr/>
        </p:nvSpPr>
        <p:spPr bwMode="auto">
          <a:xfrm>
            <a:off x="2728913" y="4695825"/>
            <a:ext cx="647700" cy="185738"/>
          </a:xfrm>
          <a:custGeom>
            <a:avLst/>
            <a:gdLst>
              <a:gd name="T0" fmla="*/ 0 w 408"/>
              <a:gd name="T1" fmla="*/ 2147483647 h 117"/>
              <a:gd name="T2" fmla="*/ 2147483647 w 408"/>
              <a:gd name="T3" fmla="*/ 2147483647 h 117"/>
              <a:gd name="T4" fmla="*/ 2147483647 w 408"/>
              <a:gd name="T5" fmla="*/ 2147483647 h 117"/>
              <a:gd name="T6" fmla="*/ 2147483647 w 408"/>
              <a:gd name="T7" fmla="*/ 2147483647 h 117"/>
              <a:gd name="T8" fmla="*/ 2147483647 w 408"/>
              <a:gd name="T9" fmla="*/ 2147483647 h 117"/>
              <a:gd name="T10" fmla="*/ 2147483647 w 408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"/>
              <a:gd name="T19" fmla="*/ 0 h 117"/>
              <a:gd name="T20" fmla="*/ 408 w 408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" h="117">
                <a:moveTo>
                  <a:pt x="0" y="117"/>
                </a:moveTo>
                <a:cubicBezTo>
                  <a:pt x="6" y="94"/>
                  <a:pt x="12" y="38"/>
                  <a:pt x="37" y="24"/>
                </a:cubicBezTo>
                <a:cubicBezTo>
                  <a:pt x="51" y="16"/>
                  <a:pt x="68" y="18"/>
                  <a:pt x="83" y="15"/>
                </a:cubicBezTo>
                <a:cubicBezTo>
                  <a:pt x="136" y="19"/>
                  <a:pt x="199" y="0"/>
                  <a:pt x="241" y="33"/>
                </a:cubicBezTo>
                <a:cubicBezTo>
                  <a:pt x="250" y="40"/>
                  <a:pt x="253" y="52"/>
                  <a:pt x="260" y="61"/>
                </a:cubicBezTo>
                <a:cubicBezTo>
                  <a:pt x="305" y="114"/>
                  <a:pt x="340" y="117"/>
                  <a:pt x="408" y="1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3319" name="Freeform 18"/>
          <p:cNvSpPr>
            <a:spLocks/>
          </p:cNvSpPr>
          <p:nvPr/>
        </p:nvSpPr>
        <p:spPr bwMode="auto">
          <a:xfrm>
            <a:off x="4513263" y="5329238"/>
            <a:ext cx="442912" cy="117475"/>
          </a:xfrm>
          <a:custGeom>
            <a:avLst/>
            <a:gdLst>
              <a:gd name="T0" fmla="*/ 0 w 279"/>
              <a:gd name="T1" fmla="*/ 2147483647 h 74"/>
              <a:gd name="T2" fmla="*/ 2147483647 w 279"/>
              <a:gd name="T3" fmla="*/ 2147483647 h 74"/>
              <a:gd name="T4" fmla="*/ 2147483647 w 279"/>
              <a:gd name="T5" fmla="*/ 2147483647 h 74"/>
              <a:gd name="T6" fmla="*/ 0 60000 65536"/>
              <a:gd name="T7" fmla="*/ 0 60000 65536"/>
              <a:gd name="T8" fmla="*/ 0 60000 65536"/>
              <a:gd name="T9" fmla="*/ 0 w 279"/>
              <a:gd name="T10" fmla="*/ 0 h 74"/>
              <a:gd name="T11" fmla="*/ 279 w 279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" h="74">
                <a:moveTo>
                  <a:pt x="0" y="6"/>
                </a:moveTo>
                <a:cubicBezTo>
                  <a:pt x="44" y="74"/>
                  <a:pt x="188" y="38"/>
                  <a:pt x="251" y="34"/>
                </a:cubicBezTo>
                <a:cubicBezTo>
                  <a:pt x="262" y="0"/>
                  <a:pt x="250" y="6"/>
                  <a:pt x="279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3320" name="Freeform 19"/>
          <p:cNvSpPr>
            <a:spLocks/>
          </p:cNvSpPr>
          <p:nvPr/>
        </p:nvSpPr>
        <p:spPr bwMode="auto">
          <a:xfrm>
            <a:off x="3362325" y="5265738"/>
            <a:ext cx="722313" cy="173037"/>
          </a:xfrm>
          <a:custGeom>
            <a:avLst/>
            <a:gdLst>
              <a:gd name="T0" fmla="*/ 0 w 455"/>
              <a:gd name="T1" fmla="*/ 2147483647 h 109"/>
              <a:gd name="T2" fmla="*/ 2147483647 w 455"/>
              <a:gd name="T3" fmla="*/ 2147483647 h 109"/>
              <a:gd name="T4" fmla="*/ 2147483647 w 455"/>
              <a:gd name="T5" fmla="*/ 0 h 109"/>
              <a:gd name="T6" fmla="*/ 2147483647 w 455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455"/>
              <a:gd name="T13" fmla="*/ 0 h 109"/>
              <a:gd name="T14" fmla="*/ 455 w 455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" h="109">
                <a:moveTo>
                  <a:pt x="0" y="102"/>
                </a:moveTo>
                <a:cubicBezTo>
                  <a:pt x="101" y="95"/>
                  <a:pt x="127" y="109"/>
                  <a:pt x="195" y="65"/>
                </a:cubicBezTo>
                <a:cubicBezTo>
                  <a:pt x="218" y="31"/>
                  <a:pt x="257" y="13"/>
                  <a:pt x="297" y="0"/>
                </a:cubicBezTo>
                <a:cubicBezTo>
                  <a:pt x="374" y="36"/>
                  <a:pt x="365" y="83"/>
                  <a:pt x="455" y="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3321" name="Freeform 20"/>
          <p:cNvSpPr>
            <a:spLocks/>
          </p:cNvSpPr>
          <p:nvPr/>
        </p:nvSpPr>
        <p:spPr bwMode="auto">
          <a:xfrm>
            <a:off x="4114800" y="4748213"/>
            <a:ext cx="1062038" cy="300037"/>
          </a:xfrm>
          <a:custGeom>
            <a:avLst/>
            <a:gdLst>
              <a:gd name="T0" fmla="*/ 0 w 669"/>
              <a:gd name="T1" fmla="*/ 2147483647 h 189"/>
              <a:gd name="T2" fmla="*/ 2147483647 w 669"/>
              <a:gd name="T3" fmla="*/ 2147483647 h 189"/>
              <a:gd name="T4" fmla="*/ 2147483647 w 669"/>
              <a:gd name="T5" fmla="*/ 2147483647 h 189"/>
              <a:gd name="T6" fmla="*/ 2147483647 w 669"/>
              <a:gd name="T7" fmla="*/ 0 h 189"/>
              <a:gd name="T8" fmla="*/ 2147483647 w 669"/>
              <a:gd name="T9" fmla="*/ 2147483647 h 189"/>
              <a:gd name="T10" fmla="*/ 2147483647 w 669"/>
              <a:gd name="T11" fmla="*/ 2147483647 h 189"/>
              <a:gd name="T12" fmla="*/ 2147483647 w 669"/>
              <a:gd name="T13" fmla="*/ 2147483647 h 189"/>
              <a:gd name="T14" fmla="*/ 2147483647 w 669"/>
              <a:gd name="T15" fmla="*/ 2147483647 h 189"/>
              <a:gd name="T16" fmla="*/ 2147483647 w 669"/>
              <a:gd name="T17" fmla="*/ 2147483647 h 189"/>
              <a:gd name="T18" fmla="*/ 2147483647 w 669"/>
              <a:gd name="T19" fmla="*/ 2147483647 h 189"/>
              <a:gd name="T20" fmla="*/ 2147483647 w 669"/>
              <a:gd name="T21" fmla="*/ 2147483647 h 1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9"/>
              <a:gd name="T34" fmla="*/ 0 h 189"/>
              <a:gd name="T35" fmla="*/ 669 w 669"/>
              <a:gd name="T36" fmla="*/ 189 h 1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9" h="189">
                <a:moveTo>
                  <a:pt x="0" y="121"/>
                </a:moveTo>
                <a:cubicBezTo>
                  <a:pt x="66" y="110"/>
                  <a:pt x="85" y="92"/>
                  <a:pt x="139" y="56"/>
                </a:cubicBezTo>
                <a:cubicBezTo>
                  <a:pt x="214" y="6"/>
                  <a:pt x="120" y="70"/>
                  <a:pt x="195" y="19"/>
                </a:cubicBezTo>
                <a:cubicBezTo>
                  <a:pt x="204" y="13"/>
                  <a:pt x="223" y="0"/>
                  <a:pt x="223" y="0"/>
                </a:cubicBezTo>
                <a:cubicBezTo>
                  <a:pt x="276" y="3"/>
                  <a:pt x="329" y="5"/>
                  <a:pt x="381" y="10"/>
                </a:cubicBezTo>
                <a:cubicBezTo>
                  <a:pt x="425" y="14"/>
                  <a:pt x="462" y="52"/>
                  <a:pt x="502" y="66"/>
                </a:cubicBezTo>
                <a:cubicBezTo>
                  <a:pt x="509" y="77"/>
                  <a:pt x="539" y="149"/>
                  <a:pt x="539" y="149"/>
                </a:cubicBezTo>
                <a:cubicBezTo>
                  <a:pt x="546" y="156"/>
                  <a:pt x="558" y="155"/>
                  <a:pt x="567" y="158"/>
                </a:cubicBezTo>
                <a:cubicBezTo>
                  <a:pt x="589" y="173"/>
                  <a:pt x="596" y="189"/>
                  <a:pt x="622" y="168"/>
                </a:cubicBezTo>
                <a:cubicBezTo>
                  <a:pt x="631" y="161"/>
                  <a:pt x="632" y="147"/>
                  <a:pt x="641" y="140"/>
                </a:cubicBezTo>
                <a:cubicBezTo>
                  <a:pt x="649" y="134"/>
                  <a:pt x="669" y="131"/>
                  <a:pt x="669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18" name="Picture 3" descr="image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341438"/>
            <a:ext cx="28511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2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0"/>
          <p:cNvGrpSpPr/>
          <p:nvPr/>
        </p:nvGrpSpPr>
        <p:grpSpPr>
          <a:xfrm>
            <a:off x="1232488" y="2926530"/>
            <a:ext cx="7632700" cy="3931470"/>
            <a:chOff x="539750" y="1700213"/>
            <a:chExt cx="7920038" cy="4243387"/>
          </a:xfrm>
        </p:grpSpPr>
        <p:sp>
          <p:nvSpPr>
            <p:cNvPr id="15362" name="Freeform 5"/>
            <p:cNvSpPr>
              <a:spLocks/>
            </p:cNvSpPr>
            <p:nvPr/>
          </p:nvSpPr>
          <p:spPr bwMode="auto">
            <a:xfrm>
              <a:off x="539750" y="2349500"/>
              <a:ext cx="7883525" cy="3594100"/>
            </a:xfrm>
            <a:custGeom>
              <a:avLst/>
              <a:gdLst>
                <a:gd name="T0" fmla="*/ 0 w 4785"/>
                <a:gd name="T1" fmla="*/ 0 h 2310"/>
                <a:gd name="T2" fmla="*/ 2147483647 w 4785"/>
                <a:gd name="T3" fmla="*/ 2147483647 h 2310"/>
                <a:gd name="T4" fmla="*/ 2147483647 w 4785"/>
                <a:gd name="T5" fmla="*/ 2147483647 h 2310"/>
                <a:gd name="T6" fmla="*/ 2147483647 w 4785"/>
                <a:gd name="T7" fmla="*/ 2147483647 h 2310"/>
                <a:gd name="T8" fmla="*/ 2147483647 w 4785"/>
                <a:gd name="T9" fmla="*/ 2147483647 h 2310"/>
                <a:gd name="T10" fmla="*/ 2147483647 w 4785"/>
                <a:gd name="T11" fmla="*/ 2147483647 h 2310"/>
                <a:gd name="T12" fmla="*/ 2147483647 w 4785"/>
                <a:gd name="T13" fmla="*/ 2147483647 h 2310"/>
                <a:gd name="T14" fmla="*/ 2147483647 w 4785"/>
                <a:gd name="T15" fmla="*/ 2147483647 h 2310"/>
                <a:gd name="T16" fmla="*/ 2147483647 w 4785"/>
                <a:gd name="T17" fmla="*/ 2147483647 h 2310"/>
                <a:gd name="T18" fmla="*/ 2147483647 w 4785"/>
                <a:gd name="T19" fmla="*/ 2147483647 h 2310"/>
                <a:gd name="T20" fmla="*/ 2147483647 w 4785"/>
                <a:gd name="T21" fmla="*/ 2147483647 h 2310"/>
                <a:gd name="T22" fmla="*/ 2147483647 w 4785"/>
                <a:gd name="T23" fmla="*/ 2147483647 h 2310"/>
                <a:gd name="T24" fmla="*/ 2147483647 w 4785"/>
                <a:gd name="T25" fmla="*/ 2147483647 h 2310"/>
                <a:gd name="T26" fmla="*/ 2147483647 w 4785"/>
                <a:gd name="T27" fmla="*/ 2147483647 h 2310"/>
                <a:gd name="T28" fmla="*/ 2147483647 w 4785"/>
                <a:gd name="T29" fmla="*/ 2147483647 h 2310"/>
                <a:gd name="T30" fmla="*/ 2147483647 w 4785"/>
                <a:gd name="T31" fmla="*/ 2147483647 h 2310"/>
                <a:gd name="T32" fmla="*/ 2147483647 w 4785"/>
                <a:gd name="T33" fmla="*/ 2147483647 h 2310"/>
                <a:gd name="T34" fmla="*/ 2147483647 w 4785"/>
                <a:gd name="T35" fmla="*/ 2147483647 h 2310"/>
                <a:gd name="T36" fmla="*/ 2147483647 w 4785"/>
                <a:gd name="T37" fmla="*/ 2147483647 h 2310"/>
                <a:gd name="T38" fmla="*/ 2147483647 w 4785"/>
                <a:gd name="T39" fmla="*/ 2147483647 h 2310"/>
                <a:gd name="T40" fmla="*/ 2147483647 w 4785"/>
                <a:gd name="T41" fmla="*/ 2147483647 h 2310"/>
                <a:gd name="T42" fmla="*/ 2147483647 w 4785"/>
                <a:gd name="T43" fmla="*/ 2147483647 h 2310"/>
                <a:gd name="T44" fmla="*/ 2147483647 w 4785"/>
                <a:gd name="T45" fmla="*/ 2147483647 h 2310"/>
                <a:gd name="T46" fmla="*/ 2147483647 w 4785"/>
                <a:gd name="T47" fmla="*/ 2147483647 h 2310"/>
                <a:gd name="T48" fmla="*/ 2147483647 w 4785"/>
                <a:gd name="T49" fmla="*/ 2147483647 h 2310"/>
                <a:gd name="T50" fmla="*/ 2147483647 w 4785"/>
                <a:gd name="T51" fmla="*/ 2147483647 h 2310"/>
                <a:gd name="T52" fmla="*/ 2147483647 w 4785"/>
                <a:gd name="T53" fmla="*/ 2147483647 h 2310"/>
                <a:gd name="T54" fmla="*/ 2147483647 w 4785"/>
                <a:gd name="T55" fmla="*/ 2147483647 h 2310"/>
                <a:gd name="T56" fmla="*/ 2147483647 w 4785"/>
                <a:gd name="T57" fmla="*/ 2147483647 h 2310"/>
                <a:gd name="T58" fmla="*/ 2147483647 w 4785"/>
                <a:gd name="T59" fmla="*/ 2147483647 h 2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85"/>
                <a:gd name="T91" fmla="*/ 0 h 2310"/>
                <a:gd name="T92" fmla="*/ 4785 w 4785"/>
                <a:gd name="T93" fmla="*/ 2310 h 2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85" h="2310">
                  <a:moveTo>
                    <a:pt x="0" y="0"/>
                  </a:moveTo>
                  <a:cubicBezTo>
                    <a:pt x="13" y="3"/>
                    <a:pt x="52" y="11"/>
                    <a:pt x="65" y="19"/>
                  </a:cubicBezTo>
                  <a:cubicBezTo>
                    <a:pt x="78" y="27"/>
                    <a:pt x="88" y="41"/>
                    <a:pt x="102" y="47"/>
                  </a:cubicBezTo>
                  <a:cubicBezTo>
                    <a:pt x="171" y="75"/>
                    <a:pt x="251" y="61"/>
                    <a:pt x="325" y="65"/>
                  </a:cubicBezTo>
                  <a:cubicBezTo>
                    <a:pt x="552" y="109"/>
                    <a:pt x="823" y="175"/>
                    <a:pt x="1022" y="47"/>
                  </a:cubicBezTo>
                  <a:cubicBezTo>
                    <a:pt x="1041" y="50"/>
                    <a:pt x="1064" y="44"/>
                    <a:pt x="1078" y="56"/>
                  </a:cubicBezTo>
                  <a:cubicBezTo>
                    <a:pt x="1093" y="69"/>
                    <a:pt x="1096" y="112"/>
                    <a:pt x="1096" y="112"/>
                  </a:cubicBezTo>
                  <a:cubicBezTo>
                    <a:pt x="1108" y="364"/>
                    <a:pt x="1156" y="641"/>
                    <a:pt x="1078" y="883"/>
                  </a:cubicBezTo>
                  <a:cubicBezTo>
                    <a:pt x="1083" y="1301"/>
                    <a:pt x="933" y="1709"/>
                    <a:pt x="1291" y="1951"/>
                  </a:cubicBezTo>
                  <a:cubicBezTo>
                    <a:pt x="1334" y="1980"/>
                    <a:pt x="1359" y="2012"/>
                    <a:pt x="1412" y="2025"/>
                  </a:cubicBezTo>
                  <a:cubicBezTo>
                    <a:pt x="1449" y="2050"/>
                    <a:pt x="1487" y="2075"/>
                    <a:pt x="1524" y="2100"/>
                  </a:cubicBezTo>
                  <a:cubicBezTo>
                    <a:pt x="1535" y="2107"/>
                    <a:pt x="1541" y="2121"/>
                    <a:pt x="1552" y="2128"/>
                  </a:cubicBezTo>
                  <a:cubicBezTo>
                    <a:pt x="1594" y="2156"/>
                    <a:pt x="1659" y="2171"/>
                    <a:pt x="1709" y="2183"/>
                  </a:cubicBezTo>
                  <a:cubicBezTo>
                    <a:pt x="1765" y="2221"/>
                    <a:pt x="1847" y="2230"/>
                    <a:pt x="1914" y="2239"/>
                  </a:cubicBezTo>
                  <a:cubicBezTo>
                    <a:pt x="1974" y="2258"/>
                    <a:pt x="2038" y="2255"/>
                    <a:pt x="2100" y="2267"/>
                  </a:cubicBezTo>
                  <a:cubicBezTo>
                    <a:pt x="2472" y="2262"/>
                    <a:pt x="2576" y="2310"/>
                    <a:pt x="2824" y="2230"/>
                  </a:cubicBezTo>
                  <a:cubicBezTo>
                    <a:pt x="2851" y="2191"/>
                    <a:pt x="2882" y="2183"/>
                    <a:pt x="2917" y="2155"/>
                  </a:cubicBezTo>
                  <a:cubicBezTo>
                    <a:pt x="2937" y="2139"/>
                    <a:pt x="2954" y="2118"/>
                    <a:pt x="2973" y="2100"/>
                  </a:cubicBezTo>
                  <a:cubicBezTo>
                    <a:pt x="3047" y="2027"/>
                    <a:pt x="2989" y="2069"/>
                    <a:pt x="3019" y="2016"/>
                  </a:cubicBezTo>
                  <a:cubicBezTo>
                    <a:pt x="3030" y="1996"/>
                    <a:pt x="3057" y="1960"/>
                    <a:pt x="3057" y="1960"/>
                  </a:cubicBezTo>
                  <a:cubicBezTo>
                    <a:pt x="3074" y="1891"/>
                    <a:pt x="3051" y="1948"/>
                    <a:pt x="3094" y="1905"/>
                  </a:cubicBezTo>
                  <a:cubicBezTo>
                    <a:pt x="3115" y="1884"/>
                    <a:pt x="3122" y="1849"/>
                    <a:pt x="3131" y="1821"/>
                  </a:cubicBezTo>
                  <a:cubicBezTo>
                    <a:pt x="3139" y="1736"/>
                    <a:pt x="3154" y="1654"/>
                    <a:pt x="3168" y="1570"/>
                  </a:cubicBezTo>
                  <a:cubicBezTo>
                    <a:pt x="3171" y="1099"/>
                    <a:pt x="3240" y="624"/>
                    <a:pt x="3177" y="158"/>
                  </a:cubicBezTo>
                  <a:cubicBezTo>
                    <a:pt x="3180" y="130"/>
                    <a:pt x="3163" y="89"/>
                    <a:pt x="3187" y="74"/>
                  </a:cubicBezTo>
                  <a:cubicBezTo>
                    <a:pt x="3219" y="54"/>
                    <a:pt x="3314" y="89"/>
                    <a:pt x="3354" y="102"/>
                  </a:cubicBezTo>
                  <a:cubicBezTo>
                    <a:pt x="3373" y="108"/>
                    <a:pt x="3410" y="121"/>
                    <a:pt x="3410" y="121"/>
                  </a:cubicBezTo>
                  <a:cubicBezTo>
                    <a:pt x="3423" y="120"/>
                    <a:pt x="3528" y="125"/>
                    <a:pt x="3568" y="102"/>
                  </a:cubicBezTo>
                  <a:cubicBezTo>
                    <a:pt x="3607" y="80"/>
                    <a:pt x="3637" y="41"/>
                    <a:pt x="3679" y="28"/>
                  </a:cubicBezTo>
                  <a:cubicBezTo>
                    <a:pt x="4086" y="32"/>
                    <a:pt x="4407" y="47"/>
                    <a:pt x="4785" y="4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363" name="Line 6"/>
            <p:cNvSpPr>
              <a:spLocks noChangeShapeType="1"/>
            </p:cNvSpPr>
            <p:nvPr/>
          </p:nvSpPr>
          <p:spPr bwMode="auto">
            <a:xfrm>
              <a:off x="2268538" y="4437063"/>
              <a:ext cx="3455987" cy="7143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16" name="AutoShape 7"/>
            <p:cNvSpPr>
              <a:spLocks noChangeArrowheads="1"/>
            </p:cNvSpPr>
            <p:nvPr/>
          </p:nvSpPr>
          <p:spPr bwMode="auto">
            <a:xfrm>
              <a:off x="3203575" y="2420938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17" name="AutoShape 8"/>
            <p:cNvSpPr>
              <a:spLocks noChangeArrowheads="1"/>
            </p:cNvSpPr>
            <p:nvPr/>
          </p:nvSpPr>
          <p:spPr bwMode="auto">
            <a:xfrm>
              <a:off x="2339975" y="2349500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18" name="AutoShape 9"/>
            <p:cNvSpPr>
              <a:spLocks noChangeArrowheads="1"/>
            </p:cNvSpPr>
            <p:nvPr/>
          </p:nvSpPr>
          <p:spPr bwMode="auto">
            <a:xfrm>
              <a:off x="3563938" y="3500438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19" name="AutoShape 10"/>
            <p:cNvSpPr>
              <a:spLocks noChangeArrowheads="1"/>
            </p:cNvSpPr>
            <p:nvPr/>
          </p:nvSpPr>
          <p:spPr bwMode="auto">
            <a:xfrm>
              <a:off x="4859338" y="2636838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0" name="AutoShape 11"/>
            <p:cNvSpPr>
              <a:spLocks noChangeArrowheads="1"/>
            </p:cNvSpPr>
            <p:nvPr/>
          </p:nvSpPr>
          <p:spPr bwMode="auto">
            <a:xfrm>
              <a:off x="4067175" y="3068638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1" name="AutoShape 12"/>
            <p:cNvSpPr>
              <a:spLocks noChangeArrowheads="1"/>
            </p:cNvSpPr>
            <p:nvPr/>
          </p:nvSpPr>
          <p:spPr bwMode="auto">
            <a:xfrm>
              <a:off x="2339975" y="3357563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2" name="AutoShape 13"/>
            <p:cNvSpPr>
              <a:spLocks noChangeArrowheads="1"/>
            </p:cNvSpPr>
            <p:nvPr/>
          </p:nvSpPr>
          <p:spPr bwMode="auto">
            <a:xfrm>
              <a:off x="2843213" y="3573463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3" name="AutoShape 14"/>
            <p:cNvSpPr>
              <a:spLocks noChangeArrowheads="1"/>
            </p:cNvSpPr>
            <p:nvPr/>
          </p:nvSpPr>
          <p:spPr bwMode="auto">
            <a:xfrm>
              <a:off x="4643438" y="3644900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  <p:sp>
          <p:nvSpPr>
            <p:cNvPr id="15372" name="Text Box 15"/>
            <p:cNvSpPr txBox="1">
              <a:spLocks noChangeArrowheads="1"/>
            </p:cNvSpPr>
            <p:nvPr/>
          </p:nvSpPr>
          <p:spPr bwMode="auto">
            <a:xfrm>
              <a:off x="5795963" y="1700213"/>
              <a:ext cx="26638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800"/>
                <a:t>Best mulig</a:t>
              </a:r>
            </a:p>
          </p:txBody>
        </p:sp>
        <p:sp>
          <p:nvSpPr>
            <p:cNvPr id="15373" name="Text Box 16"/>
            <p:cNvSpPr txBox="1">
              <a:spLocks noChangeArrowheads="1"/>
            </p:cNvSpPr>
            <p:nvPr/>
          </p:nvSpPr>
          <p:spPr bwMode="auto">
            <a:xfrm>
              <a:off x="827088" y="1773238"/>
              <a:ext cx="266382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800" dirty="0"/>
                <a:t>I dag</a:t>
              </a:r>
            </a:p>
          </p:txBody>
        </p:sp>
        <p:sp>
          <p:nvSpPr>
            <p:cNvPr id="15374" name="Freeform 17"/>
            <p:cNvSpPr>
              <a:spLocks/>
            </p:cNvSpPr>
            <p:nvPr/>
          </p:nvSpPr>
          <p:spPr bwMode="auto">
            <a:xfrm>
              <a:off x="2728913" y="4695825"/>
              <a:ext cx="647700" cy="185738"/>
            </a:xfrm>
            <a:custGeom>
              <a:avLst/>
              <a:gdLst>
                <a:gd name="T0" fmla="*/ 0 w 408"/>
                <a:gd name="T1" fmla="*/ 2147483647 h 117"/>
                <a:gd name="T2" fmla="*/ 2147483647 w 408"/>
                <a:gd name="T3" fmla="*/ 2147483647 h 117"/>
                <a:gd name="T4" fmla="*/ 2147483647 w 408"/>
                <a:gd name="T5" fmla="*/ 2147483647 h 117"/>
                <a:gd name="T6" fmla="*/ 2147483647 w 408"/>
                <a:gd name="T7" fmla="*/ 2147483647 h 117"/>
                <a:gd name="T8" fmla="*/ 2147483647 w 408"/>
                <a:gd name="T9" fmla="*/ 2147483647 h 117"/>
                <a:gd name="T10" fmla="*/ 2147483647 w 408"/>
                <a:gd name="T11" fmla="*/ 2147483647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"/>
                <a:gd name="T19" fmla="*/ 0 h 117"/>
                <a:gd name="T20" fmla="*/ 408 w 408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" h="117">
                  <a:moveTo>
                    <a:pt x="0" y="117"/>
                  </a:moveTo>
                  <a:cubicBezTo>
                    <a:pt x="6" y="94"/>
                    <a:pt x="12" y="38"/>
                    <a:pt x="37" y="24"/>
                  </a:cubicBezTo>
                  <a:cubicBezTo>
                    <a:pt x="51" y="16"/>
                    <a:pt x="68" y="18"/>
                    <a:pt x="83" y="15"/>
                  </a:cubicBezTo>
                  <a:cubicBezTo>
                    <a:pt x="136" y="19"/>
                    <a:pt x="199" y="0"/>
                    <a:pt x="241" y="33"/>
                  </a:cubicBezTo>
                  <a:cubicBezTo>
                    <a:pt x="250" y="40"/>
                    <a:pt x="253" y="52"/>
                    <a:pt x="260" y="61"/>
                  </a:cubicBezTo>
                  <a:cubicBezTo>
                    <a:pt x="305" y="114"/>
                    <a:pt x="340" y="117"/>
                    <a:pt x="408" y="1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375" name="Freeform 18"/>
            <p:cNvSpPr>
              <a:spLocks/>
            </p:cNvSpPr>
            <p:nvPr/>
          </p:nvSpPr>
          <p:spPr bwMode="auto">
            <a:xfrm>
              <a:off x="4513263" y="5329238"/>
              <a:ext cx="442912" cy="117475"/>
            </a:xfrm>
            <a:custGeom>
              <a:avLst/>
              <a:gdLst>
                <a:gd name="T0" fmla="*/ 0 w 279"/>
                <a:gd name="T1" fmla="*/ 2147483647 h 74"/>
                <a:gd name="T2" fmla="*/ 2147483647 w 279"/>
                <a:gd name="T3" fmla="*/ 2147483647 h 74"/>
                <a:gd name="T4" fmla="*/ 2147483647 w 279"/>
                <a:gd name="T5" fmla="*/ 2147483647 h 74"/>
                <a:gd name="T6" fmla="*/ 0 60000 65536"/>
                <a:gd name="T7" fmla="*/ 0 60000 65536"/>
                <a:gd name="T8" fmla="*/ 0 60000 65536"/>
                <a:gd name="T9" fmla="*/ 0 w 279"/>
                <a:gd name="T10" fmla="*/ 0 h 74"/>
                <a:gd name="T11" fmla="*/ 279 w 279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74">
                  <a:moveTo>
                    <a:pt x="0" y="6"/>
                  </a:moveTo>
                  <a:cubicBezTo>
                    <a:pt x="44" y="74"/>
                    <a:pt x="188" y="38"/>
                    <a:pt x="251" y="34"/>
                  </a:cubicBezTo>
                  <a:cubicBezTo>
                    <a:pt x="262" y="0"/>
                    <a:pt x="250" y="6"/>
                    <a:pt x="279" y="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376" name="Freeform 19"/>
            <p:cNvSpPr>
              <a:spLocks/>
            </p:cNvSpPr>
            <p:nvPr/>
          </p:nvSpPr>
          <p:spPr bwMode="auto">
            <a:xfrm>
              <a:off x="3362325" y="5265738"/>
              <a:ext cx="722313" cy="173037"/>
            </a:xfrm>
            <a:custGeom>
              <a:avLst/>
              <a:gdLst>
                <a:gd name="T0" fmla="*/ 0 w 455"/>
                <a:gd name="T1" fmla="*/ 2147483647 h 109"/>
                <a:gd name="T2" fmla="*/ 2147483647 w 455"/>
                <a:gd name="T3" fmla="*/ 2147483647 h 109"/>
                <a:gd name="T4" fmla="*/ 2147483647 w 455"/>
                <a:gd name="T5" fmla="*/ 0 h 109"/>
                <a:gd name="T6" fmla="*/ 2147483647 w 455"/>
                <a:gd name="T7" fmla="*/ 2147483647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109"/>
                <a:gd name="T14" fmla="*/ 455 w 455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109">
                  <a:moveTo>
                    <a:pt x="0" y="102"/>
                  </a:moveTo>
                  <a:cubicBezTo>
                    <a:pt x="101" y="95"/>
                    <a:pt x="127" y="109"/>
                    <a:pt x="195" y="65"/>
                  </a:cubicBezTo>
                  <a:cubicBezTo>
                    <a:pt x="218" y="31"/>
                    <a:pt x="257" y="13"/>
                    <a:pt x="297" y="0"/>
                  </a:cubicBezTo>
                  <a:cubicBezTo>
                    <a:pt x="374" y="36"/>
                    <a:pt x="365" y="83"/>
                    <a:pt x="455" y="8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377" name="Freeform 20"/>
            <p:cNvSpPr>
              <a:spLocks/>
            </p:cNvSpPr>
            <p:nvPr/>
          </p:nvSpPr>
          <p:spPr bwMode="auto">
            <a:xfrm>
              <a:off x="4114800" y="4748213"/>
              <a:ext cx="1062038" cy="300037"/>
            </a:xfrm>
            <a:custGeom>
              <a:avLst/>
              <a:gdLst>
                <a:gd name="T0" fmla="*/ 0 w 669"/>
                <a:gd name="T1" fmla="*/ 2147483647 h 189"/>
                <a:gd name="T2" fmla="*/ 2147483647 w 669"/>
                <a:gd name="T3" fmla="*/ 2147483647 h 189"/>
                <a:gd name="T4" fmla="*/ 2147483647 w 669"/>
                <a:gd name="T5" fmla="*/ 2147483647 h 189"/>
                <a:gd name="T6" fmla="*/ 2147483647 w 669"/>
                <a:gd name="T7" fmla="*/ 0 h 189"/>
                <a:gd name="T8" fmla="*/ 2147483647 w 669"/>
                <a:gd name="T9" fmla="*/ 2147483647 h 189"/>
                <a:gd name="T10" fmla="*/ 2147483647 w 669"/>
                <a:gd name="T11" fmla="*/ 2147483647 h 189"/>
                <a:gd name="T12" fmla="*/ 2147483647 w 669"/>
                <a:gd name="T13" fmla="*/ 2147483647 h 189"/>
                <a:gd name="T14" fmla="*/ 2147483647 w 669"/>
                <a:gd name="T15" fmla="*/ 2147483647 h 189"/>
                <a:gd name="T16" fmla="*/ 2147483647 w 669"/>
                <a:gd name="T17" fmla="*/ 2147483647 h 189"/>
                <a:gd name="T18" fmla="*/ 2147483647 w 669"/>
                <a:gd name="T19" fmla="*/ 2147483647 h 189"/>
                <a:gd name="T20" fmla="*/ 2147483647 w 669"/>
                <a:gd name="T21" fmla="*/ 2147483647 h 1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9"/>
                <a:gd name="T34" fmla="*/ 0 h 189"/>
                <a:gd name="T35" fmla="*/ 669 w 669"/>
                <a:gd name="T36" fmla="*/ 189 h 1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9" h="189">
                  <a:moveTo>
                    <a:pt x="0" y="121"/>
                  </a:moveTo>
                  <a:cubicBezTo>
                    <a:pt x="66" y="110"/>
                    <a:pt x="85" y="92"/>
                    <a:pt x="139" y="56"/>
                  </a:cubicBezTo>
                  <a:cubicBezTo>
                    <a:pt x="214" y="6"/>
                    <a:pt x="120" y="70"/>
                    <a:pt x="195" y="19"/>
                  </a:cubicBezTo>
                  <a:cubicBezTo>
                    <a:pt x="204" y="13"/>
                    <a:pt x="223" y="0"/>
                    <a:pt x="223" y="0"/>
                  </a:cubicBezTo>
                  <a:cubicBezTo>
                    <a:pt x="276" y="3"/>
                    <a:pt x="329" y="5"/>
                    <a:pt x="381" y="10"/>
                  </a:cubicBezTo>
                  <a:cubicBezTo>
                    <a:pt x="425" y="14"/>
                    <a:pt x="462" y="52"/>
                    <a:pt x="502" y="66"/>
                  </a:cubicBezTo>
                  <a:cubicBezTo>
                    <a:pt x="509" y="77"/>
                    <a:pt x="539" y="149"/>
                    <a:pt x="539" y="149"/>
                  </a:cubicBezTo>
                  <a:cubicBezTo>
                    <a:pt x="546" y="156"/>
                    <a:pt x="558" y="155"/>
                    <a:pt x="567" y="158"/>
                  </a:cubicBezTo>
                  <a:cubicBezTo>
                    <a:pt x="589" y="173"/>
                    <a:pt x="596" y="189"/>
                    <a:pt x="622" y="168"/>
                  </a:cubicBezTo>
                  <a:cubicBezTo>
                    <a:pt x="631" y="161"/>
                    <a:pt x="632" y="147"/>
                    <a:pt x="641" y="140"/>
                  </a:cubicBezTo>
                  <a:cubicBezTo>
                    <a:pt x="649" y="134"/>
                    <a:pt x="669" y="131"/>
                    <a:pt x="669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Bred bue 17"/>
            <p:cNvSpPr/>
            <p:nvPr/>
          </p:nvSpPr>
          <p:spPr>
            <a:xfrm>
              <a:off x="1979613" y="1846263"/>
              <a:ext cx="4127500" cy="1438275"/>
            </a:xfrm>
            <a:prstGeom prst="blockArc">
              <a:avLst>
                <a:gd name="adj1" fmla="val 10822615"/>
                <a:gd name="adj2" fmla="val 0"/>
                <a:gd name="adj3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chemeClr val="tx1"/>
                </a:solidFill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4067175" y="2133600"/>
              <a:ext cx="936625" cy="936625"/>
            </a:xfrm>
            <a:prstGeom prst="flowChartOr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b-NO"/>
            </a:p>
          </p:txBody>
        </p:sp>
      </p:grpSp>
      <p:pic>
        <p:nvPicPr>
          <p:cNvPr id="22" name="Picture 4" descr="Oldisdame.jpg Oldisdame gr&amp;oslash;nn image by rita2008-k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6730" y="426063"/>
            <a:ext cx="1731167" cy="261915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54560" y="0"/>
            <a:ext cx="79559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kern="0" dirty="0" smtClean="0">
                <a:solidFill>
                  <a:srgbClr val="0070C0"/>
                </a:solidFill>
                <a:latin typeface="+mj-lt"/>
              </a:rPr>
              <a:t>- Jeg </a:t>
            </a:r>
            <a:r>
              <a:rPr lang="nb-NO" sz="2400" kern="0" dirty="0">
                <a:solidFill>
                  <a:srgbClr val="0070C0"/>
                </a:solidFill>
                <a:latin typeface="+mj-lt"/>
              </a:rPr>
              <a:t>er aktiv og opplever at </a:t>
            </a:r>
            <a:r>
              <a:rPr lang="nb-NO" sz="2400" kern="0" dirty="0" smtClean="0">
                <a:solidFill>
                  <a:srgbClr val="0070C0"/>
                </a:solidFill>
                <a:latin typeface="+mj-lt"/>
              </a:rPr>
              <a:t>jeg </a:t>
            </a:r>
            <a:r>
              <a:rPr lang="nb-NO" sz="2400" kern="0" dirty="0">
                <a:solidFill>
                  <a:srgbClr val="0070C0"/>
                </a:solidFill>
                <a:latin typeface="+mj-lt"/>
              </a:rPr>
              <a:t>kan påvirke situasjonen min</a:t>
            </a:r>
            <a:endParaRPr lang="nb-NO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0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Film fra Sandefjord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b-NO" dirty="0">
                <a:hlinkClick r:id="rId3"/>
              </a:rPr>
              <a:t>https://</a:t>
            </a:r>
            <a:r>
              <a:rPr lang="nb-NO" dirty="0" smtClean="0">
                <a:hlinkClick r:id="rId3"/>
              </a:rPr>
              <a:t>vimeo.com/170937268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838162" y="161193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21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smtClean="0">
                <a:latin typeface="Blackadder ITC" pitchFamily="82" charset="0"/>
              </a:rPr>
              <a:t>Til Helse- og omsorgsminister Jonas Gahr Støre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1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sz="3600" dirty="0" smtClean="0">
                <a:latin typeface="Blackadder ITC" pitchFamily="82" charset="0"/>
                <a:ea typeface="+mj-ea"/>
                <a:cs typeface="+mj-cs"/>
              </a:rPr>
              <a:t>   …Jeg håper du er enig med meg i at dette er et flott opplegg som hjelper oss sånn at alle kan bli sin egen helseminister! </a:t>
            </a:r>
          </a:p>
          <a:p>
            <a:pPr>
              <a:buNone/>
            </a:pPr>
            <a:r>
              <a:rPr lang="nb-NO" sz="3600" dirty="0" smtClean="0">
                <a:latin typeface="Blackadder ITC" pitchFamily="82" charset="0"/>
                <a:ea typeface="+mj-ea"/>
                <a:cs typeface="+mj-cs"/>
              </a:rPr>
              <a:t>   Bare ta kontakt hvis du vil vite mer.</a:t>
            </a:r>
          </a:p>
          <a:p>
            <a:pPr>
              <a:buNone/>
            </a:pPr>
            <a:r>
              <a:rPr lang="nb-NO" sz="3600" dirty="0" smtClean="0">
                <a:latin typeface="Blackadder ITC" pitchFamily="82" charset="0"/>
                <a:ea typeface="+mj-ea"/>
                <a:cs typeface="+mj-cs"/>
              </a:rPr>
              <a:t> </a:t>
            </a:r>
          </a:p>
          <a:p>
            <a:pPr>
              <a:buNone/>
            </a:pPr>
            <a:endParaRPr lang="nb-NO" sz="3600" dirty="0" smtClean="0">
              <a:latin typeface="Blackadder ITC" pitchFamily="82" charset="0"/>
              <a:ea typeface="+mj-ea"/>
              <a:cs typeface="+mj-cs"/>
            </a:endParaRPr>
          </a:p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979712" y="5013176"/>
            <a:ext cx="676875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b-NO" sz="3200" dirty="0" smtClean="0">
                <a:solidFill>
                  <a:prstClr val="black"/>
                </a:solidFill>
                <a:latin typeface="Blackadder ITC" pitchFamily="82" charset="0"/>
              </a:rPr>
              <a:t>Vennlig hilsen </a:t>
            </a:r>
          </a:p>
          <a:p>
            <a:pPr marL="342900" lvl="0" indent="-342900">
              <a:spcBef>
                <a:spcPct val="20000"/>
              </a:spcBef>
            </a:pPr>
            <a:r>
              <a:rPr lang="nb-NO" sz="3200" dirty="0" smtClean="0">
                <a:solidFill>
                  <a:prstClr val="black"/>
                </a:solidFill>
                <a:latin typeface="Blackadder ITC" pitchFamily="82" charset="0"/>
              </a:rPr>
              <a:t> Gunvor Margreta Reidarson</a:t>
            </a:r>
            <a:endParaRPr lang="nb-NO" sz="16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t="20354" r="47321" b="21915"/>
          <a:stretch/>
        </p:blipFill>
        <p:spPr>
          <a:xfrm>
            <a:off x="640135" y="1600201"/>
            <a:ext cx="400806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Oppmerksomt nærvær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Du kan styrke din evne til oppmerksomt å være til stede i øyeblikket.</a:t>
            </a:r>
          </a:p>
          <a:p>
            <a:r>
              <a:rPr lang="nb-NO" dirty="0" smtClean="0"/>
              <a:t>Vi vet at det man fokuserer på forstørres og derfor er det viktig å fokusere på det som er godt og gir glede. </a:t>
            </a:r>
            <a:endParaRPr lang="nb-NO" dirty="0"/>
          </a:p>
        </p:txBody>
      </p:sp>
      <p:pic>
        <p:nvPicPr>
          <p:cNvPr id="5" name="Bilde 4" descr="D:\tiril\vinterferie 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391547" cy="322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3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 i pilotprosjektet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 smtClean="0"/>
              <a:t>Det har vært veldig lystbetont. Blitt mer bevisst- aller mest i forhold til temaene og hva jeg kan gjøre selv for at det kan bli annerledes.</a:t>
            </a:r>
          </a:p>
          <a:p>
            <a:pPr lvl="0"/>
            <a:r>
              <a:rPr lang="nb-NO" dirty="0" smtClean="0"/>
              <a:t>Denne gruppa har gjort noe spesielt med meg; hva gir meg lyst på livet og hvordan kan jeg holde meg i gang.</a:t>
            </a:r>
          </a:p>
          <a:p>
            <a:pPr lvl="0"/>
            <a:r>
              <a:rPr lang="nb-NO" dirty="0" smtClean="0"/>
              <a:t>Jeg har fått bedre humør og tro på meg selv.</a:t>
            </a:r>
          </a:p>
          <a:p>
            <a:pPr lvl="0"/>
            <a:r>
              <a:rPr lang="nb-NO" dirty="0" smtClean="0"/>
              <a:t>Livshjulet sitter i bakhodet mitt.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81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Spørreundersøkelse i kommunene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/>
          <a:lstStyle/>
          <a:p>
            <a:r>
              <a:rPr lang="nb-NO" dirty="0" smtClean="0"/>
              <a:t>Livscaféene </a:t>
            </a:r>
            <a:r>
              <a:rPr lang="nb-NO" dirty="0"/>
              <a:t>fungerer svært </a:t>
            </a:r>
            <a:r>
              <a:rPr lang="nb-NO" dirty="0" smtClean="0"/>
              <a:t>godt og deltakerne </a:t>
            </a:r>
            <a:r>
              <a:rPr lang="nb-NO" dirty="0"/>
              <a:t>trives meget </a:t>
            </a:r>
            <a:r>
              <a:rPr lang="nb-NO" dirty="0" smtClean="0"/>
              <a:t>godt. </a:t>
            </a:r>
          </a:p>
          <a:p>
            <a:r>
              <a:rPr lang="nb-NO" dirty="0" smtClean="0"/>
              <a:t>De endrer vaner på alle livsområdene i noen grad, - til sammen har dette stor betydning.  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37112"/>
            <a:ext cx="5523455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er </a:t>
            </a:r>
            <a:r>
              <a:rPr lang="nb-NO" dirty="0"/>
              <a:t>det viktigste deltakerne har oppnådd med å delta?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7526" y="1844824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Bevisstgjøring </a:t>
            </a:r>
            <a:r>
              <a:rPr lang="nb-NO" sz="2800" dirty="0" err="1" smtClean="0"/>
              <a:t>ift</a:t>
            </a:r>
            <a:r>
              <a:rPr lang="nb-NO" sz="2800" dirty="0" smtClean="0"/>
              <a:t> ting du kan påvirke selv</a:t>
            </a:r>
          </a:p>
          <a:p>
            <a:r>
              <a:rPr lang="nb-NO" sz="2800" dirty="0" smtClean="0"/>
              <a:t>Trygghet og sosial tilhørighet</a:t>
            </a:r>
          </a:p>
          <a:p>
            <a:r>
              <a:rPr lang="nb-NO" sz="2800" dirty="0" smtClean="0"/>
              <a:t>Utvide sin sosiale radius og bygge nettverk</a:t>
            </a:r>
          </a:p>
          <a:p>
            <a:r>
              <a:rPr lang="nb-NO" sz="2800" dirty="0" smtClean="0"/>
              <a:t>Våge å snakke med andre om vanlige, utfordrende temaer</a:t>
            </a:r>
          </a:p>
          <a:p>
            <a:r>
              <a:rPr lang="nb-NO" sz="2800" dirty="0" smtClean="0"/>
              <a:t>Mer positivt fokus på det å bli eldre</a:t>
            </a:r>
          </a:p>
          <a:p>
            <a:r>
              <a:rPr lang="nb-NO" sz="2800" dirty="0" smtClean="0"/>
              <a:t>Møtt andre i samme situasjon, mye humor, latter, glede og alvor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437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å være sirkelleder </a:t>
            </a:r>
            <a:r>
              <a:rPr lang="nb-NO" dirty="0"/>
              <a:t>/cafévert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Få fram og styrke deltakernes ressurser</a:t>
            </a:r>
          </a:p>
          <a:p>
            <a:r>
              <a:rPr lang="nb-NO" dirty="0" smtClean="0"/>
              <a:t>Sirkelledere er deltakere også</a:t>
            </a:r>
          </a:p>
          <a:p>
            <a:r>
              <a:rPr lang="nb-NO" dirty="0" smtClean="0"/>
              <a:t>Praktisk tilrettelegging </a:t>
            </a:r>
            <a:r>
              <a:rPr lang="nb-NO" dirty="0"/>
              <a:t>av </a:t>
            </a:r>
            <a:r>
              <a:rPr lang="nb-NO" dirty="0" smtClean="0"/>
              <a:t>livscaféene</a:t>
            </a:r>
            <a:endParaRPr lang="nb-NO" dirty="0"/>
          </a:p>
          <a:p>
            <a:r>
              <a:rPr lang="nb-NO" dirty="0" smtClean="0"/>
              <a:t>Formidle </a:t>
            </a:r>
            <a:r>
              <a:rPr lang="nb-NO" dirty="0"/>
              <a:t>livshjulet </a:t>
            </a:r>
            <a:r>
              <a:rPr lang="nb-NO" dirty="0" smtClean="0"/>
              <a:t>og </a:t>
            </a:r>
            <a:r>
              <a:rPr lang="nb-NO" dirty="0"/>
              <a:t>holde det i fokus </a:t>
            </a:r>
          </a:p>
          <a:p>
            <a:r>
              <a:rPr lang="nb-NO" dirty="0" smtClean="0"/>
              <a:t>Lage et enkelt program / struktur;             </a:t>
            </a:r>
            <a:r>
              <a:rPr lang="nb-NO" dirty="0" err="1" smtClean="0"/>
              <a:t>sirkellederheftet</a:t>
            </a:r>
            <a:r>
              <a:rPr lang="nb-NO" dirty="0" smtClean="0"/>
              <a:t> gir deg god hjelp</a:t>
            </a:r>
          </a:p>
          <a:p>
            <a:endParaRPr lang="nb-NO" dirty="0"/>
          </a:p>
          <a:p>
            <a:r>
              <a:rPr lang="nb-NO" dirty="0" smtClean="0"/>
              <a:t>Møtes en gang i måneden – det har du tid til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Kommunen støtter sirkelledere</a:t>
            </a:r>
            <a:endParaRPr lang="nb-NO" dirty="0"/>
          </a:p>
        </p:txBody>
      </p:sp>
      <p:pic>
        <p:nvPicPr>
          <p:cNvPr id="5" name="Bilde 4" descr="Y:\GRUK\Lyst på livet\Bilder\Livscafe 5\048.JPG"/>
          <p:cNvPicPr/>
          <p:nvPr/>
        </p:nvPicPr>
        <p:blipFill>
          <a:blip r:embed="rId3" cstate="print"/>
          <a:srcRect l="28259" t="4612" r="21818" b="16789"/>
          <a:stretch>
            <a:fillRect/>
          </a:stretch>
        </p:blipFill>
        <p:spPr bwMode="auto">
          <a:xfrm>
            <a:off x="7212168" y="1854558"/>
            <a:ext cx="1104247" cy="24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4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9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Mål for dagen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05" y="1667020"/>
            <a:ext cx="8229600" cy="5035698"/>
          </a:xfrm>
        </p:spPr>
        <p:txBody>
          <a:bodyPr>
            <a:normAutofit/>
          </a:bodyPr>
          <a:lstStyle/>
          <a:p>
            <a:pPr lvl="0"/>
            <a:r>
              <a:rPr lang="nb-NO" dirty="0" smtClean="0"/>
              <a:t>Får en </a:t>
            </a:r>
            <a:r>
              <a:rPr lang="nb-NO" dirty="0"/>
              <a:t>god forståelse for </a:t>
            </a:r>
            <a:r>
              <a:rPr lang="nb-NO" dirty="0" smtClean="0"/>
              <a:t>Lyst </a:t>
            </a:r>
            <a:r>
              <a:rPr lang="nb-NO" dirty="0"/>
              <a:t>på livet </a:t>
            </a:r>
            <a:r>
              <a:rPr lang="nb-NO" dirty="0" smtClean="0"/>
              <a:t>og livshjulet</a:t>
            </a:r>
          </a:p>
          <a:p>
            <a:pPr lvl="0"/>
            <a:r>
              <a:rPr lang="nb-NO" dirty="0" smtClean="0"/>
              <a:t>Forstår egen </a:t>
            </a:r>
            <a:r>
              <a:rPr lang="nb-NO" dirty="0"/>
              <a:t>rolle </a:t>
            </a:r>
            <a:r>
              <a:rPr lang="nb-NO" dirty="0" smtClean="0"/>
              <a:t>og </a:t>
            </a:r>
            <a:r>
              <a:rPr lang="nb-NO" dirty="0"/>
              <a:t>hvilken støtte </a:t>
            </a:r>
            <a:r>
              <a:rPr lang="nb-NO" dirty="0" smtClean="0"/>
              <a:t>dere </a:t>
            </a:r>
            <a:r>
              <a:rPr lang="nb-NO" dirty="0"/>
              <a:t>kan få fra </a:t>
            </a:r>
            <a:r>
              <a:rPr lang="nb-NO" dirty="0" smtClean="0"/>
              <a:t>materialet og hverandre </a:t>
            </a:r>
            <a:endParaRPr lang="nb-NO" dirty="0"/>
          </a:p>
          <a:p>
            <a:pPr lvl="0"/>
            <a:r>
              <a:rPr lang="nb-NO" dirty="0" smtClean="0"/>
              <a:t>Får </a:t>
            </a:r>
            <a:r>
              <a:rPr lang="nb-NO" dirty="0"/>
              <a:t>prøvd noen øvelser i </a:t>
            </a:r>
            <a:r>
              <a:rPr lang="nb-NO" dirty="0" smtClean="0"/>
              <a:t>tilstedeværelse</a:t>
            </a:r>
            <a:endParaRPr lang="nb-NO" dirty="0"/>
          </a:p>
          <a:p>
            <a:pPr lvl="0"/>
            <a:r>
              <a:rPr lang="nb-NO" dirty="0" smtClean="0"/>
              <a:t>Starte planlegging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2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Sirkellederne: Vi lærer så mye selv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nb-NO" dirty="0" smtClean="0"/>
              <a:t>Alle er så kloke</a:t>
            </a:r>
          </a:p>
          <a:p>
            <a:pPr>
              <a:buFontTx/>
              <a:buChar char="-"/>
            </a:pPr>
            <a:r>
              <a:rPr lang="nb-NO" dirty="0" smtClean="0"/>
              <a:t>Jeg lærer å holde munn og lytte</a:t>
            </a:r>
          </a:p>
          <a:p>
            <a:pPr>
              <a:buFontTx/>
              <a:buChar char="-"/>
            </a:pPr>
            <a:r>
              <a:rPr lang="nb-NO" dirty="0" smtClean="0"/>
              <a:t>Bevisstgjørende og skaper handling hos meg selv</a:t>
            </a:r>
          </a:p>
          <a:p>
            <a:pPr>
              <a:buFontTx/>
              <a:buChar char="-"/>
            </a:pPr>
            <a:r>
              <a:rPr lang="nb-NO" dirty="0" smtClean="0"/>
              <a:t>Blir mer oppmerksom på ting som skjer i øyeblikket, i egne liv og i samfunnet</a:t>
            </a:r>
          </a:p>
          <a:p>
            <a:pPr>
              <a:buNone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Det er moro og givende! </a:t>
            </a:r>
          </a:p>
          <a:p>
            <a:pPr>
              <a:buFontTx/>
              <a:buChar char="-"/>
            </a:pPr>
            <a:r>
              <a:rPr lang="nb-NO" dirty="0" smtClean="0"/>
              <a:t>Mindre arbeid enn vi trodde </a:t>
            </a:r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86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hlinkClick r:id="rId3"/>
              </a:rPr>
              <a:t/>
            </a:r>
            <a:br>
              <a:rPr lang="nb-NO" dirty="0" smtClean="0">
                <a:hlinkClick r:id="rId3"/>
              </a:rPr>
            </a:br>
            <a:r>
              <a:rPr lang="nb-NO" dirty="0">
                <a:hlinkClick r:id="rId3"/>
              </a:rPr>
              <a:t/>
            </a:r>
            <a:br>
              <a:rPr lang="nb-NO" dirty="0">
                <a:hlinkClick r:id="rId3"/>
              </a:rPr>
            </a:br>
            <a:r>
              <a:rPr lang="nb-NO" dirty="0" smtClean="0">
                <a:hlinkClick r:id="rId3"/>
              </a:rPr>
              <a:t/>
            </a:r>
            <a:br>
              <a:rPr lang="nb-NO" dirty="0" smtClean="0">
                <a:hlinkClick r:id="rId3"/>
              </a:rPr>
            </a:br>
            <a:r>
              <a:rPr lang="nb-NO" dirty="0">
                <a:hlinkClick r:id="rId3"/>
              </a:rPr>
              <a:t/>
            </a:r>
            <a:br>
              <a:rPr lang="nb-NO" dirty="0">
                <a:hlinkClick r:id="rId3"/>
              </a:rPr>
            </a:br>
            <a:r>
              <a:rPr lang="nb-NO" dirty="0" smtClean="0">
                <a:hlinkClick r:id="rId3"/>
              </a:rPr>
              <a:t/>
            </a:r>
            <a:br>
              <a:rPr lang="nb-NO" dirty="0" smtClean="0">
                <a:hlinkClick r:id="rId3"/>
              </a:rPr>
            </a:br>
            <a:r>
              <a:rPr lang="nb-NO" dirty="0">
                <a:hlinkClick r:id="rId3"/>
              </a:rPr>
              <a:t/>
            </a:r>
            <a:br>
              <a:rPr lang="nb-NO" dirty="0">
                <a:hlinkClick r:id="rId3"/>
              </a:rPr>
            </a:br>
            <a:r>
              <a:rPr lang="nb-NO" dirty="0" smtClean="0">
                <a:hlinkClick r:id="rId3"/>
              </a:rPr>
              <a:t/>
            </a:r>
            <a:br>
              <a:rPr lang="nb-NO" dirty="0" smtClean="0">
                <a:hlinkClick r:id="rId3"/>
              </a:rPr>
            </a:br>
            <a:r>
              <a:rPr lang="nb-NO" dirty="0">
                <a:hlinkClick r:id="rId3"/>
              </a:rPr>
              <a:t/>
            </a:r>
            <a:br>
              <a:rPr lang="nb-NO" dirty="0">
                <a:hlinkClick r:id="rId3"/>
              </a:rPr>
            </a:br>
            <a:r>
              <a:rPr lang="nb-NO" dirty="0" smtClean="0">
                <a:hlinkClick r:id="rId3"/>
              </a:rPr>
              <a:t>www.lystpalivet.no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22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28775"/>
            <a:ext cx="2324100" cy="4525963"/>
          </a:xfrm>
          <a:noFill/>
        </p:spPr>
      </p:pic>
      <p:sp>
        <p:nvSpPr>
          <p:cNvPr id="8196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3563938" y="1600200"/>
            <a:ext cx="5122862" cy="49251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England (2004): forebygge fall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Sverige (2006): utviklet dette konseptet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Svenskene vant en pris for det beste nyskapende arbeidet for eldre i Europa i 2014.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/>
              <a:t>Finland, England, Skottland, USA, Armenia, </a:t>
            </a:r>
            <a:r>
              <a:rPr lang="nb-NO" dirty="0" smtClean="0"/>
              <a:t>Singapore og Danmark</a:t>
            </a:r>
            <a:endParaRPr lang="nb-NO" dirty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92832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88" y="827658"/>
            <a:ext cx="7959012" cy="932446"/>
          </a:xfrm>
        </p:spPr>
        <p:txBody>
          <a:bodyPr/>
          <a:lstStyle/>
          <a:p>
            <a:r>
              <a:rPr lang="nb-NO" dirty="0" smtClean="0"/>
              <a:t>Norsk utvikling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2" y="1679251"/>
            <a:ext cx="8583315" cy="5178749"/>
          </a:xfrm>
        </p:spPr>
        <p:txBody>
          <a:bodyPr>
            <a:normAutofit/>
          </a:bodyPr>
          <a:lstStyle/>
          <a:p>
            <a:r>
              <a:rPr lang="nb-NO" dirty="0" smtClean="0"/>
              <a:t>Arbeidsgruppe med likeverdig samarbeid med ansatte og seniorer i Sandefjord kommune, Pensjonistforbundet og Kunnskapssenteret 2010</a:t>
            </a:r>
          </a:p>
          <a:p>
            <a:r>
              <a:rPr lang="nb-NO" dirty="0" smtClean="0"/>
              <a:t>Grundig forankring politisk, faglig og i ulike organisasjoner i Sandefjord </a:t>
            </a:r>
            <a:endParaRPr lang="nb-NO" dirty="0"/>
          </a:p>
          <a:p>
            <a:r>
              <a:rPr lang="nb-NO" dirty="0" smtClean="0"/>
              <a:t>Seniorenes medvirkning ekstra viktig for å skape eierforhold og rollemodeller</a:t>
            </a:r>
          </a:p>
          <a:p>
            <a:r>
              <a:rPr lang="nb-NO" dirty="0" smtClean="0"/>
              <a:t>Pilot i 2011 med 24 deltakere fra ulike miljøer og flere kommuner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47" y="247220"/>
            <a:ext cx="2515368" cy="4744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247" y="26274"/>
            <a:ext cx="2227753" cy="82466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" y="256100"/>
            <a:ext cx="2121114" cy="4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-387424"/>
            <a:ext cx="8229600" cy="1371600"/>
          </a:xfrm>
        </p:spPr>
        <p:txBody>
          <a:bodyPr anchor="b"/>
          <a:lstStyle/>
          <a:p>
            <a:pPr eaLnBrk="1" hangingPunct="1"/>
            <a:r>
              <a:rPr lang="nb-NO" dirty="0" smtClean="0"/>
              <a:t>Hypoteser</a:t>
            </a:r>
            <a:endParaRPr lang="nb-NO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229600" cy="5407248"/>
          </a:xfrm>
        </p:spPr>
        <p:txBody>
          <a:bodyPr>
            <a:normAutofit/>
          </a:bodyPr>
          <a:lstStyle/>
          <a:p>
            <a:pPr eaLnBrk="1" hangingPunct="1"/>
            <a:r>
              <a:rPr lang="nb-NO" sz="2800" dirty="0" smtClean="0"/>
              <a:t>Man mangler ikke kunnskap, men bruker den ikke pga av innlærte mønstre og vaner.  </a:t>
            </a:r>
          </a:p>
          <a:p>
            <a:pPr eaLnBrk="1" hangingPunct="1"/>
            <a:r>
              <a:rPr lang="nb-NO" sz="2800" dirty="0" smtClean="0"/>
              <a:t>For å skape endringer trengs bevissthet om behovet og verktøy for gjennomføring. </a:t>
            </a:r>
          </a:p>
          <a:p>
            <a:pPr eaLnBrk="1" hangingPunct="1"/>
            <a:r>
              <a:rPr lang="nb-NO" sz="2800" dirty="0" smtClean="0"/>
              <a:t>Folk over 65 år har mye kompetanse, kraft og energi som ikke ivaretas i samfunnet. Dette kan brukes i det helsefremmende og forebyggende arbeidet.</a:t>
            </a:r>
          </a:p>
          <a:p>
            <a:pPr eaLnBrk="1" hangingPunct="1"/>
            <a:r>
              <a:rPr lang="nb-NO" sz="2800" dirty="0" smtClean="0"/>
              <a:t>Det er en holdning i vår kultur at man tenker mer på hva samfunnet bør gjøre - istedenfor hva jeg selv kan gjøre.</a:t>
            </a:r>
          </a:p>
        </p:txBody>
      </p:sp>
    </p:spTree>
    <p:extLst>
      <p:ext uri="{BB962C8B-B14F-4D97-AF65-F5344CB8AC3E}">
        <p14:creationId xmlns:p14="http://schemas.microsoft.com/office/powerpoint/2010/main" val="275264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kern="0" dirty="0" smtClean="0">
                <a:solidFill>
                  <a:srgbClr val="00B0F0"/>
                </a:solidFill>
                <a:latin typeface="Baskerville Old Face" pitchFamily="18" charset="0"/>
              </a:rPr>
              <a:t>Et best mulig liv – hele livet</a:t>
            </a:r>
            <a:endParaRPr lang="nb-NO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4951" b="16636"/>
          <a:stretch>
            <a:fillRect/>
          </a:stretch>
        </p:blipFill>
        <p:spPr bwMode="auto">
          <a:xfrm>
            <a:off x="2703426" y="3529479"/>
            <a:ext cx="3816424" cy="208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 descr="IMG_9896.JPG"/>
          <p:cNvPicPr/>
          <p:nvPr/>
        </p:nvPicPr>
        <p:blipFill>
          <a:blip r:embed="rId4" cstate="print"/>
          <a:srcRect l="33131"/>
          <a:stretch>
            <a:fillRect/>
          </a:stretch>
        </p:blipFill>
        <p:spPr>
          <a:xfrm>
            <a:off x="467544" y="3573016"/>
            <a:ext cx="2095500" cy="2085975"/>
          </a:xfrm>
          <a:prstGeom prst="rect">
            <a:avLst/>
          </a:prstGeom>
        </p:spPr>
      </p:pic>
      <p:pic>
        <p:nvPicPr>
          <p:cNvPr id="8" name="Bilde 7" descr="IMG_9900.JPG"/>
          <p:cNvPicPr/>
          <p:nvPr/>
        </p:nvPicPr>
        <p:blipFill>
          <a:blip r:embed="rId5" cstate="print"/>
          <a:srcRect l="37538"/>
          <a:stretch>
            <a:fillRect/>
          </a:stretch>
        </p:blipFill>
        <p:spPr>
          <a:xfrm>
            <a:off x="6660232" y="3573016"/>
            <a:ext cx="1981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Livscafe´- av og for pensjonister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Grupper på 8 -12  </a:t>
            </a:r>
            <a:r>
              <a:rPr lang="nb-NO" dirty="0" smtClean="0"/>
              <a:t>pensjonister / </a:t>
            </a:r>
            <a:r>
              <a:rPr lang="nb-NO" dirty="0"/>
              <a:t>andre arbeider med å utvikle gode vaner og </a:t>
            </a:r>
            <a:r>
              <a:rPr lang="nb-NO" dirty="0" smtClean="0"/>
              <a:t>livsglede </a:t>
            </a:r>
            <a:endParaRPr lang="nb-NO" dirty="0"/>
          </a:p>
          <a:p>
            <a:r>
              <a:rPr lang="nb-NO" dirty="0"/>
              <a:t>Møtes 6 ganger </a:t>
            </a:r>
            <a:r>
              <a:rPr lang="nb-NO" dirty="0" smtClean="0"/>
              <a:t>a 4 timer på </a:t>
            </a:r>
            <a:r>
              <a:rPr lang="nb-NO" dirty="0"/>
              <a:t>8 </a:t>
            </a:r>
            <a:r>
              <a:rPr lang="nb-NO" dirty="0" smtClean="0"/>
              <a:t>måneder </a:t>
            </a:r>
            <a:endParaRPr lang="nb-NO" dirty="0"/>
          </a:p>
          <a:p>
            <a:r>
              <a:rPr lang="nb-NO" dirty="0"/>
              <a:t>Kommunen legger til rette m lokaler og litt støtte. Lavkostnad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46218"/>
            <a:ext cx="4225686" cy="23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hyggelig ramme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7064" y="2134863"/>
            <a:ext cx="4521136" cy="3456635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49489"/>
            <a:ext cx="4495800" cy="4525963"/>
          </a:xfrm>
        </p:spPr>
        <p:txBody>
          <a:bodyPr>
            <a:normAutofit/>
          </a:bodyPr>
          <a:lstStyle/>
          <a:p>
            <a:r>
              <a:rPr lang="nb-NO" sz="3200" dirty="0"/>
              <a:t>Trygghet</a:t>
            </a:r>
          </a:p>
          <a:p>
            <a:r>
              <a:rPr lang="nb-NO" sz="3200" dirty="0"/>
              <a:t>Anerkjennelse</a:t>
            </a:r>
          </a:p>
          <a:p>
            <a:r>
              <a:rPr lang="nb-NO" sz="3200" dirty="0"/>
              <a:t>Humor</a:t>
            </a:r>
          </a:p>
          <a:p>
            <a:r>
              <a:rPr lang="nb-NO" sz="3200" dirty="0"/>
              <a:t>Alle er viktige</a:t>
            </a:r>
          </a:p>
          <a:p>
            <a:r>
              <a:rPr lang="nb-NO" sz="3200" dirty="0"/>
              <a:t>Legg til rette for at alle kan bidra på en måte som er god for </a:t>
            </a:r>
            <a:r>
              <a:rPr lang="nb-NO" sz="3200" dirty="0" smtClean="0"/>
              <a:t>dem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9153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79" y="548640"/>
            <a:ext cx="4286325" cy="5745744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199" y="246116"/>
            <a:ext cx="3008313" cy="1162050"/>
          </a:xfrm>
        </p:spPr>
        <p:txBody>
          <a:bodyPr>
            <a:noAutofit/>
          </a:bodyPr>
          <a:lstStyle/>
          <a:p>
            <a:r>
              <a:rPr lang="nb-NO" sz="3200" b="0" dirty="0" smtClean="0"/>
              <a:t>Naturlig aldring</a:t>
            </a:r>
            <a:br>
              <a:rPr lang="nb-NO" sz="3200" b="0" dirty="0" smtClean="0"/>
            </a:br>
            <a:endParaRPr lang="nb-NO" sz="3200" b="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sz="2800" dirty="0" smtClean="0"/>
          </a:p>
          <a:p>
            <a:r>
              <a:rPr lang="nb-NO" sz="2800" dirty="0" smtClean="0"/>
              <a:t>Sikkerhet </a:t>
            </a:r>
            <a:r>
              <a:rPr lang="nb-NO" sz="2800" dirty="0"/>
              <a:t>og trygghet</a:t>
            </a:r>
          </a:p>
          <a:p>
            <a:endParaRPr lang="nb-NO" sz="2800" dirty="0"/>
          </a:p>
          <a:p>
            <a:r>
              <a:rPr lang="nb-NO" sz="2800" dirty="0"/>
              <a:t>Sosialt nettverk</a:t>
            </a:r>
          </a:p>
          <a:p>
            <a:endParaRPr lang="nb-NO" sz="2800" dirty="0"/>
          </a:p>
          <a:p>
            <a:r>
              <a:rPr lang="nb-NO" sz="2800" dirty="0"/>
              <a:t>Mat og drikke</a:t>
            </a:r>
          </a:p>
          <a:p>
            <a:endParaRPr lang="nb-NO" sz="2800" dirty="0"/>
          </a:p>
          <a:p>
            <a:r>
              <a:rPr lang="nb-NO" sz="2800" dirty="0"/>
              <a:t>Fysisk aktivitet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585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0119 Lovisenberg Betydningen av utvikling av terapeutkvaliteter1.potx" id="{E521D216-4265-4DC4-A495-41FF4835E3ED}" vid="{62AFEE43-BEBC-44B8-B23F-8A4FD8AA0EE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150119 Lovisenberg Betydningen av utvikling av terapeutkvaliteter1</Template>
  <TotalTime>748</TotalTime>
  <Words>1994</Words>
  <Application>Microsoft Office PowerPoint</Application>
  <PresentationFormat>Skjermfremvisning (4:3)</PresentationFormat>
  <Paragraphs>226</Paragraphs>
  <Slides>21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Arial</vt:lpstr>
      <vt:lpstr>Baskerville Old Face</vt:lpstr>
      <vt:lpstr>Blackadder ITC</vt:lpstr>
      <vt:lpstr>Calibri</vt:lpstr>
      <vt:lpstr>Calibri Light</vt:lpstr>
      <vt:lpstr>Sendnya</vt:lpstr>
      <vt:lpstr>Times New Roman</vt:lpstr>
      <vt:lpstr>Wingdings</vt:lpstr>
      <vt:lpstr>FHI</vt:lpstr>
      <vt:lpstr>Egendefinert utforming</vt:lpstr>
      <vt:lpstr> </vt:lpstr>
      <vt:lpstr>Mål for dagen   </vt:lpstr>
      <vt:lpstr>Bakgrunn</vt:lpstr>
      <vt:lpstr>Norsk utvikling</vt:lpstr>
      <vt:lpstr>Hypoteser</vt:lpstr>
      <vt:lpstr>Et best mulig liv – hele livet</vt:lpstr>
      <vt:lpstr>Livscafe´- av og for pensjonister</vt:lpstr>
      <vt:lpstr>En hyggelig ramme</vt:lpstr>
      <vt:lpstr>Naturlig aldring </vt:lpstr>
      <vt:lpstr>PowerPoint-presentasjon</vt:lpstr>
      <vt:lpstr>PowerPoint-presentasjon</vt:lpstr>
      <vt:lpstr>PowerPoint-presentasjon</vt:lpstr>
      <vt:lpstr>Film fra Sandefjord</vt:lpstr>
      <vt:lpstr>Til Helse- og omsorgsminister Jonas Gahr Støre </vt:lpstr>
      <vt:lpstr>Oppmerksomt nærvær</vt:lpstr>
      <vt:lpstr>Evaluering i pilotprosjektet</vt:lpstr>
      <vt:lpstr>Spørreundersøkelse i kommunene</vt:lpstr>
      <vt:lpstr>Hva er det viktigste deltakerne har oppnådd med å delta? </vt:lpstr>
      <vt:lpstr>Om å være sirkelleder /cafévert</vt:lpstr>
      <vt:lpstr>Sirkellederne: Vi lærer så mye selv </vt:lpstr>
      <vt:lpstr>        www.lystpalivet.no </vt:lpstr>
    </vt:vector>
  </TitlesOfParts>
  <Company>FHI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Betydningen av terapeutkvaliteter for å nå målene for poliklinikken   Raskere Tilbake Poliklinikken, Lovisenberg S 22.1.2016</dc:title>
  <dc:creator>De Vibe, Michael F.</dc:creator>
  <cp:lastModifiedBy>Bakke, Kjell Arne</cp:lastModifiedBy>
  <cp:revision>42</cp:revision>
  <cp:lastPrinted>2012-03-28T06:28:25Z</cp:lastPrinted>
  <dcterms:created xsi:type="dcterms:W3CDTF">2016-01-21T10:12:25Z</dcterms:created>
  <dcterms:modified xsi:type="dcterms:W3CDTF">2017-06-07T08:55:01Z</dcterms:modified>
</cp:coreProperties>
</file>