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593" r:id="rId5"/>
    <p:sldId id="263" r:id="rId6"/>
    <p:sldId id="592" r:id="rId7"/>
    <p:sldId id="603" r:id="rId8"/>
    <p:sldId id="595" r:id="rId9"/>
    <p:sldId id="596" r:id="rId10"/>
    <p:sldId id="597" r:id="rId11"/>
    <p:sldId id="598" r:id="rId12"/>
    <p:sldId id="599" r:id="rId13"/>
    <p:sldId id="600" r:id="rId14"/>
    <p:sldId id="604" r:id="rId15"/>
    <p:sldId id="605" r:id="rId16"/>
    <p:sldId id="584" r:id="rId17"/>
    <p:sldId id="585" r:id="rId18"/>
    <p:sldId id="589" r:id="rId19"/>
    <p:sldId id="606" r:id="rId20"/>
    <p:sldId id="607" r:id="rId21"/>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CE8"/>
    <a:srgbClr val="E0DBD4"/>
    <a:srgbClr val="363F66"/>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816" y="108"/>
      </p:cViewPr>
      <p:guideLst/>
    </p:cSldViewPr>
  </p:slideViewPr>
  <p:notesTextViewPr>
    <p:cViewPr>
      <p:scale>
        <a:sx n="1" d="1"/>
        <a:sy n="1" d="1"/>
      </p:scale>
      <p:origin x="0" y="0"/>
    </p:cViewPr>
  </p:notesTextViewPr>
  <p:sorterViewPr>
    <p:cViewPr>
      <p:scale>
        <a:sx n="100" d="100"/>
        <a:sy n="100" d="100"/>
      </p:scale>
      <p:origin x="0" y="-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EBC5B-04F3-4C11-9453-AD70019F1296}" type="datetimeFigureOut">
              <a:rPr lang="nb-NO" smtClean="0"/>
              <a:t>26.04.2021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204403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dirty="0"/>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34229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dirty="0"/>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8" name="Plassholder for tekst 3">
            <a:extLst>
              <a:ext uri="{FF2B5EF4-FFF2-40B4-BE49-F238E27FC236}">
                <a16:creationId xmlns:a16="http://schemas.microsoft.com/office/drawing/2014/main" id="{F9DE84A6-17C0-4C02-A8D5-E719114951C9}"/>
              </a:ext>
            </a:extLst>
          </p:cNvPr>
          <p:cNvSpPr>
            <a:spLocks noGrp="1"/>
          </p:cNvSpPr>
          <p:nvPr>
            <p:ph type="body" sz="quarter" idx="13"/>
          </p:nvPr>
        </p:nvSpPr>
        <p:spPr>
          <a:xfrm>
            <a:off x="1015459" y="2177396"/>
            <a:ext cx="4652654"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85232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dirty="0"/>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9581385-AFD9-41D4-8184-E39DB5EDF20D}"/>
              </a:ext>
            </a:extLst>
          </p:cNvPr>
          <p:cNvSpPr>
            <a:spLocks noGrp="1"/>
          </p:cNvSpPr>
          <p:nvPr>
            <p:ph type="body" sz="quarter" idx="13"/>
          </p:nvPr>
        </p:nvSpPr>
        <p:spPr>
          <a:xfrm>
            <a:off x="1015459" y="3000723"/>
            <a:ext cx="4652654" cy="28178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06758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42946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231813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8" name="Plassholder for innhold 6">
            <a:extLst>
              <a:ext uri="{FF2B5EF4-FFF2-40B4-BE49-F238E27FC236}">
                <a16:creationId xmlns:a16="http://schemas.microsoft.com/office/drawing/2014/main" id="{FFDE66EE-3198-45B5-9D05-5E301D4F6ADB}"/>
              </a:ext>
            </a:extLst>
          </p:cNvPr>
          <p:cNvSpPr>
            <a:spLocks noGrp="1"/>
          </p:cNvSpPr>
          <p:nvPr>
            <p:ph sz="quarter" idx="14"/>
          </p:nvPr>
        </p:nvSpPr>
        <p:spPr>
          <a:xfrm>
            <a:off x="1015457"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6">
            <a:extLst>
              <a:ext uri="{FF2B5EF4-FFF2-40B4-BE49-F238E27FC236}">
                <a16:creationId xmlns:a16="http://schemas.microsoft.com/office/drawing/2014/main" id="{16F96EB8-7127-4811-90DA-3D1F6F798B21}"/>
              </a:ext>
            </a:extLst>
          </p:cNvPr>
          <p:cNvSpPr>
            <a:spLocks noGrp="1"/>
          </p:cNvSpPr>
          <p:nvPr>
            <p:ph sz="quarter" idx="15"/>
          </p:nvPr>
        </p:nvSpPr>
        <p:spPr>
          <a:xfrm>
            <a:off x="6634090"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55010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457"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34090"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2" name="Plassholder for innhold 6">
            <a:extLst>
              <a:ext uri="{FF2B5EF4-FFF2-40B4-BE49-F238E27FC236}">
                <a16:creationId xmlns:a16="http://schemas.microsoft.com/office/drawing/2014/main" id="{F71BB101-025E-4F4A-82D1-EF1861D81ABE}"/>
              </a:ext>
            </a:extLst>
          </p:cNvPr>
          <p:cNvSpPr>
            <a:spLocks noGrp="1"/>
          </p:cNvSpPr>
          <p:nvPr>
            <p:ph sz="quarter" idx="17"/>
          </p:nvPr>
        </p:nvSpPr>
        <p:spPr>
          <a:xfrm>
            <a:off x="1015457"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6">
            <a:extLst>
              <a:ext uri="{FF2B5EF4-FFF2-40B4-BE49-F238E27FC236}">
                <a16:creationId xmlns:a16="http://schemas.microsoft.com/office/drawing/2014/main" id="{89C1D998-2F94-4B8D-95A1-A60D90B940AF}"/>
              </a:ext>
            </a:extLst>
          </p:cNvPr>
          <p:cNvSpPr>
            <a:spLocks noGrp="1"/>
          </p:cNvSpPr>
          <p:nvPr>
            <p:ph sz="quarter" idx="15"/>
          </p:nvPr>
        </p:nvSpPr>
        <p:spPr>
          <a:xfrm>
            <a:off x="6634090"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0821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258105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2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dirty="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925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517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2858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96575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45803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43282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5" name="Plassholder for tekst 3">
            <a:extLst>
              <a:ext uri="{FF2B5EF4-FFF2-40B4-BE49-F238E27FC236}">
                <a16:creationId xmlns:a16="http://schemas.microsoft.com/office/drawing/2014/main" id="{7249BEA4-D06E-4C20-83BD-17A917A012CC}"/>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1262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dirty="0"/>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30052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dirty="0"/>
              <a:t>Klikk for å redigere tittelstil</a:t>
            </a:r>
            <a:endParaRPr lang="en-US" dirty="0"/>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62" r:id="rId7"/>
    <p:sldLayoutId id="2147483677" r:id="rId8"/>
    <p:sldLayoutId id="2147483669" r:id="rId9"/>
    <p:sldLayoutId id="2147483678" r:id="rId10"/>
    <p:sldLayoutId id="2147483679" r:id="rId11"/>
    <p:sldLayoutId id="2147483680" r:id="rId12"/>
    <p:sldLayoutId id="2147483681" r:id="rId13"/>
    <p:sldLayoutId id="2147483682" r:id="rId14"/>
    <p:sldLayoutId id="2147483664" r:id="rId15"/>
    <p:sldLayoutId id="2147483665" r:id="rId16"/>
    <p:sldLayoutId id="2147483666" r:id="rId17"/>
    <p:sldLayoutId id="2147483667" r:id="rId18"/>
  </p:sldLayoutIdLst>
  <p:hf sldNum="0" hdr="0" ftr="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0"/>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0"/>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0"/>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0"/>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0"/>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fhi.no/sv/forebygging-i-helsetjenesten/handhygiene/" TargetMode="External"/><Relationship Id="rId2" Type="http://schemas.openxmlformats.org/officeDocument/2006/relationships/hyperlink" Target="https://www.fhi.no/nettpub/handhygiene/"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CA41A356-0CBD-4F0A-94A9-78BCE63F380B}"/>
              </a:ext>
            </a:extLst>
          </p:cNvPr>
          <p:cNvSpPr>
            <a:spLocks noGrp="1"/>
          </p:cNvSpPr>
          <p:nvPr>
            <p:ph type="body" sz="quarter" idx="13"/>
          </p:nvPr>
        </p:nvSpPr>
        <p:spPr>
          <a:xfrm>
            <a:off x="1094427" y="247873"/>
            <a:ext cx="7807127" cy="2216248"/>
          </a:xfrm>
        </p:spPr>
        <p:txBody>
          <a:bodyPr/>
          <a:lstStyle/>
          <a:p>
            <a:pPr lvl="0"/>
            <a:r>
              <a:rPr lang="nb-NO" b="1" dirty="0">
                <a:solidFill>
                  <a:srgbClr val="FFC000"/>
                </a:solidFill>
                <a:effectLst>
                  <a:outerShdw blurRad="38100" dist="38100" dir="2700000" algn="tl">
                    <a:srgbClr val="000000">
                      <a:alpha val="43137"/>
                    </a:srgbClr>
                  </a:outerShdw>
                </a:effectLst>
              </a:rPr>
              <a:t>Hånd, eller hånd i hanske?</a:t>
            </a:r>
          </a:p>
          <a:p>
            <a:pPr lvl="0"/>
            <a:r>
              <a:rPr lang="nb-NO" sz="4000" b="1" dirty="0">
                <a:solidFill>
                  <a:srgbClr val="FFC000"/>
                </a:solidFill>
                <a:effectLst>
                  <a:outerShdw blurRad="38100" dist="38100" dir="2700000" algn="tl">
                    <a:srgbClr val="000000">
                      <a:alpha val="43137"/>
                    </a:srgbClr>
                  </a:outerShdw>
                </a:effectLst>
              </a:rPr>
              <a:t>Hansker – til rett tid!</a:t>
            </a:r>
            <a:br>
              <a:rPr lang="nb-NO" dirty="0">
                <a:solidFill>
                  <a:srgbClr val="FFC000"/>
                </a:solidFill>
              </a:rPr>
            </a:br>
            <a:endParaRPr lang="nb-NO" dirty="0">
              <a:solidFill>
                <a:srgbClr val="FFC000"/>
              </a:solidFill>
            </a:endParaRPr>
          </a:p>
        </p:txBody>
      </p:sp>
      <p:sp>
        <p:nvSpPr>
          <p:cNvPr id="5" name="Plassholder for tekst 4">
            <a:extLst>
              <a:ext uri="{FF2B5EF4-FFF2-40B4-BE49-F238E27FC236}">
                <a16:creationId xmlns:a16="http://schemas.microsoft.com/office/drawing/2014/main" id="{4F85242A-D1CF-4991-9751-9F7D109CD7EC}"/>
              </a:ext>
            </a:extLst>
          </p:cNvPr>
          <p:cNvSpPr>
            <a:spLocks noGrp="1"/>
          </p:cNvSpPr>
          <p:nvPr>
            <p:ph type="body" sz="quarter" idx="14"/>
          </p:nvPr>
        </p:nvSpPr>
        <p:spPr>
          <a:xfrm>
            <a:off x="1022523" y="2829936"/>
            <a:ext cx="9212046" cy="4032129"/>
          </a:xfrm>
        </p:spPr>
        <p:txBody>
          <a:bodyPr/>
          <a:lstStyle/>
          <a:p>
            <a:r>
              <a:rPr lang="nb-NO" sz="4000" b="1" dirty="0">
                <a:effectLst>
                  <a:outerShdw blurRad="38100" dist="38100" dir="2700000" algn="tl">
                    <a:srgbClr val="000000">
                      <a:alpha val="43137"/>
                    </a:srgbClr>
                  </a:outerShdw>
                </a:effectLst>
              </a:rPr>
              <a:t>Hanskebruk i tannhelsetjenesten</a:t>
            </a:r>
            <a:br>
              <a:rPr lang="nb-NO" sz="2800" b="1" dirty="0">
                <a:effectLst>
                  <a:outerShdw blurRad="38100" dist="38100" dir="2700000" algn="tl">
                    <a:srgbClr val="000000">
                      <a:alpha val="43137"/>
                    </a:srgbClr>
                  </a:outerShdw>
                </a:effectLst>
              </a:rPr>
            </a:br>
            <a:endParaRPr lang="nb-NO" sz="2800" b="1" dirty="0">
              <a:effectLst>
                <a:outerShdw blurRad="38100" dist="38100" dir="2700000" algn="tl">
                  <a:srgbClr val="000000">
                    <a:alpha val="43137"/>
                  </a:srgbClr>
                </a:outerShdw>
              </a:effectLst>
            </a:endParaRPr>
          </a:p>
          <a:p>
            <a:r>
              <a:rPr lang="nb-NO" sz="2800" b="1" dirty="0">
                <a:effectLst>
                  <a:outerShdw blurRad="38100" dist="38100" dir="2700000" algn="tl">
                    <a:srgbClr val="000000">
                      <a:alpha val="43137"/>
                    </a:srgbClr>
                  </a:outerShdw>
                </a:effectLst>
              </a:rPr>
              <a:t>Nasjonal arbeidsgruppe for markering av 5. mai 2021</a:t>
            </a:r>
          </a:p>
          <a:p>
            <a:endParaRPr lang="nb-NO" sz="2800" b="1" dirty="0">
              <a:effectLst>
                <a:outerShdw blurRad="38100" dist="38100" dir="2700000" algn="tl">
                  <a:srgbClr val="000000">
                    <a:alpha val="43137"/>
                  </a:srgbClr>
                </a:outerShdw>
              </a:effectLst>
            </a:endParaRPr>
          </a:p>
          <a:p>
            <a:endParaRPr lang="nb-NO" sz="2800" b="1" dirty="0">
              <a:effectLst>
                <a:outerShdw blurRad="38100" dist="38100" dir="2700000" algn="tl">
                  <a:srgbClr val="000000">
                    <a:alpha val="43137"/>
                  </a:srgbClr>
                </a:outerShdw>
              </a:effectLst>
            </a:endParaRPr>
          </a:p>
          <a:p>
            <a:r>
              <a:rPr lang="nb-NO" sz="2800" dirty="0"/>
              <a:t>#håndhygiene2021 </a:t>
            </a:r>
            <a:endParaRPr lang="nb-NO" sz="3200" b="1" dirty="0">
              <a:effectLst>
                <a:outerShdw blurRad="38100" dist="38100" dir="2700000" algn="tl">
                  <a:srgbClr val="000000">
                    <a:alpha val="43137"/>
                  </a:srgbClr>
                </a:outerShdw>
              </a:effectLst>
            </a:endParaRPr>
          </a:p>
          <a:p>
            <a:endParaRPr lang="nb-NO" sz="2800" b="1" dirty="0">
              <a:effectLst>
                <a:outerShdw blurRad="38100" dist="38100" dir="2700000" algn="tl">
                  <a:srgbClr val="000000">
                    <a:alpha val="43137"/>
                  </a:srgbClr>
                </a:outerShdw>
              </a:effectLst>
            </a:endParaRPr>
          </a:p>
          <a:p>
            <a:endParaRPr lang="en-US" sz="2800" dirty="0">
              <a:solidFill>
                <a:schemeClr val="accent4"/>
              </a:solidFill>
            </a:endParaRPr>
          </a:p>
          <a:p>
            <a:endParaRPr lang="nb-NO" dirty="0"/>
          </a:p>
        </p:txBody>
      </p:sp>
      <p:pic>
        <p:nvPicPr>
          <p:cNvPr id="7" name="Bilde 6" descr="Et bilde som inneholder tekst&#10;&#10;Automatisk generert beskrivelse">
            <a:extLst>
              <a:ext uri="{FF2B5EF4-FFF2-40B4-BE49-F238E27FC236}">
                <a16:creationId xmlns:a16="http://schemas.microsoft.com/office/drawing/2014/main" id="{D02F7BE3-50A3-48FE-9167-5DD75F15B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588" y="5273839"/>
            <a:ext cx="4086712" cy="808805"/>
          </a:xfrm>
          <a:prstGeom prst="rect">
            <a:avLst/>
          </a:prstGeom>
        </p:spPr>
      </p:pic>
    </p:spTree>
    <p:extLst>
      <p:ext uri="{BB962C8B-B14F-4D97-AF65-F5344CB8AC3E}">
        <p14:creationId xmlns:p14="http://schemas.microsoft.com/office/powerpoint/2010/main" val="428445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F4EB19-3DFF-4F55-A151-0C2D30855AC7}"/>
              </a:ext>
            </a:extLst>
          </p:cNvPr>
          <p:cNvSpPr>
            <a:spLocks noGrp="1"/>
          </p:cNvSpPr>
          <p:nvPr>
            <p:ph type="title"/>
          </p:nvPr>
        </p:nvSpPr>
        <p:spPr/>
        <p:txBody>
          <a:bodyPr/>
          <a:lstStyle/>
          <a:p>
            <a:r>
              <a:rPr lang="nb-NO" dirty="0"/>
              <a:t>Viste du at:</a:t>
            </a:r>
          </a:p>
        </p:txBody>
      </p:sp>
      <p:sp>
        <p:nvSpPr>
          <p:cNvPr id="4" name="Plassholder for tekst 3">
            <a:extLst>
              <a:ext uri="{FF2B5EF4-FFF2-40B4-BE49-F238E27FC236}">
                <a16:creationId xmlns:a16="http://schemas.microsoft.com/office/drawing/2014/main" id="{9F8B134E-2818-4227-A7D1-DAC9F0B85CEF}"/>
              </a:ext>
            </a:extLst>
          </p:cNvPr>
          <p:cNvSpPr>
            <a:spLocks noGrp="1"/>
          </p:cNvSpPr>
          <p:nvPr>
            <p:ph type="body" sz="quarter" idx="13"/>
          </p:nvPr>
        </p:nvSpPr>
        <p:spPr>
          <a:xfrm>
            <a:off x="1015459" y="1872596"/>
            <a:ext cx="10515600" cy="4020204"/>
          </a:xfrm>
        </p:spPr>
        <p:txBody>
          <a:bodyPr/>
          <a:lstStyle/>
          <a:p>
            <a:pPr lvl="0">
              <a:buClr>
                <a:srgbClr val="FFC000"/>
              </a:buClr>
              <a:buFont typeface="Arial" panose="020B0604020202020204" pitchFamily="34" charset="0"/>
              <a:buChar char="•"/>
            </a:pPr>
            <a:r>
              <a:rPr lang="nb-NO" dirty="0"/>
              <a:t>Mange rene hansker har små, usynlige hull, og hullforekomsten øker under bruk?</a:t>
            </a:r>
          </a:p>
          <a:p>
            <a:pPr lvl="0">
              <a:buClr>
                <a:srgbClr val="FFC000"/>
              </a:buClr>
              <a:buFont typeface="Arial" panose="020B0604020202020204" pitchFamily="34" charset="0"/>
              <a:buChar char="•"/>
            </a:pPr>
            <a:r>
              <a:rPr lang="nb-NO" dirty="0"/>
              <a:t>Hender og håndledd ofte forurenses når hanskene tas av?</a:t>
            </a:r>
          </a:p>
          <a:p>
            <a:pPr lvl="0">
              <a:buClr>
                <a:srgbClr val="FFC000"/>
              </a:buClr>
              <a:buFont typeface="Arial" panose="020B0604020202020204" pitchFamily="34" charset="0"/>
              <a:buChar char="•"/>
            </a:pPr>
            <a:r>
              <a:rPr lang="nb-NO" dirty="0"/>
              <a:t>Opptil 30% har forurensede hender etter hanskebruk?</a:t>
            </a:r>
          </a:p>
          <a:p>
            <a:pPr lvl="0">
              <a:buClr>
                <a:srgbClr val="FFC000"/>
              </a:buClr>
              <a:buFont typeface="Arial" panose="020B0604020202020204" pitchFamily="34" charset="0"/>
              <a:buChar char="•"/>
            </a:pPr>
            <a:r>
              <a:rPr lang="nb-NO" dirty="0"/>
              <a:t>Hanskebruk reduserer etterlevelsen av håndhygiene?</a:t>
            </a:r>
          </a:p>
          <a:p>
            <a:endParaRPr lang="nb-NO" dirty="0"/>
          </a:p>
        </p:txBody>
      </p:sp>
    </p:spTree>
    <p:extLst>
      <p:ext uri="{BB962C8B-B14F-4D97-AF65-F5344CB8AC3E}">
        <p14:creationId xmlns:p14="http://schemas.microsoft.com/office/powerpoint/2010/main" val="306731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A25F0B-66E2-4A49-BF6C-7E7B5BA88A78}"/>
              </a:ext>
            </a:extLst>
          </p:cNvPr>
          <p:cNvSpPr>
            <a:spLocks noGrp="1"/>
          </p:cNvSpPr>
          <p:nvPr>
            <p:ph type="title"/>
          </p:nvPr>
        </p:nvSpPr>
        <p:spPr/>
        <p:txBody>
          <a:bodyPr/>
          <a:lstStyle/>
          <a:p>
            <a:r>
              <a:rPr lang="nb-NO" dirty="0"/>
              <a:t>Viste du også at:</a:t>
            </a:r>
          </a:p>
        </p:txBody>
      </p:sp>
      <p:sp>
        <p:nvSpPr>
          <p:cNvPr id="4" name="Plassholder for tekst 3">
            <a:extLst>
              <a:ext uri="{FF2B5EF4-FFF2-40B4-BE49-F238E27FC236}">
                <a16:creationId xmlns:a16="http://schemas.microsoft.com/office/drawing/2014/main" id="{E99E63BE-5467-4658-B2B1-759AD86D9D42}"/>
              </a:ext>
            </a:extLst>
          </p:cNvPr>
          <p:cNvSpPr>
            <a:spLocks noGrp="1"/>
          </p:cNvSpPr>
          <p:nvPr>
            <p:ph type="body" sz="quarter" idx="13"/>
          </p:nvPr>
        </p:nvSpPr>
        <p:spPr>
          <a:xfrm>
            <a:off x="1015459" y="1591734"/>
            <a:ext cx="8547991" cy="5266266"/>
          </a:xfrm>
        </p:spPr>
        <p:txBody>
          <a:bodyPr>
            <a:normAutofit/>
          </a:bodyPr>
          <a:lstStyle/>
          <a:p>
            <a:pPr lvl="0">
              <a:buClr>
                <a:srgbClr val="FFC000"/>
              </a:buClr>
              <a:buFont typeface="Arial" panose="020B0604020202020204" pitchFamily="34" charset="0"/>
              <a:buChar char="•"/>
            </a:pPr>
            <a:r>
              <a:rPr lang="nb-NO" sz="2600" dirty="0">
                <a:solidFill>
                  <a:schemeClr val="tx2"/>
                </a:solidFill>
              </a:rPr>
              <a:t>Med urene hansker på kan du lett kontaminere inventar og utstyr?</a:t>
            </a:r>
          </a:p>
          <a:p>
            <a:pPr lvl="1">
              <a:buClr>
                <a:srgbClr val="FFC000"/>
              </a:buClr>
              <a:buFont typeface="Arial" panose="020B0604020202020204" pitchFamily="34" charset="0"/>
              <a:buChar char="•"/>
            </a:pPr>
            <a:r>
              <a:rPr lang="nb-NO" dirty="0">
                <a:solidFill>
                  <a:schemeClr val="tx2"/>
                </a:solidFill>
              </a:rPr>
              <a:t>Bruk pinsett</a:t>
            </a:r>
          </a:p>
          <a:p>
            <a:pPr>
              <a:buClr>
                <a:srgbClr val="FFC000"/>
              </a:buClr>
              <a:buFont typeface="Arial" panose="020B0604020202020204" pitchFamily="34" charset="0"/>
              <a:buChar char="•"/>
            </a:pPr>
            <a:r>
              <a:rPr lang="nb-NO" sz="2600" dirty="0">
                <a:solidFill>
                  <a:schemeClr val="tx2"/>
                </a:solidFill>
              </a:rPr>
              <a:t>Hyppig bruk av hansker kan føre til økt hudirritasjon?</a:t>
            </a:r>
          </a:p>
          <a:p>
            <a:pPr>
              <a:buClr>
                <a:srgbClr val="FFC000"/>
              </a:buClr>
              <a:buFont typeface="Arial" panose="020B0604020202020204" pitchFamily="34" charset="0"/>
              <a:buChar char="•"/>
            </a:pPr>
            <a:r>
              <a:rPr lang="nb-NO" sz="2600" dirty="0">
                <a:solidFill>
                  <a:schemeClr val="tx2"/>
                </a:solidFill>
              </a:rPr>
              <a:t>Man alltid skal utføre håndhygiene før hansker tas på og umiddelbart etter de er tatt av?</a:t>
            </a:r>
          </a:p>
          <a:p>
            <a:pPr>
              <a:buClr>
                <a:srgbClr val="FFC000"/>
              </a:buClr>
              <a:buFont typeface="Arial" panose="020B0604020202020204" pitchFamily="34" charset="0"/>
              <a:buChar char="•"/>
            </a:pPr>
            <a:r>
              <a:rPr lang="nb-NO" sz="2600" dirty="0">
                <a:solidFill>
                  <a:schemeClr val="tx2"/>
                </a:solidFill>
              </a:rPr>
              <a:t>Hanskenes beskyttelsesevne kan forringes av midler som såpe og alkohol? </a:t>
            </a:r>
          </a:p>
          <a:p>
            <a:pPr lvl="1">
              <a:buClr>
                <a:srgbClr val="FFC000"/>
              </a:buClr>
              <a:buFont typeface="Arial" panose="020B0604020202020204" pitchFamily="34" charset="0"/>
              <a:buChar char="•"/>
            </a:pPr>
            <a:r>
              <a:rPr lang="nb-NO" dirty="0">
                <a:solidFill>
                  <a:schemeClr val="tx2"/>
                </a:solidFill>
              </a:rPr>
              <a:t>Utfør derfor aldri håndhygiene med hansker på.</a:t>
            </a:r>
            <a:r>
              <a:rPr lang="nb-NO" b="1" dirty="0">
                <a:solidFill>
                  <a:schemeClr val="tx2"/>
                </a:solidFill>
              </a:rPr>
              <a:t> </a:t>
            </a:r>
            <a:endParaRPr lang="nb-NO" dirty="0">
              <a:solidFill>
                <a:schemeClr val="tx2"/>
              </a:solidFill>
            </a:endParaRPr>
          </a:p>
          <a:p>
            <a:pPr marL="0" indent="0">
              <a:buNone/>
            </a:pPr>
            <a:endParaRPr lang="nb-NO" dirty="0"/>
          </a:p>
        </p:txBody>
      </p:sp>
      <p:pic>
        <p:nvPicPr>
          <p:cNvPr id="5" name="Bilde 4">
            <a:extLst>
              <a:ext uri="{FF2B5EF4-FFF2-40B4-BE49-F238E27FC236}">
                <a16:creationId xmlns:a16="http://schemas.microsoft.com/office/drawing/2014/main" id="{ADD53300-FF63-42F1-9525-ABEF861FCB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96400" y="2544609"/>
            <a:ext cx="2387377" cy="3440693"/>
          </a:xfrm>
          <a:prstGeom prst="rect">
            <a:avLst/>
          </a:prstGeom>
        </p:spPr>
      </p:pic>
    </p:spTree>
    <p:extLst>
      <p:ext uri="{BB962C8B-B14F-4D97-AF65-F5344CB8AC3E}">
        <p14:creationId xmlns:p14="http://schemas.microsoft.com/office/powerpoint/2010/main" val="313425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87D7E1-6EB4-4EEA-9AE9-5754D7CFEEF7}"/>
              </a:ext>
            </a:extLst>
          </p:cNvPr>
          <p:cNvSpPr>
            <a:spLocks noGrp="1"/>
          </p:cNvSpPr>
          <p:nvPr>
            <p:ph type="title"/>
          </p:nvPr>
        </p:nvSpPr>
        <p:spPr/>
        <p:txBody>
          <a:bodyPr/>
          <a:lstStyle/>
          <a:p>
            <a:r>
              <a:rPr lang="nb-NO" dirty="0"/>
              <a:t>Bruk av pinsett</a:t>
            </a:r>
          </a:p>
        </p:txBody>
      </p:sp>
      <p:sp>
        <p:nvSpPr>
          <p:cNvPr id="4" name="Plassholder for tekst 3">
            <a:extLst>
              <a:ext uri="{FF2B5EF4-FFF2-40B4-BE49-F238E27FC236}">
                <a16:creationId xmlns:a16="http://schemas.microsoft.com/office/drawing/2014/main" id="{AFE77195-4FF2-4BFC-808F-3CCE137A6ADC}"/>
              </a:ext>
            </a:extLst>
          </p:cNvPr>
          <p:cNvSpPr>
            <a:spLocks noGrp="1"/>
          </p:cNvSpPr>
          <p:nvPr>
            <p:ph type="body" sz="quarter" idx="13"/>
          </p:nvPr>
        </p:nvSpPr>
        <p:spPr>
          <a:xfrm>
            <a:off x="1015339" y="1362526"/>
            <a:ext cx="10515600" cy="4131772"/>
          </a:xfrm>
        </p:spPr>
        <p:txBody>
          <a:bodyPr/>
          <a:lstStyle/>
          <a:p>
            <a:pPr marL="0" indent="0">
              <a:buNone/>
            </a:pPr>
            <a:r>
              <a:rPr lang="nb-NO" dirty="0">
                <a:solidFill>
                  <a:schemeClr val="tx2"/>
                </a:solidFill>
              </a:rPr>
              <a:t>Bruk av en ren pinsett kan være et alternativ for å hente ut utstyr fra skuffer. </a:t>
            </a:r>
          </a:p>
          <a:p>
            <a:pPr>
              <a:buClr>
                <a:srgbClr val="FFC000"/>
              </a:buClr>
              <a:buFont typeface="Arial" panose="020B0604020202020204" pitchFamily="34" charset="0"/>
              <a:buChar char="•"/>
            </a:pPr>
            <a:r>
              <a:rPr lang="nb-NO" dirty="0">
                <a:solidFill>
                  <a:schemeClr val="tx2"/>
                </a:solidFill>
              </a:rPr>
              <a:t>Pinsett må oppbevares slik at pinsettspissen holdes ren.</a:t>
            </a:r>
          </a:p>
          <a:p>
            <a:pPr>
              <a:buClr>
                <a:srgbClr val="FFC000"/>
              </a:buClr>
              <a:buFont typeface="Arial" panose="020B0604020202020204" pitchFamily="34" charset="0"/>
              <a:buChar char="•"/>
            </a:pPr>
            <a:r>
              <a:rPr lang="nb-NO" dirty="0">
                <a:solidFill>
                  <a:schemeClr val="tx2"/>
                </a:solidFill>
              </a:rPr>
              <a:t>Ta ny ren pinsett mellom hver pasient.</a:t>
            </a:r>
          </a:p>
          <a:p>
            <a:pPr marL="0" indent="0">
              <a:buNone/>
            </a:pPr>
            <a:endParaRPr lang="nb-NO" dirty="0"/>
          </a:p>
        </p:txBody>
      </p:sp>
      <p:pic>
        <p:nvPicPr>
          <p:cNvPr id="6" name="Bilde 5">
            <a:extLst>
              <a:ext uri="{FF2B5EF4-FFF2-40B4-BE49-F238E27FC236}">
                <a16:creationId xmlns:a16="http://schemas.microsoft.com/office/drawing/2014/main" id="{55F9EA53-01C3-492C-8BAC-4E91573D92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2002" y="4013201"/>
            <a:ext cx="1646723" cy="2464172"/>
          </a:xfrm>
          <a:prstGeom prst="rect">
            <a:avLst/>
          </a:prstGeom>
        </p:spPr>
      </p:pic>
      <p:pic>
        <p:nvPicPr>
          <p:cNvPr id="7" name="Bilde 6">
            <a:extLst>
              <a:ext uri="{FF2B5EF4-FFF2-40B4-BE49-F238E27FC236}">
                <a16:creationId xmlns:a16="http://schemas.microsoft.com/office/drawing/2014/main" id="{63BB23AD-9C2D-4CD1-9F2F-725798E3B2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7114" y="4013201"/>
            <a:ext cx="2546025" cy="2464171"/>
          </a:xfrm>
          <a:prstGeom prst="rect">
            <a:avLst/>
          </a:prstGeom>
        </p:spPr>
      </p:pic>
      <p:pic>
        <p:nvPicPr>
          <p:cNvPr id="8" name="Bilde 7">
            <a:extLst>
              <a:ext uri="{FF2B5EF4-FFF2-40B4-BE49-F238E27FC236}">
                <a16:creationId xmlns:a16="http://schemas.microsoft.com/office/drawing/2014/main" id="{B0BFF3E3-68C9-4C4B-82C7-89FDA3F91F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9128" y="4013201"/>
            <a:ext cx="1442872" cy="2397965"/>
          </a:xfrm>
          <a:prstGeom prst="rect">
            <a:avLst/>
          </a:prstGeom>
        </p:spPr>
      </p:pic>
      <p:cxnSp>
        <p:nvCxnSpPr>
          <p:cNvPr id="10" name="Rett linje 9">
            <a:extLst>
              <a:ext uri="{FF2B5EF4-FFF2-40B4-BE49-F238E27FC236}">
                <a16:creationId xmlns:a16="http://schemas.microsoft.com/office/drawing/2014/main" id="{74980586-A7B3-47B1-A208-C0AFC49A63EC}"/>
              </a:ext>
            </a:extLst>
          </p:cNvPr>
          <p:cNvCxnSpPr>
            <a:cxnSpLocks/>
          </p:cNvCxnSpPr>
          <p:nvPr/>
        </p:nvCxnSpPr>
        <p:spPr>
          <a:xfrm>
            <a:off x="2370448" y="4448807"/>
            <a:ext cx="582462" cy="444616"/>
          </a:xfrm>
          <a:prstGeom prst="line">
            <a:avLst/>
          </a:prstGeom>
          <a:ln w="28575">
            <a:solidFill>
              <a:srgbClr val="FFC000"/>
            </a:solidFill>
          </a:ln>
        </p:spPr>
        <p:style>
          <a:lnRef idx="1">
            <a:schemeClr val="accent4"/>
          </a:lnRef>
          <a:fillRef idx="0">
            <a:schemeClr val="accent4"/>
          </a:fillRef>
          <a:effectRef idx="0">
            <a:schemeClr val="accent4"/>
          </a:effectRef>
          <a:fontRef idx="minor">
            <a:schemeClr val="tx1"/>
          </a:fontRef>
        </p:style>
      </p:cxnSp>
      <p:cxnSp>
        <p:nvCxnSpPr>
          <p:cNvPr id="11" name="Rett linje 10">
            <a:extLst>
              <a:ext uri="{FF2B5EF4-FFF2-40B4-BE49-F238E27FC236}">
                <a16:creationId xmlns:a16="http://schemas.microsoft.com/office/drawing/2014/main" id="{A0E3B4B3-5BBA-4308-97AF-12BEDC8161C9}"/>
              </a:ext>
            </a:extLst>
          </p:cNvPr>
          <p:cNvCxnSpPr>
            <a:cxnSpLocks/>
          </p:cNvCxnSpPr>
          <p:nvPr/>
        </p:nvCxnSpPr>
        <p:spPr>
          <a:xfrm flipV="1">
            <a:off x="2370448" y="4448807"/>
            <a:ext cx="654746" cy="444616"/>
          </a:xfrm>
          <a:prstGeom prst="line">
            <a:avLst/>
          </a:prstGeom>
          <a:ln w="28575">
            <a:solidFill>
              <a:srgbClr val="FFC000"/>
            </a:solidFill>
          </a:ln>
        </p:spPr>
        <p:style>
          <a:lnRef idx="1">
            <a:schemeClr val="accent4"/>
          </a:lnRef>
          <a:fillRef idx="0">
            <a:schemeClr val="accent4"/>
          </a:fillRef>
          <a:effectRef idx="0">
            <a:schemeClr val="accent4"/>
          </a:effectRef>
          <a:fontRef idx="minor">
            <a:schemeClr val="tx1"/>
          </a:fontRef>
        </p:style>
      </p:cxnSp>
      <p:pic>
        <p:nvPicPr>
          <p:cNvPr id="16" name="Grafikk 15" descr="Tommelen-opp-tegn">
            <a:extLst>
              <a:ext uri="{FF2B5EF4-FFF2-40B4-BE49-F238E27FC236}">
                <a16:creationId xmlns:a16="http://schemas.microsoft.com/office/drawing/2014/main" id="{CB4DB9F7-BE08-470B-B61D-17E1F6CEED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24515" y="4013199"/>
            <a:ext cx="605833" cy="605833"/>
          </a:xfrm>
          <a:prstGeom prst="rect">
            <a:avLst/>
          </a:prstGeom>
        </p:spPr>
      </p:pic>
      <p:pic>
        <p:nvPicPr>
          <p:cNvPr id="17" name="Grafikk 16" descr="Tommelen-opp-tegn">
            <a:extLst>
              <a:ext uri="{FF2B5EF4-FFF2-40B4-BE49-F238E27FC236}">
                <a16:creationId xmlns:a16="http://schemas.microsoft.com/office/drawing/2014/main" id="{CA04F02C-CA54-43B7-9DF6-998FE0C132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9008" y="4013200"/>
            <a:ext cx="605833" cy="605833"/>
          </a:xfrm>
          <a:prstGeom prst="rect">
            <a:avLst/>
          </a:prstGeom>
        </p:spPr>
      </p:pic>
    </p:spTree>
    <p:extLst>
      <p:ext uri="{BB962C8B-B14F-4D97-AF65-F5344CB8AC3E}">
        <p14:creationId xmlns:p14="http://schemas.microsoft.com/office/powerpoint/2010/main" val="329947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4E790B-3B5F-4519-A607-278E4688E07D}"/>
              </a:ext>
            </a:extLst>
          </p:cNvPr>
          <p:cNvSpPr>
            <a:spLocks noGrp="1"/>
          </p:cNvSpPr>
          <p:nvPr>
            <p:ph type="title"/>
          </p:nvPr>
        </p:nvSpPr>
        <p:spPr>
          <a:xfrm>
            <a:off x="1015459" y="718428"/>
            <a:ext cx="10515600" cy="664797"/>
          </a:xfrm>
        </p:spPr>
        <p:txBody>
          <a:bodyPr/>
          <a:lstStyle/>
          <a:p>
            <a:r>
              <a:rPr lang="nb-NO" sz="4800" dirty="0"/>
              <a:t>Påkledning av hansker</a:t>
            </a:r>
            <a:endParaRPr lang="nb-NO" dirty="0"/>
          </a:p>
        </p:txBody>
      </p:sp>
      <p:pic>
        <p:nvPicPr>
          <p:cNvPr id="5" name="Bilde 4">
            <a:extLst>
              <a:ext uri="{FF2B5EF4-FFF2-40B4-BE49-F238E27FC236}">
                <a16:creationId xmlns:a16="http://schemas.microsoft.com/office/drawing/2014/main" id="{CC8F48FF-4072-4474-B78A-1CFD34F6A2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5459" y="1449200"/>
            <a:ext cx="6950042" cy="4852837"/>
          </a:xfrm>
          <a:prstGeom prst="rect">
            <a:avLst/>
          </a:prstGeom>
        </p:spPr>
      </p:pic>
    </p:spTree>
    <p:extLst>
      <p:ext uri="{BB962C8B-B14F-4D97-AF65-F5344CB8AC3E}">
        <p14:creationId xmlns:p14="http://schemas.microsoft.com/office/powerpoint/2010/main" val="128300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43D554-E8BB-4671-84CD-7439D9F15807}"/>
              </a:ext>
            </a:extLst>
          </p:cNvPr>
          <p:cNvSpPr>
            <a:spLocks noGrp="1"/>
          </p:cNvSpPr>
          <p:nvPr>
            <p:ph type="title"/>
          </p:nvPr>
        </p:nvSpPr>
        <p:spPr>
          <a:xfrm>
            <a:off x="1015459" y="718428"/>
            <a:ext cx="10515600" cy="664797"/>
          </a:xfrm>
        </p:spPr>
        <p:txBody>
          <a:bodyPr/>
          <a:lstStyle/>
          <a:p>
            <a:r>
              <a:rPr lang="nb-NO" sz="4800" dirty="0">
                <a:solidFill>
                  <a:schemeClr val="tx2"/>
                </a:solidFill>
              </a:rPr>
              <a:t>Avkledning av hansker</a:t>
            </a:r>
            <a:endParaRPr lang="nb-NO" dirty="0"/>
          </a:p>
        </p:txBody>
      </p:sp>
      <p:pic>
        <p:nvPicPr>
          <p:cNvPr id="5" name="Plassholder for innhold 7">
            <a:extLst>
              <a:ext uri="{FF2B5EF4-FFF2-40B4-BE49-F238E27FC236}">
                <a16:creationId xmlns:a16="http://schemas.microsoft.com/office/drawing/2014/main" id="{66641694-2E09-4FB5-8848-66B8DB3B15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5459" y="1933898"/>
            <a:ext cx="8229600" cy="3355228"/>
          </a:xfrm>
          <a:prstGeom prst="rect">
            <a:avLst/>
          </a:prstGeom>
        </p:spPr>
      </p:pic>
    </p:spTree>
    <p:extLst>
      <p:ext uri="{BB962C8B-B14F-4D97-AF65-F5344CB8AC3E}">
        <p14:creationId xmlns:p14="http://schemas.microsoft.com/office/powerpoint/2010/main" val="406420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F20586-D12F-41E0-A617-2C82D42DFFD1}"/>
              </a:ext>
            </a:extLst>
          </p:cNvPr>
          <p:cNvSpPr>
            <a:spLocks noGrp="1"/>
          </p:cNvSpPr>
          <p:nvPr>
            <p:ph type="title"/>
          </p:nvPr>
        </p:nvSpPr>
        <p:spPr>
          <a:xfrm>
            <a:off x="1015459" y="718428"/>
            <a:ext cx="10515600" cy="644151"/>
          </a:xfrm>
        </p:spPr>
        <p:txBody>
          <a:bodyPr/>
          <a:lstStyle/>
          <a:p>
            <a:r>
              <a:rPr lang="nb-NO" dirty="0"/>
              <a:t>Bruk av hansker</a:t>
            </a:r>
          </a:p>
        </p:txBody>
      </p:sp>
      <p:sp>
        <p:nvSpPr>
          <p:cNvPr id="3" name="Plassholder for tekst 2">
            <a:extLst>
              <a:ext uri="{FF2B5EF4-FFF2-40B4-BE49-F238E27FC236}">
                <a16:creationId xmlns:a16="http://schemas.microsoft.com/office/drawing/2014/main" id="{9C44C4D9-F027-4667-8745-C5280E1DC614}"/>
              </a:ext>
            </a:extLst>
          </p:cNvPr>
          <p:cNvSpPr>
            <a:spLocks noGrp="1"/>
          </p:cNvSpPr>
          <p:nvPr>
            <p:ph type="body" sz="quarter" idx="11"/>
          </p:nvPr>
        </p:nvSpPr>
        <p:spPr/>
        <p:txBody>
          <a:bodyPr/>
          <a:lstStyle/>
          <a:p>
            <a:r>
              <a:rPr lang="nb-NO" dirty="0">
                <a:solidFill>
                  <a:srgbClr val="FFC000"/>
                </a:solidFill>
              </a:rPr>
              <a:t>i kontakt med smitteførende pasienter</a:t>
            </a:r>
          </a:p>
        </p:txBody>
      </p:sp>
      <p:sp>
        <p:nvSpPr>
          <p:cNvPr id="4" name="Plassholder for tekst 3">
            <a:extLst>
              <a:ext uri="{FF2B5EF4-FFF2-40B4-BE49-F238E27FC236}">
                <a16:creationId xmlns:a16="http://schemas.microsoft.com/office/drawing/2014/main" id="{DC564EF7-DD1F-4127-BFE6-8FE8AD0F19EC}"/>
              </a:ext>
            </a:extLst>
          </p:cNvPr>
          <p:cNvSpPr>
            <a:spLocks noGrp="1"/>
          </p:cNvSpPr>
          <p:nvPr>
            <p:ph type="body" sz="quarter" idx="13"/>
          </p:nvPr>
        </p:nvSpPr>
        <p:spPr>
          <a:xfrm>
            <a:off x="1015459" y="2177396"/>
            <a:ext cx="8724159" cy="3641147"/>
          </a:xfrm>
        </p:spPr>
        <p:txBody>
          <a:bodyPr>
            <a:normAutofit fontScale="92500" lnSpcReduction="10000"/>
          </a:bodyPr>
          <a:lstStyle/>
          <a:p>
            <a:pPr>
              <a:buClr>
                <a:srgbClr val="FFC000"/>
              </a:buClr>
              <a:buFont typeface="Arial" panose="020B0604020202020204" pitchFamily="34" charset="0"/>
              <a:buChar char="•"/>
            </a:pPr>
            <a:r>
              <a:rPr lang="nb-NO" dirty="0"/>
              <a:t>Hansker benyttes ved kontakt med pasient eller gjenstander i pasientsonen, hansker tas først på når arbeid med pasient startes opp </a:t>
            </a:r>
          </a:p>
          <a:p>
            <a:pPr>
              <a:buClr>
                <a:srgbClr val="FFC000"/>
              </a:buClr>
              <a:buFont typeface="Arial" panose="020B0604020202020204" pitchFamily="34" charset="0"/>
              <a:buChar char="•"/>
            </a:pPr>
            <a:r>
              <a:rPr lang="nb-NO" dirty="0"/>
              <a:t>Arbeidet organiseres slik at man jobber fra rent til mer urene områder</a:t>
            </a:r>
          </a:p>
          <a:p>
            <a:pPr>
              <a:buClr>
                <a:srgbClr val="FFC000"/>
              </a:buClr>
              <a:buFont typeface="Arial" panose="020B0604020202020204" pitchFamily="34" charset="0"/>
              <a:buChar char="•"/>
            </a:pPr>
            <a:r>
              <a:rPr lang="nb-NO" dirty="0"/>
              <a:t>Når man skal begynne på en </a:t>
            </a:r>
            <a:r>
              <a:rPr lang="nb-NO" b="1" dirty="0"/>
              <a:t>ny ren oppgave </a:t>
            </a:r>
            <a:r>
              <a:rPr lang="nb-NO" dirty="0"/>
              <a:t>der hansker må benyttes, tas hansker av, håndhygiene utføres før nye hansker tas på</a:t>
            </a:r>
          </a:p>
          <a:p>
            <a:pPr marL="0" indent="0">
              <a:buNone/>
            </a:pPr>
            <a:endParaRPr lang="nb-NO" dirty="0"/>
          </a:p>
        </p:txBody>
      </p:sp>
      <p:pic>
        <p:nvPicPr>
          <p:cNvPr id="6" name="Bilde 5" descr="Et bilde som inneholder tekst&#10;&#10;Automatisk generert beskrivelse">
            <a:extLst>
              <a:ext uri="{FF2B5EF4-FFF2-40B4-BE49-F238E27FC236}">
                <a16:creationId xmlns:a16="http://schemas.microsoft.com/office/drawing/2014/main" id="{CE3D77BD-3CA9-481C-8877-7AE69FB30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111" y="2177396"/>
            <a:ext cx="4379397" cy="4256185"/>
          </a:xfrm>
          <a:prstGeom prst="rect">
            <a:avLst/>
          </a:prstGeom>
        </p:spPr>
      </p:pic>
    </p:spTree>
    <p:extLst>
      <p:ext uri="{BB962C8B-B14F-4D97-AF65-F5344CB8AC3E}">
        <p14:creationId xmlns:p14="http://schemas.microsoft.com/office/powerpoint/2010/main" val="2968051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672E0-A584-4D91-BE2D-FBFF81F1EDCF}"/>
              </a:ext>
            </a:extLst>
          </p:cNvPr>
          <p:cNvSpPr>
            <a:spLocks noGrp="1"/>
          </p:cNvSpPr>
          <p:nvPr>
            <p:ph type="title"/>
          </p:nvPr>
        </p:nvSpPr>
        <p:spPr/>
        <p:txBody>
          <a:bodyPr/>
          <a:lstStyle/>
          <a:p>
            <a:r>
              <a:rPr lang="nb-NO" dirty="0"/>
              <a:t>Oppsummering</a:t>
            </a:r>
          </a:p>
        </p:txBody>
      </p:sp>
      <p:sp>
        <p:nvSpPr>
          <p:cNvPr id="4" name="Plassholder for tekst 3">
            <a:extLst>
              <a:ext uri="{FF2B5EF4-FFF2-40B4-BE49-F238E27FC236}">
                <a16:creationId xmlns:a16="http://schemas.microsoft.com/office/drawing/2014/main" id="{B11BB3CF-0585-475F-A22B-E0F4646AD581}"/>
              </a:ext>
            </a:extLst>
          </p:cNvPr>
          <p:cNvSpPr>
            <a:spLocks noGrp="1"/>
          </p:cNvSpPr>
          <p:nvPr>
            <p:ph type="body" sz="quarter" idx="13"/>
          </p:nvPr>
        </p:nvSpPr>
        <p:spPr>
          <a:xfrm>
            <a:off x="1015459" y="1895912"/>
            <a:ext cx="10515600" cy="3922631"/>
          </a:xfrm>
        </p:spPr>
        <p:txBody>
          <a:bodyPr>
            <a:normAutofit/>
          </a:bodyPr>
          <a:lstStyle/>
          <a:p>
            <a:pPr>
              <a:buClr>
                <a:srgbClr val="FFC000"/>
              </a:buClr>
              <a:buFont typeface="Arial" panose="020B0604020202020204" pitchFamily="34" charset="0"/>
              <a:buChar char="•"/>
            </a:pPr>
            <a:r>
              <a:rPr lang="nb-NO" dirty="0"/>
              <a:t>Hansker og annet beskyttelsesutstyr har god effekt når det benyttes riktig og til rett tid. </a:t>
            </a:r>
          </a:p>
          <a:p>
            <a:pPr>
              <a:buClr>
                <a:srgbClr val="FFC000"/>
              </a:buClr>
              <a:buFont typeface="Arial" panose="020B0604020202020204" pitchFamily="34" charset="0"/>
              <a:buChar char="•"/>
            </a:pPr>
            <a:r>
              <a:rPr lang="nb-NO" dirty="0"/>
              <a:t>Økt bruk av hansker fører til redusert etterlevelse av anbefalingene for håndhygiene.</a:t>
            </a:r>
          </a:p>
          <a:p>
            <a:pPr>
              <a:buClr>
                <a:srgbClr val="FFC000"/>
              </a:buClr>
              <a:buFont typeface="Arial" panose="020B0604020202020204" pitchFamily="34" charset="0"/>
              <a:buChar char="•"/>
            </a:pPr>
            <a:r>
              <a:rPr lang="nb-NO" dirty="0"/>
              <a:t>Økt bruk av hansker fører til risiko for kontaminering av inventar og utstyr som følge av at man ikke tar av hanskene rett etter at urene oppgave er utført. Dette fører til økt risiko for smittespredning!</a:t>
            </a:r>
          </a:p>
          <a:p>
            <a:pPr marL="0" indent="0">
              <a:buClr>
                <a:srgbClr val="FFC000"/>
              </a:buClr>
              <a:buNone/>
            </a:pPr>
            <a:endParaRPr lang="nb-NO" dirty="0"/>
          </a:p>
          <a:p>
            <a:pPr marL="0" indent="0">
              <a:buNone/>
            </a:pPr>
            <a:endParaRPr lang="nb-NO" dirty="0"/>
          </a:p>
        </p:txBody>
      </p:sp>
    </p:spTree>
    <p:extLst>
      <p:ext uri="{BB962C8B-B14F-4D97-AF65-F5344CB8AC3E}">
        <p14:creationId xmlns:p14="http://schemas.microsoft.com/office/powerpoint/2010/main" val="33285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3A44D2-2FEA-4826-BEF3-3F9F32A6EAEB}"/>
              </a:ext>
            </a:extLst>
          </p:cNvPr>
          <p:cNvSpPr>
            <a:spLocks noGrp="1"/>
          </p:cNvSpPr>
          <p:nvPr>
            <p:ph type="title"/>
          </p:nvPr>
        </p:nvSpPr>
        <p:spPr>
          <a:xfrm>
            <a:off x="1015459" y="718428"/>
            <a:ext cx="10515600" cy="664797"/>
          </a:xfrm>
        </p:spPr>
        <p:txBody>
          <a:bodyPr/>
          <a:lstStyle/>
          <a:p>
            <a:r>
              <a:rPr lang="nb-NO" sz="4800" dirty="0">
                <a:solidFill>
                  <a:srgbClr val="1F497D"/>
                </a:solidFill>
              </a:rPr>
              <a:t>Referanser</a:t>
            </a:r>
            <a:endParaRPr lang="nb-NO" dirty="0"/>
          </a:p>
        </p:txBody>
      </p:sp>
      <p:sp>
        <p:nvSpPr>
          <p:cNvPr id="4" name="Plassholder for tekst 3">
            <a:extLst>
              <a:ext uri="{FF2B5EF4-FFF2-40B4-BE49-F238E27FC236}">
                <a16:creationId xmlns:a16="http://schemas.microsoft.com/office/drawing/2014/main" id="{BAED8333-96A7-4EB1-B61F-A7DF96F03220}"/>
              </a:ext>
            </a:extLst>
          </p:cNvPr>
          <p:cNvSpPr>
            <a:spLocks noGrp="1"/>
          </p:cNvSpPr>
          <p:nvPr>
            <p:ph type="body" sz="quarter" idx="13"/>
          </p:nvPr>
        </p:nvSpPr>
        <p:spPr>
          <a:xfrm>
            <a:off x="763789" y="1774724"/>
            <a:ext cx="10515600" cy="3641147"/>
          </a:xfrm>
        </p:spPr>
        <p:txBody>
          <a:bodyPr/>
          <a:lstStyle/>
          <a:p>
            <a:pPr marL="0" indent="0">
              <a:buNone/>
            </a:pPr>
            <a:r>
              <a:rPr lang="nb-NO" dirty="0">
                <a:solidFill>
                  <a:schemeClr val="tx1"/>
                </a:solidFill>
                <a:hlinkClick r:id="rId2">
                  <a:extLst>
                    <a:ext uri="{A12FA001-AC4F-418D-AE19-62706E023703}">
                      <ahyp:hlinkClr xmlns:ahyp="http://schemas.microsoft.com/office/drawing/2018/hyperlinkcolor" val="tx"/>
                    </a:ext>
                  </a:extLst>
                </a:hlinkClick>
              </a:rPr>
              <a:t>Nasjonal veileder for håndhygiene</a:t>
            </a:r>
            <a:endParaRPr lang="nb-NO" dirty="0">
              <a:solidFill>
                <a:schemeClr val="tx1"/>
              </a:solidFill>
            </a:endParaRPr>
          </a:p>
          <a:p>
            <a:pPr marL="0" indent="0">
              <a:buNone/>
            </a:pPr>
            <a:endParaRPr lang="nb-NO" dirty="0">
              <a:solidFill>
                <a:schemeClr val="tx1"/>
              </a:solidFill>
            </a:endParaRPr>
          </a:p>
          <a:p>
            <a:pPr marL="0" indent="0">
              <a:buNone/>
            </a:pPr>
            <a:r>
              <a:rPr lang="nb-NO" dirty="0">
                <a:solidFill>
                  <a:schemeClr val="tx1"/>
                </a:solidFill>
                <a:hlinkClick r:id="rId3">
                  <a:extLst>
                    <a:ext uri="{A12FA001-AC4F-418D-AE19-62706E023703}">
                      <ahyp:hlinkClr xmlns:ahyp="http://schemas.microsoft.com/office/drawing/2018/hyperlinkcolor" val="tx"/>
                    </a:ext>
                  </a:extLst>
                </a:hlinkClick>
              </a:rPr>
              <a:t>Temasiden om håndhygiene i </a:t>
            </a:r>
          </a:p>
          <a:p>
            <a:pPr marL="0" indent="0">
              <a:buNone/>
            </a:pPr>
            <a:r>
              <a:rPr lang="nb-NO" dirty="0">
                <a:solidFill>
                  <a:schemeClr val="tx1"/>
                </a:solidFill>
                <a:hlinkClick r:id="rId3">
                  <a:extLst>
                    <a:ext uri="{A12FA001-AC4F-418D-AE19-62706E023703}">
                      <ahyp:hlinkClr xmlns:ahyp="http://schemas.microsoft.com/office/drawing/2018/hyperlinkcolor" val="tx"/>
                    </a:ext>
                  </a:extLst>
                </a:hlinkClick>
              </a:rPr>
              <a:t>Helsetjenesten</a:t>
            </a:r>
            <a:br>
              <a:rPr lang="nb-NO" dirty="0">
                <a:solidFill>
                  <a:schemeClr val="tx1"/>
                </a:solidFill>
              </a:rPr>
            </a:br>
            <a:endParaRPr lang="nb-NO" dirty="0"/>
          </a:p>
          <a:p>
            <a:pPr marL="0" indent="0">
              <a:buNone/>
            </a:pPr>
            <a:endParaRPr lang="nb-NO" dirty="0"/>
          </a:p>
        </p:txBody>
      </p:sp>
      <p:pic>
        <p:nvPicPr>
          <p:cNvPr id="6" name="Bilde 5">
            <a:extLst>
              <a:ext uri="{FF2B5EF4-FFF2-40B4-BE49-F238E27FC236}">
                <a16:creationId xmlns:a16="http://schemas.microsoft.com/office/drawing/2014/main" id="{5CD8460B-E22D-4985-9E3A-BEDC1A8C9AC4}"/>
              </a:ext>
            </a:extLst>
          </p:cNvPr>
          <p:cNvPicPr>
            <a:picLocks noChangeAspect="1"/>
          </p:cNvPicPr>
          <p:nvPr/>
        </p:nvPicPr>
        <p:blipFill rotWithShape="1">
          <a:blip r:embed="rId4"/>
          <a:srcRect l="12551" t="6667" r="13750" b="24353"/>
          <a:stretch/>
        </p:blipFill>
        <p:spPr>
          <a:xfrm>
            <a:off x="6096000" y="1838129"/>
            <a:ext cx="5547187" cy="2920481"/>
          </a:xfrm>
          <a:prstGeom prst="rect">
            <a:avLst/>
          </a:prstGeom>
        </p:spPr>
      </p:pic>
    </p:spTree>
    <p:extLst>
      <p:ext uri="{BB962C8B-B14F-4D97-AF65-F5344CB8AC3E}">
        <p14:creationId xmlns:p14="http://schemas.microsoft.com/office/powerpoint/2010/main" val="241201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5254EC1-2209-437B-B6D3-05569FE81C82}"/>
              </a:ext>
            </a:extLst>
          </p:cNvPr>
          <p:cNvSpPr>
            <a:spLocks noGrp="1"/>
          </p:cNvSpPr>
          <p:nvPr>
            <p:ph type="title"/>
          </p:nvPr>
        </p:nvSpPr>
        <p:spPr/>
        <p:txBody>
          <a:bodyPr/>
          <a:lstStyle/>
          <a:p>
            <a:r>
              <a:rPr lang="nb-NO" dirty="0"/>
              <a:t>Innhold</a:t>
            </a:r>
          </a:p>
        </p:txBody>
      </p:sp>
      <p:sp>
        <p:nvSpPr>
          <p:cNvPr id="6" name="Plassholder for tekst 5">
            <a:extLst>
              <a:ext uri="{FF2B5EF4-FFF2-40B4-BE49-F238E27FC236}">
                <a16:creationId xmlns:a16="http://schemas.microsoft.com/office/drawing/2014/main" id="{9AFCA728-91FE-4876-9F53-C455BB4646C9}"/>
              </a:ext>
            </a:extLst>
          </p:cNvPr>
          <p:cNvSpPr>
            <a:spLocks noGrp="1"/>
          </p:cNvSpPr>
          <p:nvPr>
            <p:ph type="body" sz="quarter" idx="13"/>
          </p:nvPr>
        </p:nvSpPr>
        <p:spPr>
          <a:xfrm>
            <a:off x="1015459" y="1574800"/>
            <a:ext cx="10515600" cy="4243743"/>
          </a:xfrm>
        </p:spPr>
        <p:txBody>
          <a:bodyPr>
            <a:normAutofit fontScale="92500" lnSpcReduction="20000"/>
          </a:bodyPr>
          <a:lstStyle/>
          <a:p>
            <a:pPr marL="571500" indent="-514350" defTabSz="914400">
              <a:spcBef>
                <a:spcPct val="0"/>
              </a:spcBef>
              <a:spcAft>
                <a:spcPts val="1200"/>
              </a:spcAft>
              <a:buClr>
                <a:srgbClr val="FFC000"/>
              </a:buClr>
              <a:buSzPct val="80000"/>
              <a:buFont typeface="+mj-lt"/>
              <a:buAutoNum type="arabicPeriod"/>
            </a:pPr>
            <a:r>
              <a:rPr lang="nb-NO" altLang="nb-NO" sz="3100" dirty="0"/>
              <a:t>Innledning</a:t>
            </a:r>
          </a:p>
          <a:p>
            <a:pPr marL="571500" indent="-514350" defTabSz="914400">
              <a:spcBef>
                <a:spcPct val="0"/>
              </a:spcBef>
              <a:spcAft>
                <a:spcPts val="1200"/>
              </a:spcAft>
              <a:buClr>
                <a:srgbClr val="FFC000"/>
              </a:buClr>
              <a:buSzPct val="80000"/>
              <a:buFont typeface="+mj-lt"/>
              <a:buAutoNum type="arabicPeriod"/>
            </a:pPr>
            <a:r>
              <a:rPr lang="nb-NO" altLang="nb-NO" sz="3100" dirty="0"/>
              <a:t>Indikasjoner for  håndhygiene</a:t>
            </a:r>
          </a:p>
          <a:p>
            <a:pPr marL="571500" indent="-514350" defTabSz="914400">
              <a:spcBef>
                <a:spcPct val="0"/>
              </a:spcBef>
              <a:spcAft>
                <a:spcPts val="1200"/>
              </a:spcAft>
              <a:buClr>
                <a:srgbClr val="FFC000"/>
              </a:buClr>
              <a:buSzPct val="80000"/>
              <a:buFont typeface="+mj-lt"/>
              <a:buAutoNum type="arabicPeriod"/>
            </a:pPr>
            <a:r>
              <a:rPr lang="nb-NO" altLang="nb-NO" sz="3100" dirty="0"/>
              <a:t>Bruk av hansker</a:t>
            </a:r>
          </a:p>
          <a:p>
            <a:pPr marL="571500" indent="-514350" defTabSz="914400">
              <a:spcBef>
                <a:spcPct val="0"/>
              </a:spcBef>
              <a:spcAft>
                <a:spcPts val="1200"/>
              </a:spcAft>
              <a:buClr>
                <a:srgbClr val="FFC000"/>
              </a:buClr>
              <a:buSzPct val="80000"/>
              <a:buFont typeface="+mj-lt"/>
              <a:buAutoNum type="arabicPeriod"/>
            </a:pPr>
            <a:r>
              <a:rPr lang="nb-NO" altLang="nb-NO" sz="3100" dirty="0"/>
              <a:t>På- og avkledning av hansker</a:t>
            </a:r>
          </a:p>
          <a:p>
            <a:pPr marL="571500" indent="-514350" defTabSz="914400">
              <a:spcBef>
                <a:spcPct val="0"/>
              </a:spcBef>
              <a:spcAft>
                <a:spcPts val="1200"/>
              </a:spcAft>
              <a:buClr>
                <a:srgbClr val="FFC000"/>
              </a:buClr>
              <a:buSzPct val="80000"/>
              <a:buFont typeface="+mj-lt"/>
              <a:buAutoNum type="arabicPeriod"/>
            </a:pPr>
            <a:r>
              <a:rPr lang="nb-NO" altLang="nb-NO" sz="3100" dirty="0"/>
              <a:t>Bruk av hansker i kontakt med smitteførende pasient </a:t>
            </a:r>
          </a:p>
          <a:p>
            <a:pPr marL="571500" indent="-514350" defTabSz="914400">
              <a:spcBef>
                <a:spcPct val="0"/>
              </a:spcBef>
              <a:spcAft>
                <a:spcPts val="1200"/>
              </a:spcAft>
              <a:buClr>
                <a:srgbClr val="FFC000"/>
              </a:buClr>
              <a:buSzPct val="80000"/>
              <a:buFont typeface="+mj-lt"/>
              <a:buAutoNum type="arabicPeriod"/>
            </a:pPr>
            <a:r>
              <a:rPr lang="nb-NO" altLang="nb-NO" sz="3100" dirty="0"/>
              <a:t>Oppsummering</a:t>
            </a:r>
          </a:p>
          <a:p>
            <a:pPr marL="571500" indent="-514350" defTabSz="914400">
              <a:spcBef>
                <a:spcPct val="0"/>
              </a:spcBef>
              <a:spcAft>
                <a:spcPts val="1200"/>
              </a:spcAft>
              <a:buClr>
                <a:srgbClr val="FFC000"/>
              </a:buClr>
              <a:buSzPct val="80000"/>
              <a:buFont typeface="+mj-lt"/>
              <a:buAutoNum type="arabicPeriod"/>
            </a:pPr>
            <a:r>
              <a:rPr lang="nb-NO" altLang="nb-NO" sz="3100" dirty="0"/>
              <a:t>Kunnskapsgrunnlaget</a:t>
            </a:r>
          </a:p>
          <a:p>
            <a:endParaRPr lang="nb-NO" dirty="0"/>
          </a:p>
        </p:txBody>
      </p:sp>
    </p:spTree>
    <p:extLst>
      <p:ext uri="{BB962C8B-B14F-4D97-AF65-F5344CB8AC3E}">
        <p14:creationId xmlns:p14="http://schemas.microsoft.com/office/powerpoint/2010/main" val="22424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419504-93C0-4FF7-B7EE-F11A35BE4147}"/>
              </a:ext>
            </a:extLst>
          </p:cNvPr>
          <p:cNvSpPr>
            <a:spLocks noGrp="1"/>
          </p:cNvSpPr>
          <p:nvPr>
            <p:ph type="title"/>
          </p:nvPr>
        </p:nvSpPr>
        <p:spPr/>
        <p:txBody>
          <a:bodyPr/>
          <a:lstStyle/>
          <a:p>
            <a:r>
              <a:rPr lang="nb-NO" dirty="0"/>
              <a:t>Innledning</a:t>
            </a:r>
          </a:p>
        </p:txBody>
      </p:sp>
      <p:sp>
        <p:nvSpPr>
          <p:cNvPr id="4" name="Plassholder for tekst 3">
            <a:extLst>
              <a:ext uri="{FF2B5EF4-FFF2-40B4-BE49-F238E27FC236}">
                <a16:creationId xmlns:a16="http://schemas.microsoft.com/office/drawing/2014/main" id="{3406FD36-7D2E-4675-9FAF-1F78D00FAA43}"/>
              </a:ext>
            </a:extLst>
          </p:cNvPr>
          <p:cNvSpPr>
            <a:spLocks noGrp="1"/>
          </p:cNvSpPr>
          <p:nvPr>
            <p:ph type="body" sz="quarter" idx="13"/>
          </p:nvPr>
        </p:nvSpPr>
        <p:spPr/>
        <p:txBody>
          <a:bodyPr/>
          <a:lstStyle/>
          <a:p>
            <a:pPr marL="0" indent="0">
              <a:buNone/>
            </a:pPr>
            <a:r>
              <a:rPr lang="nb-NO" dirty="0"/>
              <a:t>Hansker skal beskytte personell i tannhelsetjenesten for eksponering av kroppsvæsker og eventuelle smittestoffer. Hansker er et ekstra tiltak i tillegg til håndhygiene. Hansker kan ikke benyttes for å redusere eller for å ikke utføre håndhygiene, kun som et supplement. I tannhelsetjenesten benyttes hansker oftere enn hva det er behov for, og det er derfor viktig å sette fokus på NÅR og HVORDAN hansker skal benyttes.</a:t>
            </a:r>
          </a:p>
        </p:txBody>
      </p:sp>
    </p:spTree>
    <p:extLst>
      <p:ext uri="{BB962C8B-B14F-4D97-AF65-F5344CB8AC3E}">
        <p14:creationId xmlns:p14="http://schemas.microsoft.com/office/powerpoint/2010/main" val="135130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40EF17-CB86-4483-B0D2-26E948C00D94}"/>
              </a:ext>
            </a:extLst>
          </p:cNvPr>
          <p:cNvSpPr>
            <a:spLocks noGrp="1"/>
          </p:cNvSpPr>
          <p:nvPr>
            <p:ph type="title"/>
          </p:nvPr>
        </p:nvSpPr>
        <p:spPr>
          <a:xfrm>
            <a:off x="1015459" y="718428"/>
            <a:ext cx="10515600" cy="664797"/>
          </a:xfrm>
        </p:spPr>
        <p:txBody>
          <a:bodyPr/>
          <a:lstStyle/>
          <a:p>
            <a:r>
              <a:rPr lang="nb-NO" sz="4800" dirty="0"/>
              <a:t>Håndhygiene til rett tid –</a:t>
            </a:r>
            <a:endParaRPr lang="nb-NO" dirty="0"/>
          </a:p>
        </p:txBody>
      </p:sp>
      <p:sp>
        <p:nvSpPr>
          <p:cNvPr id="3" name="Plassholder for tekst 2">
            <a:extLst>
              <a:ext uri="{FF2B5EF4-FFF2-40B4-BE49-F238E27FC236}">
                <a16:creationId xmlns:a16="http://schemas.microsoft.com/office/drawing/2014/main" id="{6B78AF54-3974-4170-8DC9-11917CD080E7}"/>
              </a:ext>
            </a:extLst>
          </p:cNvPr>
          <p:cNvSpPr>
            <a:spLocks noGrp="1"/>
          </p:cNvSpPr>
          <p:nvPr>
            <p:ph type="body" sz="quarter" idx="11"/>
          </p:nvPr>
        </p:nvSpPr>
        <p:spPr>
          <a:xfrm>
            <a:off x="1015339" y="1363702"/>
            <a:ext cx="10515600" cy="430887"/>
          </a:xfrm>
        </p:spPr>
        <p:txBody>
          <a:bodyPr/>
          <a:lstStyle/>
          <a:p>
            <a:r>
              <a:rPr lang="nb-NO" sz="2800" b="1" dirty="0">
                <a:solidFill>
                  <a:srgbClr val="FFC000"/>
                </a:solidFill>
              </a:rPr>
              <a:t>indikasjoner for håndhygiene i tannhelsetjenesten</a:t>
            </a:r>
            <a:endParaRPr lang="nb-NO" dirty="0">
              <a:solidFill>
                <a:srgbClr val="FFC000"/>
              </a:solidFill>
            </a:endParaRPr>
          </a:p>
        </p:txBody>
      </p:sp>
      <p:pic>
        <p:nvPicPr>
          <p:cNvPr id="5" name="Bilde 4">
            <a:extLst>
              <a:ext uri="{FF2B5EF4-FFF2-40B4-BE49-F238E27FC236}">
                <a16:creationId xmlns:a16="http://schemas.microsoft.com/office/drawing/2014/main" id="{08FE8C6E-FD3C-4E0D-B9FF-680ECD73F2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3657" y="2410447"/>
            <a:ext cx="2555636" cy="2845811"/>
          </a:xfrm>
          <a:prstGeom prst="rect">
            <a:avLst/>
          </a:prstGeom>
        </p:spPr>
      </p:pic>
      <p:sp>
        <p:nvSpPr>
          <p:cNvPr id="8" name="TekstSylinder 7">
            <a:extLst>
              <a:ext uri="{FF2B5EF4-FFF2-40B4-BE49-F238E27FC236}">
                <a16:creationId xmlns:a16="http://schemas.microsoft.com/office/drawing/2014/main" id="{B43C5FCE-81FE-491A-876D-BA8DD79E22BA}"/>
              </a:ext>
            </a:extLst>
          </p:cNvPr>
          <p:cNvSpPr txBox="1"/>
          <p:nvPr/>
        </p:nvSpPr>
        <p:spPr>
          <a:xfrm>
            <a:off x="3452237" y="2025155"/>
            <a:ext cx="4653911" cy="4344076"/>
          </a:xfrm>
          <a:prstGeom prst="rect">
            <a:avLst/>
          </a:prstGeom>
          <a:noFill/>
          <a:ln w="22225" cap="sq" cmpd="dbl">
            <a:solidFill>
              <a:srgbClr val="FFC000"/>
            </a:solidFill>
            <a:prstDash val="solid"/>
          </a:ln>
        </p:spPr>
        <p:txBody>
          <a:bodyPr wrap="square" rtlCol="0">
            <a:spAutoFit/>
          </a:bodyPr>
          <a:lstStyle/>
          <a:p>
            <a:pPr algn="l"/>
            <a:endParaRPr lang="nb-NO" sz="2200" dirty="0" err="1"/>
          </a:p>
        </p:txBody>
      </p:sp>
      <p:pic>
        <p:nvPicPr>
          <p:cNvPr id="9" name="Bilde 8">
            <a:extLst>
              <a:ext uri="{FF2B5EF4-FFF2-40B4-BE49-F238E27FC236}">
                <a16:creationId xmlns:a16="http://schemas.microsoft.com/office/drawing/2014/main" id="{B6DC6D13-E1F5-4594-BEEA-921DE3A4E8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6047" y="4887387"/>
            <a:ext cx="1231919" cy="1219661"/>
          </a:xfrm>
          <a:prstGeom prst="rect">
            <a:avLst/>
          </a:prstGeom>
        </p:spPr>
      </p:pic>
      <p:sp>
        <p:nvSpPr>
          <p:cNvPr id="10" name="Plassholder for innhold 5">
            <a:extLst>
              <a:ext uri="{FF2B5EF4-FFF2-40B4-BE49-F238E27FC236}">
                <a16:creationId xmlns:a16="http://schemas.microsoft.com/office/drawing/2014/main" id="{E4BAF151-2251-469E-8EAC-A149791ACD8E}"/>
              </a:ext>
            </a:extLst>
          </p:cNvPr>
          <p:cNvSpPr txBox="1">
            <a:spLocks/>
          </p:cNvSpPr>
          <p:nvPr/>
        </p:nvSpPr>
        <p:spPr>
          <a:xfrm>
            <a:off x="1796283" y="1885478"/>
            <a:ext cx="2445489" cy="2205968"/>
          </a:xfrm>
          <a:prstGeom prst="rightArrow">
            <a:avLst/>
          </a:prstGeom>
          <a:solidFill>
            <a:srgbClr val="FFC000"/>
          </a:solidFill>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47500" lnSpcReduction="20000"/>
          </a:bodyPr>
          <a:lstStyle>
            <a:lvl1pPr marL="342900" indent="-342900" algn="l" defTabSz="457200" rtl="0" eaLnBrk="1" latinLnBrk="0" hangingPunct="1">
              <a:spcBef>
                <a:spcPct val="20000"/>
              </a:spcBef>
              <a:buFont typeface="Arial"/>
              <a:buChar char="•"/>
              <a:defRPr sz="3200" kern="1200">
                <a:solidFill>
                  <a:srgbClr val="00387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387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387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387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38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800100" lvl="2" indent="0">
              <a:buNone/>
            </a:pPr>
            <a:r>
              <a:rPr lang="nb-NO" b="1" dirty="0">
                <a:solidFill>
                  <a:schemeClr val="tx1"/>
                </a:solidFill>
                <a:latin typeface="Arial Black" panose="020B0A04020102020204" pitchFamily="34" charset="0"/>
                <a:cs typeface="Arial" panose="020B0604020202020204" pitchFamily="34" charset="0"/>
              </a:rPr>
              <a:t>Før kontakt med pasienten eller pasientens omgivelser </a:t>
            </a:r>
          </a:p>
        </p:txBody>
      </p:sp>
      <p:sp>
        <p:nvSpPr>
          <p:cNvPr id="11" name="Plassholder for innhold 5">
            <a:extLst>
              <a:ext uri="{FF2B5EF4-FFF2-40B4-BE49-F238E27FC236}">
                <a16:creationId xmlns:a16="http://schemas.microsoft.com/office/drawing/2014/main" id="{96001E77-3350-4E1B-B84D-6A3D50D2C4C0}"/>
              </a:ext>
            </a:extLst>
          </p:cNvPr>
          <p:cNvSpPr txBox="1">
            <a:spLocks/>
          </p:cNvSpPr>
          <p:nvPr/>
        </p:nvSpPr>
        <p:spPr>
          <a:xfrm rot="1408162">
            <a:off x="3844683" y="4088339"/>
            <a:ext cx="2544972" cy="1950147"/>
          </a:xfrm>
          <a:prstGeom prst="rightArrow">
            <a:avLst/>
          </a:prstGeom>
          <a:solidFill>
            <a:srgbClr val="FFC000"/>
          </a:solidFill>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rgbClr val="00387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387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387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387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38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800100" lvl="2" indent="0">
              <a:buNone/>
            </a:pPr>
            <a:r>
              <a:rPr lang="nb-NO" sz="1100" b="1" dirty="0">
                <a:solidFill>
                  <a:schemeClr val="tx1"/>
                </a:solidFill>
                <a:latin typeface="Arial Black" panose="020B0A04020102020204" pitchFamily="34" charset="0"/>
                <a:cs typeface="Arial" panose="020B0604020202020204" pitchFamily="34" charset="0"/>
              </a:rPr>
              <a:t>Etter kontakt med kroppsvæske</a:t>
            </a:r>
          </a:p>
        </p:txBody>
      </p:sp>
      <p:sp>
        <p:nvSpPr>
          <p:cNvPr id="12" name="Plassholder for innhold 5">
            <a:extLst>
              <a:ext uri="{FF2B5EF4-FFF2-40B4-BE49-F238E27FC236}">
                <a16:creationId xmlns:a16="http://schemas.microsoft.com/office/drawing/2014/main" id="{4BEAB54A-4802-4BCE-8AA1-D19D9A2379BD}"/>
              </a:ext>
            </a:extLst>
          </p:cNvPr>
          <p:cNvSpPr txBox="1">
            <a:spLocks/>
          </p:cNvSpPr>
          <p:nvPr/>
        </p:nvSpPr>
        <p:spPr>
          <a:xfrm rot="9475820">
            <a:off x="6465585" y="1822619"/>
            <a:ext cx="2032844" cy="1711614"/>
          </a:xfrm>
          <a:prstGeom prst="rightArrow">
            <a:avLst/>
          </a:prstGeom>
          <a:solidFill>
            <a:srgbClr val="FFC000"/>
          </a:solidFill>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rgbClr val="00387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387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387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387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38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800100" lvl="2" indent="0">
              <a:buNone/>
            </a:pPr>
            <a:endParaRPr lang="nb-NO" sz="1100" b="1" dirty="0">
              <a:solidFill>
                <a:schemeClr val="tx1"/>
              </a:solidFill>
              <a:latin typeface="Arial Black" panose="020B0A04020102020204" pitchFamily="34" charset="0"/>
              <a:cs typeface="Arial" panose="020B0604020202020204" pitchFamily="34" charset="0"/>
            </a:endParaRPr>
          </a:p>
        </p:txBody>
      </p:sp>
      <p:sp>
        <p:nvSpPr>
          <p:cNvPr id="13" name="TekstSylinder 12">
            <a:extLst>
              <a:ext uri="{FF2B5EF4-FFF2-40B4-BE49-F238E27FC236}">
                <a16:creationId xmlns:a16="http://schemas.microsoft.com/office/drawing/2014/main" id="{D6F05D98-E529-4748-AA30-5FC74C1B3CE1}"/>
              </a:ext>
            </a:extLst>
          </p:cNvPr>
          <p:cNvSpPr txBox="1"/>
          <p:nvPr/>
        </p:nvSpPr>
        <p:spPr>
          <a:xfrm rot="20338296">
            <a:off x="7162783" y="2232691"/>
            <a:ext cx="1313047" cy="600164"/>
          </a:xfrm>
          <a:prstGeom prst="rect">
            <a:avLst/>
          </a:prstGeom>
          <a:noFill/>
        </p:spPr>
        <p:txBody>
          <a:bodyPr wrap="square" rtlCol="0">
            <a:spAutoFit/>
          </a:bodyPr>
          <a:lstStyle/>
          <a:p>
            <a:r>
              <a:rPr lang="nb-NO" sz="1100" b="1" dirty="0">
                <a:latin typeface="Arial Black" panose="020B0A04020102020204" pitchFamily="34" charset="0"/>
              </a:rPr>
              <a:t>Føre rene/aseptiske oppgaver</a:t>
            </a:r>
          </a:p>
        </p:txBody>
      </p:sp>
      <p:sp>
        <p:nvSpPr>
          <p:cNvPr id="14" name="Plassholder for innhold 5">
            <a:extLst>
              <a:ext uri="{FF2B5EF4-FFF2-40B4-BE49-F238E27FC236}">
                <a16:creationId xmlns:a16="http://schemas.microsoft.com/office/drawing/2014/main" id="{05F34916-30B7-4B7D-A0D3-2042574198FB}"/>
              </a:ext>
            </a:extLst>
          </p:cNvPr>
          <p:cNvSpPr txBox="1">
            <a:spLocks/>
          </p:cNvSpPr>
          <p:nvPr/>
        </p:nvSpPr>
        <p:spPr>
          <a:xfrm>
            <a:off x="7356124" y="3154466"/>
            <a:ext cx="2506374" cy="2085455"/>
          </a:xfrm>
          <a:prstGeom prst="rightArrow">
            <a:avLst/>
          </a:prstGeom>
          <a:solidFill>
            <a:srgbClr val="FFC000"/>
          </a:solidFill>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47500" lnSpcReduction="20000"/>
          </a:bodyPr>
          <a:lstStyle>
            <a:lvl1pPr marL="342900" indent="-342900" algn="l" defTabSz="457200" rtl="0" eaLnBrk="1" latinLnBrk="0" hangingPunct="1">
              <a:spcBef>
                <a:spcPct val="20000"/>
              </a:spcBef>
              <a:buFont typeface="Arial"/>
              <a:buChar char="•"/>
              <a:defRPr sz="3200" kern="1200">
                <a:solidFill>
                  <a:srgbClr val="00387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387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387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387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38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800100" lvl="2" indent="0">
              <a:buNone/>
            </a:pPr>
            <a:r>
              <a:rPr lang="nb-NO" b="1" dirty="0">
                <a:solidFill>
                  <a:schemeClr val="tx1"/>
                </a:solidFill>
                <a:latin typeface="Arial Black" panose="020B0A04020102020204" pitchFamily="34" charset="0"/>
                <a:cs typeface="Arial" panose="020B0604020202020204" pitchFamily="34" charset="0"/>
              </a:rPr>
              <a:t>Etter kontakt med pasienten eller pasientens omgivelser </a:t>
            </a:r>
          </a:p>
        </p:txBody>
      </p:sp>
      <p:sp>
        <p:nvSpPr>
          <p:cNvPr id="15" name="TekstSylinder 14">
            <a:extLst>
              <a:ext uri="{FF2B5EF4-FFF2-40B4-BE49-F238E27FC236}">
                <a16:creationId xmlns:a16="http://schemas.microsoft.com/office/drawing/2014/main" id="{0462E5C7-5FC6-4EC0-92E9-8CBF8D12842D}"/>
              </a:ext>
            </a:extLst>
          </p:cNvPr>
          <p:cNvSpPr txBox="1"/>
          <p:nvPr/>
        </p:nvSpPr>
        <p:spPr>
          <a:xfrm>
            <a:off x="1900048" y="2388297"/>
            <a:ext cx="552893" cy="1200329"/>
          </a:xfrm>
          <a:prstGeom prst="rect">
            <a:avLst/>
          </a:prstGeom>
          <a:noFill/>
        </p:spPr>
        <p:txBody>
          <a:bodyPr wrap="square" rtlCol="0">
            <a:spAutoFit/>
          </a:bodyPr>
          <a:lstStyle/>
          <a:p>
            <a:r>
              <a:rPr lang="nb-NO" sz="7200" b="1" dirty="0">
                <a:solidFill>
                  <a:schemeClr val="bg1"/>
                </a:solidFill>
              </a:rPr>
              <a:t>1</a:t>
            </a:r>
          </a:p>
        </p:txBody>
      </p:sp>
      <p:sp>
        <p:nvSpPr>
          <p:cNvPr id="16" name="TekstSylinder 15">
            <a:extLst>
              <a:ext uri="{FF2B5EF4-FFF2-40B4-BE49-F238E27FC236}">
                <a16:creationId xmlns:a16="http://schemas.microsoft.com/office/drawing/2014/main" id="{986C0738-34B7-430D-8E69-43244C268954}"/>
              </a:ext>
            </a:extLst>
          </p:cNvPr>
          <p:cNvSpPr txBox="1"/>
          <p:nvPr/>
        </p:nvSpPr>
        <p:spPr>
          <a:xfrm rot="1392783">
            <a:off x="4061990" y="4073210"/>
            <a:ext cx="552893" cy="1200329"/>
          </a:xfrm>
          <a:prstGeom prst="rect">
            <a:avLst/>
          </a:prstGeom>
          <a:noFill/>
        </p:spPr>
        <p:txBody>
          <a:bodyPr wrap="square" rtlCol="0">
            <a:spAutoFit/>
          </a:bodyPr>
          <a:lstStyle/>
          <a:p>
            <a:r>
              <a:rPr lang="nb-NO" sz="7200" b="1" dirty="0">
                <a:solidFill>
                  <a:schemeClr val="bg1"/>
                </a:solidFill>
              </a:rPr>
              <a:t>3</a:t>
            </a:r>
          </a:p>
        </p:txBody>
      </p:sp>
      <p:sp>
        <p:nvSpPr>
          <p:cNvPr id="17" name="TekstSylinder 16">
            <a:extLst>
              <a:ext uri="{FF2B5EF4-FFF2-40B4-BE49-F238E27FC236}">
                <a16:creationId xmlns:a16="http://schemas.microsoft.com/office/drawing/2014/main" id="{816228CF-4E28-4BF9-8465-B536B1525B53}"/>
              </a:ext>
            </a:extLst>
          </p:cNvPr>
          <p:cNvSpPr txBox="1"/>
          <p:nvPr/>
        </p:nvSpPr>
        <p:spPr>
          <a:xfrm rot="20400047">
            <a:off x="6705353" y="2297344"/>
            <a:ext cx="552893" cy="1200329"/>
          </a:xfrm>
          <a:prstGeom prst="rect">
            <a:avLst/>
          </a:prstGeom>
          <a:noFill/>
        </p:spPr>
        <p:txBody>
          <a:bodyPr wrap="square" rtlCol="0">
            <a:spAutoFit/>
          </a:bodyPr>
          <a:lstStyle/>
          <a:p>
            <a:r>
              <a:rPr lang="nb-NO" sz="7200" b="1" dirty="0">
                <a:solidFill>
                  <a:schemeClr val="bg1"/>
                </a:solidFill>
              </a:rPr>
              <a:t>2</a:t>
            </a:r>
          </a:p>
        </p:txBody>
      </p:sp>
      <p:sp>
        <p:nvSpPr>
          <p:cNvPr id="18" name="TekstSylinder 17">
            <a:extLst>
              <a:ext uri="{FF2B5EF4-FFF2-40B4-BE49-F238E27FC236}">
                <a16:creationId xmlns:a16="http://schemas.microsoft.com/office/drawing/2014/main" id="{07506448-A886-424A-98E9-2F4D025F9199}"/>
              </a:ext>
            </a:extLst>
          </p:cNvPr>
          <p:cNvSpPr txBox="1"/>
          <p:nvPr/>
        </p:nvSpPr>
        <p:spPr>
          <a:xfrm>
            <a:off x="7371627" y="3633040"/>
            <a:ext cx="552893" cy="1200329"/>
          </a:xfrm>
          <a:prstGeom prst="rect">
            <a:avLst/>
          </a:prstGeom>
          <a:noFill/>
        </p:spPr>
        <p:txBody>
          <a:bodyPr wrap="square" rtlCol="0">
            <a:spAutoFit/>
          </a:bodyPr>
          <a:lstStyle/>
          <a:p>
            <a:r>
              <a:rPr lang="nb-NO" sz="7200" b="1" dirty="0">
                <a:solidFill>
                  <a:schemeClr val="bg1"/>
                </a:solidFill>
              </a:rPr>
              <a:t>4</a:t>
            </a:r>
          </a:p>
        </p:txBody>
      </p:sp>
    </p:spTree>
    <p:extLst>
      <p:ext uri="{BB962C8B-B14F-4D97-AF65-F5344CB8AC3E}">
        <p14:creationId xmlns:p14="http://schemas.microsoft.com/office/powerpoint/2010/main" val="127622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94F4AA-A687-45E8-A63C-21DDC732D179}"/>
              </a:ext>
            </a:extLst>
          </p:cNvPr>
          <p:cNvSpPr>
            <a:spLocks noGrp="1"/>
          </p:cNvSpPr>
          <p:nvPr>
            <p:ph type="title"/>
          </p:nvPr>
        </p:nvSpPr>
        <p:spPr>
          <a:xfrm>
            <a:off x="1015459" y="718428"/>
            <a:ext cx="10515600" cy="1288301"/>
          </a:xfrm>
        </p:spPr>
        <p:txBody>
          <a:bodyPr/>
          <a:lstStyle/>
          <a:p>
            <a:r>
              <a:rPr lang="nb-NO" dirty="0"/>
              <a:t>Rene engangshansker</a:t>
            </a:r>
            <a:br>
              <a:rPr lang="nb-NO" dirty="0"/>
            </a:br>
            <a:endParaRPr lang="nb-NO" dirty="0"/>
          </a:p>
        </p:txBody>
      </p:sp>
      <p:sp>
        <p:nvSpPr>
          <p:cNvPr id="3" name="Plassholder for tekst 2">
            <a:extLst>
              <a:ext uri="{FF2B5EF4-FFF2-40B4-BE49-F238E27FC236}">
                <a16:creationId xmlns:a16="http://schemas.microsoft.com/office/drawing/2014/main" id="{68300184-514A-4104-B359-289E59DB0A5D}"/>
              </a:ext>
            </a:extLst>
          </p:cNvPr>
          <p:cNvSpPr>
            <a:spLocks noGrp="1"/>
          </p:cNvSpPr>
          <p:nvPr>
            <p:ph type="body" sz="quarter" idx="11"/>
          </p:nvPr>
        </p:nvSpPr>
        <p:spPr/>
        <p:txBody>
          <a:bodyPr/>
          <a:lstStyle/>
          <a:p>
            <a:r>
              <a:rPr lang="nb-NO" dirty="0">
                <a:solidFill>
                  <a:srgbClr val="FFC000"/>
                </a:solidFill>
              </a:rPr>
              <a:t>-et godt hjelpemiddel</a:t>
            </a:r>
          </a:p>
        </p:txBody>
      </p:sp>
      <p:sp>
        <p:nvSpPr>
          <p:cNvPr id="4" name="Plassholder for tekst 3">
            <a:extLst>
              <a:ext uri="{FF2B5EF4-FFF2-40B4-BE49-F238E27FC236}">
                <a16:creationId xmlns:a16="http://schemas.microsoft.com/office/drawing/2014/main" id="{3111D680-5025-479B-9063-85B8A8A5F588}"/>
              </a:ext>
            </a:extLst>
          </p:cNvPr>
          <p:cNvSpPr>
            <a:spLocks noGrp="1"/>
          </p:cNvSpPr>
          <p:nvPr>
            <p:ph type="body" sz="quarter" idx="13"/>
          </p:nvPr>
        </p:nvSpPr>
        <p:spPr/>
        <p:txBody>
          <a:bodyPr>
            <a:normAutofit lnSpcReduction="10000"/>
          </a:bodyPr>
          <a:lstStyle/>
          <a:p>
            <a:pPr>
              <a:buClr>
                <a:srgbClr val="FFC000"/>
              </a:buClr>
              <a:buFont typeface="Arial" panose="020B0604020202020204" pitchFamily="34" charset="0"/>
              <a:buChar char="•"/>
            </a:pPr>
            <a:r>
              <a:rPr lang="nb-NO" dirty="0"/>
              <a:t>Rene engangshansker er et hjelpemiddel som ved korrekt bruk reduserer faren for smittespredning.</a:t>
            </a:r>
          </a:p>
          <a:p>
            <a:pPr>
              <a:buClr>
                <a:srgbClr val="FFC000"/>
              </a:buClr>
              <a:buFont typeface="Arial" panose="020B0604020202020204" pitchFamily="34" charset="0"/>
              <a:buChar char="•"/>
            </a:pPr>
            <a:r>
              <a:rPr lang="nb-NO" dirty="0"/>
              <a:t>Hansker beskytter tannhelsepersonellets hender mot forurensing av mikroorganismer, blod og andre kroppsvæsker.</a:t>
            </a:r>
          </a:p>
          <a:p>
            <a:pPr>
              <a:buClr>
                <a:srgbClr val="FFC000"/>
              </a:buClr>
              <a:buFont typeface="Arial" panose="020B0604020202020204" pitchFamily="34" charset="0"/>
              <a:buChar char="•"/>
            </a:pPr>
            <a:r>
              <a:rPr lang="nb-NO" dirty="0"/>
              <a:t>Feilbruk av hansker kan føre til økt smitterisiko.</a:t>
            </a:r>
          </a:p>
          <a:p>
            <a:pPr>
              <a:buClr>
                <a:srgbClr val="FFC000"/>
              </a:buClr>
              <a:buFont typeface="Arial" panose="020B0604020202020204" pitchFamily="34" charset="0"/>
              <a:buChar char="•"/>
            </a:pPr>
            <a:r>
              <a:rPr lang="nb-NO" dirty="0"/>
              <a:t>Hendene blir forurenset også med hansker på, og hansker erstatter derfor aldri håndhygiene. </a:t>
            </a:r>
          </a:p>
          <a:p>
            <a:endParaRPr lang="nb-NO" dirty="0"/>
          </a:p>
        </p:txBody>
      </p:sp>
    </p:spTree>
    <p:extLst>
      <p:ext uri="{BB962C8B-B14F-4D97-AF65-F5344CB8AC3E}">
        <p14:creationId xmlns:p14="http://schemas.microsoft.com/office/powerpoint/2010/main" val="143529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0FBF1C-717D-40AE-A00A-291DC831D3D4}"/>
              </a:ext>
            </a:extLst>
          </p:cNvPr>
          <p:cNvSpPr>
            <a:spLocks noGrp="1"/>
          </p:cNvSpPr>
          <p:nvPr>
            <p:ph type="title"/>
          </p:nvPr>
        </p:nvSpPr>
        <p:spPr/>
        <p:txBody>
          <a:bodyPr/>
          <a:lstStyle/>
          <a:p>
            <a:r>
              <a:rPr lang="nb-NO" dirty="0"/>
              <a:t>Når skal du bruke engangshansker?</a:t>
            </a:r>
          </a:p>
        </p:txBody>
      </p:sp>
      <p:sp>
        <p:nvSpPr>
          <p:cNvPr id="4" name="Plassholder for tekst 3">
            <a:extLst>
              <a:ext uri="{FF2B5EF4-FFF2-40B4-BE49-F238E27FC236}">
                <a16:creationId xmlns:a16="http://schemas.microsoft.com/office/drawing/2014/main" id="{B93B335A-4AB8-41E6-B2BA-86C10B3BB47B}"/>
              </a:ext>
            </a:extLst>
          </p:cNvPr>
          <p:cNvSpPr>
            <a:spLocks noGrp="1"/>
          </p:cNvSpPr>
          <p:nvPr>
            <p:ph type="body" sz="quarter" idx="13"/>
          </p:nvPr>
        </p:nvSpPr>
        <p:spPr>
          <a:xfrm>
            <a:off x="1032391" y="1362525"/>
            <a:ext cx="11176541" cy="5222833"/>
          </a:xfrm>
        </p:spPr>
        <p:txBody>
          <a:bodyPr>
            <a:normAutofit fontScale="92500" lnSpcReduction="10000"/>
          </a:bodyPr>
          <a:lstStyle/>
          <a:p>
            <a:pPr marL="0" indent="0">
              <a:buNone/>
            </a:pPr>
            <a:r>
              <a:rPr lang="nb-NO" b="1" dirty="0"/>
              <a:t>Direkte pasientkontakt </a:t>
            </a:r>
          </a:p>
          <a:p>
            <a:pPr>
              <a:buClr>
                <a:srgbClr val="FFC000"/>
              </a:buClr>
              <a:buFont typeface="Arial" panose="020B0604020202020204" pitchFamily="34" charset="0"/>
              <a:buChar char="•"/>
            </a:pPr>
            <a:r>
              <a:rPr lang="nb-NO" dirty="0"/>
              <a:t>Når det forventes kontakt med 	                                          </a:t>
            </a:r>
            <a:br>
              <a:rPr lang="nb-NO" dirty="0"/>
            </a:br>
            <a:r>
              <a:rPr lang="nb-NO" dirty="0"/>
              <a:t>blod, sekreter og slimhinner.</a:t>
            </a:r>
          </a:p>
          <a:p>
            <a:pPr marL="0" indent="0">
              <a:buNone/>
            </a:pPr>
            <a:r>
              <a:rPr lang="nb-NO" dirty="0"/>
              <a:t> </a:t>
            </a:r>
          </a:p>
          <a:p>
            <a:pPr marL="0" indent="0">
              <a:buNone/>
            </a:pPr>
            <a:r>
              <a:rPr lang="nb-NO" b="1" dirty="0"/>
              <a:t>Indirekte pasientkontakt</a:t>
            </a:r>
          </a:p>
          <a:p>
            <a:pPr>
              <a:buClr>
                <a:srgbClr val="FFC000"/>
              </a:buClr>
              <a:buFont typeface="Arial" panose="020B0604020202020204" pitchFamily="34" charset="0"/>
              <a:buChar char="•"/>
            </a:pPr>
            <a:r>
              <a:rPr lang="nb-NO" dirty="0"/>
              <a:t>Ved håndtering av urent utstyr </a:t>
            </a:r>
            <a:br>
              <a:rPr lang="nb-NO" dirty="0"/>
            </a:br>
            <a:r>
              <a:rPr lang="nb-NO" dirty="0"/>
              <a:t>benyttet under behandling.</a:t>
            </a:r>
          </a:p>
          <a:p>
            <a:pPr>
              <a:buClr>
                <a:srgbClr val="FFC000"/>
              </a:buClr>
              <a:buFont typeface="Arial" panose="020B0604020202020204" pitchFamily="34" charset="0"/>
              <a:buChar char="•"/>
            </a:pPr>
            <a:r>
              <a:rPr lang="nb-NO" dirty="0"/>
              <a:t>Ved håndtering av skadelige                                              </a:t>
            </a:r>
            <a:br>
              <a:rPr lang="nb-NO" dirty="0"/>
            </a:br>
            <a:r>
              <a:rPr lang="nb-NO" dirty="0"/>
              <a:t>medikamenter eller kjemikalier.</a:t>
            </a:r>
          </a:p>
          <a:p>
            <a:pPr>
              <a:buClr>
                <a:srgbClr val="FFC000"/>
              </a:buClr>
              <a:buFont typeface="Arial" panose="020B0604020202020204" pitchFamily="34" charset="0"/>
              <a:buChar char="•"/>
            </a:pPr>
            <a:r>
              <a:rPr lang="nb-NO" dirty="0"/>
              <a:t>Ved fjerning av søl av kroppsvæsker.</a:t>
            </a:r>
          </a:p>
          <a:p>
            <a:pPr>
              <a:buClr>
                <a:srgbClr val="FFC000"/>
              </a:buClr>
              <a:buFont typeface="Arial" panose="020B0604020202020204" pitchFamily="34" charset="0"/>
              <a:buChar char="•"/>
            </a:pPr>
            <a:r>
              <a:rPr lang="nb-NO" dirty="0"/>
              <a:t>Ved søppelhåndtering.</a:t>
            </a:r>
          </a:p>
          <a:p>
            <a:endParaRPr lang="nb-NO" dirty="0"/>
          </a:p>
        </p:txBody>
      </p:sp>
      <p:pic>
        <p:nvPicPr>
          <p:cNvPr id="5" name="Bilde 4">
            <a:extLst>
              <a:ext uri="{FF2B5EF4-FFF2-40B4-BE49-F238E27FC236}">
                <a16:creationId xmlns:a16="http://schemas.microsoft.com/office/drawing/2014/main" id="{D0BA413B-0923-4D6A-A1AA-8C04FA419E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34666" y="2561761"/>
            <a:ext cx="4141875" cy="2219964"/>
          </a:xfrm>
          <a:prstGeom prst="rect">
            <a:avLst/>
          </a:prstGeom>
        </p:spPr>
      </p:pic>
    </p:spTree>
    <p:extLst>
      <p:ext uri="{BB962C8B-B14F-4D97-AF65-F5344CB8AC3E}">
        <p14:creationId xmlns:p14="http://schemas.microsoft.com/office/powerpoint/2010/main" val="118815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89D654-2245-4558-B6A4-3C78622867B4}"/>
              </a:ext>
            </a:extLst>
          </p:cNvPr>
          <p:cNvSpPr>
            <a:spLocks noGrp="1"/>
          </p:cNvSpPr>
          <p:nvPr>
            <p:ph type="title"/>
          </p:nvPr>
        </p:nvSpPr>
        <p:spPr/>
        <p:txBody>
          <a:bodyPr/>
          <a:lstStyle/>
          <a:p>
            <a:r>
              <a:rPr lang="nb-NO" dirty="0"/>
              <a:t>Når trenger du ikke hansker?</a:t>
            </a:r>
          </a:p>
        </p:txBody>
      </p:sp>
      <p:sp>
        <p:nvSpPr>
          <p:cNvPr id="4" name="Plassholder for tekst 3">
            <a:extLst>
              <a:ext uri="{FF2B5EF4-FFF2-40B4-BE49-F238E27FC236}">
                <a16:creationId xmlns:a16="http://schemas.microsoft.com/office/drawing/2014/main" id="{1F6B9351-3F41-458E-BED5-DA7DAEF27453}"/>
              </a:ext>
            </a:extLst>
          </p:cNvPr>
          <p:cNvSpPr>
            <a:spLocks noGrp="1"/>
          </p:cNvSpPr>
          <p:nvPr>
            <p:ph type="body" sz="quarter" idx="13"/>
          </p:nvPr>
        </p:nvSpPr>
        <p:spPr>
          <a:xfrm>
            <a:off x="5187821" y="2177396"/>
            <a:ext cx="6343238" cy="3962176"/>
          </a:xfrm>
        </p:spPr>
        <p:txBody>
          <a:bodyPr>
            <a:normAutofit/>
          </a:bodyPr>
          <a:lstStyle/>
          <a:p>
            <a:pPr>
              <a:buClr>
                <a:srgbClr val="FFC000"/>
              </a:buClr>
              <a:buFont typeface="Arial" panose="020B0604020202020204" pitchFamily="34" charset="0"/>
              <a:buChar char="•"/>
            </a:pPr>
            <a:r>
              <a:rPr lang="nb-NO" dirty="0"/>
              <a:t>Håndhilsning </a:t>
            </a:r>
          </a:p>
          <a:p>
            <a:pPr>
              <a:buClr>
                <a:srgbClr val="FFC000"/>
              </a:buClr>
              <a:buFont typeface="Arial" panose="020B0604020202020204" pitchFamily="34" charset="0"/>
              <a:buChar char="•"/>
            </a:pPr>
            <a:r>
              <a:rPr lang="nb-NO" dirty="0"/>
              <a:t>Bruk av telefon</a:t>
            </a:r>
          </a:p>
          <a:p>
            <a:pPr>
              <a:buClr>
                <a:srgbClr val="FFC000"/>
              </a:buClr>
              <a:buFont typeface="Arial" panose="020B0604020202020204" pitchFamily="34" charset="0"/>
              <a:buChar char="•"/>
            </a:pPr>
            <a:r>
              <a:rPr lang="nb-NO" dirty="0"/>
              <a:t>Dokumentasjon på data</a:t>
            </a:r>
          </a:p>
          <a:p>
            <a:pPr>
              <a:buClr>
                <a:srgbClr val="FFC000"/>
              </a:buClr>
              <a:buFont typeface="Arial" panose="020B0604020202020204" pitchFamily="34" charset="0"/>
              <a:buChar char="•"/>
            </a:pPr>
            <a:r>
              <a:rPr lang="nb-NO" dirty="0"/>
              <a:t>Trykke på knapper f.eks. ved å ta røntgenbilde</a:t>
            </a:r>
          </a:p>
          <a:p>
            <a:pPr>
              <a:buClr>
                <a:srgbClr val="FFC000"/>
              </a:buClr>
              <a:buFont typeface="Arial" panose="020B0604020202020204" pitchFamily="34" charset="0"/>
              <a:buChar char="•"/>
            </a:pPr>
            <a:r>
              <a:rPr lang="nb-NO" dirty="0"/>
              <a:t>Innstilling av stolen</a:t>
            </a:r>
          </a:p>
          <a:p>
            <a:pPr>
              <a:buClr>
                <a:srgbClr val="FFC000"/>
              </a:buClr>
              <a:buFont typeface="Arial" panose="020B0604020202020204" pitchFamily="34" charset="0"/>
              <a:buChar char="•"/>
            </a:pPr>
            <a:r>
              <a:rPr lang="nb-NO" dirty="0"/>
              <a:t>Berøring av møbler</a:t>
            </a:r>
          </a:p>
          <a:p>
            <a:pPr marL="0" indent="0">
              <a:buNone/>
            </a:pPr>
            <a:endParaRPr lang="nb-NO" sz="4000" dirty="0"/>
          </a:p>
          <a:p>
            <a:pPr marL="0" indent="0">
              <a:buNone/>
            </a:pPr>
            <a:endParaRPr lang="nb-NO" dirty="0"/>
          </a:p>
        </p:txBody>
      </p:sp>
      <p:pic>
        <p:nvPicPr>
          <p:cNvPr id="5" name="Bilde 4">
            <a:extLst>
              <a:ext uri="{FF2B5EF4-FFF2-40B4-BE49-F238E27FC236}">
                <a16:creationId xmlns:a16="http://schemas.microsoft.com/office/drawing/2014/main" id="{CA7007B0-9C06-4C0B-BAEF-2F4A5200676D}"/>
              </a:ext>
            </a:extLst>
          </p:cNvPr>
          <p:cNvPicPr>
            <a:picLocks noChangeAspect="1"/>
          </p:cNvPicPr>
          <p:nvPr/>
        </p:nvPicPr>
        <p:blipFill>
          <a:blip r:embed="rId2"/>
          <a:stretch>
            <a:fillRect/>
          </a:stretch>
        </p:blipFill>
        <p:spPr>
          <a:xfrm>
            <a:off x="660941" y="2363663"/>
            <a:ext cx="4045882" cy="2663255"/>
          </a:xfrm>
          <a:prstGeom prst="rect">
            <a:avLst/>
          </a:prstGeom>
        </p:spPr>
      </p:pic>
    </p:spTree>
    <p:extLst>
      <p:ext uri="{BB962C8B-B14F-4D97-AF65-F5344CB8AC3E}">
        <p14:creationId xmlns:p14="http://schemas.microsoft.com/office/powerpoint/2010/main" val="207442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E395EE-7C5B-4ED4-B7DD-AA81F7806577}"/>
              </a:ext>
            </a:extLst>
          </p:cNvPr>
          <p:cNvSpPr>
            <a:spLocks noGrp="1"/>
          </p:cNvSpPr>
          <p:nvPr>
            <p:ph type="title"/>
          </p:nvPr>
        </p:nvSpPr>
        <p:spPr/>
        <p:txBody>
          <a:bodyPr/>
          <a:lstStyle/>
          <a:p>
            <a:r>
              <a:rPr lang="nb-NO" dirty="0"/>
              <a:t>Hvilke hansker bør brukes?</a:t>
            </a:r>
          </a:p>
        </p:txBody>
      </p:sp>
      <p:sp>
        <p:nvSpPr>
          <p:cNvPr id="4" name="Plassholder for tekst 3">
            <a:extLst>
              <a:ext uri="{FF2B5EF4-FFF2-40B4-BE49-F238E27FC236}">
                <a16:creationId xmlns:a16="http://schemas.microsoft.com/office/drawing/2014/main" id="{FE2F00E0-6E55-4A17-A38C-9427FA939862}"/>
              </a:ext>
            </a:extLst>
          </p:cNvPr>
          <p:cNvSpPr>
            <a:spLocks noGrp="1"/>
          </p:cNvSpPr>
          <p:nvPr>
            <p:ph type="body" sz="quarter" idx="13"/>
          </p:nvPr>
        </p:nvSpPr>
        <p:spPr>
          <a:xfrm>
            <a:off x="1015459" y="1608426"/>
            <a:ext cx="10515600" cy="3641147"/>
          </a:xfrm>
        </p:spPr>
        <p:txBody>
          <a:bodyPr/>
          <a:lstStyle/>
          <a:p>
            <a:pPr>
              <a:buClr>
                <a:srgbClr val="FFC000"/>
              </a:buClr>
              <a:buFont typeface="Arial" panose="020B0604020202020204" pitchFamily="34" charset="0"/>
              <a:buChar char="•"/>
            </a:pPr>
            <a:r>
              <a:rPr lang="nb-NO" sz="2400" dirty="0"/>
              <a:t>Lateks – eller nitrilhansker anbefales </a:t>
            </a:r>
          </a:p>
          <a:p>
            <a:pPr>
              <a:buClr>
                <a:srgbClr val="FFC000"/>
              </a:buClr>
              <a:buFont typeface="Arial" panose="020B0604020202020204" pitchFamily="34" charset="0"/>
              <a:buChar char="•"/>
            </a:pPr>
            <a:r>
              <a:rPr lang="nb-NO" sz="2400" dirty="0"/>
              <a:t>Vinylhansker anbefales ikke til bruk i tannhelsetjenesten.</a:t>
            </a:r>
          </a:p>
          <a:p>
            <a:pPr>
              <a:buClr>
                <a:srgbClr val="FFC000"/>
              </a:buClr>
              <a:buFont typeface="Arial" panose="020B0604020202020204" pitchFamily="34" charset="0"/>
              <a:buChar char="•"/>
            </a:pPr>
            <a:r>
              <a:rPr lang="nb-NO" sz="2400" dirty="0"/>
              <a:t>Det bør vurderes hansker med lang</a:t>
            </a:r>
            <a:r>
              <a:rPr lang="nb-NO" sz="2400" baseline="30000" dirty="0"/>
              <a:t>1</a:t>
            </a:r>
            <a:r>
              <a:rPr lang="nb-NO" sz="2400" dirty="0"/>
              <a:t> mansjett. </a:t>
            </a:r>
          </a:p>
          <a:p>
            <a:pPr>
              <a:buClr>
                <a:srgbClr val="FFC000"/>
              </a:buClr>
              <a:buFont typeface="Arial" panose="020B0604020202020204" pitchFamily="34" charset="0"/>
              <a:buChar char="•"/>
            </a:pPr>
            <a:r>
              <a:rPr lang="nb-NO" sz="2400" dirty="0"/>
              <a:t>Hansker skal være CE-merket og innfri følgende standarder: </a:t>
            </a:r>
            <a:br>
              <a:rPr lang="nb-NO" sz="2400" dirty="0"/>
            </a:br>
            <a:r>
              <a:rPr lang="nb-NO" sz="2400" dirty="0"/>
              <a:t>(NS-EN 455-1) (NS-EN 455-2) (NS-EN 455-3) (NS-EN 455-4)</a:t>
            </a:r>
          </a:p>
          <a:p>
            <a:endParaRPr lang="nb-NO" dirty="0"/>
          </a:p>
        </p:txBody>
      </p:sp>
      <p:pic>
        <p:nvPicPr>
          <p:cNvPr id="5" name="Bilde 4">
            <a:extLst>
              <a:ext uri="{FF2B5EF4-FFF2-40B4-BE49-F238E27FC236}">
                <a16:creationId xmlns:a16="http://schemas.microsoft.com/office/drawing/2014/main" id="{1CEA12A1-9EF3-45C8-AA35-C961C74FA1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055" y="1608426"/>
            <a:ext cx="2479218" cy="3207242"/>
          </a:xfrm>
          <a:prstGeom prst="rect">
            <a:avLst/>
          </a:prstGeom>
        </p:spPr>
      </p:pic>
      <p:sp>
        <p:nvSpPr>
          <p:cNvPr id="6" name="Rektangel 5">
            <a:extLst>
              <a:ext uri="{FF2B5EF4-FFF2-40B4-BE49-F238E27FC236}">
                <a16:creationId xmlns:a16="http://schemas.microsoft.com/office/drawing/2014/main" id="{9E1D450E-88E9-483F-B8A6-CB59F4CDBDA9}"/>
              </a:ext>
            </a:extLst>
          </p:cNvPr>
          <p:cNvSpPr/>
          <p:nvPr/>
        </p:nvSpPr>
        <p:spPr>
          <a:xfrm>
            <a:off x="703908" y="6278457"/>
            <a:ext cx="5907386" cy="230832"/>
          </a:xfrm>
          <a:prstGeom prst="rect">
            <a:avLst/>
          </a:prstGeom>
        </p:spPr>
        <p:txBody>
          <a:bodyPr wrap="none">
            <a:spAutoFit/>
          </a:bodyPr>
          <a:lstStyle/>
          <a:p>
            <a:r>
              <a:rPr lang="nb-NO" dirty="0"/>
              <a:t>1. Dersom mangelsituasjon/utfordring knyttet anskaffelse av hansker lang mansjett, benyttes hansker med kort mansjett. </a:t>
            </a:r>
          </a:p>
        </p:txBody>
      </p:sp>
    </p:spTree>
    <p:extLst>
      <p:ext uri="{BB962C8B-B14F-4D97-AF65-F5344CB8AC3E}">
        <p14:creationId xmlns:p14="http://schemas.microsoft.com/office/powerpoint/2010/main" val="67829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73D420-C4F9-4553-AD70-D1B9C9D36549}"/>
              </a:ext>
            </a:extLst>
          </p:cNvPr>
          <p:cNvSpPr>
            <a:spLocks noGrp="1"/>
          </p:cNvSpPr>
          <p:nvPr>
            <p:ph type="title"/>
          </p:nvPr>
        </p:nvSpPr>
        <p:spPr/>
        <p:txBody>
          <a:bodyPr/>
          <a:lstStyle/>
          <a:p>
            <a:r>
              <a:rPr lang="nb-NO" dirty="0"/>
              <a:t>Oppbevaring av rene hansker</a:t>
            </a:r>
          </a:p>
        </p:txBody>
      </p:sp>
      <p:sp>
        <p:nvSpPr>
          <p:cNvPr id="4" name="Plassholder for tekst 3">
            <a:extLst>
              <a:ext uri="{FF2B5EF4-FFF2-40B4-BE49-F238E27FC236}">
                <a16:creationId xmlns:a16="http://schemas.microsoft.com/office/drawing/2014/main" id="{699E3DF7-23F7-421B-9C8E-5A989AFAD97A}"/>
              </a:ext>
            </a:extLst>
          </p:cNvPr>
          <p:cNvSpPr>
            <a:spLocks noGrp="1"/>
          </p:cNvSpPr>
          <p:nvPr>
            <p:ph type="body" sz="quarter" idx="13"/>
          </p:nvPr>
        </p:nvSpPr>
        <p:spPr>
          <a:xfrm>
            <a:off x="1015459" y="1754063"/>
            <a:ext cx="10515600" cy="3641147"/>
          </a:xfrm>
        </p:spPr>
        <p:txBody>
          <a:bodyPr>
            <a:normAutofit lnSpcReduction="10000"/>
          </a:bodyPr>
          <a:lstStyle/>
          <a:p>
            <a:pPr>
              <a:buClr>
                <a:srgbClr val="FFC000"/>
              </a:buClr>
              <a:buFont typeface="Arial" panose="020B0604020202020204" pitchFamily="34" charset="0"/>
              <a:buChar char="•"/>
            </a:pPr>
            <a:r>
              <a:rPr lang="nb-NO" dirty="0"/>
              <a:t>Hanskeboksen skal plasseres slik at rene hansker ikke forurenses. Det anbefales at de plasseres i egne hyller/veggstativ i god avstand fra servant.</a:t>
            </a:r>
          </a:p>
          <a:p>
            <a:pPr>
              <a:buClr>
                <a:srgbClr val="FFC000"/>
              </a:buClr>
              <a:buFont typeface="Arial" panose="020B0604020202020204" pitchFamily="34" charset="0"/>
              <a:buChar char="•"/>
            </a:pPr>
            <a:r>
              <a:rPr lang="nb-NO" dirty="0"/>
              <a:t>Håndhygiene bør utføres før du tar ut rene engangshansker av hanskeboksen.</a:t>
            </a:r>
          </a:p>
          <a:p>
            <a:pPr>
              <a:buClr>
                <a:srgbClr val="FFC000"/>
              </a:buClr>
              <a:buFont typeface="Arial" panose="020B0604020202020204" pitchFamily="34" charset="0"/>
              <a:buChar char="•"/>
            </a:pPr>
            <a:r>
              <a:rPr lang="nb-NO" dirty="0"/>
              <a:t>Det er viktig å ta ut en og en hanske, slik at man unngår å forurense flere hansker i boksen.</a:t>
            </a:r>
          </a:p>
          <a:p>
            <a:endParaRPr lang="nb-NO" dirty="0"/>
          </a:p>
        </p:txBody>
      </p:sp>
    </p:spTree>
    <p:extLst>
      <p:ext uri="{BB962C8B-B14F-4D97-AF65-F5344CB8AC3E}">
        <p14:creationId xmlns:p14="http://schemas.microsoft.com/office/powerpoint/2010/main" val="2106305021"/>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potx" id="{E830C7F6-15D9-4E79-B5A6-AC7486A1DBBE}" vid="{C7B4B5BB-AB4F-4C6E-9FDA-88E11E3DD63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EC19D615AC3748B5323C2DFBC5D0BD" ma:contentTypeVersion="5" ma:contentTypeDescription="Opprett et nytt dokument." ma:contentTypeScope="" ma:versionID="9de626ebdec54095d4da1d1dcb065e6e">
  <xsd:schema xmlns:xsd="http://www.w3.org/2001/XMLSchema" xmlns:xs="http://www.w3.org/2001/XMLSchema" xmlns:p="http://schemas.microsoft.com/office/2006/metadata/properties" xmlns:ns1="http://schemas.microsoft.com/sharepoint/v3" xmlns:ns2="1efd57d9-e196-426d-8733-cdf19f155125" targetNamespace="http://schemas.microsoft.com/office/2006/metadata/properties" ma:root="true" ma:fieldsID="821d6c4b966d1955c56f2f1943c6653a" ns1:_="" ns2:_="">
    <xsd:import namespace="http://schemas.microsoft.com/sharepoint/v3"/>
    <xsd:import namespace="1efd57d9-e196-426d-8733-cdf19f15512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5"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fd57d9-e196-426d-8733-cdf19f155125" elementFormDefault="qualified">
    <xsd:import namespace="http://schemas.microsoft.com/office/2006/documentManagement/types"/>
    <xsd:import namespace="http://schemas.microsoft.com/office/infopath/2007/PartnerControls"/>
    <xsd:element name="SharedWithUsers" ma:index="10" nillable="true" ma:displayName="Delt med"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holdstype"/>
        <xsd:element ref="dc:title" minOccurs="0" maxOccurs="1" ma:index="3"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3BEE31F-E7B7-4715-B3EA-8A2EDCD660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fd57d9-e196-426d-8733-cdf19f155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557068-32CB-4A75-BA58-9F3C0FB7C795}">
  <ds:schemaRefs>
    <ds:schemaRef ds:uri="http://schemas.microsoft.com/sharepoint/v3/contenttype/forms"/>
  </ds:schemaRefs>
</ds:datastoreItem>
</file>

<file path=customXml/itemProps3.xml><?xml version="1.0" encoding="utf-8"?>
<ds:datastoreItem xmlns:ds="http://schemas.openxmlformats.org/officeDocument/2006/customXml" ds:itemID="{AAAEADB7-E3AD-46B7-AA21-B5023B583EE7}">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736</Words>
  <Application>Microsoft Office PowerPoint</Application>
  <PresentationFormat>Widescreen</PresentationFormat>
  <Paragraphs>92</Paragraphs>
  <Slides>17</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17</vt:i4>
      </vt:variant>
    </vt:vector>
  </HeadingPairs>
  <TitlesOfParts>
    <vt:vector size="21" baseType="lpstr">
      <vt:lpstr>Arial</vt:lpstr>
      <vt:lpstr>Arial Black</vt:lpstr>
      <vt:lpstr>Calibri</vt:lpstr>
      <vt:lpstr>Office-tema</vt:lpstr>
      <vt:lpstr>PowerPoint-presentasjon</vt:lpstr>
      <vt:lpstr>Innhold</vt:lpstr>
      <vt:lpstr>Innledning</vt:lpstr>
      <vt:lpstr>Håndhygiene til rett tid –</vt:lpstr>
      <vt:lpstr>Rene engangshansker </vt:lpstr>
      <vt:lpstr>Når skal du bruke engangshansker?</vt:lpstr>
      <vt:lpstr>Når trenger du ikke hansker?</vt:lpstr>
      <vt:lpstr>Hvilke hansker bør brukes?</vt:lpstr>
      <vt:lpstr>Oppbevaring av rene hansker</vt:lpstr>
      <vt:lpstr>Viste du at:</vt:lpstr>
      <vt:lpstr>Viste du også at:</vt:lpstr>
      <vt:lpstr>Bruk av pinsett</vt:lpstr>
      <vt:lpstr>Påkledning av hansker</vt:lpstr>
      <vt:lpstr>Avkledning av hansker</vt:lpstr>
      <vt:lpstr>Bruk av hansker</vt:lpstr>
      <vt:lpstr>Oppsummering</vt:lpstr>
      <vt:lpstr>Referanser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Børseth, Anita Wang</dc:creator>
  <cp:lastModifiedBy>Børseth, Anita Wang</cp:lastModifiedBy>
  <cp:revision>24</cp:revision>
  <dcterms:created xsi:type="dcterms:W3CDTF">2021-03-16T07:08:49Z</dcterms:created>
  <dcterms:modified xsi:type="dcterms:W3CDTF">2021-04-26T12:10:45Z</dcterms:modified>
</cp:coreProperties>
</file>