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593" r:id="rId5"/>
    <p:sldId id="263" r:id="rId6"/>
    <p:sldId id="596" r:id="rId7"/>
    <p:sldId id="597" r:id="rId8"/>
    <p:sldId id="591" r:id="rId9"/>
    <p:sldId id="588" r:id="rId10"/>
    <p:sldId id="575" r:id="rId11"/>
    <p:sldId id="577" r:id="rId12"/>
    <p:sldId id="578" r:id="rId13"/>
    <p:sldId id="579" r:id="rId14"/>
    <p:sldId id="580" r:id="rId15"/>
    <p:sldId id="581" r:id="rId16"/>
    <p:sldId id="582" r:id="rId17"/>
    <p:sldId id="583" r:id="rId18"/>
    <p:sldId id="608" r:id="rId19"/>
    <p:sldId id="609" r:id="rId20"/>
    <p:sldId id="589" r:id="rId21"/>
    <p:sldId id="595" r:id="rId22"/>
    <p:sldId id="587" r:id="rId23"/>
    <p:sldId id="586" r:id="rId24"/>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81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26.04.2021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0"/>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0"/>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0"/>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0"/>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0"/>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fhi.no/sv/forebygging-i-helsetjenesten/handhygiene/" TargetMode="External"/><Relationship Id="rId2" Type="http://schemas.openxmlformats.org/officeDocument/2006/relationships/hyperlink" Target="https://www.fhi.no/nettpub/handhygiene/"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fhi.no/publ/eldre/isoleringsveileder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CA41A356-0CBD-4F0A-94A9-78BCE63F380B}"/>
              </a:ext>
            </a:extLst>
          </p:cNvPr>
          <p:cNvSpPr>
            <a:spLocks noGrp="1"/>
          </p:cNvSpPr>
          <p:nvPr>
            <p:ph type="body" sz="quarter" idx="13"/>
          </p:nvPr>
        </p:nvSpPr>
        <p:spPr>
          <a:xfrm>
            <a:off x="1094427" y="370984"/>
            <a:ext cx="7807127" cy="2093137"/>
          </a:xfrm>
        </p:spPr>
        <p:txBody>
          <a:bodyPr/>
          <a:lstStyle/>
          <a:p>
            <a:pPr lvl="0"/>
            <a:r>
              <a:rPr lang="nb-NO" b="1" dirty="0">
                <a:solidFill>
                  <a:srgbClr val="FFC000"/>
                </a:solidFill>
                <a:effectLst>
                  <a:outerShdw blurRad="38100" dist="38100" dir="2700000" algn="tl">
                    <a:srgbClr val="000000">
                      <a:alpha val="43137"/>
                    </a:srgbClr>
                  </a:outerShdw>
                </a:effectLst>
              </a:rPr>
              <a:t>Hånd, eller hånd i hanske?</a:t>
            </a:r>
          </a:p>
          <a:p>
            <a:pPr lvl="0"/>
            <a:r>
              <a:rPr lang="nb-NO" sz="3200" b="1" dirty="0">
                <a:solidFill>
                  <a:srgbClr val="FFC000"/>
                </a:solidFill>
                <a:effectLst>
                  <a:outerShdw blurRad="38100" dist="38100" dir="2700000" algn="tl">
                    <a:srgbClr val="000000">
                      <a:alpha val="43137"/>
                    </a:srgbClr>
                  </a:outerShdw>
                </a:effectLst>
              </a:rPr>
              <a:t>Hansker – til rett tid!</a:t>
            </a:r>
            <a:br>
              <a:rPr lang="nb-NO" dirty="0">
                <a:solidFill>
                  <a:srgbClr val="FFC000"/>
                </a:solidFill>
              </a:rPr>
            </a:br>
            <a:endParaRPr lang="nb-NO" dirty="0">
              <a:solidFill>
                <a:srgbClr val="FFC000"/>
              </a:solidFill>
            </a:endParaRPr>
          </a:p>
        </p:txBody>
      </p:sp>
      <p:sp>
        <p:nvSpPr>
          <p:cNvPr id="5" name="Plassholder for tekst 4">
            <a:extLst>
              <a:ext uri="{FF2B5EF4-FFF2-40B4-BE49-F238E27FC236}">
                <a16:creationId xmlns:a16="http://schemas.microsoft.com/office/drawing/2014/main" id="{4F85242A-D1CF-4991-9751-9F7D109CD7EC}"/>
              </a:ext>
            </a:extLst>
          </p:cNvPr>
          <p:cNvSpPr>
            <a:spLocks noGrp="1"/>
          </p:cNvSpPr>
          <p:nvPr>
            <p:ph type="body" sz="quarter" idx="14"/>
          </p:nvPr>
        </p:nvSpPr>
        <p:spPr>
          <a:xfrm>
            <a:off x="1022523" y="2829936"/>
            <a:ext cx="9212046" cy="4032129"/>
          </a:xfrm>
        </p:spPr>
        <p:txBody>
          <a:bodyPr/>
          <a:lstStyle/>
          <a:p>
            <a:r>
              <a:rPr lang="nb-NO" sz="4000" b="1" dirty="0">
                <a:effectLst>
                  <a:outerShdw blurRad="38100" dist="38100" dir="2700000" algn="tl">
                    <a:srgbClr val="000000">
                      <a:alpha val="43137"/>
                    </a:srgbClr>
                  </a:outerShdw>
                </a:effectLst>
              </a:rPr>
              <a:t>Hanskebruk i kommunehelsetjenesten</a:t>
            </a:r>
            <a:br>
              <a:rPr lang="nb-NO" sz="2800" b="1" dirty="0">
                <a:effectLst>
                  <a:outerShdw blurRad="38100" dist="38100" dir="2700000" algn="tl">
                    <a:srgbClr val="000000">
                      <a:alpha val="43137"/>
                    </a:srgbClr>
                  </a:outerShdw>
                </a:effectLst>
              </a:rPr>
            </a:br>
            <a:endParaRPr lang="nb-NO" sz="2800" b="1" dirty="0">
              <a:effectLst>
                <a:outerShdw blurRad="38100" dist="38100" dir="2700000" algn="tl">
                  <a:srgbClr val="000000">
                    <a:alpha val="43137"/>
                  </a:srgbClr>
                </a:outerShdw>
              </a:effectLst>
            </a:endParaRPr>
          </a:p>
          <a:p>
            <a:r>
              <a:rPr lang="nb-NO" sz="2800" b="1" dirty="0">
                <a:effectLst>
                  <a:outerShdw blurRad="38100" dist="38100" dir="2700000" algn="tl">
                    <a:srgbClr val="000000">
                      <a:alpha val="43137"/>
                    </a:srgbClr>
                  </a:outerShdw>
                </a:effectLst>
              </a:rPr>
              <a:t>Nasjonal arbeidsgruppe for markering av 5. mai 2021</a:t>
            </a:r>
          </a:p>
          <a:p>
            <a:endParaRPr lang="nb-NO" sz="2800" b="1" dirty="0">
              <a:effectLst>
                <a:outerShdw blurRad="38100" dist="38100" dir="2700000" algn="tl">
                  <a:srgbClr val="000000">
                    <a:alpha val="43137"/>
                  </a:srgbClr>
                </a:outerShdw>
              </a:effectLst>
            </a:endParaRPr>
          </a:p>
          <a:p>
            <a:endParaRPr lang="nb-NO" sz="2800" b="1" dirty="0">
              <a:effectLst>
                <a:outerShdw blurRad="38100" dist="38100" dir="2700000" algn="tl">
                  <a:srgbClr val="000000">
                    <a:alpha val="43137"/>
                  </a:srgbClr>
                </a:outerShdw>
              </a:effectLst>
            </a:endParaRPr>
          </a:p>
          <a:p>
            <a:r>
              <a:rPr lang="nb-NO" sz="2800" dirty="0"/>
              <a:t>#håndhygiene2021 </a:t>
            </a:r>
            <a:endParaRPr lang="nb-NO" sz="3200" b="1" dirty="0">
              <a:effectLst>
                <a:outerShdw blurRad="38100" dist="38100" dir="2700000" algn="tl">
                  <a:srgbClr val="000000">
                    <a:alpha val="43137"/>
                  </a:srgbClr>
                </a:outerShdw>
              </a:effectLst>
            </a:endParaRPr>
          </a:p>
          <a:p>
            <a:endParaRPr lang="nb-NO" sz="2800" b="1" dirty="0">
              <a:effectLst>
                <a:outerShdw blurRad="38100" dist="38100" dir="2700000" algn="tl">
                  <a:srgbClr val="000000">
                    <a:alpha val="43137"/>
                  </a:srgbClr>
                </a:outerShdw>
              </a:effectLst>
            </a:endParaRPr>
          </a:p>
          <a:p>
            <a:endParaRPr lang="en-US" sz="2800" dirty="0">
              <a:solidFill>
                <a:schemeClr val="accent4"/>
              </a:solidFill>
            </a:endParaRPr>
          </a:p>
          <a:p>
            <a:endParaRPr lang="nb-NO" dirty="0"/>
          </a:p>
        </p:txBody>
      </p:sp>
      <p:pic>
        <p:nvPicPr>
          <p:cNvPr id="7" name="Bilde 6" descr="Et bilde som inneholder tekst&#10;&#10;Automatisk generert beskrivelse">
            <a:extLst>
              <a:ext uri="{FF2B5EF4-FFF2-40B4-BE49-F238E27FC236}">
                <a16:creationId xmlns:a16="http://schemas.microsoft.com/office/drawing/2014/main" id="{D02F7BE3-50A3-48FE-9167-5DD75F15B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588" y="5273839"/>
            <a:ext cx="4086712" cy="808805"/>
          </a:xfrm>
          <a:prstGeom prst="rect">
            <a:avLst/>
          </a:prstGeom>
        </p:spPr>
      </p:pic>
    </p:spTree>
    <p:extLst>
      <p:ext uri="{BB962C8B-B14F-4D97-AF65-F5344CB8AC3E}">
        <p14:creationId xmlns:p14="http://schemas.microsoft.com/office/powerpoint/2010/main" val="428445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B29230-85A4-4A9B-A9F8-18C035143291}"/>
              </a:ext>
            </a:extLst>
          </p:cNvPr>
          <p:cNvSpPr>
            <a:spLocks noGrp="1"/>
          </p:cNvSpPr>
          <p:nvPr>
            <p:ph type="title"/>
          </p:nvPr>
        </p:nvSpPr>
        <p:spPr>
          <a:xfrm>
            <a:off x="1015459" y="718428"/>
            <a:ext cx="10515600" cy="1288301"/>
          </a:xfrm>
        </p:spPr>
        <p:txBody>
          <a:bodyPr/>
          <a:lstStyle/>
          <a:p>
            <a:r>
              <a:rPr lang="nb-NO" dirty="0"/>
              <a:t>Når trenger du ikke hansker?</a:t>
            </a:r>
            <a:br>
              <a:rPr lang="nb-NO" sz="4900" dirty="0"/>
            </a:br>
            <a:endParaRPr lang="nb-NO" dirty="0"/>
          </a:p>
        </p:txBody>
      </p:sp>
      <p:sp>
        <p:nvSpPr>
          <p:cNvPr id="4" name="Plassholder for tekst 3">
            <a:extLst>
              <a:ext uri="{FF2B5EF4-FFF2-40B4-BE49-F238E27FC236}">
                <a16:creationId xmlns:a16="http://schemas.microsoft.com/office/drawing/2014/main" id="{69B02963-6A9B-4DAF-AF00-0C4F8FC9A960}"/>
              </a:ext>
            </a:extLst>
          </p:cNvPr>
          <p:cNvSpPr>
            <a:spLocks noGrp="1"/>
          </p:cNvSpPr>
          <p:nvPr>
            <p:ph type="body" sz="quarter" idx="13"/>
          </p:nvPr>
        </p:nvSpPr>
        <p:spPr>
          <a:xfrm>
            <a:off x="1015459" y="1426128"/>
            <a:ext cx="10515600" cy="4392415"/>
          </a:xfrm>
        </p:spPr>
        <p:txBody>
          <a:bodyPr>
            <a:normAutofit fontScale="77500" lnSpcReduction="20000"/>
          </a:bodyPr>
          <a:lstStyle/>
          <a:p>
            <a:pPr marL="0" indent="0">
              <a:buNone/>
            </a:pPr>
            <a:r>
              <a:rPr lang="nb-NO" b="1" dirty="0"/>
              <a:t>Direkte pasientkontakt for eksempel ved:</a:t>
            </a:r>
          </a:p>
          <a:p>
            <a:pPr>
              <a:buClr>
                <a:srgbClr val="FFC000"/>
              </a:buClr>
              <a:buFont typeface="Arial" panose="020B0604020202020204" pitchFamily="34" charset="0"/>
              <a:buChar char="•"/>
            </a:pPr>
            <a:r>
              <a:rPr lang="nb-NO" dirty="0"/>
              <a:t>Håndhilsning</a:t>
            </a:r>
          </a:p>
          <a:p>
            <a:pPr>
              <a:buClr>
                <a:srgbClr val="FFC000"/>
              </a:buClr>
              <a:buFont typeface="Arial" panose="020B0604020202020204" pitchFamily="34" charset="0"/>
              <a:buChar char="•"/>
            </a:pPr>
            <a:r>
              <a:rPr lang="nb-NO" dirty="0"/>
              <a:t>Måling av blodtrykk og puls</a:t>
            </a:r>
          </a:p>
          <a:p>
            <a:pPr>
              <a:buClr>
                <a:srgbClr val="FFC000"/>
              </a:buClr>
              <a:buFont typeface="Arial" panose="020B0604020202020204" pitchFamily="34" charset="0"/>
              <a:buChar char="•"/>
            </a:pPr>
            <a:r>
              <a:rPr lang="nb-NO" dirty="0"/>
              <a:t>Hårvask, oventil stell og påkledning</a:t>
            </a:r>
          </a:p>
          <a:p>
            <a:pPr>
              <a:buClr>
                <a:srgbClr val="FFC000"/>
              </a:buClr>
              <a:buFont typeface="Arial" panose="020B0604020202020204" pitchFamily="34" charset="0"/>
              <a:buChar char="•"/>
            </a:pPr>
            <a:r>
              <a:rPr lang="nb-NO" dirty="0"/>
              <a:t>Pasienttransport</a:t>
            </a:r>
            <a:br>
              <a:rPr lang="nb-NO" dirty="0"/>
            </a:br>
            <a:endParaRPr lang="nb-NO" dirty="0"/>
          </a:p>
          <a:p>
            <a:pPr marL="0" indent="0">
              <a:buNone/>
            </a:pPr>
            <a:r>
              <a:rPr lang="nb-NO" b="1" dirty="0"/>
              <a:t>Indirekte pasientkontakt for eksempel ved:</a:t>
            </a:r>
          </a:p>
          <a:p>
            <a:pPr>
              <a:buClr>
                <a:srgbClr val="FFC000"/>
              </a:buClr>
              <a:buFont typeface="Arial" panose="020B0604020202020204" pitchFamily="34" charset="0"/>
              <a:buChar char="•"/>
            </a:pPr>
            <a:r>
              <a:rPr lang="nb-NO" dirty="0"/>
              <a:t>Bruk av telefon og dokumentasjon på pasientkurve</a:t>
            </a:r>
          </a:p>
          <a:p>
            <a:pPr>
              <a:buClr>
                <a:srgbClr val="FFC000"/>
              </a:buClr>
              <a:buFont typeface="Arial" panose="020B0604020202020204" pitchFamily="34" charset="0"/>
              <a:buChar char="•"/>
            </a:pPr>
            <a:r>
              <a:rPr lang="nb-NO" dirty="0"/>
              <a:t>Utdeling av orale medikamenter og matservering</a:t>
            </a:r>
          </a:p>
          <a:p>
            <a:pPr>
              <a:buClr>
                <a:srgbClr val="FFC000"/>
              </a:buClr>
              <a:buFont typeface="Arial" panose="020B0604020202020204" pitchFamily="34" charset="0"/>
              <a:buChar char="•"/>
            </a:pPr>
            <a:r>
              <a:rPr lang="nb-NO" dirty="0"/>
              <a:t>Sengereiing</a:t>
            </a:r>
          </a:p>
          <a:p>
            <a:pPr>
              <a:buClr>
                <a:srgbClr val="FFC000"/>
              </a:buClr>
              <a:buFont typeface="Arial" panose="020B0604020202020204" pitchFamily="34" charset="0"/>
              <a:buChar char="•"/>
            </a:pPr>
            <a:r>
              <a:rPr lang="nb-NO" dirty="0"/>
              <a:t>Håndtering av oksygentilførsel med nesekateter/maske</a:t>
            </a:r>
          </a:p>
          <a:p>
            <a:endParaRPr lang="nb-NO" dirty="0"/>
          </a:p>
        </p:txBody>
      </p:sp>
      <p:pic>
        <p:nvPicPr>
          <p:cNvPr id="5" name="Bilde 4">
            <a:extLst>
              <a:ext uri="{FF2B5EF4-FFF2-40B4-BE49-F238E27FC236}">
                <a16:creationId xmlns:a16="http://schemas.microsoft.com/office/drawing/2014/main" id="{19770FA8-6A7C-482F-B806-AEFD0F3FAD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9391" y="2103463"/>
            <a:ext cx="3609956" cy="2409813"/>
          </a:xfrm>
          <a:prstGeom prst="rect">
            <a:avLst/>
          </a:prstGeom>
        </p:spPr>
      </p:pic>
      <p:cxnSp>
        <p:nvCxnSpPr>
          <p:cNvPr id="7" name="Rett linje 6">
            <a:extLst>
              <a:ext uri="{FF2B5EF4-FFF2-40B4-BE49-F238E27FC236}">
                <a16:creationId xmlns:a16="http://schemas.microsoft.com/office/drawing/2014/main" id="{6D190F04-85DF-40C4-B7F2-5757AB35A0DD}"/>
              </a:ext>
            </a:extLst>
          </p:cNvPr>
          <p:cNvCxnSpPr>
            <a:cxnSpLocks/>
          </p:cNvCxnSpPr>
          <p:nvPr/>
        </p:nvCxnSpPr>
        <p:spPr>
          <a:xfrm>
            <a:off x="9055074" y="3127384"/>
            <a:ext cx="598590" cy="989901"/>
          </a:xfrm>
          <a:prstGeom prst="line">
            <a:avLst/>
          </a:prstGeom>
          <a:ln w="28575">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8" name="Rett linje 7">
            <a:extLst>
              <a:ext uri="{FF2B5EF4-FFF2-40B4-BE49-F238E27FC236}">
                <a16:creationId xmlns:a16="http://schemas.microsoft.com/office/drawing/2014/main" id="{9B837DF6-F456-4B87-B478-62835AE49A34}"/>
              </a:ext>
            </a:extLst>
          </p:cNvPr>
          <p:cNvCxnSpPr>
            <a:cxnSpLocks/>
          </p:cNvCxnSpPr>
          <p:nvPr/>
        </p:nvCxnSpPr>
        <p:spPr>
          <a:xfrm flipH="1">
            <a:off x="9055074" y="3069447"/>
            <a:ext cx="500192" cy="989901"/>
          </a:xfrm>
          <a:prstGeom prst="line">
            <a:avLst/>
          </a:prstGeom>
          <a:ln w="28575">
            <a:solidFill>
              <a:srgbClr val="FFC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3279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A8CA3E-3A97-4FC2-9FB7-186FF7CD0A5F}"/>
              </a:ext>
            </a:extLst>
          </p:cNvPr>
          <p:cNvSpPr>
            <a:spLocks noGrp="1"/>
          </p:cNvSpPr>
          <p:nvPr>
            <p:ph type="title"/>
          </p:nvPr>
        </p:nvSpPr>
        <p:spPr>
          <a:xfrm>
            <a:off x="1015459" y="718428"/>
            <a:ext cx="10515600" cy="664797"/>
          </a:xfrm>
        </p:spPr>
        <p:txBody>
          <a:bodyPr/>
          <a:lstStyle/>
          <a:p>
            <a:r>
              <a:rPr lang="nb-NO" sz="4800" dirty="0"/>
              <a:t>Hanskebruk - VETT</a:t>
            </a:r>
            <a:endParaRPr lang="nb-NO" dirty="0"/>
          </a:p>
        </p:txBody>
      </p:sp>
      <p:sp>
        <p:nvSpPr>
          <p:cNvPr id="4" name="Plassholder for tekst 3">
            <a:extLst>
              <a:ext uri="{FF2B5EF4-FFF2-40B4-BE49-F238E27FC236}">
                <a16:creationId xmlns:a16="http://schemas.microsoft.com/office/drawing/2014/main" id="{11398386-C243-42C5-A765-EB0408AE44B6}"/>
              </a:ext>
            </a:extLst>
          </p:cNvPr>
          <p:cNvSpPr>
            <a:spLocks noGrp="1"/>
          </p:cNvSpPr>
          <p:nvPr>
            <p:ph type="body" sz="quarter" idx="13"/>
          </p:nvPr>
        </p:nvSpPr>
        <p:spPr>
          <a:xfrm>
            <a:off x="1015459" y="1635853"/>
            <a:ext cx="10515600" cy="4006521"/>
          </a:xfrm>
        </p:spPr>
        <p:txBody>
          <a:bodyPr/>
          <a:lstStyle/>
          <a:p>
            <a:pPr>
              <a:buClr>
                <a:srgbClr val="FFC000"/>
              </a:buClr>
              <a:buFont typeface="Arial" panose="020B0604020202020204" pitchFamily="34" charset="0"/>
              <a:buChar char="•"/>
            </a:pPr>
            <a:r>
              <a:rPr lang="nb-NO" sz="2400" b="1" dirty="0"/>
              <a:t>Utfør alltid håndhygiene før du tar på hansker.</a:t>
            </a:r>
            <a:r>
              <a:rPr lang="nb-NO" sz="2400" dirty="0"/>
              <a:t> </a:t>
            </a:r>
            <a:br>
              <a:rPr lang="nb-NO" sz="2400" dirty="0"/>
            </a:br>
            <a:r>
              <a:rPr lang="nb-NO" sz="2400" dirty="0"/>
              <a:t>Berører du hanskeesken med urene hender forurenses hanskene. </a:t>
            </a:r>
          </a:p>
          <a:p>
            <a:pPr marL="0" indent="0">
              <a:buNone/>
            </a:pPr>
            <a:endParaRPr lang="nb-NO" sz="2400" dirty="0"/>
          </a:p>
          <a:p>
            <a:pPr>
              <a:buClr>
                <a:srgbClr val="FFC000"/>
              </a:buClr>
              <a:buFont typeface="Arial" panose="020B0604020202020204" pitchFamily="34" charset="0"/>
              <a:buChar char="•"/>
            </a:pPr>
            <a:r>
              <a:rPr lang="nb-NO" sz="2400" b="1" dirty="0"/>
              <a:t>Utfør alltid håndhygiene etter hanskebruk, også når du skal ta nye hansker på.</a:t>
            </a:r>
            <a:r>
              <a:rPr lang="nb-NO" sz="2400" dirty="0"/>
              <a:t> Smittestoffer kan overføres til hendene dine gjennom mikroskopiske hull i hanskene. Hendene forurenses også lett når hansker tas av. </a:t>
            </a:r>
          </a:p>
          <a:p>
            <a:pPr lvl="1">
              <a:buClr>
                <a:srgbClr val="FFC000"/>
              </a:buClr>
              <a:buFont typeface="Courier New" panose="02070309020205020404" pitchFamily="49" charset="0"/>
              <a:buChar char="o"/>
            </a:pPr>
            <a:r>
              <a:rPr lang="nb-NO" sz="2200" dirty="0"/>
              <a:t>Opptil 30% av helsepersonell har smittestoffer på hendene etter kontakt med smittet pasient, selv om de har benyttet hansker. </a:t>
            </a:r>
          </a:p>
          <a:p>
            <a:pPr marL="0" indent="0">
              <a:buClr>
                <a:srgbClr val="FFC000"/>
              </a:buClr>
              <a:buNone/>
            </a:pPr>
            <a:endParaRPr lang="nb-NO" dirty="0"/>
          </a:p>
          <a:p>
            <a:endParaRPr lang="nb-NO" dirty="0"/>
          </a:p>
        </p:txBody>
      </p:sp>
      <p:pic>
        <p:nvPicPr>
          <p:cNvPr id="5" name="Bilde 4">
            <a:extLst>
              <a:ext uri="{FF2B5EF4-FFF2-40B4-BE49-F238E27FC236}">
                <a16:creationId xmlns:a16="http://schemas.microsoft.com/office/drawing/2014/main" id="{35FEB76E-ED6F-4679-AE7F-A7EC017ACD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0392" y="-113054"/>
            <a:ext cx="3198194" cy="3107923"/>
          </a:xfrm>
          <a:prstGeom prst="rect">
            <a:avLst/>
          </a:prstGeom>
        </p:spPr>
      </p:pic>
    </p:spTree>
    <p:extLst>
      <p:ext uri="{BB962C8B-B14F-4D97-AF65-F5344CB8AC3E}">
        <p14:creationId xmlns:p14="http://schemas.microsoft.com/office/powerpoint/2010/main" val="380678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F569B2-8ADC-4154-95E7-CAE462166766}"/>
              </a:ext>
            </a:extLst>
          </p:cNvPr>
          <p:cNvSpPr>
            <a:spLocks noGrp="1"/>
          </p:cNvSpPr>
          <p:nvPr>
            <p:ph type="title"/>
          </p:nvPr>
        </p:nvSpPr>
        <p:spPr>
          <a:xfrm>
            <a:off x="1015459" y="718428"/>
            <a:ext cx="10515600" cy="664797"/>
          </a:xfrm>
        </p:spPr>
        <p:txBody>
          <a:bodyPr/>
          <a:lstStyle/>
          <a:p>
            <a:r>
              <a:rPr lang="nb-NO" sz="4800" dirty="0"/>
              <a:t>Hanskebruk – VETT</a:t>
            </a:r>
            <a:endParaRPr lang="nb-NO" dirty="0"/>
          </a:p>
        </p:txBody>
      </p:sp>
      <p:sp>
        <p:nvSpPr>
          <p:cNvPr id="4" name="Plassholder for tekst 3">
            <a:extLst>
              <a:ext uri="{FF2B5EF4-FFF2-40B4-BE49-F238E27FC236}">
                <a16:creationId xmlns:a16="http://schemas.microsoft.com/office/drawing/2014/main" id="{DA0EC465-8240-4101-A04D-4B0BE53999D5}"/>
              </a:ext>
            </a:extLst>
          </p:cNvPr>
          <p:cNvSpPr>
            <a:spLocks noGrp="1"/>
          </p:cNvSpPr>
          <p:nvPr>
            <p:ph type="body" sz="quarter" idx="13"/>
          </p:nvPr>
        </p:nvSpPr>
        <p:spPr>
          <a:xfrm>
            <a:off x="1015459" y="1711354"/>
            <a:ext cx="10515600" cy="4107189"/>
          </a:xfrm>
        </p:spPr>
        <p:txBody>
          <a:bodyPr>
            <a:normAutofit fontScale="77500" lnSpcReduction="20000"/>
          </a:bodyPr>
          <a:lstStyle/>
          <a:p>
            <a:pPr>
              <a:buClr>
                <a:srgbClr val="FFC000"/>
              </a:buClr>
              <a:buFont typeface="Arial" panose="020B0604020202020204" pitchFamily="34" charset="0"/>
              <a:buChar char="•"/>
            </a:pPr>
            <a:r>
              <a:rPr lang="nb-NO" b="1" dirty="0"/>
              <a:t>Bytt alltid hansker etter urene oppgaver, også på isolat. </a:t>
            </a:r>
            <a:r>
              <a:rPr lang="nb-NO" dirty="0"/>
              <a:t>Urene hansker sprer smitte dersom du berører omgivelsene. Bytt hansker umiddelbart etter urene oppgaver, også når du fortsetter arbeidet hos samme pasient. </a:t>
            </a:r>
          </a:p>
          <a:p>
            <a:pPr>
              <a:buClr>
                <a:srgbClr val="FFC000"/>
              </a:buClr>
              <a:buFont typeface="Arial" panose="020B0604020202020204" pitchFamily="34" charset="0"/>
              <a:buChar char="•"/>
            </a:pPr>
            <a:endParaRPr lang="nb-NO" dirty="0"/>
          </a:p>
          <a:p>
            <a:pPr>
              <a:buClr>
                <a:srgbClr val="FFC000"/>
              </a:buClr>
              <a:buFont typeface="Arial" panose="020B0604020202020204" pitchFamily="34" charset="0"/>
              <a:buChar char="•"/>
            </a:pPr>
            <a:r>
              <a:rPr lang="nb-NO" b="1" dirty="0"/>
              <a:t>Benytt hansker av lateks eller nitril, fortrinnsvis med lang mansjett. </a:t>
            </a:r>
            <a:r>
              <a:rPr lang="nb-NO" dirty="0"/>
              <a:t>Plasthansker og vinylhansker gir ikke tilstrekkelig beskyttelse mot smitte. De har dårligere barriereegenskap, strekkstyrke og passform. Lang mansjett forhindrer tilgrising av håndleddet og at det kommer vann inn i hansken.</a:t>
            </a:r>
          </a:p>
          <a:p>
            <a:pPr>
              <a:buClr>
                <a:srgbClr val="FFC000"/>
              </a:buClr>
              <a:buFont typeface="Arial" panose="020B0604020202020204" pitchFamily="34" charset="0"/>
              <a:buChar char="•"/>
            </a:pPr>
            <a:endParaRPr lang="nb-NO" dirty="0"/>
          </a:p>
          <a:p>
            <a:pPr>
              <a:buClr>
                <a:srgbClr val="FFC000"/>
              </a:buClr>
              <a:buFont typeface="Arial" panose="020B0604020202020204" pitchFamily="34" charset="0"/>
              <a:buChar char="•"/>
            </a:pPr>
            <a:r>
              <a:rPr lang="nb-NO" b="1" dirty="0"/>
              <a:t>Behov for hanskeskift og håndhygiene er det samme på isolat som ved annen </a:t>
            </a:r>
            <a:r>
              <a:rPr lang="nb-NO" b="1"/>
              <a:t>pleie</a:t>
            </a:r>
            <a:r>
              <a:rPr lang="nb-NO"/>
              <a:t> </a:t>
            </a:r>
            <a:r>
              <a:rPr lang="nb-NO" b="1" i="1">
                <a:solidFill>
                  <a:srgbClr val="FF0000"/>
                </a:solidFill>
              </a:rPr>
              <a:t>(*gjelder </a:t>
            </a:r>
            <a:r>
              <a:rPr lang="nb-NO" b="1" i="1" dirty="0">
                <a:solidFill>
                  <a:srgbClr val="FF0000"/>
                </a:solidFill>
              </a:rPr>
              <a:t>ikke ved smitterisikogruppe 4).</a:t>
            </a:r>
          </a:p>
          <a:p>
            <a:endParaRPr lang="nb-NO" dirty="0"/>
          </a:p>
        </p:txBody>
      </p:sp>
      <p:sp>
        <p:nvSpPr>
          <p:cNvPr id="5" name="TekstSylinder 4">
            <a:extLst>
              <a:ext uri="{FF2B5EF4-FFF2-40B4-BE49-F238E27FC236}">
                <a16:creationId xmlns:a16="http://schemas.microsoft.com/office/drawing/2014/main" id="{332E616F-D455-494E-BCDD-72521AC1F496}"/>
              </a:ext>
            </a:extLst>
          </p:cNvPr>
          <p:cNvSpPr txBox="1"/>
          <p:nvPr/>
        </p:nvSpPr>
        <p:spPr>
          <a:xfrm>
            <a:off x="949233" y="6026331"/>
            <a:ext cx="11059885" cy="707886"/>
          </a:xfrm>
          <a:prstGeom prst="rect">
            <a:avLst/>
          </a:prstGeom>
          <a:noFill/>
        </p:spPr>
        <p:txBody>
          <a:bodyPr wrap="square" rtlCol="0">
            <a:spAutoFit/>
          </a:bodyPr>
          <a:lstStyle/>
          <a:p>
            <a:r>
              <a:rPr lang="nb-NO" i="1" dirty="0"/>
              <a:t>* smitterisikogruppe 4:</a:t>
            </a:r>
            <a:r>
              <a:rPr lang="nb-NO" dirty="0"/>
              <a:t> en biologisk faktor som forårsaker alvorlig infeksjonssykdom hos mennesker og utgjør en alvorlig fare for arbeidstakerne, det kan være stor risiko for spredning til samfunnet og det finnes vanligvis ingen effektive forebyggende tiltak eller behandling. (f.eks. </a:t>
            </a:r>
            <a:r>
              <a:rPr lang="nb-NO" dirty="0" err="1"/>
              <a:t>Lassavirus</a:t>
            </a:r>
            <a:r>
              <a:rPr lang="nb-NO" dirty="0"/>
              <a:t>,  Kongo-krimfebervirus, </a:t>
            </a:r>
            <a:r>
              <a:rPr lang="nb-NO" dirty="0" err="1"/>
              <a:t>Ebolavirus</a:t>
            </a:r>
            <a:r>
              <a:rPr lang="nb-NO" dirty="0"/>
              <a:t>, Marburgvirus, )</a:t>
            </a:r>
          </a:p>
          <a:p>
            <a:pPr algn="l"/>
            <a:endParaRPr lang="nb-NO" sz="2200" dirty="0" err="1"/>
          </a:p>
        </p:txBody>
      </p:sp>
    </p:spTree>
    <p:extLst>
      <p:ext uri="{BB962C8B-B14F-4D97-AF65-F5344CB8AC3E}">
        <p14:creationId xmlns:p14="http://schemas.microsoft.com/office/powerpoint/2010/main" val="101601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F8730D-80D1-43B1-ADB6-ED30931615D1}"/>
              </a:ext>
            </a:extLst>
          </p:cNvPr>
          <p:cNvSpPr>
            <a:spLocks noGrp="1"/>
          </p:cNvSpPr>
          <p:nvPr>
            <p:ph type="title"/>
          </p:nvPr>
        </p:nvSpPr>
        <p:spPr>
          <a:xfrm>
            <a:off x="1015459" y="718428"/>
            <a:ext cx="10515600" cy="664797"/>
          </a:xfrm>
        </p:spPr>
        <p:txBody>
          <a:bodyPr/>
          <a:lstStyle/>
          <a:p>
            <a:r>
              <a:rPr lang="nb-NO" sz="4800" dirty="0"/>
              <a:t>Hanskebruk - UVETT</a:t>
            </a:r>
            <a:endParaRPr lang="nb-NO" dirty="0"/>
          </a:p>
        </p:txBody>
      </p:sp>
      <p:sp>
        <p:nvSpPr>
          <p:cNvPr id="4" name="Plassholder for tekst 3">
            <a:extLst>
              <a:ext uri="{FF2B5EF4-FFF2-40B4-BE49-F238E27FC236}">
                <a16:creationId xmlns:a16="http://schemas.microsoft.com/office/drawing/2014/main" id="{67EC12BA-8AAB-4EB7-8B42-280337A3D8C5}"/>
              </a:ext>
            </a:extLst>
          </p:cNvPr>
          <p:cNvSpPr>
            <a:spLocks noGrp="1"/>
          </p:cNvSpPr>
          <p:nvPr>
            <p:ph type="body" sz="quarter" idx="13"/>
          </p:nvPr>
        </p:nvSpPr>
        <p:spPr>
          <a:xfrm>
            <a:off x="1015459" y="1551964"/>
            <a:ext cx="7692705" cy="4266580"/>
          </a:xfrm>
        </p:spPr>
        <p:txBody>
          <a:bodyPr>
            <a:normAutofit fontScale="92500" lnSpcReduction="20000"/>
          </a:bodyPr>
          <a:lstStyle/>
          <a:p>
            <a:pPr>
              <a:buClr>
                <a:srgbClr val="FFC000"/>
              </a:buClr>
              <a:buFont typeface="Arial" panose="020B0604020202020204" pitchFamily="34" charset="0"/>
              <a:buChar char="•"/>
            </a:pPr>
            <a:r>
              <a:rPr lang="nb-NO" b="1" dirty="0"/>
              <a:t>Ikke benytt hansker når det ikke er behov for det.</a:t>
            </a:r>
            <a:r>
              <a:rPr lang="nb-NO" dirty="0"/>
              <a:t> Hyppig bruk av hansker øker risikoen for hudirritasjon. Unødig hanskebruk gir økt mengde avfall og økt belastning på miljøet. </a:t>
            </a:r>
          </a:p>
          <a:p>
            <a:pPr marL="0" indent="0">
              <a:buClr>
                <a:srgbClr val="FFC000"/>
              </a:buClr>
              <a:buNone/>
            </a:pPr>
            <a:endParaRPr lang="nb-NO" dirty="0"/>
          </a:p>
          <a:p>
            <a:pPr>
              <a:buClr>
                <a:srgbClr val="FFC000"/>
              </a:buClr>
              <a:buFont typeface="Arial" panose="020B0604020202020204" pitchFamily="34" charset="0"/>
              <a:buChar char="•"/>
            </a:pPr>
            <a:r>
              <a:rPr lang="nb-NO" b="1" dirty="0"/>
              <a:t>Ikke glem å ta av hanskene.</a:t>
            </a:r>
            <a:r>
              <a:rPr lang="nb-NO" dirty="0"/>
              <a:t> Hansker er ment for urene oppgaver. Ta av hansker og utfør håndhygiene straks uren oppgave er utført. Med urene hansker kan du overføre pasientens egne bakterier til andre steder på pasientens kropp.  </a:t>
            </a:r>
          </a:p>
          <a:p>
            <a:endParaRPr lang="nb-NO" dirty="0"/>
          </a:p>
        </p:txBody>
      </p:sp>
      <p:pic>
        <p:nvPicPr>
          <p:cNvPr id="5" name="Bilde 4">
            <a:extLst>
              <a:ext uri="{FF2B5EF4-FFF2-40B4-BE49-F238E27FC236}">
                <a16:creationId xmlns:a16="http://schemas.microsoft.com/office/drawing/2014/main" id="{5B106D2E-9C66-4265-9C5D-2073C48581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84608" y="2605163"/>
            <a:ext cx="2753979" cy="1835985"/>
          </a:xfrm>
          <a:prstGeom prst="rect">
            <a:avLst/>
          </a:prstGeom>
        </p:spPr>
      </p:pic>
    </p:spTree>
    <p:extLst>
      <p:ext uri="{BB962C8B-B14F-4D97-AF65-F5344CB8AC3E}">
        <p14:creationId xmlns:p14="http://schemas.microsoft.com/office/powerpoint/2010/main" val="965137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C51679-B97A-4A7B-8916-19C4244C96A1}"/>
              </a:ext>
            </a:extLst>
          </p:cNvPr>
          <p:cNvSpPr>
            <a:spLocks noGrp="1"/>
          </p:cNvSpPr>
          <p:nvPr>
            <p:ph type="title"/>
          </p:nvPr>
        </p:nvSpPr>
        <p:spPr>
          <a:xfrm>
            <a:off x="1015459" y="718428"/>
            <a:ext cx="10515600" cy="664797"/>
          </a:xfrm>
        </p:spPr>
        <p:txBody>
          <a:bodyPr/>
          <a:lstStyle/>
          <a:p>
            <a:r>
              <a:rPr lang="nb-NO" sz="4800" dirty="0"/>
              <a:t>Hanskebruk – UVETT</a:t>
            </a:r>
            <a:endParaRPr lang="nb-NO" dirty="0"/>
          </a:p>
        </p:txBody>
      </p:sp>
      <p:sp>
        <p:nvSpPr>
          <p:cNvPr id="4" name="Plassholder for tekst 3">
            <a:extLst>
              <a:ext uri="{FF2B5EF4-FFF2-40B4-BE49-F238E27FC236}">
                <a16:creationId xmlns:a16="http://schemas.microsoft.com/office/drawing/2014/main" id="{C8968D69-952D-476B-BF01-4B38898C6667}"/>
              </a:ext>
            </a:extLst>
          </p:cNvPr>
          <p:cNvSpPr>
            <a:spLocks noGrp="1"/>
          </p:cNvSpPr>
          <p:nvPr>
            <p:ph type="body" sz="quarter" idx="13"/>
          </p:nvPr>
        </p:nvSpPr>
        <p:spPr>
          <a:xfrm>
            <a:off x="1015459" y="1635854"/>
            <a:ext cx="10515600" cy="4182690"/>
          </a:xfrm>
        </p:spPr>
        <p:txBody>
          <a:bodyPr>
            <a:normAutofit fontScale="92500" lnSpcReduction="20000"/>
          </a:bodyPr>
          <a:lstStyle/>
          <a:p>
            <a:pPr>
              <a:buClr>
                <a:srgbClr val="FFC000"/>
              </a:buClr>
              <a:buFont typeface="Arial" panose="020B0604020202020204" pitchFamily="34" charset="0"/>
              <a:buChar char="•"/>
            </a:pPr>
            <a:r>
              <a:rPr lang="nb-NO" b="1" dirty="0"/>
              <a:t>Ikke ta på omgivelsene med urene hansker.</a:t>
            </a:r>
            <a:r>
              <a:rPr lang="nb-NO" dirty="0"/>
              <a:t> Hender med urene hansker kan spre smitte ved at du berører omgivelsene, slik som gardiner og annet inventar.</a:t>
            </a:r>
          </a:p>
          <a:p>
            <a:pPr>
              <a:buClr>
                <a:srgbClr val="FFC000"/>
              </a:buClr>
              <a:buFont typeface="Arial" panose="020B0604020202020204" pitchFamily="34" charset="0"/>
              <a:buChar char="•"/>
            </a:pPr>
            <a:endParaRPr lang="nb-NO" dirty="0"/>
          </a:p>
          <a:p>
            <a:pPr>
              <a:buClr>
                <a:srgbClr val="FFC000"/>
              </a:buClr>
              <a:buFont typeface="Arial" panose="020B0604020202020204" pitchFamily="34" charset="0"/>
              <a:buChar char="•"/>
            </a:pPr>
            <a:r>
              <a:rPr lang="nb-NO" b="1" dirty="0"/>
              <a:t>Ikke benytt hansker på fuktige hender.</a:t>
            </a:r>
            <a:r>
              <a:rPr lang="nb-NO" dirty="0"/>
              <a:t> Hansker på fuktige hender øker slitasjen på huden og risiko for hudirritasjon. </a:t>
            </a:r>
          </a:p>
          <a:p>
            <a:pPr>
              <a:buClr>
                <a:srgbClr val="FFC000"/>
              </a:buClr>
              <a:buFont typeface="Arial" panose="020B0604020202020204" pitchFamily="34" charset="0"/>
              <a:buChar char="•"/>
            </a:pPr>
            <a:endParaRPr lang="nb-NO" dirty="0"/>
          </a:p>
          <a:p>
            <a:pPr>
              <a:buClr>
                <a:srgbClr val="FFC000"/>
              </a:buClr>
              <a:buFont typeface="Arial" panose="020B0604020202020204" pitchFamily="34" charset="0"/>
              <a:buChar char="•"/>
            </a:pPr>
            <a:r>
              <a:rPr lang="nb-NO" b="1" dirty="0"/>
              <a:t>Ikke desinfiser hanskene. </a:t>
            </a:r>
            <a:r>
              <a:rPr lang="nb-NO" dirty="0"/>
              <a:t>Hanskenes beskyttelsesevne forringes av såpe og alkohol. Utfør derfor aldri håndhygiene med hansker på. Hansker skal aldri gjenbrukes.</a:t>
            </a:r>
            <a:r>
              <a:rPr lang="nb-NO" b="1" dirty="0"/>
              <a:t> </a:t>
            </a:r>
            <a:endParaRPr lang="nb-NO" dirty="0"/>
          </a:p>
        </p:txBody>
      </p:sp>
    </p:spTree>
    <p:extLst>
      <p:ext uri="{BB962C8B-B14F-4D97-AF65-F5344CB8AC3E}">
        <p14:creationId xmlns:p14="http://schemas.microsoft.com/office/powerpoint/2010/main" val="213448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4E790B-3B5F-4519-A607-278E4688E07D}"/>
              </a:ext>
            </a:extLst>
          </p:cNvPr>
          <p:cNvSpPr>
            <a:spLocks noGrp="1"/>
          </p:cNvSpPr>
          <p:nvPr>
            <p:ph type="title"/>
          </p:nvPr>
        </p:nvSpPr>
        <p:spPr>
          <a:xfrm>
            <a:off x="1015459" y="784403"/>
            <a:ext cx="10515600" cy="664797"/>
          </a:xfrm>
        </p:spPr>
        <p:txBody>
          <a:bodyPr/>
          <a:lstStyle/>
          <a:p>
            <a:r>
              <a:rPr lang="nb-NO" sz="4800" dirty="0"/>
              <a:t>Påkledning av hansker</a:t>
            </a:r>
            <a:endParaRPr lang="nb-NO" dirty="0"/>
          </a:p>
        </p:txBody>
      </p:sp>
      <p:pic>
        <p:nvPicPr>
          <p:cNvPr id="5" name="Bilde 4">
            <a:extLst>
              <a:ext uri="{FF2B5EF4-FFF2-40B4-BE49-F238E27FC236}">
                <a16:creationId xmlns:a16="http://schemas.microsoft.com/office/drawing/2014/main" id="{CC8F48FF-4072-4474-B78A-1CFD34F6A2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459" y="1449200"/>
            <a:ext cx="6950042" cy="4852837"/>
          </a:xfrm>
          <a:prstGeom prst="rect">
            <a:avLst/>
          </a:prstGeom>
        </p:spPr>
      </p:pic>
    </p:spTree>
    <p:extLst>
      <p:ext uri="{BB962C8B-B14F-4D97-AF65-F5344CB8AC3E}">
        <p14:creationId xmlns:p14="http://schemas.microsoft.com/office/powerpoint/2010/main" val="33649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43D554-E8BB-4671-84CD-7439D9F15807}"/>
              </a:ext>
            </a:extLst>
          </p:cNvPr>
          <p:cNvSpPr>
            <a:spLocks noGrp="1"/>
          </p:cNvSpPr>
          <p:nvPr>
            <p:ph type="title"/>
          </p:nvPr>
        </p:nvSpPr>
        <p:spPr>
          <a:xfrm>
            <a:off x="1015459" y="718428"/>
            <a:ext cx="10515600" cy="664797"/>
          </a:xfrm>
        </p:spPr>
        <p:txBody>
          <a:bodyPr/>
          <a:lstStyle/>
          <a:p>
            <a:r>
              <a:rPr lang="nb-NO" sz="4800" dirty="0">
                <a:solidFill>
                  <a:schemeClr val="tx2"/>
                </a:solidFill>
              </a:rPr>
              <a:t>Avkledning av hansker</a:t>
            </a:r>
            <a:endParaRPr lang="nb-NO" dirty="0"/>
          </a:p>
        </p:txBody>
      </p:sp>
      <p:pic>
        <p:nvPicPr>
          <p:cNvPr id="5" name="Plassholder for innhold 7">
            <a:extLst>
              <a:ext uri="{FF2B5EF4-FFF2-40B4-BE49-F238E27FC236}">
                <a16:creationId xmlns:a16="http://schemas.microsoft.com/office/drawing/2014/main" id="{66641694-2E09-4FB5-8848-66B8DB3B1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459" y="1933898"/>
            <a:ext cx="8229600" cy="3355228"/>
          </a:xfrm>
          <a:prstGeom prst="rect">
            <a:avLst/>
          </a:prstGeom>
        </p:spPr>
      </p:pic>
    </p:spTree>
    <p:extLst>
      <p:ext uri="{BB962C8B-B14F-4D97-AF65-F5344CB8AC3E}">
        <p14:creationId xmlns:p14="http://schemas.microsoft.com/office/powerpoint/2010/main" val="364278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F20586-D12F-41E0-A617-2C82D42DFFD1}"/>
              </a:ext>
            </a:extLst>
          </p:cNvPr>
          <p:cNvSpPr>
            <a:spLocks noGrp="1"/>
          </p:cNvSpPr>
          <p:nvPr>
            <p:ph type="title"/>
          </p:nvPr>
        </p:nvSpPr>
        <p:spPr>
          <a:xfrm>
            <a:off x="1015459" y="718428"/>
            <a:ext cx="10515600" cy="644151"/>
          </a:xfrm>
        </p:spPr>
        <p:txBody>
          <a:bodyPr/>
          <a:lstStyle/>
          <a:p>
            <a:r>
              <a:rPr lang="nb-NO" dirty="0"/>
              <a:t>Bruk av hansker på isoleringsrom</a:t>
            </a:r>
          </a:p>
        </p:txBody>
      </p:sp>
      <p:sp>
        <p:nvSpPr>
          <p:cNvPr id="4" name="Plassholder for tekst 3">
            <a:extLst>
              <a:ext uri="{FF2B5EF4-FFF2-40B4-BE49-F238E27FC236}">
                <a16:creationId xmlns:a16="http://schemas.microsoft.com/office/drawing/2014/main" id="{DC564EF7-DD1F-4127-BFE6-8FE8AD0F19EC}"/>
              </a:ext>
            </a:extLst>
          </p:cNvPr>
          <p:cNvSpPr>
            <a:spLocks noGrp="1"/>
          </p:cNvSpPr>
          <p:nvPr>
            <p:ph type="body" sz="quarter" idx="13"/>
          </p:nvPr>
        </p:nvSpPr>
        <p:spPr>
          <a:xfrm>
            <a:off x="1015459" y="1644330"/>
            <a:ext cx="8673825" cy="4182690"/>
          </a:xfrm>
        </p:spPr>
        <p:txBody>
          <a:bodyPr>
            <a:normAutofit fontScale="92500" lnSpcReduction="10000"/>
          </a:bodyPr>
          <a:lstStyle/>
          <a:p>
            <a:pPr>
              <a:buClr>
                <a:srgbClr val="FFC000"/>
              </a:buClr>
              <a:buFont typeface="Arial" panose="020B0604020202020204" pitchFamily="34" charset="0"/>
              <a:buChar char="•"/>
            </a:pPr>
            <a:r>
              <a:rPr lang="nb-NO" dirty="0"/>
              <a:t>Hansker benyttes ved all kontakt med pasienten og ved all kontakt med seng, utstyr, gjenstander og flater som kan være forurenset</a:t>
            </a:r>
          </a:p>
          <a:p>
            <a:pPr>
              <a:buClr>
                <a:srgbClr val="FFC000"/>
              </a:buClr>
              <a:buFont typeface="Arial" panose="020B0604020202020204" pitchFamily="34" charset="0"/>
              <a:buChar char="•"/>
            </a:pPr>
            <a:r>
              <a:rPr lang="nb-NO" dirty="0"/>
              <a:t>Hansker tas først på når arbeid med pasient startes opp </a:t>
            </a:r>
          </a:p>
          <a:p>
            <a:pPr>
              <a:buClr>
                <a:srgbClr val="FFC000"/>
              </a:buClr>
              <a:buFont typeface="Arial" panose="020B0604020202020204" pitchFamily="34" charset="0"/>
              <a:buChar char="•"/>
            </a:pPr>
            <a:r>
              <a:rPr lang="nb-NO" dirty="0"/>
              <a:t>Arbeidet organiseres slik at man jobber fra rent til mer urene områder</a:t>
            </a:r>
          </a:p>
          <a:p>
            <a:pPr>
              <a:buClr>
                <a:srgbClr val="FFC000"/>
              </a:buClr>
              <a:buFont typeface="Arial" panose="020B0604020202020204" pitchFamily="34" charset="0"/>
              <a:buChar char="•"/>
            </a:pPr>
            <a:r>
              <a:rPr lang="nb-NO" dirty="0"/>
              <a:t>Når man skal begynne på en </a:t>
            </a:r>
            <a:r>
              <a:rPr lang="nb-NO" b="1" dirty="0"/>
              <a:t>ny ren oppgave </a:t>
            </a:r>
            <a:r>
              <a:rPr lang="nb-NO" dirty="0"/>
              <a:t>der hansker må benyttes, tas hansker av, håndhygiene utføres før nye hansker tas på</a:t>
            </a:r>
          </a:p>
          <a:p>
            <a:pPr marL="0" indent="0">
              <a:buNone/>
            </a:pPr>
            <a:endParaRPr lang="nb-NO" dirty="0"/>
          </a:p>
        </p:txBody>
      </p:sp>
      <p:pic>
        <p:nvPicPr>
          <p:cNvPr id="6" name="Bilde 5" descr="Et bilde som inneholder tekst&#10;&#10;Automatisk generert beskrivelse">
            <a:extLst>
              <a:ext uri="{FF2B5EF4-FFF2-40B4-BE49-F238E27FC236}">
                <a16:creationId xmlns:a16="http://schemas.microsoft.com/office/drawing/2014/main" id="{CE3D77BD-3CA9-481C-8877-7AE69FB30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612" y="2063780"/>
            <a:ext cx="4379397" cy="4256185"/>
          </a:xfrm>
          <a:prstGeom prst="rect">
            <a:avLst/>
          </a:prstGeom>
        </p:spPr>
      </p:pic>
    </p:spTree>
    <p:extLst>
      <p:ext uri="{BB962C8B-B14F-4D97-AF65-F5344CB8AC3E}">
        <p14:creationId xmlns:p14="http://schemas.microsoft.com/office/powerpoint/2010/main" val="2968051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1251436-2A92-4780-AEBE-3A8FD47AB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063" y="0"/>
            <a:ext cx="4847874" cy="6858000"/>
          </a:xfrm>
          <a:prstGeom prst="rect">
            <a:avLst/>
          </a:prstGeom>
        </p:spPr>
      </p:pic>
    </p:spTree>
    <p:extLst>
      <p:ext uri="{BB962C8B-B14F-4D97-AF65-F5344CB8AC3E}">
        <p14:creationId xmlns:p14="http://schemas.microsoft.com/office/powerpoint/2010/main" val="401141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672E0-A584-4D91-BE2D-FBFF81F1EDCF}"/>
              </a:ext>
            </a:extLst>
          </p:cNvPr>
          <p:cNvSpPr>
            <a:spLocks noGrp="1"/>
          </p:cNvSpPr>
          <p:nvPr>
            <p:ph type="title"/>
          </p:nvPr>
        </p:nvSpPr>
        <p:spPr/>
        <p:txBody>
          <a:bodyPr/>
          <a:lstStyle/>
          <a:p>
            <a:r>
              <a:rPr lang="nb-NO" dirty="0"/>
              <a:t>Oppsummering</a:t>
            </a:r>
          </a:p>
        </p:txBody>
      </p:sp>
      <p:sp>
        <p:nvSpPr>
          <p:cNvPr id="4" name="Plassholder for tekst 3">
            <a:extLst>
              <a:ext uri="{FF2B5EF4-FFF2-40B4-BE49-F238E27FC236}">
                <a16:creationId xmlns:a16="http://schemas.microsoft.com/office/drawing/2014/main" id="{B11BB3CF-0585-475F-A22B-E0F4646AD581}"/>
              </a:ext>
            </a:extLst>
          </p:cNvPr>
          <p:cNvSpPr>
            <a:spLocks noGrp="1"/>
          </p:cNvSpPr>
          <p:nvPr>
            <p:ph type="body" sz="quarter" idx="13"/>
          </p:nvPr>
        </p:nvSpPr>
        <p:spPr>
          <a:xfrm>
            <a:off x="1015459" y="1895912"/>
            <a:ext cx="10515600" cy="3922631"/>
          </a:xfrm>
        </p:spPr>
        <p:txBody>
          <a:bodyPr>
            <a:normAutofit/>
          </a:bodyPr>
          <a:lstStyle/>
          <a:p>
            <a:pPr>
              <a:buClr>
                <a:srgbClr val="FFC000"/>
              </a:buClr>
              <a:buFont typeface="Arial" panose="020B0604020202020204" pitchFamily="34" charset="0"/>
              <a:buChar char="•"/>
            </a:pPr>
            <a:r>
              <a:rPr lang="nb-NO" dirty="0"/>
              <a:t>Hansker og annet beskyttelsesutstyr har god effekt når det benyttes riktig og til rett tid. </a:t>
            </a:r>
          </a:p>
          <a:p>
            <a:pPr>
              <a:buClr>
                <a:srgbClr val="FFC000"/>
              </a:buClr>
              <a:buFont typeface="Arial" panose="020B0604020202020204" pitchFamily="34" charset="0"/>
              <a:buChar char="•"/>
            </a:pPr>
            <a:r>
              <a:rPr lang="nb-NO" dirty="0"/>
              <a:t>Økt bruk av hansker fører til redusert etterlevelse av anbefalingene for håndhygiene.</a:t>
            </a:r>
          </a:p>
          <a:p>
            <a:pPr>
              <a:buClr>
                <a:srgbClr val="FFC000"/>
              </a:buClr>
              <a:buFont typeface="Arial" panose="020B0604020202020204" pitchFamily="34" charset="0"/>
              <a:buChar char="•"/>
            </a:pPr>
            <a:r>
              <a:rPr lang="nb-NO" dirty="0"/>
              <a:t>Økt bruk av hansker fører til risiko for kontaminering av inventar og utstyr som følge av at man ikke tar av hanskene rett etter at urene oppgave er utført. Dette fører til økt risiko for smittespredning!</a:t>
            </a:r>
          </a:p>
          <a:p>
            <a:pPr marL="0" indent="0">
              <a:buClr>
                <a:srgbClr val="FFC000"/>
              </a:buClr>
              <a:buNone/>
            </a:pPr>
            <a:endParaRPr lang="nb-NO" dirty="0"/>
          </a:p>
          <a:p>
            <a:pPr marL="0" indent="0">
              <a:buNone/>
            </a:pPr>
            <a:endParaRPr lang="nb-NO" dirty="0"/>
          </a:p>
        </p:txBody>
      </p:sp>
    </p:spTree>
    <p:extLst>
      <p:ext uri="{BB962C8B-B14F-4D97-AF65-F5344CB8AC3E}">
        <p14:creationId xmlns:p14="http://schemas.microsoft.com/office/powerpoint/2010/main" val="393408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254EC1-2209-437B-B6D3-05569FE81C82}"/>
              </a:ext>
            </a:extLst>
          </p:cNvPr>
          <p:cNvSpPr>
            <a:spLocks noGrp="1"/>
          </p:cNvSpPr>
          <p:nvPr>
            <p:ph type="title"/>
          </p:nvPr>
        </p:nvSpPr>
        <p:spPr/>
        <p:txBody>
          <a:bodyPr/>
          <a:lstStyle/>
          <a:p>
            <a:r>
              <a:rPr lang="nb-NO" dirty="0"/>
              <a:t>Innhold</a:t>
            </a:r>
          </a:p>
        </p:txBody>
      </p:sp>
      <p:sp>
        <p:nvSpPr>
          <p:cNvPr id="6" name="Plassholder for tekst 5">
            <a:extLst>
              <a:ext uri="{FF2B5EF4-FFF2-40B4-BE49-F238E27FC236}">
                <a16:creationId xmlns:a16="http://schemas.microsoft.com/office/drawing/2014/main" id="{9AFCA728-91FE-4876-9F53-C455BB4646C9}"/>
              </a:ext>
            </a:extLst>
          </p:cNvPr>
          <p:cNvSpPr>
            <a:spLocks noGrp="1"/>
          </p:cNvSpPr>
          <p:nvPr>
            <p:ph type="body" sz="quarter" idx="13"/>
          </p:nvPr>
        </p:nvSpPr>
        <p:spPr>
          <a:xfrm>
            <a:off x="1015459" y="1468074"/>
            <a:ext cx="10515600" cy="4350470"/>
          </a:xfrm>
        </p:spPr>
        <p:txBody>
          <a:bodyPr>
            <a:normAutofit fontScale="77500" lnSpcReduction="20000"/>
          </a:bodyPr>
          <a:lstStyle/>
          <a:p>
            <a:pPr marL="571500" indent="-514350" defTabSz="914400">
              <a:spcBef>
                <a:spcPct val="0"/>
              </a:spcBef>
              <a:spcAft>
                <a:spcPts val="1200"/>
              </a:spcAft>
              <a:buClr>
                <a:srgbClr val="FFC000"/>
              </a:buClr>
              <a:buSzPct val="80000"/>
              <a:buFont typeface="+mj-lt"/>
              <a:buAutoNum type="arabicPeriod"/>
            </a:pPr>
            <a:r>
              <a:rPr lang="nb-NO" altLang="nb-NO" sz="3100" dirty="0"/>
              <a:t>Innledning</a:t>
            </a:r>
          </a:p>
          <a:p>
            <a:pPr marL="571500" indent="-514350" defTabSz="914400">
              <a:spcBef>
                <a:spcPct val="0"/>
              </a:spcBef>
              <a:spcAft>
                <a:spcPts val="1200"/>
              </a:spcAft>
              <a:buClr>
                <a:srgbClr val="FFC000"/>
              </a:buClr>
              <a:buSzPct val="80000"/>
              <a:buFont typeface="+mj-lt"/>
              <a:buAutoNum type="arabicPeriod"/>
            </a:pPr>
            <a:r>
              <a:rPr lang="nb-NO" altLang="nb-NO" sz="3100" dirty="0"/>
              <a:t>Om håndhygienemodellen</a:t>
            </a:r>
          </a:p>
          <a:p>
            <a:pPr marL="571500" indent="-514350" defTabSz="914400">
              <a:spcBef>
                <a:spcPct val="0"/>
              </a:spcBef>
              <a:spcAft>
                <a:spcPts val="1200"/>
              </a:spcAft>
              <a:buClr>
                <a:srgbClr val="FFC000"/>
              </a:buClr>
              <a:buSzPct val="80000"/>
              <a:buFont typeface="+mj-lt"/>
              <a:buAutoNum type="arabicPeriod"/>
            </a:pPr>
            <a:r>
              <a:rPr lang="nb-NO" altLang="nb-NO" sz="3100" dirty="0"/>
              <a:t>Indikasjoner for  håndhygiene</a:t>
            </a:r>
          </a:p>
          <a:p>
            <a:pPr marL="571500" indent="-514350" defTabSz="914400">
              <a:spcBef>
                <a:spcPct val="0"/>
              </a:spcBef>
              <a:spcAft>
                <a:spcPts val="1200"/>
              </a:spcAft>
              <a:buClr>
                <a:srgbClr val="FFC000"/>
              </a:buClr>
              <a:buSzPct val="80000"/>
              <a:buFont typeface="+mj-lt"/>
              <a:buAutoNum type="arabicPeriod"/>
            </a:pPr>
            <a:r>
              <a:rPr lang="nb-NO" altLang="nb-NO" sz="3100" dirty="0"/>
              <a:t>Bruk av hansker</a:t>
            </a:r>
          </a:p>
          <a:p>
            <a:pPr marL="571500" indent="-514350" defTabSz="914400">
              <a:spcBef>
                <a:spcPct val="0"/>
              </a:spcBef>
              <a:spcAft>
                <a:spcPts val="1200"/>
              </a:spcAft>
              <a:buClr>
                <a:srgbClr val="FFC000"/>
              </a:buClr>
              <a:buSzPct val="80000"/>
              <a:buFont typeface="+mj-lt"/>
              <a:buAutoNum type="arabicPeriod"/>
            </a:pPr>
            <a:r>
              <a:rPr lang="nb-NO" altLang="nb-NO" sz="3100" dirty="0"/>
              <a:t>På- og avkledning av hansker</a:t>
            </a:r>
          </a:p>
          <a:p>
            <a:pPr marL="571500" indent="-514350" defTabSz="914400">
              <a:spcBef>
                <a:spcPct val="0"/>
              </a:spcBef>
              <a:spcAft>
                <a:spcPts val="1200"/>
              </a:spcAft>
              <a:buClr>
                <a:srgbClr val="FFC000"/>
              </a:buClr>
              <a:buSzPct val="80000"/>
              <a:buFont typeface="+mj-lt"/>
              <a:buAutoNum type="arabicPeriod"/>
            </a:pPr>
            <a:r>
              <a:rPr lang="nb-NO" altLang="nb-NO" sz="3100" dirty="0"/>
              <a:t>Bruk av hansker på isoleringsrom </a:t>
            </a:r>
          </a:p>
          <a:p>
            <a:pPr marL="571500" indent="-514350" defTabSz="914400">
              <a:spcBef>
                <a:spcPct val="0"/>
              </a:spcBef>
              <a:spcAft>
                <a:spcPts val="1200"/>
              </a:spcAft>
              <a:buClr>
                <a:srgbClr val="FFC000"/>
              </a:buClr>
              <a:buSzPct val="80000"/>
              <a:buFont typeface="+mj-lt"/>
              <a:buAutoNum type="arabicPeriod"/>
            </a:pPr>
            <a:r>
              <a:rPr lang="nb-NO" altLang="nb-NO" sz="3100" dirty="0"/>
              <a:t>Oppsummering</a:t>
            </a:r>
          </a:p>
          <a:p>
            <a:pPr marL="571500" indent="-514350" defTabSz="914400">
              <a:spcBef>
                <a:spcPct val="0"/>
              </a:spcBef>
              <a:spcAft>
                <a:spcPts val="1200"/>
              </a:spcAft>
              <a:buClr>
                <a:srgbClr val="FFC000"/>
              </a:buClr>
              <a:buSzPct val="80000"/>
              <a:buFont typeface="+mj-lt"/>
              <a:buAutoNum type="arabicPeriod"/>
            </a:pPr>
            <a:r>
              <a:rPr lang="nb-NO" altLang="nb-NO" sz="3100" dirty="0"/>
              <a:t>Referanser</a:t>
            </a:r>
          </a:p>
          <a:p>
            <a:endParaRPr lang="nb-NO" dirty="0"/>
          </a:p>
        </p:txBody>
      </p:sp>
    </p:spTree>
    <p:extLst>
      <p:ext uri="{BB962C8B-B14F-4D97-AF65-F5344CB8AC3E}">
        <p14:creationId xmlns:p14="http://schemas.microsoft.com/office/powerpoint/2010/main" val="224248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3A44D2-2FEA-4826-BEF3-3F9F32A6EAEB}"/>
              </a:ext>
            </a:extLst>
          </p:cNvPr>
          <p:cNvSpPr>
            <a:spLocks noGrp="1"/>
          </p:cNvSpPr>
          <p:nvPr>
            <p:ph type="title"/>
          </p:nvPr>
        </p:nvSpPr>
        <p:spPr>
          <a:xfrm>
            <a:off x="1015459" y="718428"/>
            <a:ext cx="10515600" cy="664797"/>
          </a:xfrm>
        </p:spPr>
        <p:txBody>
          <a:bodyPr/>
          <a:lstStyle/>
          <a:p>
            <a:r>
              <a:rPr lang="nb-NO" sz="4800" dirty="0">
                <a:solidFill>
                  <a:srgbClr val="1F497D"/>
                </a:solidFill>
              </a:rPr>
              <a:t>Referanser</a:t>
            </a:r>
            <a:endParaRPr lang="nb-NO" dirty="0"/>
          </a:p>
        </p:txBody>
      </p:sp>
      <p:sp>
        <p:nvSpPr>
          <p:cNvPr id="4" name="Plassholder for tekst 3">
            <a:extLst>
              <a:ext uri="{FF2B5EF4-FFF2-40B4-BE49-F238E27FC236}">
                <a16:creationId xmlns:a16="http://schemas.microsoft.com/office/drawing/2014/main" id="{BAED8333-96A7-4EB1-B61F-A7DF96F03220}"/>
              </a:ext>
            </a:extLst>
          </p:cNvPr>
          <p:cNvSpPr>
            <a:spLocks noGrp="1"/>
          </p:cNvSpPr>
          <p:nvPr>
            <p:ph type="body" sz="quarter" idx="13"/>
          </p:nvPr>
        </p:nvSpPr>
        <p:spPr>
          <a:xfrm>
            <a:off x="763789" y="1774724"/>
            <a:ext cx="10515600" cy="3641147"/>
          </a:xfrm>
        </p:spPr>
        <p:txBody>
          <a:bodyPr/>
          <a:lstStyle/>
          <a:p>
            <a:pPr marL="0" indent="0">
              <a:buNone/>
            </a:pPr>
            <a:r>
              <a:rPr lang="nb-NO" dirty="0">
                <a:solidFill>
                  <a:schemeClr val="tx1"/>
                </a:solidFill>
                <a:hlinkClick r:id="rId2">
                  <a:extLst>
                    <a:ext uri="{A12FA001-AC4F-418D-AE19-62706E023703}">
                      <ahyp:hlinkClr xmlns:ahyp="http://schemas.microsoft.com/office/drawing/2018/hyperlinkcolor" val="tx"/>
                    </a:ext>
                  </a:extLst>
                </a:hlinkClick>
              </a:rPr>
              <a:t>Nasjonal veileder for håndhygiene</a:t>
            </a:r>
            <a:endParaRPr lang="nb-NO" dirty="0">
              <a:solidFill>
                <a:schemeClr val="tx1"/>
              </a:solidFill>
            </a:endParaRPr>
          </a:p>
          <a:p>
            <a:pPr marL="0" indent="0">
              <a:buNone/>
            </a:pPr>
            <a:endParaRPr lang="nb-NO" dirty="0">
              <a:solidFill>
                <a:schemeClr val="tx1"/>
              </a:solidFill>
            </a:endParaRPr>
          </a:p>
          <a:p>
            <a:pPr marL="0" indent="0">
              <a:buNone/>
            </a:pPr>
            <a:r>
              <a:rPr lang="nb-NO" dirty="0">
                <a:solidFill>
                  <a:schemeClr val="tx1"/>
                </a:solidFill>
                <a:hlinkClick r:id="rId3">
                  <a:extLst>
                    <a:ext uri="{A12FA001-AC4F-418D-AE19-62706E023703}">
                      <ahyp:hlinkClr xmlns:ahyp="http://schemas.microsoft.com/office/drawing/2018/hyperlinkcolor" val="tx"/>
                    </a:ext>
                  </a:extLst>
                </a:hlinkClick>
              </a:rPr>
              <a:t>Temasiden om håndhygiene i </a:t>
            </a:r>
          </a:p>
          <a:p>
            <a:pPr marL="0" indent="0">
              <a:buNone/>
            </a:pPr>
            <a:r>
              <a:rPr lang="nb-NO" dirty="0">
                <a:solidFill>
                  <a:schemeClr val="tx1"/>
                </a:solidFill>
                <a:hlinkClick r:id="rId3">
                  <a:extLst>
                    <a:ext uri="{A12FA001-AC4F-418D-AE19-62706E023703}">
                      <ahyp:hlinkClr xmlns:ahyp="http://schemas.microsoft.com/office/drawing/2018/hyperlinkcolor" val="tx"/>
                    </a:ext>
                  </a:extLst>
                </a:hlinkClick>
              </a:rPr>
              <a:t>Helsetjenesten</a:t>
            </a:r>
            <a:br>
              <a:rPr lang="nb-NO" dirty="0">
                <a:solidFill>
                  <a:schemeClr val="tx1"/>
                </a:solidFill>
              </a:rPr>
            </a:br>
            <a:endParaRPr lang="nb-NO" dirty="0">
              <a:solidFill>
                <a:schemeClr val="tx1"/>
              </a:solidFill>
            </a:endParaRPr>
          </a:p>
          <a:p>
            <a:pPr marL="0" indent="0">
              <a:buNone/>
            </a:pPr>
            <a:r>
              <a:rPr lang="nb-NO" dirty="0">
                <a:solidFill>
                  <a:schemeClr val="tx1"/>
                </a:solidFill>
                <a:hlinkClick r:id="rId4">
                  <a:extLst>
                    <a:ext uri="{A12FA001-AC4F-418D-AE19-62706E023703}">
                      <ahyp:hlinkClr xmlns:ahyp="http://schemas.microsoft.com/office/drawing/2018/hyperlinkcolor" val="tx"/>
                    </a:ext>
                  </a:extLst>
                </a:hlinkClick>
              </a:rPr>
              <a:t>Isoleringsveilederen</a:t>
            </a:r>
            <a:endParaRPr lang="nb-NO" dirty="0">
              <a:solidFill>
                <a:schemeClr val="tx1"/>
              </a:solidFill>
            </a:endParaRPr>
          </a:p>
          <a:p>
            <a:pPr marL="0" indent="0">
              <a:buNone/>
            </a:pPr>
            <a:endParaRPr lang="nb-NO" dirty="0"/>
          </a:p>
          <a:p>
            <a:pPr marL="0" indent="0">
              <a:buNone/>
            </a:pPr>
            <a:endParaRPr lang="nb-NO" dirty="0"/>
          </a:p>
        </p:txBody>
      </p:sp>
      <p:pic>
        <p:nvPicPr>
          <p:cNvPr id="6" name="Bilde 5">
            <a:extLst>
              <a:ext uri="{FF2B5EF4-FFF2-40B4-BE49-F238E27FC236}">
                <a16:creationId xmlns:a16="http://schemas.microsoft.com/office/drawing/2014/main" id="{5CD8460B-E22D-4985-9E3A-BEDC1A8C9AC4}"/>
              </a:ext>
            </a:extLst>
          </p:cNvPr>
          <p:cNvPicPr>
            <a:picLocks noChangeAspect="1"/>
          </p:cNvPicPr>
          <p:nvPr/>
        </p:nvPicPr>
        <p:blipFill rotWithShape="1">
          <a:blip r:embed="rId5"/>
          <a:srcRect l="12551" t="6667" r="13750" b="24353"/>
          <a:stretch/>
        </p:blipFill>
        <p:spPr>
          <a:xfrm>
            <a:off x="6096000" y="1838129"/>
            <a:ext cx="5547187" cy="2920481"/>
          </a:xfrm>
          <a:prstGeom prst="rect">
            <a:avLst/>
          </a:prstGeom>
        </p:spPr>
      </p:pic>
    </p:spTree>
    <p:extLst>
      <p:ext uri="{BB962C8B-B14F-4D97-AF65-F5344CB8AC3E}">
        <p14:creationId xmlns:p14="http://schemas.microsoft.com/office/powerpoint/2010/main" val="318963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419504-93C0-4FF7-B7EE-F11A35BE4147}"/>
              </a:ext>
            </a:extLst>
          </p:cNvPr>
          <p:cNvSpPr>
            <a:spLocks noGrp="1"/>
          </p:cNvSpPr>
          <p:nvPr>
            <p:ph type="title"/>
          </p:nvPr>
        </p:nvSpPr>
        <p:spPr/>
        <p:txBody>
          <a:bodyPr/>
          <a:lstStyle/>
          <a:p>
            <a:r>
              <a:rPr lang="nb-NO" dirty="0"/>
              <a:t>Innledning</a:t>
            </a:r>
          </a:p>
        </p:txBody>
      </p:sp>
      <p:sp>
        <p:nvSpPr>
          <p:cNvPr id="4" name="Plassholder for tekst 3">
            <a:extLst>
              <a:ext uri="{FF2B5EF4-FFF2-40B4-BE49-F238E27FC236}">
                <a16:creationId xmlns:a16="http://schemas.microsoft.com/office/drawing/2014/main" id="{3406FD36-7D2E-4675-9FAF-1F78D00FAA43}"/>
              </a:ext>
            </a:extLst>
          </p:cNvPr>
          <p:cNvSpPr>
            <a:spLocks noGrp="1"/>
          </p:cNvSpPr>
          <p:nvPr>
            <p:ph type="body" sz="quarter" idx="13"/>
          </p:nvPr>
        </p:nvSpPr>
        <p:spPr/>
        <p:txBody>
          <a:bodyPr/>
          <a:lstStyle/>
          <a:p>
            <a:pPr marL="0" indent="0">
              <a:buNone/>
            </a:pPr>
            <a:r>
              <a:rPr lang="nb-NO" dirty="0"/>
              <a:t>Hansker skal beskytte personell i kommunehelsetjenesten for eksponering av kroppsvæsker og eventuelle smittestoffer. Hansker er et ekstra tiltak i tillegg til håndhygiene. Hansker kan ikke benyttes for å redusere eller for å ikke utføre håndhygiene, kun som et supplement. I helsetjenesten benyttes hansker oftere enn hva det er behov for, og det er derfor viktig å sette fokus på NÅR og HVORDAN hansker skal benyttes.</a:t>
            </a:r>
          </a:p>
        </p:txBody>
      </p:sp>
    </p:spTree>
    <p:extLst>
      <p:ext uri="{BB962C8B-B14F-4D97-AF65-F5344CB8AC3E}">
        <p14:creationId xmlns:p14="http://schemas.microsoft.com/office/powerpoint/2010/main" val="32217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5B8DAA-2B35-4F70-B7D8-95970A0DE92A}"/>
              </a:ext>
            </a:extLst>
          </p:cNvPr>
          <p:cNvSpPr>
            <a:spLocks noGrp="1"/>
          </p:cNvSpPr>
          <p:nvPr>
            <p:ph type="title"/>
          </p:nvPr>
        </p:nvSpPr>
        <p:spPr>
          <a:xfrm>
            <a:off x="1023999" y="698905"/>
            <a:ext cx="10515600" cy="664797"/>
          </a:xfrm>
        </p:spPr>
        <p:txBody>
          <a:bodyPr/>
          <a:lstStyle/>
          <a:p>
            <a:r>
              <a:rPr lang="nb-NO" altLang="nb-NO" sz="4800" dirty="0"/>
              <a:t>Pasientsonen</a:t>
            </a:r>
            <a:endParaRPr lang="nb-NO" dirty="0"/>
          </a:p>
        </p:txBody>
      </p:sp>
      <p:sp>
        <p:nvSpPr>
          <p:cNvPr id="4" name="Plassholder for tekst 3">
            <a:extLst>
              <a:ext uri="{FF2B5EF4-FFF2-40B4-BE49-F238E27FC236}">
                <a16:creationId xmlns:a16="http://schemas.microsoft.com/office/drawing/2014/main" id="{90EF7390-CD2A-4C6C-9849-16896B089422}"/>
              </a:ext>
            </a:extLst>
          </p:cNvPr>
          <p:cNvSpPr>
            <a:spLocks noGrp="1"/>
          </p:cNvSpPr>
          <p:nvPr>
            <p:ph type="body" sz="quarter" idx="13"/>
          </p:nvPr>
        </p:nvSpPr>
        <p:spPr>
          <a:xfrm>
            <a:off x="6233019" y="2177396"/>
            <a:ext cx="5298039" cy="3641147"/>
          </a:xfrm>
        </p:spPr>
        <p:txBody>
          <a:bodyPr>
            <a:normAutofit lnSpcReduction="10000"/>
          </a:bodyPr>
          <a:lstStyle/>
          <a:p>
            <a:pPr lvl="1" defTabSz="914400">
              <a:buNone/>
            </a:pPr>
            <a:r>
              <a:rPr lang="nb-NO" altLang="nb-NO" sz="2600" b="1" dirty="0"/>
              <a:t>Pasientsonen: </a:t>
            </a:r>
            <a:r>
              <a:rPr lang="nb-NO" sz="2400" dirty="0"/>
              <a:t>består av pasienten og</a:t>
            </a:r>
          </a:p>
          <a:p>
            <a:pPr lvl="1" defTabSz="914400">
              <a:buNone/>
            </a:pPr>
            <a:r>
              <a:rPr lang="nb-NO" sz="2400" dirty="0"/>
              <a:t>gjenstander i pasientens umiddelbare</a:t>
            </a:r>
          </a:p>
          <a:p>
            <a:pPr lvl="1" defTabSz="914400">
              <a:buNone/>
            </a:pPr>
            <a:r>
              <a:rPr lang="nb-NO" sz="2400" dirty="0"/>
              <a:t>nærhet, som </a:t>
            </a:r>
            <a:r>
              <a:rPr lang="nb-NO" altLang="nb-NO" sz="2400" dirty="0"/>
              <a:t>sengegjerde, nattbord,</a:t>
            </a:r>
          </a:p>
          <a:p>
            <a:pPr lvl="1" defTabSz="914400">
              <a:buNone/>
            </a:pPr>
            <a:r>
              <a:rPr lang="nb-NO" altLang="nb-NO" sz="2400" dirty="0"/>
              <a:t>sengetøy, stol og annet medisinsk</a:t>
            </a:r>
          </a:p>
          <a:p>
            <a:pPr lvl="1" defTabSz="914400">
              <a:buNone/>
            </a:pPr>
            <a:r>
              <a:rPr lang="nb-NO" altLang="nb-NO" sz="2400" dirty="0"/>
              <a:t>utstyr.</a:t>
            </a:r>
          </a:p>
          <a:p>
            <a:pPr lvl="1" defTabSz="914400">
              <a:buNone/>
            </a:pPr>
            <a:endParaRPr lang="nb-NO" altLang="nb-NO" sz="2400" dirty="0"/>
          </a:p>
          <a:p>
            <a:pPr lvl="1" defTabSz="914400">
              <a:buNone/>
            </a:pPr>
            <a:r>
              <a:rPr lang="nb-NO" altLang="nb-NO" sz="2400" dirty="0"/>
              <a:t>Overflatene i pasientsonen inneholder</a:t>
            </a:r>
          </a:p>
          <a:p>
            <a:pPr lvl="1" defTabSz="914400">
              <a:buNone/>
            </a:pPr>
            <a:r>
              <a:rPr lang="nb-NO" altLang="nb-NO" sz="2400" dirty="0"/>
              <a:t>mikrober fra pasientens egen </a:t>
            </a:r>
            <a:r>
              <a:rPr lang="en-GB" altLang="nb-NO" sz="2400" dirty="0"/>
              <a:t>flora.</a:t>
            </a:r>
          </a:p>
          <a:p>
            <a:pPr lvl="1" defTabSz="914400">
              <a:buNone/>
            </a:pPr>
            <a:r>
              <a:rPr lang="nb-NO" altLang="nb-NO" sz="2400" dirty="0"/>
              <a:t>Etterlevelse av de fem indikasjonene for</a:t>
            </a:r>
          </a:p>
          <a:p>
            <a:pPr lvl="1" defTabSz="914400">
              <a:buNone/>
            </a:pPr>
            <a:r>
              <a:rPr lang="nb-NO" altLang="nb-NO" sz="2400" dirty="0"/>
              <a:t>håndhygiene forebygger overføring av</a:t>
            </a:r>
          </a:p>
          <a:p>
            <a:pPr lvl="1" defTabSz="914400">
              <a:buNone/>
            </a:pPr>
            <a:r>
              <a:rPr lang="nb-NO" altLang="nb-NO" sz="2400" dirty="0"/>
              <a:t>disse mikrobene til</a:t>
            </a:r>
          </a:p>
          <a:p>
            <a:pPr lvl="1" defTabSz="914400">
              <a:buNone/>
            </a:pPr>
            <a:r>
              <a:rPr lang="nb-NO" altLang="nb-NO" sz="2400" dirty="0"/>
              <a:t>helsetjenesteområdet.</a:t>
            </a:r>
          </a:p>
          <a:p>
            <a:pPr marL="0" indent="0">
              <a:buNone/>
            </a:pPr>
            <a:endParaRPr lang="nb-NO" dirty="0"/>
          </a:p>
        </p:txBody>
      </p:sp>
      <p:pic>
        <p:nvPicPr>
          <p:cNvPr id="5" name="Bilde 4">
            <a:extLst>
              <a:ext uri="{FF2B5EF4-FFF2-40B4-BE49-F238E27FC236}">
                <a16:creationId xmlns:a16="http://schemas.microsoft.com/office/drawing/2014/main" id="{9A8886B9-0AC1-4B06-B717-BD3B6F895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2279893"/>
            <a:ext cx="4471125" cy="3478428"/>
          </a:xfrm>
          <a:prstGeom prst="rect">
            <a:avLst/>
          </a:prstGeom>
        </p:spPr>
      </p:pic>
      <p:pic>
        <p:nvPicPr>
          <p:cNvPr id="6" name="Bilde 5">
            <a:extLst>
              <a:ext uri="{FF2B5EF4-FFF2-40B4-BE49-F238E27FC236}">
                <a16:creationId xmlns:a16="http://schemas.microsoft.com/office/drawing/2014/main" id="{2C6B093C-E7A5-4E87-9518-CA6A67F0E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114" y="2064479"/>
            <a:ext cx="5024905" cy="3909255"/>
          </a:xfrm>
          <a:prstGeom prst="rect">
            <a:avLst/>
          </a:prstGeom>
        </p:spPr>
      </p:pic>
      <p:sp>
        <p:nvSpPr>
          <p:cNvPr id="7" name="Text Box 6">
            <a:extLst>
              <a:ext uri="{FF2B5EF4-FFF2-40B4-BE49-F238E27FC236}">
                <a16:creationId xmlns:a16="http://schemas.microsoft.com/office/drawing/2014/main" id="{F05ADCC1-51F3-4BC7-9F45-04B076493117}"/>
              </a:ext>
            </a:extLst>
          </p:cNvPr>
          <p:cNvSpPr txBox="1">
            <a:spLocks noChangeArrowheads="1"/>
          </p:cNvSpPr>
          <p:nvPr/>
        </p:nvSpPr>
        <p:spPr bwMode="auto">
          <a:xfrm>
            <a:off x="2965847" y="2642967"/>
            <a:ext cx="1660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None/>
            </a:pPr>
            <a:r>
              <a:rPr lang="en-GB" altLang="nb-NO" sz="1800" b="1" dirty="0">
                <a:ea typeface="Geneva"/>
                <a:cs typeface="Geneva"/>
              </a:rPr>
              <a:t>PASIENTSONEN</a:t>
            </a:r>
          </a:p>
        </p:txBody>
      </p:sp>
    </p:spTree>
    <p:extLst>
      <p:ext uri="{BB962C8B-B14F-4D97-AF65-F5344CB8AC3E}">
        <p14:creationId xmlns:p14="http://schemas.microsoft.com/office/powerpoint/2010/main" val="229002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5917D-EF9D-45F3-A40E-64550A3BFB14}"/>
              </a:ext>
            </a:extLst>
          </p:cNvPr>
          <p:cNvSpPr>
            <a:spLocks noGrp="1"/>
          </p:cNvSpPr>
          <p:nvPr>
            <p:ph type="title"/>
          </p:nvPr>
        </p:nvSpPr>
        <p:spPr>
          <a:xfrm>
            <a:off x="1015459" y="718428"/>
            <a:ext cx="10515600" cy="664797"/>
          </a:xfrm>
        </p:spPr>
        <p:txBody>
          <a:bodyPr/>
          <a:lstStyle/>
          <a:p>
            <a:r>
              <a:rPr lang="nb-NO" altLang="nb-NO" sz="4800" dirty="0"/>
              <a:t>Helsetjenesteområdet</a:t>
            </a:r>
            <a:endParaRPr lang="nb-NO" dirty="0"/>
          </a:p>
        </p:txBody>
      </p:sp>
      <p:sp>
        <p:nvSpPr>
          <p:cNvPr id="4" name="Plassholder for tekst 3">
            <a:extLst>
              <a:ext uri="{FF2B5EF4-FFF2-40B4-BE49-F238E27FC236}">
                <a16:creationId xmlns:a16="http://schemas.microsoft.com/office/drawing/2014/main" id="{4B90410F-1286-4269-9077-76FF87C1F88A}"/>
              </a:ext>
            </a:extLst>
          </p:cNvPr>
          <p:cNvSpPr>
            <a:spLocks noGrp="1"/>
          </p:cNvSpPr>
          <p:nvPr>
            <p:ph type="body" sz="quarter" idx="13"/>
          </p:nvPr>
        </p:nvSpPr>
        <p:spPr>
          <a:xfrm>
            <a:off x="1015458" y="2028499"/>
            <a:ext cx="5284674" cy="4414245"/>
          </a:xfrm>
        </p:spPr>
        <p:txBody>
          <a:bodyPr>
            <a:normAutofit fontScale="25000" lnSpcReduction="20000"/>
          </a:bodyPr>
          <a:lstStyle/>
          <a:p>
            <a:pPr defTabSz="914400">
              <a:lnSpc>
                <a:spcPct val="110000"/>
              </a:lnSpc>
              <a:spcAft>
                <a:spcPts val="600"/>
              </a:spcAft>
              <a:buNone/>
              <a:defRPr/>
            </a:pPr>
            <a:r>
              <a:rPr lang="nb-NO" sz="10400" b="1" dirty="0"/>
              <a:t>Helsetjenesteområdet:</a:t>
            </a:r>
            <a:r>
              <a:rPr lang="nb-NO" sz="10400" dirty="0"/>
              <a:t> omfatter alle</a:t>
            </a:r>
          </a:p>
          <a:p>
            <a:pPr defTabSz="914400">
              <a:lnSpc>
                <a:spcPct val="110000"/>
              </a:lnSpc>
              <a:spcAft>
                <a:spcPts val="600"/>
              </a:spcAft>
              <a:buNone/>
              <a:defRPr/>
            </a:pPr>
            <a:r>
              <a:rPr lang="nb-NO" sz="9600" dirty="0"/>
              <a:t>flater utenfor pasientsonen til pasient </a:t>
            </a:r>
            <a:r>
              <a:rPr lang="nb-NO" sz="9600" dirty="0" err="1"/>
              <a:t>X</a:t>
            </a:r>
            <a:r>
              <a:rPr lang="nb-NO" sz="9600" dirty="0"/>
              <a:t>. </a:t>
            </a:r>
          </a:p>
          <a:p>
            <a:pPr defTabSz="914400">
              <a:lnSpc>
                <a:spcPct val="110000"/>
              </a:lnSpc>
              <a:spcAft>
                <a:spcPts val="600"/>
              </a:spcAft>
              <a:buNone/>
              <a:defRPr/>
            </a:pPr>
            <a:r>
              <a:rPr lang="nb-NO" sz="9600" dirty="0"/>
              <a:t>Det inkluderer andre pasienter og deres</a:t>
            </a:r>
          </a:p>
          <a:p>
            <a:pPr defTabSz="914400">
              <a:lnSpc>
                <a:spcPct val="110000"/>
              </a:lnSpc>
              <a:spcAft>
                <a:spcPts val="600"/>
              </a:spcAft>
              <a:buNone/>
              <a:defRPr/>
            </a:pPr>
            <a:r>
              <a:rPr lang="nb-NO" sz="9600" dirty="0"/>
              <a:t>pasientsoner og det øvrige miljøet i</a:t>
            </a:r>
          </a:p>
          <a:p>
            <a:pPr defTabSz="914400">
              <a:lnSpc>
                <a:spcPct val="110000"/>
              </a:lnSpc>
              <a:spcAft>
                <a:spcPts val="600"/>
              </a:spcAft>
              <a:buNone/>
              <a:defRPr/>
            </a:pPr>
            <a:r>
              <a:rPr lang="nb-NO" sz="9600" dirty="0"/>
              <a:t>helseinstitusjonen. </a:t>
            </a:r>
            <a:br>
              <a:rPr lang="nb-NO" sz="9600" dirty="0"/>
            </a:br>
            <a:endParaRPr lang="nb-NO" sz="9600" dirty="0"/>
          </a:p>
          <a:p>
            <a:pPr defTabSz="914400">
              <a:lnSpc>
                <a:spcPct val="110000"/>
              </a:lnSpc>
              <a:spcAft>
                <a:spcPts val="600"/>
              </a:spcAft>
              <a:buNone/>
              <a:defRPr/>
            </a:pPr>
            <a:r>
              <a:rPr lang="nb-NO" sz="9600" dirty="0"/>
              <a:t>Helsetjenesteområdet er karakterisert av</a:t>
            </a:r>
          </a:p>
          <a:p>
            <a:pPr defTabSz="914400">
              <a:lnSpc>
                <a:spcPct val="110000"/>
              </a:lnSpc>
              <a:spcAft>
                <a:spcPts val="600"/>
              </a:spcAft>
              <a:buNone/>
              <a:defRPr/>
            </a:pPr>
            <a:r>
              <a:rPr lang="nb-NO" sz="9600" dirty="0"/>
              <a:t>nærvær av forskjellige og tallrike</a:t>
            </a:r>
          </a:p>
          <a:p>
            <a:pPr defTabSz="914400">
              <a:lnSpc>
                <a:spcPct val="110000"/>
              </a:lnSpc>
              <a:spcAft>
                <a:spcPts val="600"/>
              </a:spcAft>
              <a:buNone/>
              <a:defRPr/>
            </a:pPr>
            <a:r>
              <a:rPr lang="nb-NO" sz="9600" dirty="0"/>
              <a:t>mikrobearter,</a:t>
            </a:r>
          </a:p>
          <a:p>
            <a:pPr defTabSz="914400">
              <a:lnSpc>
                <a:spcPct val="110000"/>
              </a:lnSpc>
              <a:spcAft>
                <a:spcPts val="600"/>
              </a:spcAft>
              <a:buNone/>
              <a:defRPr/>
            </a:pPr>
            <a:r>
              <a:rPr lang="nb-NO" sz="9600" dirty="0"/>
              <a:t>inkludert multiresistente organismer.</a:t>
            </a:r>
          </a:p>
          <a:p>
            <a:endParaRPr lang="nb-NO" dirty="0"/>
          </a:p>
        </p:txBody>
      </p:sp>
      <p:pic>
        <p:nvPicPr>
          <p:cNvPr id="6" name="Bilde 5">
            <a:extLst>
              <a:ext uri="{FF2B5EF4-FFF2-40B4-BE49-F238E27FC236}">
                <a16:creationId xmlns:a16="http://schemas.microsoft.com/office/drawing/2014/main" id="{6BC0A751-7020-45FA-B6B2-AC5D9B892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043" y="2819244"/>
            <a:ext cx="5024905" cy="3909255"/>
          </a:xfrm>
          <a:prstGeom prst="rect">
            <a:avLst/>
          </a:prstGeom>
          <a:noFill/>
        </p:spPr>
      </p:pic>
      <p:pic>
        <p:nvPicPr>
          <p:cNvPr id="9" name="Bilde 8">
            <a:extLst>
              <a:ext uri="{FF2B5EF4-FFF2-40B4-BE49-F238E27FC236}">
                <a16:creationId xmlns:a16="http://schemas.microsoft.com/office/drawing/2014/main" id="{2DAB1C75-346B-4A53-9E45-57670A80D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934" y="2819244"/>
            <a:ext cx="4471125" cy="3478428"/>
          </a:xfrm>
          <a:prstGeom prst="rect">
            <a:avLst/>
          </a:prstGeom>
        </p:spPr>
      </p:pic>
      <p:sp>
        <p:nvSpPr>
          <p:cNvPr id="10" name="Text Box 6">
            <a:extLst>
              <a:ext uri="{FF2B5EF4-FFF2-40B4-BE49-F238E27FC236}">
                <a16:creationId xmlns:a16="http://schemas.microsoft.com/office/drawing/2014/main" id="{84DADFF7-8E70-461D-A6A7-9036702BE183}"/>
              </a:ext>
            </a:extLst>
          </p:cNvPr>
          <p:cNvSpPr txBox="1">
            <a:spLocks noChangeArrowheads="1"/>
          </p:cNvSpPr>
          <p:nvPr/>
        </p:nvSpPr>
        <p:spPr bwMode="auto">
          <a:xfrm>
            <a:off x="8051015" y="3277384"/>
            <a:ext cx="1660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None/>
            </a:pPr>
            <a:r>
              <a:rPr lang="en-GB" altLang="nb-NO" sz="1800" b="1" dirty="0">
                <a:ea typeface="Geneva"/>
                <a:cs typeface="Geneva"/>
              </a:rPr>
              <a:t>PASIENTSONEN</a:t>
            </a:r>
          </a:p>
        </p:txBody>
      </p:sp>
      <p:sp>
        <p:nvSpPr>
          <p:cNvPr id="11" name="Text Box 6">
            <a:extLst>
              <a:ext uri="{FF2B5EF4-FFF2-40B4-BE49-F238E27FC236}">
                <a16:creationId xmlns:a16="http://schemas.microsoft.com/office/drawing/2014/main" id="{96B0E853-2056-4DBD-B345-9DF4E2FCD2CC}"/>
              </a:ext>
            </a:extLst>
          </p:cNvPr>
          <p:cNvSpPr txBox="1">
            <a:spLocks noChangeArrowheads="1"/>
          </p:cNvSpPr>
          <p:nvPr/>
        </p:nvSpPr>
        <p:spPr bwMode="auto">
          <a:xfrm>
            <a:off x="7858066" y="2164157"/>
            <a:ext cx="2727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None/>
            </a:pPr>
            <a:r>
              <a:rPr lang="en-GB" altLang="nb-NO" sz="1800" b="1" dirty="0">
                <a:ea typeface="Geneva"/>
                <a:cs typeface="Geneva"/>
              </a:rPr>
              <a:t>HELSETJENESTEOMRÅDET</a:t>
            </a:r>
          </a:p>
        </p:txBody>
      </p:sp>
      <p:sp>
        <p:nvSpPr>
          <p:cNvPr id="13" name="TekstSylinder 12">
            <a:extLst>
              <a:ext uri="{FF2B5EF4-FFF2-40B4-BE49-F238E27FC236}">
                <a16:creationId xmlns:a16="http://schemas.microsoft.com/office/drawing/2014/main" id="{BE797CC5-07AC-49FC-A510-2CB4D0BA81F7}"/>
              </a:ext>
            </a:extLst>
          </p:cNvPr>
          <p:cNvSpPr txBox="1"/>
          <p:nvPr/>
        </p:nvSpPr>
        <p:spPr>
          <a:xfrm>
            <a:off x="7125148" y="1777068"/>
            <a:ext cx="4653911" cy="4344076"/>
          </a:xfrm>
          <a:prstGeom prst="rect">
            <a:avLst/>
          </a:prstGeom>
          <a:noFill/>
          <a:ln w="22225" cap="sq" cmpd="dbl">
            <a:solidFill>
              <a:srgbClr val="FFC000"/>
            </a:solidFill>
            <a:prstDash val="dash"/>
          </a:ln>
        </p:spPr>
        <p:txBody>
          <a:bodyPr wrap="square" rtlCol="0">
            <a:spAutoFit/>
          </a:bodyPr>
          <a:lstStyle/>
          <a:p>
            <a:pPr algn="l"/>
            <a:endParaRPr lang="nb-NO" sz="2200" dirty="0" err="1"/>
          </a:p>
        </p:txBody>
      </p:sp>
    </p:spTree>
    <p:extLst>
      <p:ext uri="{BB962C8B-B14F-4D97-AF65-F5344CB8AC3E}">
        <p14:creationId xmlns:p14="http://schemas.microsoft.com/office/powerpoint/2010/main" val="333844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F460A3-492E-4F22-A23E-D10E02D68459}"/>
              </a:ext>
            </a:extLst>
          </p:cNvPr>
          <p:cNvSpPr>
            <a:spLocks noGrp="1"/>
          </p:cNvSpPr>
          <p:nvPr>
            <p:ph type="title"/>
          </p:nvPr>
        </p:nvSpPr>
        <p:spPr>
          <a:xfrm>
            <a:off x="1015339" y="395306"/>
            <a:ext cx="10515600" cy="1288301"/>
          </a:xfrm>
        </p:spPr>
        <p:txBody>
          <a:bodyPr/>
          <a:lstStyle/>
          <a:p>
            <a:r>
              <a:rPr lang="nb-NO" dirty="0"/>
              <a:t>Indikasjoner for håndhygiene endres ikke tross at hansker benyttes</a:t>
            </a:r>
          </a:p>
        </p:txBody>
      </p:sp>
      <p:sp>
        <p:nvSpPr>
          <p:cNvPr id="3" name="Plassholder for tekst 2">
            <a:extLst>
              <a:ext uri="{FF2B5EF4-FFF2-40B4-BE49-F238E27FC236}">
                <a16:creationId xmlns:a16="http://schemas.microsoft.com/office/drawing/2014/main" id="{687C1313-CEA3-4903-B1DF-0EBE82112C4D}"/>
              </a:ext>
            </a:extLst>
          </p:cNvPr>
          <p:cNvSpPr>
            <a:spLocks noGrp="1"/>
          </p:cNvSpPr>
          <p:nvPr>
            <p:ph type="body" sz="quarter" idx="11"/>
          </p:nvPr>
        </p:nvSpPr>
        <p:spPr>
          <a:xfrm>
            <a:off x="1015339" y="1949964"/>
            <a:ext cx="10515600" cy="423242"/>
          </a:xfrm>
        </p:spPr>
        <p:txBody>
          <a:bodyPr/>
          <a:lstStyle/>
          <a:p>
            <a:r>
              <a:rPr lang="nb-NO" dirty="0">
                <a:solidFill>
                  <a:srgbClr val="FFC000"/>
                </a:solidFill>
              </a:rPr>
              <a:t>- hanskebruk erstatter ikke håndhygiene</a:t>
            </a:r>
          </a:p>
        </p:txBody>
      </p:sp>
      <p:sp>
        <p:nvSpPr>
          <p:cNvPr id="4" name="Plassholder for tekst 3">
            <a:extLst>
              <a:ext uri="{FF2B5EF4-FFF2-40B4-BE49-F238E27FC236}">
                <a16:creationId xmlns:a16="http://schemas.microsoft.com/office/drawing/2014/main" id="{093557FE-1751-4FEA-8AB6-6CAE3AAF2B3F}"/>
              </a:ext>
            </a:extLst>
          </p:cNvPr>
          <p:cNvSpPr>
            <a:spLocks noGrp="1"/>
          </p:cNvSpPr>
          <p:nvPr>
            <p:ph type="body" sz="quarter" idx="13"/>
          </p:nvPr>
        </p:nvSpPr>
        <p:spPr>
          <a:xfrm>
            <a:off x="1015339" y="2479399"/>
            <a:ext cx="7145203" cy="3641147"/>
          </a:xfrm>
        </p:spPr>
        <p:txBody>
          <a:bodyPr>
            <a:normAutofit fontScale="77500" lnSpcReduction="20000"/>
          </a:bodyPr>
          <a:lstStyle/>
          <a:p>
            <a:pPr marL="0" indent="0">
              <a:buClr>
                <a:srgbClr val="FFC000"/>
              </a:buClr>
              <a:buNone/>
            </a:pPr>
            <a:r>
              <a:rPr lang="nb-NO" altLang="nb-NO" dirty="0"/>
              <a:t>Indikasjonene viser når håndhygiene under pleie/behandling</a:t>
            </a:r>
          </a:p>
          <a:p>
            <a:pPr marL="514350" indent="-514350">
              <a:buClr>
                <a:srgbClr val="FFC000"/>
              </a:buClr>
              <a:buFont typeface="+mj-lt"/>
              <a:buAutoNum type="arabicPeriod"/>
            </a:pPr>
            <a:r>
              <a:rPr lang="nb-NO" altLang="nb-NO" sz="2600" dirty="0"/>
              <a:t>Før kontakt </a:t>
            </a:r>
            <a:br>
              <a:rPr lang="nb-NO" altLang="nb-NO" sz="2600" dirty="0"/>
            </a:br>
            <a:r>
              <a:rPr lang="nb-NO" altLang="nb-NO" sz="2600" dirty="0"/>
              <a:t>med pasient eller pasientens omgivelser</a:t>
            </a:r>
          </a:p>
          <a:p>
            <a:pPr marL="514350" indent="-514350">
              <a:buClr>
                <a:srgbClr val="FFC000"/>
              </a:buClr>
              <a:buFont typeface="+mj-lt"/>
              <a:buAutoNum type="arabicPeriod"/>
            </a:pPr>
            <a:r>
              <a:rPr lang="nb-NO" altLang="nb-NO" sz="2600" dirty="0"/>
              <a:t>Før rene/aseptiske oppgaver</a:t>
            </a:r>
          </a:p>
          <a:p>
            <a:pPr marL="514350" indent="-514350">
              <a:buClr>
                <a:srgbClr val="FFC000"/>
              </a:buClr>
              <a:buFont typeface="+mj-lt"/>
              <a:buAutoNum type="arabicPeriod"/>
            </a:pPr>
            <a:r>
              <a:rPr lang="nb-NO" altLang="nb-NO" sz="2600" dirty="0"/>
              <a:t>Etter kontakt med kroppsvæsker</a:t>
            </a:r>
          </a:p>
          <a:p>
            <a:pPr marL="514350" indent="-514350">
              <a:buClr>
                <a:srgbClr val="FFC000"/>
              </a:buClr>
              <a:buFont typeface="+mj-lt"/>
              <a:buAutoNum type="arabicPeriod"/>
            </a:pPr>
            <a:r>
              <a:rPr lang="nb-NO" altLang="nb-NO" sz="2600" dirty="0"/>
              <a:t>Etter kontakt med pasienten eller gjenstander i pasientsonen</a:t>
            </a:r>
            <a:br>
              <a:rPr lang="nb-NO" altLang="nb-NO" sz="2600" dirty="0"/>
            </a:br>
            <a:endParaRPr lang="nb-NO" altLang="nb-NO" sz="2600" dirty="0"/>
          </a:p>
          <a:p>
            <a:pPr marL="0" indent="0">
              <a:buClr>
                <a:srgbClr val="FFC000"/>
              </a:buClr>
              <a:buNone/>
            </a:pPr>
            <a:r>
              <a:rPr lang="nb-NO" altLang="nb-NO" b="1" dirty="0"/>
              <a:t>Utfør </a:t>
            </a:r>
            <a:r>
              <a:rPr lang="en-US" altLang="nb-NO" b="1" dirty="0" err="1"/>
              <a:t>håndhygiene</a:t>
            </a:r>
            <a:r>
              <a:rPr lang="en-US" altLang="nb-NO" b="1" dirty="0"/>
              <a:t> </a:t>
            </a:r>
            <a:r>
              <a:rPr lang="en-US" altLang="nb-NO" b="1" dirty="0" err="1"/>
              <a:t>til</a:t>
            </a:r>
            <a:r>
              <a:rPr lang="en-US" altLang="nb-NO" b="1" dirty="0"/>
              <a:t> </a:t>
            </a:r>
            <a:r>
              <a:rPr lang="en-US" altLang="nb-NO" b="1" dirty="0" err="1"/>
              <a:t>rett</a:t>
            </a:r>
            <a:r>
              <a:rPr lang="en-US" altLang="nb-NO" b="1" dirty="0"/>
              <a:t> </a:t>
            </a:r>
            <a:r>
              <a:rPr lang="en-US" altLang="nb-NO" b="1" dirty="0" err="1"/>
              <a:t>tid</a:t>
            </a:r>
            <a:r>
              <a:rPr lang="en-US" altLang="nb-NO" b="1" dirty="0"/>
              <a:t>!</a:t>
            </a:r>
            <a:endParaRPr lang="nb-NO" altLang="nb-NO" b="1" dirty="0"/>
          </a:p>
          <a:p>
            <a:pPr marL="0" indent="0">
              <a:buNone/>
            </a:pPr>
            <a:endParaRPr lang="nb-NO" altLang="nb-NO" b="1" dirty="0"/>
          </a:p>
          <a:p>
            <a:pPr marL="514350" indent="-514350">
              <a:buAutoNum type="arabicPlain"/>
            </a:pPr>
            <a:endParaRPr lang="nb-NO" altLang="nb-NO" b="1" dirty="0"/>
          </a:p>
          <a:p>
            <a:pPr marL="514350" indent="-514350">
              <a:buAutoNum type="arabicPlain"/>
            </a:pPr>
            <a:endParaRPr lang="nb-NO" altLang="nb-NO" dirty="0"/>
          </a:p>
          <a:p>
            <a:endParaRPr lang="nb-NO" dirty="0"/>
          </a:p>
        </p:txBody>
      </p:sp>
      <p:pic>
        <p:nvPicPr>
          <p:cNvPr id="5" name="Picture 2">
            <a:extLst>
              <a:ext uri="{FF2B5EF4-FFF2-40B4-BE49-F238E27FC236}">
                <a16:creationId xmlns:a16="http://schemas.microsoft.com/office/drawing/2014/main" id="{00BC7C96-6FEE-4D9B-B807-FF69D143DA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77"/>
          <a:stretch/>
        </p:blipFill>
        <p:spPr bwMode="auto">
          <a:xfrm>
            <a:off x="8227991" y="1373150"/>
            <a:ext cx="3379080" cy="41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31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E24CF-D361-4D84-9CCC-D455868EB3E0}"/>
              </a:ext>
            </a:extLst>
          </p:cNvPr>
          <p:cNvSpPr>
            <a:spLocks noGrp="1"/>
          </p:cNvSpPr>
          <p:nvPr>
            <p:ph type="title"/>
          </p:nvPr>
        </p:nvSpPr>
        <p:spPr>
          <a:xfrm>
            <a:off x="1015459" y="718428"/>
            <a:ext cx="10515600" cy="664797"/>
          </a:xfrm>
        </p:spPr>
        <p:txBody>
          <a:bodyPr/>
          <a:lstStyle/>
          <a:p>
            <a:r>
              <a:rPr lang="nb-NO" sz="4800" dirty="0"/>
              <a:t>Bruk av hansker</a:t>
            </a:r>
            <a:endParaRPr lang="nb-NO" dirty="0"/>
          </a:p>
        </p:txBody>
      </p:sp>
      <p:sp>
        <p:nvSpPr>
          <p:cNvPr id="4" name="Plassholder for tekst 3">
            <a:extLst>
              <a:ext uri="{FF2B5EF4-FFF2-40B4-BE49-F238E27FC236}">
                <a16:creationId xmlns:a16="http://schemas.microsoft.com/office/drawing/2014/main" id="{BE408000-D087-4B53-B31C-C7DF58DDDF23}"/>
              </a:ext>
            </a:extLst>
          </p:cNvPr>
          <p:cNvSpPr>
            <a:spLocks noGrp="1"/>
          </p:cNvSpPr>
          <p:nvPr>
            <p:ph type="body" sz="quarter" idx="13"/>
          </p:nvPr>
        </p:nvSpPr>
        <p:spPr>
          <a:xfrm>
            <a:off x="1015459" y="1509061"/>
            <a:ext cx="10515600" cy="4435318"/>
          </a:xfrm>
        </p:spPr>
        <p:txBody>
          <a:bodyPr>
            <a:normAutofit fontScale="77500" lnSpcReduction="20000"/>
          </a:bodyPr>
          <a:lstStyle/>
          <a:p>
            <a:pPr>
              <a:buClr>
                <a:srgbClr val="FFC000"/>
              </a:buClr>
              <a:buFont typeface="Arial" panose="020B0604020202020204" pitchFamily="34" charset="0"/>
              <a:buChar char="•"/>
            </a:pPr>
            <a:r>
              <a:rPr lang="nb-NO" dirty="0"/>
              <a:t>Rene engangshansker beskytter helsepersonells hender mot forurensing av mikroorganismer, blod og andre kroppsvæsker.</a:t>
            </a:r>
          </a:p>
          <a:p>
            <a:pPr>
              <a:buClr>
                <a:srgbClr val="FFC000"/>
              </a:buClr>
              <a:buFont typeface="Arial" panose="020B0604020202020204" pitchFamily="34" charset="0"/>
              <a:buChar char="•"/>
            </a:pPr>
            <a:endParaRPr lang="nb-NO" dirty="0"/>
          </a:p>
          <a:p>
            <a:pPr>
              <a:buClr>
                <a:srgbClr val="FFC000"/>
              </a:buClr>
              <a:buFont typeface="Arial" panose="020B0604020202020204" pitchFamily="34" charset="0"/>
              <a:buChar char="•"/>
            </a:pPr>
            <a:r>
              <a:rPr lang="nb-NO" dirty="0"/>
              <a:t>Brukt riktig er engangshansker et viktig smitteverntiltak – brukt på feil måte kan hansker føre til økt smitterisiko.</a:t>
            </a:r>
          </a:p>
          <a:p>
            <a:pPr>
              <a:buClr>
                <a:srgbClr val="FFC000"/>
              </a:buClr>
              <a:buFont typeface="Arial" panose="020B0604020202020204" pitchFamily="34" charset="0"/>
              <a:buChar char="•"/>
            </a:pPr>
            <a:endParaRPr lang="nb-NO" dirty="0"/>
          </a:p>
          <a:p>
            <a:pPr>
              <a:buClr>
                <a:srgbClr val="FFC000"/>
              </a:buClr>
              <a:buFont typeface="Arial" panose="020B0604020202020204" pitchFamily="34" charset="0"/>
              <a:buChar char="•"/>
            </a:pPr>
            <a:r>
              <a:rPr lang="nb-NO" dirty="0"/>
              <a:t>Hendene blir forurenset også med hansker på, og hansker erstatter derfor aldri håndhygiene.  </a:t>
            </a:r>
          </a:p>
          <a:p>
            <a:pPr>
              <a:buClr>
                <a:srgbClr val="FFC000"/>
              </a:buClr>
              <a:buFont typeface="Arial" panose="020B0604020202020204" pitchFamily="34" charset="0"/>
              <a:buChar char="•"/>
            </a:pPr>
            <a:endParaRPr lang="nb-NO" dirty="0"/>
          </a:p>
          <a:p>
            <a:pPr>
              <a:buClr>
                <a:srgbClr val="FFC000"/>
              </a:buClr>
              <a:buFont typeface="Arial" panose="020B0604020202020204" pitchFamily="34" charset="0"/>
              <a:buChar char="•"/>
            </a:pPr>
            <a:r>
              <a:rPr lang="nb-NO" dirty="0"/>
              <a:t>Behovet for håndhygiene er det samme, uavhengig av om hansker benyttes eller ikke.</a:t>
            </a:r>
          </a:p>
          <a:p>
            <a:pPr marL="0" indent="0">
              <a:buNone/>
            </a:pPr>
            <a:br>
              <a:rPr lang="nb-NO" sz="1800" dirty="0"/>
            </a:br>
            <a:endParaRPr lang="nb-NO" sz="1800" dirty="0"/>
          </a:p>
          <a:p>
            <a:pPr marL="0" indent="0">
              <a:buNone/>
            </a:pPr>
            <a:endParaRPr lang="nb-NO" dirty="0"/>
          </a:p>
        </p:txBody>
      </p:sp>
    </p:spTree>
    <p:extLst>
      <p:ext uri="{BB962C8B-B14F-4D97-AF65-F5344CB8AC3E}">
        <p14:creationId xmlns:p14="http://schemas.microsoft.com/office/powerpoint/2010/main" val="92660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CF682D-A64A-466E-A128-4C3AE407CD3A}"/>
              </a:ext>
            </a:extLst>
          </p:cNvPr>
          <p:cNvSpPr>
            <a:spLocks noGrp="1"/>
          </p:cNvSpPr>
          <p:nvPr>
            <p:ph type="title"/>
          </p:nvPr>
        </p:nvSpPr>
        <p:spPr/>
        <p:txBody>
          <a:bodyPr/>
          <a:lstStyle/>
          <a:p>
            <a:r>
              <a:rPr lang="nb-NO" dirty="0"/>
              <a:t>Hvilke hansker bør brukes?</a:t>
            </a:r>
          </a:p>
        </p:txBody>
      </p:sp>
      <p:sp>
        <p:nvSpPr>
          <p:cNvPr id="4" name="Plassholder for tekst 3">
            <a:extLst>
              <a:ext uri="{FF2B5EF4-FFF2-40B4-BE49-F238E27FC236}">
                <a16:creationId xmlns:a16="http://schemas.microsoft.com/office/drawing/2014/main" id="{8F5AC292-377E-40DF-88E9-0C1781E9D1A1}"/>
              </a:ext>
            </a:extLst>
          </p:cNvPr>
          <p:cNvSpPr>
            <a:spLocks noGrp="1"/>
          </p:cNvSpPr>
          <p:nvPr>
            <p:ph type="body" sz="quarter" idx="13"/>
          </p:nvPr>
        </p:nvSpPr>
        <p:spPr>
          <a:xfrm>
            <a:off x="6484775" y="2177396"/>
            <a:ext cx="5326924" cy="3641147"/>
          </a:xfrm>
        </p:spPr>
        <p:txBody>
          <a:bodyPr>
            <a:normAutofit/>
          </a:bodyPr>
          <a:lstStyle/>
          <a:p>
            <a:pPr>
              <a:lnSpc>
                <a:spcPct val="110000"/>
              </a:lnSpc>
              <a:buClr>
                <a:srgbClr val="FFC000"/>
              </a:buClr>
              <a:buFont typeface="Arial" panose="020B0604020202020204" pitchFamily="34" charset="0"/>
              <a:buChar char="•"/>
            </a:pPr>
            <a:r>
              <a:rPr lang="nb-NO" sz="2600" dirty="0"/>
              <a:t>Benytt hansker av lateks eller nitril,  fortrinnsvis med lang</a:t>
            </a:r>
            <a:r>
              <a:rPr lang="nb-NO" baseline="30000" dirty="0"/>
              <a:t>1</a:t>
            </a:r>
            <a:r>
              <a:rPr lang="nb-NO" sz="2600" dirty="0"/>
              <a:t> mansjett.</a:t>
            </a:r>
            <a:br>
              <a:rPr lang="nb-NO" sz="2600" dirty="0"/>
            </a:br>
            <a:endParaRPr lang="nb-NO" sz="2600" dirty="0"/>
          </a:p>
          <a:p>
            <a:pPr>
              <a:lnSpc>
                <a:spcPct val="110000"/>
              </a:lnSpc>
              <a:buClr>
                <a:srgbClr val="FFC000"/>
              </a:buClr>
              <a:buFont typeface="Arial" panose="020B0604020202020204" pitchFamily="34" charset="0"/>
              <a:buChar char="•"/>
            </a:pPr>
            <a:r>
              <a:rPr lang="nb-NO" sz="2600" dirty="0"/>
              <a:t>Plasthansker og vinylhansker gir ikke tilstrekkelig  beskyttelse mot smitte og anbefales ikke til bruk i helsetjenesten.</a:t>
            </a:r>
          </a:p>
          <a:p>
            <a:endParaRPr lang="nb-NO" dirty="0"/>
          </a:p>
        </p:txBody>
      </p:sp>
      <p:pic>
        <p:nvPicPr>
          <p:cNvPr id="5" name="Bilde 4">
            <a:extLst>
              <a:ext uri="{FF2B5EF4-FFF2-40B4-BE49-F238E27FC236}">
                <a16:creationId xmlns:a16="http://schemas.microsoft.com/office/drawing/2014/main" id="{B5BDBCC6-2BF3-4116-BD5A-809D6D5FD40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340" r="-3" b="-3"/>
          <a:stretch/>
        </p:blipFill>
        <p:spPr>
          <a:xfrm>
            <a:off x="1199031" y="2261373"/>
            <a:ext cx="4896969" cy="3641146"/>
          </a:xfrm>
          <a:prstGeom prst="rect">
            <a:avLst/>
          </a:prstGeom>
          <a:noFill/>
          <a:ln>
            <a:noFill/>
          </a:ln>
          <a:effectLst>
            <a:softEdge rad="112500"/>
          </a:effectLst>
        </p:spPr>
      </p:pic>
      <p:sp>
        <p:nvSpPr>
          <p:cNvPr id="3" name="TekstSylinder 2">
            <a:extLst>
              <a:ext uri="{FF2B5EF4-FFF2-40B4-BE49-F238E27FC236}">
                <a16:creationId xmlns:a16="http://schemas.microsoft.com/office/drawing/2014/main" id="{11E61846-83FE-49C7-BDF4-989DA5BE67B4}"/>
              </a:ext>
            </a:extLst>
          </p:cNvPr>
          <p:cNvSpPr txBox="1"/>
          <p:nvPr/>
        </p:nvSpPr>
        <p:spPr>
          <a:xfrm>
            <a:off x="6096000" y="6348720"/>
            <a:ext cx="6391562" cy="569387"/>
          </a:xfrm>
          <a:prstGeom prst="rect">
            <a:avLst/>
          </a:prstGeom>
          <a:noFill/>
        </p:spPr>
        <p:txBody>
          <a:bodyPr wrap="square" rtlCol="0">
            <a:spAutoFit/>
          </a:bodyPr>
          <a:lstStyle/>
          <a:p>
            <a:r>
              <a:rPr lang="nb-NO" dirty="0"/>
              <a:t>1. Dersom mangelsituasjon/utfordring knyttet anskaffelse av hansker lang mansjett, benyttes hansker med kort mansjett. </a:t>
            </a:r>
          </a:p>
          <a:p>
            <a:pPr algn="l"/>
            <a:endParaRPr lang="nb-NO" sz="2200" dirty="0" err="1"/>
          </a:p>
        </p:txBody>
      </p:sp>
    </p:spTree>
    <p:extLst>
      <p:ext uri="{BB962C8B-B14F-4D97-AF65-F5344CB8AC3E}">
        <p14:creationId xmlns:p14="http://schemas.microsoft.com/office/powerpoint/2010/main" val="369401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AD2970-B654-4C31-B63B-9C92D7A51830}"/>
              </a:ext>
            </a:extLst>
          </p:cNvPr>
          <p:cNvSpPr>
            <a:spLocks noGrp="1"/>
          </p:cNvSpPr>
          <p:nvPr>
            <p:ph type="title"/>
          </p:nvPr>
        </p:nvSpPr>
        <p:spPr>
          <a:xfrm>
            <a:off x="1015459" y="600982"/>
            <a:ext cx="10515600" cy="1932452"/>
          </a:xfrm>
        </p:spPr>
        <p:txBody>
          <a:bodyPr/>
          <a:lstStyle/>
          <a:p>
            <a:r>
              <a:rPr lang="nb-NO" dirty="0"/>
              <a:t>Når skal du bruke hansker?</a:t>
            </a:r>
            <a:br>
              <a:rPr lang="nb-NO" dirty="0"/>
            </a:br>
            <a:br>
              <a:rPr lang="nb-NO" dirty="0"/>
            </a:br>
            <a:endParaRPr lang="nb-NO" dirty="0"/>
          </a:p>
        </p:txBody>
      </p:sp>
      <p:sp>
        <p:nvSpPr>
          <p:cNvPr id="4" name="Plassholder for tekst 3">
            <a:extLst>
              <a:ext uri="{FF2B5EF4-FFF2-40B4-BE49-F238E27FC236}">
                <a16:creationId xmlns:a16="http://schemas.microsoft.com/office/drawing/2014/main" id="{56F264E3-3821-4F6A-8191-AE8A07DBA6E9}"/>
              </a:ext>
            </a:extLst>
          </p:cNvPr>
          <p:cNvSpPr>
            <a:spLocks noGrp="1"/>
          </p:cNvSpPr>
          <p:nvPr>
            <p:ph type="body" sz="quarter" idx="13"/>
          </p:nvPr>
        </p:nvSpPr>
        <p:spPr>
          <a:xfrm>
            <a:off x="1015459" y="1501630"/>
            <a:ext cx="10515600" cy="4316914"/>
          </a:xfrm>
        </p:spPr>
        <p:txBody>
          <a:bodyPr>
            <a:normAutofit fontScale="70000" lnSpcReduction="20000"/>
          </a:bodyPr>
          <a:lstStyle/>
          <a:p>
            <a:pPr marL="0" indent="0">
              <a:buNone/>
            </a:pPr>
            <a:r>
              <a:rPr lang="nb-NO" b="1" dirty="0"/>
              <a:t>Direkte pasientkontakt </a:t>
            </a:r>
          </a:p>
          <a:p>
            <a:pPr>
              <a:buClr>
                <a:srgbClr val="FFC000"/>
              </a:buClr>
              <a:buFont typeface="Arial" panose="020B0604020202020204" pitchFamily="34" charset="0"/>
              <a:buChar char="•"/>
            </a:pPr>
            <a:r>
              <a:rPr lang="nb-NO" dirty="0"/>
              <a:t>Når det forventes kontakt med blod, sekreter, ekskreter, slimhinner, ikke-intakt hud og ved smitte. </a:t>
            </a:r>
          </a:p>
          <a:p>
            <a:pPr>
              <a:buClr>
                <a:srgbClr val="FFC000"/>
              </a:buClr>
              <a:buFont typeface="Arial" panose="020B0604020202020204" pitchFamily="34" charset="0"/>
              <a:buChar char="•"/>
            </a:pPr>
            <a:r>
              <a:rPr lang="nb-NO" dirty="0"/>
              <a:t>Ved prosedyrer som innleggelse og seponering av perifer venekanyle, blodprøvetaking, underlivsundersøkelse, og suging av luftveier.</a:t>
            </a:r>
          </a:p>
          <a:p>
            <a:pPr marL="0" indent="0">
              <a:buNone/>
            </a:pPr>
            <a:endParaRPr lang="nb-NO" dirty="0"/>
          </a:p>
          <a:p>
            <a:pPr marL="0" indent="0">
              <a:buNone/>
            </a:pPr>
            <a:r>
              <a:rPr lang="nb-NO" b="1" dirty="0"/>
              <a:t>Indirekte pasientkontakt</a:t>
            </a:r>
          </a:p>
          <a:p>
            <a:pPr>
              <a:buClr>
                <a:srgbClr val="FFC000"/>
              </a:buClr>
              <a:buFont typeface="Arial" panose="020B0604020202020204" pitchFamily="34" charset="0"/>
              <a:buChar char="•"/>
            </a:pPr>
            <a:r>
              <a:rPr lang="nb-NO" dirty="0"/>
              <a:t>Håndtering av urent utstyr som pussbekken, </a:t>
            </a:r>
            <a:br>
              <a:rPr lang="nb-NO" dirty="0"/>
            </a:br>
            <a:r>
              <a:rPr lang="nb-NO" dirty="0"/>
              <a:t>bekken og urinflasker.</a:t>
            </a:r>
          </a:p>
          <a:p>
            <a:pPr>
              <a:buClr>
                <a:srgbClr val="FFC000"/>
              </a:buClr>
              <a:buFont typeface="Arial" panose="020B0604020202020204" pitchFamily="34" charset="0"/>
              <a:buChar char="•"/>
            </a:pPr>
            <a:r>
              <a:rPr lang="nb-NO" dirty="0"/>
              <a:t>Søppelhåndtering.</a:t>
            </a:r>
          </a:p>
          <a:p>
            <a:pPr>
              <a:buClr>
                <a:srgbClr val="FFC000"/>
              </a:buClr>
              <a:buFont typeface="Arial" panose="020B0604020202020204" pitchFamily="34" charset="0"/>
              <a:buChar char="•"/>
            </a:pPr>
            <a:r>
              <a:rPr lang="nb-NO" dirty="0"/>
              <a:t>Ved fjerning av søl av kroppsvæsker.</a:t>
            </a:r>
          </a:p>
          <a:p>
            <a:pPr>
              <a:buClr>
                <a:srgbClr val="FFC000"/>
              </a:buClr>
              <a:buFont typeface="Arial" panose="020B0604020202020204" pitchFamily="34" charset="0"/>
              <a:buChar char="•"/>
            </a:pPr>
            <a:r>
              <a:rPr lang="nb-NO" dirty="0"/>
              <a:t>Ved håndtering av skadelige medikamenter </a:t>
            </a:r>
            <a:br>
              <a:rPr lang="nb-NO" dirty="0"/>
            </a:br>
            <a:r>
              <a:rPr lang="nb-NO" dirty="0"/>
              <a:t>eller kjemikalier.</a:t>
            </a:r>
          </a:p>
          <a:p>
            <a:endParaRPr lang="nb-NO" dirty="0"/>
          </a:p>
        </p:txBody>
      </p:sp>
      <p:pic>
        <p:nvPicPr>
          <p:cNvPr id="5" name="Bilde 4">
            <a:extLst>
              <a:ext uri="{FF2B5EF4-FFF2-40B4-BE49-F238E27FC236}">
                <a16:creationId xmlns:a16="http://schemas.microsoft.com/office/drawing/2014/main" id="{EA974762-53CC-4DB7-AF41-962F947CA5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6966" y="2993372"/>
            <a:ext cx="4494093" cy="2984563"/>
          </a:xfrm>
          <a:prstGeom prst="rect">
            <a:avLst/>
          </a:prstGeom>
        </p:spPr>
      </p:pic>
    </p:spTree>
    <p:extLst>
      <p:ext uri="{BB962C8B-B14F-4D97-AF65-F5344CB8AC3E}">
        <p14:creationId xmlns:p14="http://schemas.microsoft.com/office/powerpoint/2010/main" val="329188953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EC19D615AC3748B5323C2DFBC5D0BD" ma:contentTypeVersion="5" ma:contentTypeDescription="Opprett et nytt dokument." ma:contentTypeScope="" ma:versionID="9de626ebdec54095d4da1d1dcb065e6e">
  <xsd:schema xmlns:xsd="http://www.w3.org/2001/XMLSchema" xmlns:xs="http://www.w3.org/2001/XMLSchema" xmlns:p="http://schemas.microsoft.com/office/2006/metadata/properties" xmlns:ns1="http://schemas.microsoft.com/sharepoint/v3" xmlns:ns2="1efd57d9-e196-426d-8733-cdf19f155125" targetNamespace="http://schemas.microsoft.com/office/2006/metadata/properties" ma:root="true" ma:fieldsID="821d6c4b966d1955c56f2f1943c6653a" ns1:_="" ns2:_="">
    <xsd:import namespace="http://schemas.microsoft.com/sharepoint/v3"/>
    <xsd:import namespace="1efd57d9-e196-426d-8733-cdf19f15512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5"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fd57d9-e196-426d-8733-cdf19f155125" elementFormDefault="qualified">
    <xsd:import namespace="http://schemas.microsoft.com/office/2006/documentManagement/types"/>
    <xsd:import namespace="http://schemas.microsoft.com/office/infopath/2007/PartnerControls"/>
    <xsd:element name="SharedWithUsers" ma:index="10" nillable="true" ma:displayName="Delt med"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3BEE31F-E7B7-4715-B3EA-8A2EDCD66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fd57d9-e196-426d-8733-cdf19f15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57068-32CB-4A75-BA58-9F3C0FB7C795}">
  <ds:schemaRefs>
    <ds:schemaRef ds:uri="http://schemas.microsoft.com/sharepoint/v3/contenttype/forms"/>
  </ds:schemaRefs>
</ds:datastoreItem>
</file>

<file path=customXml/itemProps3.xml><?xml version="1.0" encoding="utf-8"?>
<ds:datastoreItem xmlns:ds="http://schemas.openxmlformats.org/officeDocument/2006/customXml" ds:itemID="{AAAEADB7-E3AD-46B7-AA21-B5023B583EE7}">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Calibri</vt:lpstr>
      <vt:lpstr>Courier New</vt:lpstr>
      <vt:lpstr>Office-tema</vt:lpstr>
      <vt:lpstr>PowerPoint-presentasjon</vt:lpstr>
      <vt:lpstr>Innhold</vt:lpstr>
      <vt:lpstr>Innledning</vt:lpstr>
      <vt:lpstr>Pasientsonen</vt:lpstr>
      <vt:lpstr>Helsetjenesteområdet</vt:lpstr>
      <vt:lpstr>Indikasjoner for håndhygiene endres ikke tross at hansker benyttes</vt:lpstr>
      <vt:lpstr>Bruk av hansker</vt:lpstr>
      <vt:lpstr>Hvilke hansker bør brukes?</vt:lpstr>
      <vt:lpstr>Når skal du bruke hansker?  </vt:lpstr>
      <vt:lpstr>Når trenger du ikke hansker? </vt:lpstr>
      <vt:lpstr>Hanskebruk - VETT</vt:lpstr>
      <vt:lpstr>Hanskebruk – VETT</vt:lpstr>
      <vt:lpstr>Hanskebruk - UVETT</vt:lpstr>
      <vt:lpstr>Hanskebruk – UVETT</vt:lpstr>
      <vt:lpstr>Påkledning av hansker</vt:lpstr>
      <vt:lpstr>Avkledning av hansker</vt:lpstr>
      <vt:lpstr>Bruk av hansker på isoleringsrom</vt:lpstr>
      <vt:lpstr>PowerPoint-presentasjon</vt:lpstr>
      <vt:lpstr>Oppsummering</vt:lpstr>
      <vt:lpstr>Referanser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Børseth, Anita Wang</dc:creator>
  <cp:lastModifiedBy>Børseth, Anita Wang</cp:lastModifiedBy>
  <cp:revision>23</cp:revision>
  <dcterms:created xsi:type="dcterms:W3CDTF">2021-03-16T07:08:49Z</dcterms:created>
  <dcterms:modified xsi:type="dcterms:W3CDTF">2021-04-26T12:03:47Z</dcterms:modified>
</cp:coreProperties>
</file>