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5EA71C-0C97-4EB8-9DD1-748EDFE1C4E6}" v="1" dt="2026-04-21T11:30:44.4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90" d="100"/>
          <a:sy n="90" d="100"/>
        </p:scale>
        <p:origin x="948" y="-9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 Martine Berge" userId="aed1822a-535d-4ca6-a395-6b29b031b4a5" providerId="ADAL" clId="{A44FFFBF-87A7-401F-83A0-CBED1A41D7E1}"/>
    <pc:docChg chg="modSld">
      <pc:chgData name="Sara Martine Berge" userId="aed1822a-535d-4ca6-a395-6b29b031b4a5" providerId="ADAL" clId="{A44FFFBF-87A7-401F-83A0-CBED1A41D7E1}" dt="2026-04-21T11:31:09.790" v="1" actId="14100"/>
      <pc:docMkLst>
        <pc:docMk/>
      </pc:docMkLst>
      <pc:sldChg chg="modSp mod">
        <pc:chgData name="Sara Martine Berge" userId="aed1822a-535d-4ca6-a395-6b29b031b4a5" providerId="ADAL" clId="{A44FFFBF-87A7-401F-83A0-CBED1A41D7E1}" dt="2026-04-21T11:31:09.790" v="1" actId="14100"/>
        <pc:sldMkLst>
          <pc:docMk/>
          <pc:sldMk cId="2758447915" sldId="259"/>
        </pc:sldMkLst>
        <pc:spChg chg="mod">
          <ac:chgData name="Sara Martine Berge" userId="aed1822a-535d-4ca6-a395-6b29b031b4a5" providerId="ADAL" clId="{A44FFFBF-87A7-401F-83A0-CBED1A41D7E1}" dt="2026-04-21T11:31:09.790" v="1" actId="14100"/>
          <ac:spMkLst>
            <pc:docMk/>
            <pc:sldMk cId="2758447915" sldId="259"/>
            <ac:spMk id="4" creationId="{B018E624-A997-A3DA-EA50-0A534C5548E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2965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357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3156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>
            <a:extLst>
              <a:ext uri="{FF2B5EF4-FFF2-40B4-BE49-F238E27FC236}">
                <a16:creationId xmlns:a16="http://schemas.microsoft.com/office/drawing/2014/main" id="{EA2F7C4F-B776-1D9F-5C19-3E0B81FF2236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502" y="4813906"/>
            <a:ext cx="4654001" cy="2974902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BD23F97E-A0B4-600B-E6B7-3874DEACA1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47" y="9070901"/>
            <a:ext cx="1174899" cy="565185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D2204EF8-04E0-8281-1F98-27AC66ECDBB2}"/>
              </a:ext>
            </a:extLst>
          </p:cNvPr>
          <p:cNvSpPr txBox="1"/>
          <p:nvPr userDrawn="1"/>
        </p:nvSpPr>
        <p:spPr>
          <a:xfrm>
            <a:off x="542108" y="718458"/>
            <a:ext cx="5773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>
                <a:latin typeface="Brandon Text Medium" panose="020B0603020203060203" pitchFamily="34" charset="0"/>
              </a:rPr>
              <a:t>Etterlevelse av håndhygiene</a:t>
            </a:r>
            <a:endParaRPr lang="nb-NO" sz="3600"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5CCDA406-695E-C8A9-1875-D8FF05231923}"/>
              </a:ext>
            </a:extLst>
          </p:cNvPr>
          <p:cNvSpPr txBox="1"/>
          <p:nvPr userDrawn="1"/>
        </p:nvSpPr>
        <p:spPr>
          <a:xfrm>
            <a:off x="968992" y="1571831"/>
            <a:ext cx="2811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dirty="0">
                <a:latin typeface="Brandon Text Regular" panose="020B0503020203060203" pitchFamily="34" charset="0"/>
              </a:rPr>
              <a:t>Registrert i NOST –</a:t>
            </a:r>
            <a:endParaRPr lang="nb-NO" sz="2400" dirty="0"/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AA9FD00-3872-BD6E-A167-FB9E4F267E6D}"/>
              </a:ext>
            </a:extLst>
          </p:cNvPr>
          <p:cNvSpPr txBox="1"/>
          <p:nvPr userDrawn="1"/>
        </p:nvSpPr>
        <p:spPr>
          <a:xfrm>
            <a:off x="1115809" y="8010267"/>
            <a:ext cx="4284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 dirty="0">
                <a:latin typeface="Brandon Text Regular" panose="020B0503020203060203" pitchFamily="34" charset="0"/>
              </a:rPr>
              <a:t>Total etterlevelse (alle anledninger):</a:t>
            </a:r>
            <a:endParaRPr lang="nb-NO" dirty="0"/>
          </a:p>
        </p:txBody>
      </p:sp>
      <p:sp>
        <p:nvSpPr>
          <p:cNvPr id="21" name="Plassholder for bilde 20">
            <a:extLst>
              <a:ext uri="{FF2B5EF4-FFF2-40B4-BE49-F238E27FC236}">
                <a16:creationId xmlns:a16="http://schemas.microsoft.com/office/drawing/2014/main" id="{2747F380-CC91-9BFF-CAAC-0ECF7DA2AC5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62500" y="8993188"/>
            <a:ext cx="1174750" cy="565150"/>
          </a:xfrm>
        </p:spPr>
        <p:txBody>
          <a:bodyPr>
            <a:noAutofit/>
          </a:bodyPr>
          <a:lstStyle>
            <a:lvl1pPr>
              <a:buNone/>
              <a:defRPr sz="1100"/>
            </a:lvl1pPr>
          </a:lstStyle>
          <a:p>
            <a:r>
              <a:rPr lang="nb-NO" dirty="0"/>
              <a:t>Sett inn logo her</a:t>
            </a:r>
          </a:p>
        </p:txBody>
      </p:sp>
    </p:spTree>
    <p:extLst>
      <p:ext uri="{BB962C8B-B14F-4D97-AF65-F5344CB8AC3E}">
        <p14:creationId xmlns:p14="http://schemas.microsoft.com/office/powerpoint/2010/main" val="4186578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gendefinert opps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>
            <a:extLst>
              <a:ext uri="{FF2B5EF4-FFF2-40B4-BE49-F238E27FC236}">
                <a16:creationId xmlns:a16="http://schemas.microsoft.com/office/drawing/2014/main" id="{74232A76-1DFF-8819-CA69-8A857912E364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847" y="9070901"/>
            <a:ext cx="1174899" cy="565185"/>
          </a:xfrm>
          <a:prstGeom prst="rect">
            <a:avLst/>
          </a:prstGeom>
        </p:spPr>
      </p:pic>
      <p:sp>
        <p:nvSpPr>
          <p:cNvPr id="7" name="Plassholder for bilde 20">
            <a:extLst>
              <a:ext uri="{FF2B5EF4-FFF2-40B4-BE49-F238E27FC236}">
                <a16:creationId xmlns:a16="http://schemas.microsoft.com/office/drawing/2014/main" id="{47C3EE71-7C18-7847-B1F3-DF62365C682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762500" y="8993188"/>
            <a:ext cx="1174750" cy="565150"/>
          </a:xfrm>
        </p:spPr>
        <p:txBody>
          <a:bodyPr>
            <a:noAutofit/>
          </a:bodyPr>
          <a:lstStyle>
            <a:lvl1pPr>
              <a:buNone/>
              <a:defRPr sz="1100"/>
            </a:lvl1pPr>
          </a:lstStyle>
          <a:p>
            <a:r>
              <a:rPr lang="nb-NO" dirty="0"/>
              <a:t>Sett inn logo her</a:t>
            </a:r>
          </a:p>
        </p:txBody>
      </p:sp>
      <p:pic>
        <p:nvPicPr>
          <p:cNvPr id="8" name="Bilde 7" descr="Et bilde som inneholder person, Menneskeansikt, klær, kjole&#10;&#10;KI-generert innhold kan være feil.">
            <a:extLst>
              <a:ext uri="{FF2B5EF4-FFF2-40B4-BE49-F238E27FC236}">
                <a16:creationId xmlns:a16="http://schemas.microsoft.com/office/drawing/2014/main" id="{0C91AA94-004A-A0B9-A11A-D53BD67EAC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5011" b="6324"/>
          <a:stretch>
            <a:fillRect/>
          </a:stretch>
        </p:blipFill>
        <p:spPr>
          <a:xfrm>
            <a:off x="-213088" y="231813"/>
            <a:ext cx="7284176" cy="5185963"/>
          </a:xfrm>
          <a:prstGeom prst="rect">
            <a:avLst/>
          </a:prstGeom>
        </p:spPr>
      </p:pic>
      <p:sp>
        <p:nvSpPr>
          <p:cNvPr id="9" name="TekstSylinder 8">
            <a:extLst>
              <a:ext uri="{FF2B5EF4-FFF2-40B4-BE49-F238E27FC236}">
                <a16:creationId xmlns:a16="http://schemas.microsoft.com/office/drawing/2014/main" id="{310C4859-2AD9-DB40-9CCD-3ED81060B9C6}"/>
              </a:ext>
            </a:extLst>
          </p:cNvPr>
          <p:cNvSpPr txBox="1"/>
          <p:nvPr userDrawn="1"/>
        </p:nvSpPr>
        <p:spPr>
          <a:xfrm>
            <a:off x="990796" y="6101534"/>
            <a:ext cx="4876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b="0" dirty="0">
                <a:latin typeface="Brandon Text Medium" panose="020B0603020203060203" pitchFamily="34" charset="0"/>
              </a:rPr>
              <a:t>I vår avdeling er		  % av ansatte</a:t>
            </a:r>
            <a:br>
              <a:rPr lang="nb-NO" sz="2400" b="0" dirty="0">
                <a:latin typeface="Brandon Text Medium" panose="020B0603020203060203" pitchFamily="34" charset="0"/>
              </a:rPr>
            </a:br>
            <a:r>
              <a:rPr lang="nb-NO" sz="2400" b="0" dirty="0">
                <a:latin typeface="Brandon Text Medium" panose="020B0603020203060203" pitchFamily="34" charset="0"/>
              </a:rPr>
              <a:t>bar fra albuen og ned!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E85D3CEE-E675-143C-5FD0-C5AD8A468964}"/>
              </a:ext>
            </a:extLst>
          </p:cNvPr>
          <p:cNvSpPr txBox="1"/>
          <p:nvPr userDrawn="1"/>
        </p:nvSpPr>
        <p:spPr>
          <a:xfrm>
            <a:off x="1845764" y="7500758"/>
            <a:ext cx="334536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nb-NO" sz="1500" dirty="0">
                <a:latin typeface="Brandon Text Regular" panose="020B0503020203060203" pitchFamily="34" charset="0"/>
              </a:rPr>
              <a:t>Arbeidsantrekk med korte ermer</a:t>
            </a:r>
          </a:p>
          <a:p>
            <a:pPr marL="285750" indent="-285750" algn="l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nb-NO" sz="1500" dirty="0">
                <a:latin typeface="Brandon Text Regular" panose="020B0503020203060203" pitchFamily="34" charset="0"/>
              </a:rPr>
              <a:t>Ingen klokker, ringer eller armbånd</a:t>
            </a:r>
          </a:p>
          <a:p>
            <a:pPr marL="285750" indent="-285750" algn="l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nb-NO" sz="1500" dirty="0">
                <a:latin typeface="Brandon Text Regular" panose="020B0503020203060203" pitchFamily="34" charset="0"/>
              </a:rPr>
              <a:t>Korte og naturlige negler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706209C9-3F6F-2A26-29A7-97DC8264E7D1}"/>
              </a:ext>
            </a:extLst>
          </p:cNvPr>
          <p:cNvSpPr txBox="1"/>
          <p:nvPr userDrawn="1"/>
        </p:nvSpPr>
        <p:spPr>
          <a:xfrm>
            <a:off x="1845764" y="7163605"/>
            <a:ext cx="334536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500" dirty="0">
                <a:latin typeface="Brandon Text Regular" panose="020B0503020203060203" pitchFamily="34" charset="0"/>
              </a:rPr>
              <a:t>Det vil si at de ansatte har: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5F552691-D9C6-1FBA-5B3A-C7A7B0158F62}"/>
              </a:ext>
            </a:extLst>
          </p:cNvPr>
          <p:cNvSpPr txBox="1"/>
          <p:nvPr userDrawn="1"/>
        </p:nvSpPr>
        <p:spPr>
          <a:xfrm>
            <a:off x="2273343" y="8516662"/>
            <a:ext cx="231131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500" dirty="0">
                <a:latin typeface="Brandon Text Regular" panose="020B0503020203060203" pitchFamily="34" charset="0"/>
              </a:rPr>
              <a:t>Vi tar smittevern på alvor!</a:t>
            </a:r>
          </a:p>
        </p:txBody>
      </p:sp>
    </p:spTree>
    <p:extLst>
      <p:ext uri="{BB962C8B-B14F-4D97-AF65-F5344CB8AC3E}">
        <p14:creationId xmlns:p14="http://schemas.microsoft.com/office/powerpoint/2010/main" val="304362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099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92559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2114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8270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486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4617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22369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040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9C0307-737F-4214-B25A-8304E276F6E6}" type="datetimeFigureOut">
              <a:rPr lang="nb-NO" smtClean="0"/>
              <a:t>21.04.2026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48B834-7A3E-4346-862F-48453BBC66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299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ilde 1">
            <a:extLst>
              <a:ext uri="{FF2B5EF4-FFF2-40B4-BE49-F238E27FC236}">
                <a16:creationId xmlns:a16="http://schemas.microsoft.com/office/drawing/2014/main" id="{B6B02576-5217-E614-1A22-563930E25C6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Text Placeholder 3" descr="Skriv inn avdelingens navn">
            <a:extLst>
              <a:ext uri="{FF2B5EF4-FFF2-40B4-BE49-F238E27FC236}">
                <a16:creationId xmlns:a16="http://schemas.microsoft.com/office/drawing/2014/main" id="{297504FE-B476-EC36-46A9-900A6CF37A9E}"/>
              </a:ext>
            </a:extLst>
          </p:cNvPr>
          <p:cNvSpPr txBox="1">
            <a:spLocks/>
          </p:cNvSpPr>
          <p:nvPr/>
        </p:nvSpPr>
        <p:spPr>
          <a:xfrm>
            <a:off x="447675" y="5584130"/>
            <a:ext cx="5905500" cy="461666"/>
          </a:xfrm>
          <a:prstGeom prst="rect">
            <a:avLst/>
          </a:prstGeom>
        </p:spPr>
        <p:txBody>
          <a:bodyPr/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Brandon Text Regular" panose="020B0503020203060203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[Avdelingens navn]</a:t>
            </a:r>
          </a:p>
        </p:txBody>
      </p:sp>
      <p:sp>
        <p:nvSpPr>
          <p:cNvPr id="4" name="Text Placeholder 3" descr="Skriv inn tertial">
            <a:extLst>
              <a:ext uri="{FF2B5EF4-FFF2-40B4-BE49-F238E27FC236}">
                <a16:creationId xmlns:a16="http://schemas.microsoft.com/office/drawing/2014/main" id="{B018E624-A997-A3DA-EA50-0A534C5548E9}"/>
              </a:ext>
            </a:extLst>
          </p:cNvPr>
          <p:cNvSpPr txBox="1">
            <a:spLocks/>
          </p:cNvSpPr>
          <p:nvPr/>
        </p:nvSpPr>
        <p:spPr>
          <a:xfrm>
            <a:off x="3212779" y="6133869"/>
            <a:ext cx="965816" cy="461666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Brandon Text Regular" panose="020B0503020203060203" pitchFamily="34" charset="0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>
                <a:latin typeface="Brandon Text Medium" panose="020B0603020203060203" pitchFamily="34" charset="0"/>
              </a:rPr>
              <a:t>[XXX]</a:t>
            </a:r>
          </a:p>
        </p:txBody>
      </p:sp>
    </p:spTree>
    <p:extLst>
      <p:ext uri="{BB962C8B-B14F-4D97-AF65-F5344CB8AC3E}">
        <p14:creationId xmlns:p14="http://schemas.microsoft.com/office/powerpoint/2010/main" val="2758447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4475f80-1baa-4ea9-9185-c0de5cc603fe}" enabled="0" method="" siteId="{54475f80-1baa-4ea9-9185-c0de5cc603f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Brandon Text Medium</vt:lpstr>
      <vt:lpstr>Brandon Text Regular</vt:lpstr>
      <vt:lpstr>Wingdings</vt:lpstr>
      <vt:lpstr>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Etterlevelse av bar fra albue og ned med registrering i NOST</dc:title>
  <dc:creator/>
  <cp:lastModifiedBy>Sara Martine Berge</cp:lastModifiedBy>
  <cp:revision>2</cp:revision>
  <dcterms:created xsi:type="dcterms:W3CDTF">2026-04-21T10:17:33Z</dcterms:created>
  <dcterms:modified xsi:type="dcterms:W3CDTF">2026-04-21T11:31:16Z</dcterms:modified>
</cp:coreProperties>
</file>