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800" r:id="rId3"/>
  </p:sldMasterIdLst>
  <p:notesMasterIdLst>
    <p:notesMasterId r:id="rId19"/>
  </p:notesMasterIdLst>
  <p:sldIdLst>
    <p:sldId id="288" r:id="rId4"/>
    <p:sldId id="274" r:id="rId5"/>
    <p:sldId id="306" r:id="rId6"/>
    <p:sldId id="273" r:id="rId7"/>
    <p:sldId id="309" r:id="rId8"/>
    <p:sldId id="301" r:id="rId9"/>
    <p:sldId id="290" r:id="rId10"/>
    <p:sldId id="307" r:id="rId11"/>
    <p:sldId id="281" r:id="rId12"/>
    <p:sldId id="302" r:id="rId13"/>
    <p:sldId id="303" r:id="rId14"/>
    <p:sldId id="304" r:id="rId15"/>
    <p:sldId id="299" r:id="rId16"/>
    <p:sldId id="292" r:id="rId17"/>
    <p:sldId id="305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8" autoAdjust="0"/>
    <p:restoredTop sz="75233" autoAdjust="0"/>
  </p:normalViewPr>
  <p:slideViewPr>
    <p:cSldViewPr snapToGrid="0">
      <p:cViewPr varScale="1">
        <p:scale>
          <a:sx n="56" d="100"/>
          <a:sy n="56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%20i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39175658598193E-2"/>
          <c:y val="5.7063220223815402E-2"/>
          <c:w val="0.90868304656362398"/>
          <c:h val="0.9147444595719880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'[Diagram i Microsoft Office PowerPoint]Ark1'!$E$7:$I$7</c:f>
              <c:strCache>
                <c:ptCount val="5"/>
                <c:pt idx="0">
                  <c:v>Fødsel</c:v>
                </c:pt>
                <c:pt idx="1">
                  <c:v>1–6</c:v>
                </c:pt>
                <c:pt idx="2">
                  <c:v>7–12 md</c:v>
                </c:pt>
                <c:pt idx="3">
                  <c:v>1–4 år</c:v>
                </c:pt>
                <c:pt idx="4">
                  <c:v>6+ år</c:v>
                </c:pt>
              </c:strCache>
            </c:strRef>
          </c:cat>
          <c:val>
            <c:numRef>
              <c:f>'[Diagram i Microsoft Office PowerPoint]Ark1'!$E$8:$I$8</c:f>
              <c:numCache>
                <c:formatCode>General</c:formatCode>
                <c:ptCount val="5"/>
                <c:pt idx="0">
                  <c:v>95</c:v>
                </c:pt>
                <c:pt idx="1">
                  <c:v>80</c:v>
                </c:pt>
                <c:pt idx="2">
                  <c:v>55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548790720"/>
        <c:axId val="548791112"/>
      </c:lineChart>
      <c:catAx>
        <c:axId val="54879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791112"/>
        <c:crosses val="autoZero"/>
        <c:auto val="1"/>
        <c:lblAlgn val="ctr"/>
        <c:lblOffset val="100"/>
        <c:noMultiLvlLbl val="0"/>
      </c:catAx>
      <c:valAx>
        <c:axId val="54879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621-4D73-4DCA-99EC-32C73FE2E985}" type="datetimeFigureOut">
              <a:rPr lang="nb-NO" smtClean="0"/>
              <a:t>07.02.2017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21AB0-8BC2-4C93-BD57-CEA2665CB0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09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3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24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Hep</a:t>
            </a:r>
            <a:r>
              <a:rPr lang="nb-NO" dirty="0" smtClean="0"/>
              <a:t> B tilbys i BVP</a:t>
            </a:r>
          </a:p>
          <a:p>
            <a:endParaRPr lang="nb-NO" dirty="0" smtClean="0"/>
          </a:p>
          <a:p>
            <a:r>
              <a:rPr lang="nb-NO" dirty="0" smtClean="0"/>
              <a:t>Unngå smitte under/etter</a:t>
            </a:r>
            <a:r>
              <a:rPr lang="nb-NO" baseline="0" dirty="0" smtClean="0"/>
              <a:t> fødsel ved egen behandling og oppfølging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42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Personer med </a:t>
            </a:r>
            <a:r>
              <a:rPr lang="nb-NO" dirty="0" err="1" smtClean="0"/>
              <a:t>Down’s</a:t>
            </a:r>
            <a:r>
              <a:rPr lang="nb-NO" dirty="0" smtClean="0"/>
              <a:t> syndrom har like stor risiko for å bli bærer som nyfødte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flere tilfeller mor-barn smitte oppdages hvert år, og mange har vært mangelfullt vaksinert. Tilfellene oppdages oftest mange år etter ved en tilfeldighet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52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Første døgn – første uke – start uansett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HVIS DET BLIR GITT RIKTIG kan</a:t>
            </a:r>
            <a:r>
              <a:rPr lang="nb-NO" baseline="0" dirty="0" smtClean="0"/>
              <a:t> </a:t>
            </a:r>
            <a:r>
              <a:rPr lang="nb-NO" u="sng" baseline="0" dirty="0" smtClean="0"/>
              <a:t>HBIG og vaksine </a:t>
            </a:r>
            <a:r>
              <a:rPr lang="nb-NO" baseline="0" dirty="0" smtClean="0"/>
              <a:t>forhindre 85-95% av infeksjoner hos barnet.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54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28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1AB0-8BC2-4C93-BD57-CEA2665CB049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545" y="2293248"/>
            <a:ext cx="94488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546" y="4049020"/>
            <a:ext cx="940285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5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9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68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2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1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40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81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60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545" y="2293248"/>
            <a:ext cx="94488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546" y="4049020"/>
            <a:ext cx="940285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7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5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576"/>
            <a:ext cx="12192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10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576"/>
            <a:ext cx="12192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3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55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37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5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solidFill>
            <a:srgbClr val="003871"/>
          </a:solidFill>
        </p:spPr>
        <p:txBody>
          <a:bodyPr anchor="b"/>
          <a:lstStyle>
            <a:lvl1pPr algn="l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4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94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5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95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9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16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7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8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5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0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7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20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2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52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90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30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307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545" y="2293248"/>
            <a:ext cx="94488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546" y="4049020"/>
            <a:ext cx="940285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" lastClr="FFFFFF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9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003871"/>
                </a:solidFill>
              </a:defRPr>
            </a:lvl2pPr>
            <a:lvl3pPr>
              <a:defRPr sz="1500">
                <a:solidFill>
                  <a:srgbClr val="003871"/>
                </a:solidFill>
              </a:defRPr>
            </a:lvl3pPr>
            <a:lvl4pPr>
              <a:defRPr sz="1350">
                <a:solidFill>
                  <a:srgbClr val="003871"/>
                </a:solidFill>
              </a:defRPr>
            </a:lvl4pPr>
            <a:lvl5pPr>
              <a:defRPr sz="1350">
                <a:solidFill>
                  <a:srgbClr val="00387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576"/>
            <a:ext cx="12192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19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387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solidFill>
                  <a:srgbClr val="003871"/>
                </a:solidFill>
              </a:defRPr>
            </a:lvl1pPr>
            <a:lvl2pPr>
              <a:defRPr sz="1500">
                <a:solidFill>
                  <a:srgbClr val="003871"/>
                </a:solidFill>
              </a:defRPr>
            </a:lvl2pPr>
            <a:lvl3pPr>
              <a:defRPr sz="1350">
                <a:solidFill>
                  <a:srgbClr val="003871"/>
                </a:solidFill>
              </a:defRPr>
            </a:lvl3pPr>
            <a:lvl4pPr>
              <a:defRPr sz="1200">
                <a:solidFill>
                  <a:srgbClr val="003871"/>
                </a:solidFill>
              </a:defRPr>
            </a:lvl4pPr>
            <a:lvl5pPr>
              <a:defRPr sz="1200">
                <a:solidFill>
                  <a:srgbClr val="00387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73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7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6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99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solidFill>
            <a:srgbClr val="003871"/>
          </a:solidFill>
        </p:spPr>
        <p:txBody>
          <a:bodyPr anchor="b"/>
          <a:lstStyle>
            <a:lvl1pPr algn="l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21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1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59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1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9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602" y="1435100"/>
            <a:ext cx="4011084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2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8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5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1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3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3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1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5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8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052963" y="612778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052963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2401007" y="2667003"/>
            <a:ext cx="3651956" cy="205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6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12192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6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solidFill>
            <a:srgbClr val="003871"/>
          </a:solidFill>
        </p:spPr>
        <p:txBody>
          <a:bodyPr anchor="b"/>
          <a:lstStyle>
            <a:lvl1pPr algn="l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1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500">
                <a:solidFill>
                  <a:srgbClr val="003871"/>
                </a:solidFill>
              </a:defRPr>
            </a:lvl4pPr>
            <a:lvl5pPr>
              <a:defRPr sz="1500">
                <a:solidFill>
                  <a:srgbClr val="0038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2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390001" y="390793"/>
            <a:ext cx="1260000" cy="48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558605" y="3819398"/>
            <a:ext cx="5597208" cy="48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7374" y="486135"/>
            <a:ext cx="1152914" cy="2978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5313493" y="3428737"/>
            <a:ext cx="6858000" cy="2117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94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7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68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0000" y="6498000"/>
            <a:ext cx="10512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35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" y="6570571"/>
            <a:ext cx="1537219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6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9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72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159124" y="1405891"/>
            <a:ext cx="7950835" cy="206360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3000"/>
              </a:spcAft>
            </a:pPr>
            <a:r>
              <a:rPr lang="nb-NO" sz="4000" dirty="0"/>
              <a:t>Hepatitt B-vaksine </a:t>
            </a:r>
            <a:br>
              <a:rPr lang="nb-NO" sz="4000" dirty="0"/>
            </a:br>
            <a:r>
              <a:rPr lang="nb-NO" sz="1000" dirty="0"/>
              <a:t/>
            </a:r>
            <a:br>
              <a:rPr lang="nb-NO" sz="1000" dirty="0"/>
            </a:br>
            <a:r>
              <a:rPr lang="nb-NO" sz="2000" dirty="0"/>
              <a:t>Innføring av hepatitt B-vaksine i barnevaksinasjonsprogrammet 2017</a:t>
            </a:r>
            <a:br>
              <a:rPr lang="nb-NO" sz="2000" dirty="0"/>
            </a:br>
            <a:r>
              <a:rPr lang="nb-NO" sz="2000" dirty="0"/>
              <a:t>Margrethe Greve-Isdahl, barnelege Folkehelseinstituttet</a:t>
            </a:r>
            <a:endParaRPr lang="nb-NO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9126" y="4049713"/>
            <a:ext cx="8168004" cy="216820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b-NO" dirty="0" smtClean="0"/>
              <a:t>1 Sykdom og forekomst av hepatitt B</a:t>
            </a:r>
          </a:p>
          <a:p>
            <a:pPr>
              <a:defRPr/>
            </a:pPr>
            <a:r>
              <a:rPr lang="nb-NO" dirty="0" smtClean="0"/>
              <a:t>2 Seksvalent vaksine</a:t>
            </a:r>
          </a:p>
          <a:p>
            <a:pPr>
              <a:defRPr/>
            </a:pPr>
            <a:r>
              <a:rPr lang="nb-NO" sz="3200" dirty="0" smtClean="0">
                <a:solidFill>
                  <a:schemeClr val="bg1"/>
                </a:solidFill>
              </a:rPr>
              <a:t>3 Oppfølging av barn av mødre med hepatitt  B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029046" y="6343833"/>
            <a:ext cx="418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Illustrasjonsbilder fra Colourbox.com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Plakat_A4_16.12.12.pdf - Adobe Acrobat Reader DC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428" y="176465"/>
            <a:ext cx="5123122" cy="635267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29429" y="657727"/>
            <a:ext cx="6083077" cy="1700463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8" y="2535731"/>
            <a:ext cx="371888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Plakat_A4_16.12.12.pdf - Adobe Acrobat Reader DC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428" y="176465"/>
            <a:ext cx="5123122" cy="635267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29429" y="2310063"/>
            <a:ext cx="6067035" cy="279132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7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Plakat_A4_16.12.12.pdf - Adobe Acrobat Reader DC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428" y="176465"/>
            <a:ext cx="5123122" cy="635267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29429" y="5069305"/>
            <a:ext cx="5970783" cy="145983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5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dirty="0"/>
              <a:t>Følgende tre blodprøver skal rekvireres av fastlege: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61532"/>
              </p:ext>
            </p:extLst>
          </p:nvPr>
        </p:nvGraphicFramePr>
        <p:xfrm>
          <a:off x="1644317" y="2057401"/>
          <a:ext cx="8903367" cy="33447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2211"/>
                <a:gridCol w="5021156"/>
              </a:tblGrid>
              <a:tr h="757989"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Hepatitt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B-markør: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Begrunnelse: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7989"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Anti-HBs</a:t>
                      </a:r>
                    </a:p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Antistoff mot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h</a:t>
                      </a:r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epatitt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B overflate (</a:t>
                      </a:r>
                      <a:r>
                        <a:rPr lang="nb-NO" sz="1800" baseline="0" dirty="0" err="1" smtClean="0">
                          <a:solidFill>
                            <a:schemeClr val="tx2"/>
                          </a:solidFill>
                        </a:rPr>
                        <a:t>surface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) antigen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For å se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om barnet er beskyttet (vaksineeffekt)</a:t>
                      </a:r>
                    </a:p>
                    <a:p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Anti-HBs ≥ 10 IU/l indikerer tilstrekkelig beskyttelse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7989">
                <a:tc>
                  <a:txBody>
                    <a:bodyPr/>
                    <a:lstStyle/>
                    <a:p>
                      <a:r>
                        <a:rPr lang="nb-NO" sz="1800" dirty="0" err="1" smtClean="0">
                          <a:solidFill>
                            <a:schemeClr val="tx2"/>
                          </a:solidFill>
                        </a:rPr>
                        <a:t>HBsAg</a:t>
                      </a:r>
                      <a:endParaRPr lang="nb-NO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Hepatitt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B overflate (</a:t>
                      </a:r>
                      <a:r>
                        <a:rPr lang="nb-NO" sz="1800" baseline="0" dirty="0" err="1" smtClean="0">
                          <a:solidFill>
                            <a:schemeClr val="tx2"/>
                          </a:solidFill>
                        </a:rPr>
                        <a:t>surface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) antigen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endParaRPr lang="nb-NO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b-NO" sz="1800" dirty="0" smtClean="0">
                          <a:solidFill>
                            <a:srgbClr val="C00000"/>
                          </a:solidFill>
                        </a:rPr>
                        <a:t>For å se om barnet er smittet på tross </a:t>
                      </a:r>
                      <a:r>
                        <a:rPr lang="nb-NO" sz="1800" smtClean="0">
                          <a:solidFill>
                            <a:srgbClr val="C00000"/>
                          </a:solidFill>
                        </a:rPr>
                        <a:t>av posteksponeringsbehandling</a:t>
                      </a:r>
                      <a:endParaRPr lang="nb-NO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nb-NO" sz="1800" dirty="0" smtClean="0">
                          <a:solidFill>
                            <a:srgbClr val="C00000"/>
                          </a:solidFill>
                        </a:rPr>
                        <a:t>Barnet må henvises for videre utredning</a:t>
                      </a:r>
                      <a:endParaRPr lang="nb-NO" sz="1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89"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Anti-</a:t>
                      </a:r>
                      <a:r>
                        <a:rPr lang="nb-NO" sz="1800" dirty="0" err="1" smtClean="0">
                          <a:solidFill>
                            <a:schemeClr val="tx2"/>
                          </a:solidFill>
                        </a:rPr>
                        <a:t>HBc</a:t>
                      </a:r>
                      <a:endParaRPr lang="nb-NO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Antistoff</a:t>
                      </a:r>
                      <a:r>
                        <a:rPr lang="nb-NO" sz="1800" baseline="0" dirty="0" smtClean="0">
                          <a:solidFill>
                            <a:schemeClr val="tx2"/>
                          </a:solidFill>
                        </a:rPr>
                        <a:t> mot h</a:t>
                      </a:r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epatitt B kjerne </a:t>
                      </a:r>
                    </a:p>
                    <a:p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nb-NO" sz="1800" dirty="0" err="1" smtClean="0">
                          <a:solidFill>
                            <a:schemeClr val="tx2"/>
                          </a:solidFill>
                        </a:rPr>
                        <a:t>core</a:t>
                      </a:r>
                      <a:r>
                        <a:rPr lang="nb-NO" sz="1800" dirty="0" smtClean="0">
                          <a:solidFill>
                            <a:schemeClr val="tx2"/>
                          </a:solidFill>
                        </a:rPr>
                        <a:t>) antigen</a:t>
                      </a:r>
                      <a:endParaRPr lang="nb-NO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011" y="120116"/>
            <a:ext cx="4700336" cy="66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970691"/>
            <a:ext cx="8229600" cy="4155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600" dirty="0"/>
              <a:t>Barn av hepatitt B-positive mødre skal følges opp spesielt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600" dirty="0"/>
              <a:t>Behandlingen skal startes innen 24 timer etter fødsel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600" dirty="0"/>
              <a:t>Alle doser skal gis på angitt tidspunkt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600" dirty="0"/>
              <a:t>Helsepersonell har ansvar for å informere hverandre i tide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600" dirty="0"/>
              <a:t>Skal følges opp med blodprøvekontroll </a:t>
            </a:r>
          </a:p>
        </p:txBody>
      </p:sp>
    </p:spTree>
    <p:extLst>
      <p:ext uri="{BB962C8B-B14F-4D97-AF65-F5344CB8AC3E}">
        <p14:creationId xmlns:p14="http://schemas.microsoft.com/office/powerpoint/2010/main" val="6036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Hepatitt B-vaksine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983783"/>
            <a:ext cx="8229600" cy="4142382"/>
          </a:xfrm>
        </p:spPr>
        <p:txBody>
          <a:bodyPr/>
          <a:lstStyle/>
          <a:p>
            <a:r>
              <a:rPr lang="nb-NO" dirty="0" smtClean="0"/>
              <a:t>Tilbys alle barn født fra 1.november 2016</a:t>
            </a:r>
          </a:p>
          <a:p>
            <a:pPr>
              <a:spcBef>
                <a:spcPts val="1776"/>
              </a:spcBef>
            </a:pPr>
            <a:r>
              <a:rPr lang="nb-NO" dirty="0" smtClean="0"/>
              <a:t>Men en risikogruppe som må identifiseres:</a:t>
            </a:r>
          </a:p>
          <a:p>
            <a:pPr lvl="1"/>
            <a:r>
              <a:rPr lang="nb-NO" dirty="0" smtClean="0"/>
              <a:t>Barn av mødre med kronisk hepatitt B-infeksjon skal følge eget vaksinasjonsregime</a:t>
            </a:r>
          </a:p>
          <a:p>
            <a:pPr lvl="1"/>
            <a:r>
              <a:rPr lang="nb-NO" dirty="0" smtClean="0"/>
              <a:t>Hepatitt B-positiv mor = </a:t>
            </a:r>
            <a:r>
              <a:rPr lang="nb-NO" dirty="0" err="1" smtClean="0"/>
              <a:t>HBsAg</a:t>
            </a:r>
            <a:r>
              <a:rPr lang="nb-NO" dirty="0" smtClean="0"/>
              <a:t>, anti-</a:t>
            </a:r>
            <a:r>
              <a:rPr lang="nb-NO" dirty="0" err="1" smtClean="0"/>
              <a:t>HBc</a:t>
            </a:r>
            <a:r>
              <a:rPr lang="nb-NO" dirty="0"/>
              <a:t> </a:t>
            </a:r>
            <a:r>
              <a:rPr lang="nb-NO" dirty="0" smtClean="0"/>
              <a:t>og/eller </a:t>
            </a:r>
            <a:r>
              <a:rPr lang="nb-NO" dirty="0" err="1" smtClean="0"/>
              <a:t>HBeAg</a:t>
            </a:r>
            <a:r>
              <a:rPr lang="nb-NO" dirty="0" smtClean="0"/>
              <a:t> påvist</a:t>
            </a:r>
          </a:p>
          <a:p>
            <a:pPr lvl="1"/>
            <a:r>
              <a:rPr lang="nb-NO" dirty="0" smtClean="0"/>
              <a:t>Gjelder </a:t>
            </a:r>
            <a:r>
              <a:rPr lang="nb-NO" dirty="0" err="1" smtClean="0"/>
              <a:t>ca</a:t>
            </a:r>
            <a:r>
              <a:rPr lang="nb-NO" dirty="0" smtClean="0"/>
              <a:t> 500 barn hvert år</a:t>
            </a:r>
          </a:p>
        </p:txBody>
      </p:sp>
    </p:spTree>
    <p:extLst>
      <p:ext uri="{BB962C8B-B14F-4D97-AF65-F5344CB8AC3E}">
        <p14:creationId xmlns:p14="http://schemas.microsoft.com/office/powerpoint/2010/main" val="14034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24099"/>
              </p:ext>
            </p:extLst>
          </p:nvPr>
        </p:nvGraphicFramePr>
        <p:xfrm>
          <a:off x="2123090" y="1849824"/>
          <a:ext cx="7840060" cy="374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Alder og risiko for kronisk infeksjon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434067" y="6043825"/>
            <a:ext cx="204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b-NO" sz="1600" b="1" dirty="0">
                <a:solidFill>
                  <a:prstClr val="black"/>
                </a:solidFill>
              </a:rPr>
              <a:t>Alder ved infeksjon </a:t>
            </a:r>
          </a:p>
        </p:txBody>
      </p:sp>
      <p:sp>
        <p:nvSpPr>
          <p:cNvPr id="3" name="Rektangel 2"/>
          <p:cNvSpPr/>
          <p:nvPr/>
        </p:nvSpPr>
        <p:spPr>
          <a:xfrm>
            <a:off x="6855371" y="2109212"/>
            <a:ext cx="31813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62000"/>
            <a:r>
              <a:rPr lang="nb-NO" altLang="nb-NO" dirty="0"/>
              <a:t>Nyfødte     	 </a:t>
            </a:r>
            <a:r>
              <a:rPr lang="nb-NO" altLang="nb-NO" u="sng" dirty="0"/>
              <a:t>&gt;</a:t>
            </a:r>
            <a:r>
              <a:rPr lang="nb-NO" altLang="nb-NO" dirty="0"/>
              <a:t> 	90 %</a:t>
            </a:r>
          </a:p>
          <a:p>
            <a:pPr defTabSz="762000"/>
            <a:r>
              <a:rPr lang="nb-NO" altLang="nb-NO" dirty="0"/>
              <a:t>Skolealder  	</a:t>
            </a:r>
            <a:r>
              <a:rPr lang="nb-NO" altLang="nb-NO" u="sng" dirty="0"/>
              <a:t>&lt;</a:t>
            </a:r>
            <a:r>
              <a:rPr lang="nb-NO" altLang="nb-NO" dirty="0"/>
              <a:t> 	10 %</a:t>
            </a:r>
          </a:p>
          <a:p>
            <a:pPr defTabSz="762000"/>
            <a:r>
              <a:rPr lang="nb-NO" altLang="nb-NO" dirty="0"/>
              <a:t>Voksne 		</a:t>
            </a:r>
            <a:r>
              <a:rPr lang="nb-NO" altLang="nb-NO" u="sng" dirty="0"/>
              <a:t>&lt;</a:t>
            </a:r>
            <a:r>
              <a:rPr lang="nb-NO" altLang="nb-NO" dirty="0"/>
              <a:t>  	  5 %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2054"/>
              </p:ext>
            </p:extLst>
          </p:nvPr>
        </p:nvGraphicFramePr>
        <p:xfrm>
          <a:off x="3289739" y="5672725"/>
          <a:ext cx="6694432" cy="25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1433174"/>
                <a:gridCol w="1338886"/>
                <a:gridCol w="1338886"/>
                <a:gridCol w="1338886"/>
              </a:tblGrid>
              <a:tr h="14917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u="none" strike="noStrike" dirty="0">
                          <a:effectLst/>
                        </a:rPr>
                        <a:t>Fødsel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1–6 md</a:t>
                      </a:r>
                    </a:p>
                  </a:txBody>
                  <a:tcPr marL="12700" marR="12700" marT="127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>
                          <a:effectLst/>
                        </a:rPr>
                        <a:t>7–12 md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>
                          <a:effectLst/>
                        </a:rPr>
                        <a:t>1–4 år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u="none" strike="noStrike" dirty="0">
                          <a:effectLst/>
                        </a:rPr>
                        <a:t>6+ år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7929"/>
            <a:ext cx="9787179" cy="65247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Mangelfull oppfølging i Norge?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907628"/>
            <a:ext cx="8229600" cy="42185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Flere tilfeller mor-barn smitte oppdages hvert år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Oppdages oftest tilfeldig mange år senere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Mange barn har vært mangelfullt vaksinert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925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består posteksponeringsbehandling av?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592317"/>
            <a:ext cx="8229600" cy="2853560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>
              <a:lnSpc>
                <a:spcPct val="150000"/>
              </a:lnSpc>
            </a:pPr>
            <a:r>
              <a:rPr lang="nb-NO" sz="2800" dirty="0"/>
              <a:t>Hepatitt B-immunglobulin (HBIG)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Hepatitt B-vaksine</a:t>
            </a:r>
          </a:p>
        </p:txBody>
      </p:sp>
    </p:spTree>
    <p:extLst>
      <p:ext uri="{BB962C8B-B14F-4D97-AF65-F5344CB8AC3E}">
        <p14:creationId xmlns:p14="http://schemas.microsoft.com/office/powerpoint/2010/main" val="11295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63285"/>
            <a:ext cx="9810427" cy="65402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 effektiv er posteksponeringsbehandling?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800" dirty="0"/>
              <a:t>Målsetning er å oppnå beskyttende antistoffer så snart som mulig etter fødsel</a:t>
            </a:r>
          </a:p>
          <a:p>
            <a:pPr>
              <a:spcBef>
                <a:spcPts val="2400"/>
              </a:spcBef>
            </a:pPr>
            <a:r>
              <a:rPr lang="nb-NO" sz="2800" dirty="0"/>
              <a:t>Kan forebygge 85–95 % av infeksjoner hos barna</a:t>
            </a:r>
          </a:p>
          <a:p>
            <a:pPr>
              <a:spcBef>
                <a:spcPts val="2400"/>
              </a:spcBef>
            </a:pPr>
            <a:r>
              <a:rPr lang="nb-NO" sz="2800" dirty="0"/>
              <a:t>Vesentlig at behandlingen startes tidlig etter fødsel og følges opp </a:t>
            </a:r>
          </a:p>
          <a:p>
            <a:endParaRPr lang="nb-NO" sz="2800" dirty="0"/>
          </a:p>
        </p:txBody>
      </p:sp>
      <p:sp>
        <p:nvSpPr>
          <p:cNvPr id="4" name="Rektangel 3"/>
          <p:cNvSpPr/>
          <p:nvPr/>
        </p:nvSpPr>
        <p:spPr>
          <a:xfrm>
            <a:off x="9314470" y="5769918"/>
            <a:ext cx="2535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fld id="{55ACAFE3-BA7F-42E1-B41F-1DE25CA9AEE1}" type="slidenum">
              <a:rPr lang="nb-NO" sz="1050">
                <a:solidFill>
                  <a:srgbClr val="4F81BD">
                    <a:lumMod val="20000"/>
                    <a:lumOff val="80000"/>
                  </a:srgbClr>
                </a:solidFill>
              </a:rPr>
              <a:pPr defTabSz="342900"/>
              <a:t>6</a:t>
            </a:fld>
            <a:endParaRPr lang="nb-NO" sz="1050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453" y="1"/>
            <a:ext cx="4700336" cy="66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589" y="1308539"/>
            <a:ext cx="8742948" cy="199435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524001" y="2254490"/>
            <a:ext cx="3878317" cy="1655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9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Plakat_A4_16.12.12.pdf - Adobe Acrobat Reader DC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428" y="176465"/>
            <a:ext cx="5123122" cy="63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-presentasjon norsk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HI-presentasjon norsk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FHI-presentasjon norsk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361</Words>
  <Application>Microsoft Office PowerPoint</Application>
  <PresentationFormat>Widescreen</PresentationFormat>
  <Paragraphs>75</Paragraphs>
  <Slides>15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FHI-presentasjon norsk 2012</vt:lpstr>
      <vt:lpstr>1_FHI-presentasjon norsk 2012</vt:lpstr>
      <vt:lpstr>5_FHI-presentasjon norsk 2012</vt:lpstr>
      <vt:lpstr>Hepatitt B-vaksine   Innføring av hepatitt B-vaksine i barnevaksinasjonsprogrammet 2017 Margrethe Greve-Isdahl, barnelege Folkehelseinstituttet</vt:lpstr>
      <vt:lpstr>Hepatitt B-vaksine</vt:lpstr>
      <vt:lpstr>Alder og risiko for kronisk infeksjon</vt:lpstr>
      <vt:lpstr>Mangelfull oppfølging i Norge?</vt:lpstr>
      <vt:lpstr>Hva består posteksponeringsbehandling av?</vt:lpstr>
      <vt:lpstr>Hvor effektiv er posteksponeringsbehandling?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Følgende tre blodprøver skal rekvireres av fastlege:</vt:lpstr>
      <vt:lpstr>PowerPoint-presentasjon</vt:lpstr>
      <vt:lpstr>Oppsummering</vt:lpstr>
    </vt:vector>
  </TitlesOfParts>
  <Company>FHI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Oppfølging av barn med hepatitt B-positive mødre</dc:title>
  <dc:creator>Greve-Isdahl, Margrethe</dc:creator>
  <cp:lastModifiedBy>Carver, Rebecca Bruu</cp:lastModifiedBy>
  <cp:revision>64</cp:revision>
  <dcterms:created xsi:type="dcterms:W3CDTF">2017-01-03T11:30:48Z</dcterms:created>
  <dcterms:modified xsi:type="dcterms:W3CDTF">2017-02-07T10:55:13Z</dcterms:modified>
</cp:coreProperties>
</file>