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8" r:id="rId1"/>
  </p:sldMasterIdLst>
  <p:notesMasterIdLst>
    <p:notesMasterId r:id="rId19"/>
  </p:notesMasterIdLst>
  <p:handoutMasterIdLst>
    <p:handoutMasterId r:id="rId20"/>
  </p:handoutMasterIdLst>
  <p:sldIdLst>
    <p:sldId id="331" r:id="rId2"/>
    <p:sldId id="386" r:id="rId3"/>
    <p:sldId id="406" r:id="rId4"/>
    <p:sldId id="402" r:id="rId5"/>
    <p:sldId id="400" r:id="rId6"/>
    <p:sldId id="392" r:id="rId7"/>
    <p:sldId id="384" r:id="rId8"/>
    <p:sldId id="404" r:id="rId9"/>
    <p:sldId id="407" r:id="rId10"/>
    <p:sldId id="395" r:id="rId11"/>
    <p:sldId id="383" r:id="rId12"/>
    <p:sldId id="362" r:id="rId13"/>
    <p:sldId id="371" r:id="rId14"/>
    <p:sldId id="364" r:id="rId15"/>
    <p:sldId id="396" r:id="rId16"/>
    <p:sldId id="380" r:id="rId17"/>
    <p:sldId id="381" r:id="rId18"/>
  </p:sldIdLst>
  <p:sldSz cx="12192000" cy="6858000"/>
  <p:notesSz cx="6805613" cy="99441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2">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AEBB"/>
    <a:srgbClr val="003871"/>
    <a:srgbClr val="E7832F"/>
    <a:srgbClr val="342C26"/>
    <a:srgbClr val="8A204D"/>
    <a:srgbClr val="AD2E3D"/>
    <a:srgbClr val="89305D"/>
    <a:srgbClr val="B237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51" autoAdjust="0"/>
    <p:restoredTop sz="78941" autoAdjust="0"/>
  </p:normalViewPr>
  <p:slideViewPr>
    <p:cSldViewPr snapToGrid="0" snapToObjects="1">
      <p:cViewPr varScale="1">
        <p:scale>
          <a:sx n="59" d="100"/>
          <a:sy n="59" d="100"/>
        </p:scale>
        <p:origin x="576"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5" d="100"/>
          <a:sy n="65" d="100"/>
        </p:scale>
        <p:origin x="-2892" y="-96"/>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var\folders\r8\g0k4lhc12qg7dc0jkjkntbd40000gn\T\com.microsoft.Outlook\Outlook%20Temp\HepB%20Margrethe%5b1%5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Diagram%20i%20Microsoft%20Office%20PowerPoint"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64788231458497E-2"/>
          <c:y val="3.6478424591628297E-2"/>
          <c:w val="0.93408228692241602"/>
          <c:h val="0.81822189001545098"/>
        </c:manualLayout>
      </c:layout>
      <c:lineChart>
        <c:grouping val="standard"/>
        <c:varyColors val="0"/>
        <c:ser>
          <c:idx val="0"/>
          <c:order val="0"/>
          <c:tx>
            <c:strRef>
              <c:f>'Ark2'!$B$1</c:f>
              <c:strCache>
                <c:ptCount val="1"/>
                <c:pt idx="0">
                  <c:v>Injiserende stoffbruk</c:v>
                </c:pt>
              </c:strCache>
            </c:strRef>
          </c:tx>
          <c:spPr>
            <a:ln w="28575" cap="rnd">
              <a:solidFill>
                <a:schemeClr val="accent1"/>
              </a:solidFill>
              <a:round/>
            </a:ln>
            <a:effectLst/>
          </c:spPr>
          <c:marker>
            <c:symbol val="none"/>
          </c:marker>
          <c:cat>
            <c:numRef>
              <c:f>'Ark2'!$A$2:$A$28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'Ark2'!$B$2:$B$28</c:f>
              <c:numCache>
                <c:formatCode>General</c:formatCode>
                <c:ptCount val="27"/>
                <c:pt idx="0">
                  <c:v>3</c:v>
                </c:pt>
                <c:pt idx="1">
                  <c:v>4</c:v>
                </c:pt>
                <c:pt idx="2">
                  <c:v>2</c:v>
                </c:pt>
                <c:pt idx="3">
                  <c:v>2</c:v>
                </c:pt>
                <c:pt idx="4">
                  <c:v>12</c:v>
                </c:pt>
                <c:pt idx="5">
                  <c:v>42</c:v>
                </c:pt>
                <c:pt idx="6">
                  <c:v>75</c:v>
                </c:pt>
                <c:pt idx="7">
                  <c:v>177</c:v>
                </c:pt>
                <c:pt idx="8">
                  <c:v>419</c:v>
                </c:pt>
                <c:pt idx="9">
                  <c:v>402</c:v>
                </c:pt>
                <c:pt idx="10">
                  <c:v>209</c:v>
                </c:pt>
                <c:pt idx="11">
                  <c:v>162</c:v>
                </c:pt>
                <c:pt idx="12">
                  <c:v>154</c:v>
                </c:pt>
                <c:pt idx="13">
                  <c:v>156</c:v>
                </c:pt>
                <c:pt idx="14">
                  <c:v>139</c:v>
                </c:pt>
                <c:pt idx="15">
                  <c:v>117</c:v>
                </c:pt>
                <c:pt idx="16">
                  <c:v>105</c:v>
                </c:pt>
                <c:pt idx="17">
                  <c:v>84</c:v>
                </c:pt>
                <c:pt idx="18">
                  <c:v>96</c:v>
                </c:pt>
                <c:pt idx="19">
                  <c:v>50</c:v>
                </c:pt>
                <c:pt idx="20">
                  <c:v>23</c:v>
                </c:pt>
                <c:pt idx="21">
                  <c:v>38</c:v>
                </c:pt>
                <c:pt idx="22">
                  <c:v>24</c:v>
                </c:pt>
                <c:pt idx="23">
                  <c:v>14</c:v>
                </c:pt>
                <c:pt idx="24">
                  <c:v>8</c:v>
                </c:pt>
                <c:pt idx="25">
                  <c:v>15</c:v>
                </c:pt>
                <c:pt idx="26">
                  <c:v>17</c:v>
                </c:pt>
              </c:numCache>
            </c:numRef>
          </c:val>
          <c:smooth val="0"/>
        </c:ser>
        <c:ser>
          <c:idx val="1"/>
          <c:order val="1"/>
          <c:tx>
            <c:strRef>
              <c:f>'Ark2'!$C$1</c:f>
              <c:strCache>
                <c:ptCount val="1"/>
                <c:pt idx="0">
                  <c:v>Seksuell smitte</c:v>
                </c:pt>
              </c:strCache>
            </c:strRef>
          </c:tx>
          <c:spPr>
            <a:ln w="28575" cap="rnd">
              <a:solidFill>
                <a:schemeClr val="accent2"/>
              </a:solidFill>
              <a:round/>
            </a:ln>
            <a:effectLst/>
          </c:spPr>
          <c:marker>
            <c:symbol val="none"/>
          </c:marker>
          <c:cat>
            <c:numRef>
              <c:f>'Ark2'!$A$2:$A$28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'Ark2'!$C$2:$C$28</c:f>
              <c:numCache>
                <c:formatCode>General</c:formatCode>
                <c:ptCount val="27"/>
                <c:pt idx="1">
                  <c:v>1</c:v>
                </c:pt>
                <c:pt idx="2">
                  <c:v>18</c:v>
                </c:pt>
                <c:pt idx="3">
                  <c:v>35</c:v>
                </c:pt>
                <c:pt idx="4">
                  <c:v>28</c:v>
                </c:pt>
                <c:pt idx="5">
                  <c:v>27</c:v>
                </c:pt>
                <c:pt idx="6">
                  <c:v>66</c:v>
                </c:pt>
                <c:pt idx="7">
                  <c:v>76</c:v>
                </c:pt>
                <c:pt idx="8">
                  <c:v>69</c:v>
                </c:pt>
                <c:pt idx="9">
                  <c:v>47</c:v>
                </c:pt>
                <c:pt idx="10">
                  <c:v>42</c:v>
                </c:pt>
                <c:pt idx="11">
                  <c:v>48</c:v>
                </c:pt>
                <c:pt idx="12">
                  <c:v>53</c:v>
                </c:pt>
                <c:pt idx="13">
                  <c:v>42</c:v>
                </c:pt>
                <c:pt idx="14">
                  <c:v>58</c:v>
                </c:pt>
                <c:pt idx="15">
                  <c:v>42</c:v>
                </c:pt>
                <c:pt idx="16">
                  <c:v>37</c:v>
                </c:pt>
                <c:pt idx="17">
                  <c:v>29</c:v>
                </c:pt>
                <c:pt idx="18">
                  <c:v>21</c:v>
                </c:pt>
                <c:pt idx="19">
                  <c:v>28</c:v>
                </c:pt>
                <c:pt idx="20">
                  <c:v>37</c:v>
                </c:pt>
                <c:pt idx="21">
                  <c:v>22</c:v>
                </c:pt>
                <c:pt idx="22">
                  <c:v>19</c:v>
                </c:pt>
                <c:pt idx="23">
                  <c:v>13</c:v>
                </c:pt>
                <c:pt idx="24">
                  <c:v>14</c:v>
                </c:pt>
                <c:pt idx="25">
                  <c:v>15</c:v>
                </c:pt>
                <c:pt idx="26">
                  <c:v>19</c:v>
                </c:pt>
              </c:numCache>
            </c:numRef>
          </c:val>
          <c:smooth val="0"/>
        </c:ser>
        <c:ser>
          <c:idx val="2"/>
          <c:order val="2"/>
          <c:tx>
            <c:strRef>
              <c:f>'Ark2'!$D$1</c:f>
              <c:strCache>
                <c:ptCount val="1"/>
                <c:pt idx="0">
                  <c:v>Andre</c:v>
                </c:pt>
              </c:strCache>
            </c:strRef>
          </c:tx>
          <c:spPr>
            <a:ln w="28575" cap="rnd">
              <a:solidFill>
                <a:schemeClr val="accent3"/>
              </a:solidFill>
              <a:round/>
            </a:ln>
            <a:effectLst/>
          </c:spPr>
          <c:marker>
            <c:symbol val="none"/>
          </c:marker>
          <c:cat>
            <c:numRef>
              <c:f>'Ark2'!$A$2:$A$28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'Ark2'!$D$2:$D$28</c:f>
              <c:numCache>
                <c:formatCode>General</c:formatCode>
                <c:ptCount val="27"/>
                <c:pt idx="0">
                  <c:v>63</c:v>
                </c:pt>
                <c:pt idx="1">
                  <c:v>27</c:v>
                </c:pt>
                <c:pt idx="2">
                  <c:v>31</c:v>
                </c:pt>
                <c:pt idx="3">
                  <c:v>53</c:v>
                </c:pt>
                <c:pt idx="4">
                  <c:v>12</c:v>
                </c:pt>
                <c:pt idx="5">
                  <c:v>23</c:v>
                </c:pt>
                <c:pt idx="6">
                  <c:v>10</c:v>
                </c:pt>
                <c:pt idx="7">
                  <c:v>21</c:v>
                </c:pt>
                <c:pt idx="8">
                  <c:v>20</c:v>
                </c:pt>
                <c:pt idx="9">
                  <c:v>25</c:v>
                </c:pt>
                <c:pt idx="10">
                  <c:v>15</c:v>
                </c:pt>
                <c:pt idx="11">
                  <c:v>20</c:v>
                </c:pt>
                <c:pt idx="12">
                  <c:v>21</c:v>
                </c:pt>
                <c:pt idx="13">
                  <c:v>27</c:v>
                </c:pt>
                <c:pt idx="14">
                  <c:v>27</c:v>
                </c:pt>
                <c:pt idx="15">
                  <c:v>13</c:v>
                </c:pt>
                <c:pt idx="16">
                  <c:v>17</c:v>
                </c:pt>
                <c:pt idx="17">
                  <c:v>17</c:v>
                </c:pt>
                <c:pt idx="18">
                  <c:v>12</c:v>
                </c:pt>
                <c:pt idx="19">
                  <c:v>5</c:v>
                </c:pt>
                <c:pt idx="20">
                  <c:v>1</c:v>
                </c:pt>
                <c:pt idx="21">
                  <c:v>10</c:v>
                </c:pt>
                <c:pt idx="22">
                  <c:v>2</c:v>
                </c:pt>
                <c:pt idx="23">
                  <c:v>4</c:v>
                </c:pt>
                <c:pt idx="24">
                  <c:v>2</c:v>
                </c:pt>
                <c:pt idx="25">
                  <c:v>1</c:v>
                </c:pt>
                <c:pt idx="26">
                  <c:v>3</c:v>
                </c:pt>
              </c:numCache>
            </c:numRef>
          </c:val>
          <c:smooth val="0"/>
        </c:ser>
        <c:dLbls>
          <c:showLegendKey val="0"/>
          <c:showVal val="0"/>
          <c:showCatName val="0"/>
          <c:showSerName val="0"/>
          <c:showPercent val="0"/>
          <c:showBubbleSize val="0"/>
        </c:dLbls>
        <c:smooth val="0"/>
        <c:axId val="411226536"/>
        <c:axId val="411226928"/>
      </c:lineChart>
      <c:catAx>
        <c:axId val="411226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11226928"/>
        <c:crosses val="autoZero"/>
        <c:auto val="1"/>
        <c:lblAlgn val="ctr"/>
        <c:lblOffset val="100"/>
        <c:noMultiLvlLbl val="0"/>
      </c:catAx>
      <c:valAx>
        <c:axId val="411226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1122653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legendEntry>
      <c:layout>
        <c:manualLayout>
          <c:xMode val="edge"/>
          <c:yMode val="edge"/>
          <c:x val="0.15769483753045532"/>
          <c:y val="0.90155619920003771"/>
          <c:w val="0.62760551314657265"/>
          <c:h val="9.8443794613997576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539175658598193E-2"/>
          <c:y val="5.7063220223815402E-2"/>
          <c:w val="0.90868304656362398"/>
          <c:h val="0.91474445957198802"/>
        </c:manualLayout>
      </c:layout>
      <c:lineChart>
        <c:grouping val="standard"/>
        <c:varyColors val="0"/>
        <c:ser>
          <c:idx val="0"/>
          <c:order val="0"/>
          <c:spPr>
            <a:ln w="34925" cap="rnd">
              <a:solidFill>
                <a:schemeClr val="accent1"/>
              </a:solidFill>
              <a:round/>
            </a:ln>
            <a:effectLst/>
          </c:spPr>
          <c:marker>
            <c:symbol val="none"/>
          </c:marker>
          <c:cat>
            <c:strRef>
              <c:f>'[Diagram i Microsoft Office PowerPoint]Ark1'!$E$7:$I$7</c:f>
              <c:strCache>
                <c:ptCount val="5"/>
                <c:pt idx="0">
                  <c:v>Fødsel</c:v>
                </c:pt>
                <c:pt idx="1">
                  <c:v>1–6</c:v>
                </c:pt>
                <c:pt idx="2">
                  <c:v>7–12 md</c:v>
                </c:pt>
                <c:pt idx="3">
                  <c:v>1–4 år</c:v>
                </c:pt>
                <c:pt idx="4">
                  <c:v>6+ år</c:v>
                </c:pt>
              </c:strCache>
            </c:strRef>
          </c:cat>
          <c:val>
            <c:numRef>
              <c:f>'[Diagram i Microsoft Office PowerPoint]Ark1'!$E$8:$I$8</c:f>
              <c:numCache>
                <c:formatCode>General</c:formatCode>
                <c:ptCount val="5"/>
                <c:pt idx="0">
                  <c:v>95</c:v>
                </c:pt>
                <c:pt idx="1">
                  <c:v>80</c:v>
                </c:pt>
                <c:pt idx="2">
                  <c:v>55</c:v>
                </c:pt>
                <c:pt idx="3">
                  <c:v>30</c:v>
                </c:pt>
                <c:pt idx="4">
                  <c:v>10</c:v>
                </c:pt>
              </c:numCache>
            </c:numRef>
          </c:val>
          <c:smooth val="0"/>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smooth val="0"/>
        <c:axId val="225831424"/>
        <c:axId val="225837304"/>
      </c:lineChart>
      <c:catAx>
        <c:axId val="225831424"/>
        <c:scaling>
          <c:orientation val="minMax"/>
        </c:scaling>
        <c:delete val="1"/>
        <c:axPos val="b"/>
        <c:numFmt formatCode="General" sourceLinked="1"/>
        <c:majorTickMark val="none"/>
        <c:minorTickMark val="none"/>
        <c:tickLblPos val="nextTo"/>
        <c:crossAx val="225837304"/>
        <c:crosses val="autoZero"/>
        <c:auto val="1"/>
        <c:lblAlgn val="ctr"/>
        <c:lblOffset val="100"/>
        <c:noMultiLvlLbl val="0"/>
      </c:catAx>
      <c:valAx>
        <c:axId val="225837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25831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49099" cy="49720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7D902234-7F2E-4675-95F6-6F1EAC26820E}" type="datetimeFigureOut">
              <a:rPr lang="nb-NO" smtClean="0"/>
              <a:t>07.02.2017</a:t>
            </a:fld>
            <a:endParaRPr lang="nb-NO"/>
          </a:p>
        </p:txBody>
      </p:sp>
      <p:sp>
        <p:nvSpPr>
          <p:cNvPr id="4" name="Plassholder for bunntekst 3"/>
          <p:cNvSpPr>
            <a:spLocks noGrp="1"/>
          </p:cNvSpPr>
          <p:nvPr>
            <p:ph type="ftr" sz="quarter" idx="2"/>
          </p:nvPr>
        </p:nvSpPr>
        <p:spPr>
          <a:xfrm>
            <a:off x="1" y="9445170"/>
            <a:ext cx="2949099" cy="497205"/>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4939" y="9445170"/>
            <a:ext cx="2949099" cy="497205"/>
          </a:xfrm>
          <a:prstGeom prst="rect">
            <a:avLst/>
          </a:prstGeom>
        </p:spPr>
        <p:txBody>
          <a:bodyPr vert="horz" lIns="91440" tIns="45720" rIns="91440" bIns="45720" rtlCol="0" anchor="b"/>
          <a:lstStyle>
            <a:lvl1pPr algn="r">
              <a:defRPr sz="1200"/>
            </a:lvl1pPr>
          </a:lstStyle>
          <a:p>
            <a:fld id="{5354D3D6-D1A8-4F5A-8E5B-7D472852DDC1}" type="slidenum">
              <a:rPr lang="nb-NO" smtClean="0"/>
              <a:t>‹#›</a:t>
            </a:fld>
            <a:endParaRPr lang="nb-NO"/>
          </a:p>
        </p:txBody>
      </p:sp>
    </p:spTree>
    <p:extLst>
      <p:ext uri="{BB962C8B-B14F-4D97-AF65-F5344CB8AC3E}">
        <p14:creationId xmlns:p14="http://schemas.microsoft.com/office/powerpoint/2010/main" val="2772682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099" cy="497205"/>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C6B2A952-3B18-AB48-A99B-AF2DEF1064DA}" type="datetimeFigureOut">
              <a:rPr lang="nb-NO" smtClean="0"/>
              <a:t>07.02.2017</a:t>
            </a:fld>
            <a:endParaRPr lang="nb-NO"/>
          </a:p>
        </p:txBody>
      </p:sp>
      <p:sp>
        <p:nvSpPr>
          <p:cNvPr id="4" name="Slide Image Placeholder 3"/>
          <p:cNvSpPr>
            <a:spLocks noGrp="1" noRot="1" noChangeAspect="1"/>
          </p:cNvSpPr>
          <p:nvPr>
            <p:ph type="sldImg" idx="2"/>
          </p:nvPr>
        </p:nvSpPr>
        <p:spPr>
          <a:xfrm>
            <a:off x="90488" y="746125"/>
            <a:ext cx="6624637" cy="372745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6" name="Footer Placeholder 5"/>
          <p:cNvSpPr>
            <a:spLocks noGrp="1"/>
          </p:cNvSpPr>
          <p:nvPr>
            <p:ph type="ftr" sz="quarter" idx="4"/>
          </p:nvPr>
        </p:nvSpPr>
        <p:spPr>
          <a:xfrm>
            <a:off x="1" y="9445170"/>
            <a:ext cx="2949099" cy="497205"/>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54939" y="9445170"/>
            <a:ext cx="2949099" cy="497205"/>
          </a:xfrm>
          <a:prstGeom prst="rect">
            <a:avLst/>
          </a:prstGeom>
        </p:spPr>
        <p:txBody>
          <a:bodyPr vert="horz" lIns="91440" tIns="45720" rIns="91440" bIns="45720" rtlCol="0" anchor="b"/>
          <a:lstStyle>
            <a:lvl1pPr algn="r">
              <a:defRPr sz="1200"/>
            </a:lvl1pPr>
          </a:lstStyle>
          <a:p>
            <a:fld id="{E3362B2D-34DB-3C4F-B526-502A40A8F975}" type="slidenum">
              <a:rPr lang="nb-NO" smtClean="0"/>
              <a:t>‹#›</a:t>
            </a:fld>
            <a:endParaRPr lang="nb-NO"/>
          </a:p>
        </p:txBody>
      </p:sp>
    </p:spTree>
    <p:extLst>
      <p:ext uri="{BB962C8B-B14F-4D97-AF65-F5344CB8AC3E}">
        <p14:creationId xmlns:p14="http://schemas.microsoft.com/office/powerpoint/2010/main" val="36435996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www.ncbi.nlm.nih.gov/pubmed/?term=Ladefoged%20K%5bAuthor%5d&amp;cauthor=true&amp;cauthor_uid=25721415" TargetMode="External"/><Relationship Id="rId3" Type="http://schemas.openxmlformats.org/officeDocument/2006/relationships/hyperlink" Target="http://www.ncbi.nlm.nih.gov/pubmed/?term=B%C3%B8rresen%20ML%5bAuthor%5d&amp;cauthor=true&amp;cauthor_uid=25721415" TargetMode="External"/><Relationship Id="rId7" Type="http://schemas.openxmlformats.org/officeDocument/2006/relationships/hyperlink" Target="http://www.ncbi.nlm.nih.gov/pubmed/?term=Biggar%20RJ%5bAuthor%5d&amp;cauthor=true&amp;cauthor_uid=25721415"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ncbi.nlm.nih.gov/pubmed/?term=Melbye%20M%5bAuthor%5d&amp;cauthor=true&amp;cauthor_uid=25721415" TargetMode="External"/><Relationship Id="rId5" Type="http://schemas.openxmlformats.org/officeDocument/2006/relationships/hyperlink" Target="http://www.ncbi.nlm.nih.gov/pubmed/?term=Wohlfahrt%20J%5bAuthor%5d&amp;cauthor=true&amp;cauthor_uid=25721415" TargetMode="External"/><Relationship Id="rId10" Type="http://schemas.openxmlformats.org/officeDocument/2006/relationships/hyperlink" Target="http://www.ncbi.nlm.nih.gov/pubmed/?term=Koch%20A%5bAuthor%5d&amp;cauthor=true&amp;cauthor_uid=25721415" TargetMode="External"/><Relationship Id="rId4" Type="http://schemas.openxmlformats.org/officeDocument/2006/relationships/hyperlink" Target="http://www.ncbi.nlm.nih.gov/pubmed/?term=Andersson%20M%5bAuthor%5d&amp;cauthor=true&amp;cauthor_uid=25721415" TargetMode="External"/><Relationship Id="rId9" Type="http://schemas.openxmlformats.org/officeDocument/2006/relationships/hyperlink" Target="http://www.ncbi.nlm.nih.gov/pubmed/?term=Panum%20I%5bAuthor%5d&amp;cauthor=true&amp;cauthor_uid=25721415"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0488" y="746125"/>
            <a:ext cx="6624637" cy="372745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1</a:t>
            </a:fld>
            <a:endParaRPr lang="nb-NO"/>
          </a:p>
        </p:txBody>
      </p:sp>
    </p:spTree>
    <p:extLst>
      <p:ext uri="{BB962C8B-B14F-4D97-AF65-F5344CB8AC3E}">
        <p14:creationId xmlns:p14="http://schemas.microsoft.com/office/powerpoint/2010/main" val="2563869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0488" y="746125"/>
            <a:ext cx="6624637" cy="3727450"/>
          </a:xfrm>
        </p:spPr>
      </p:sp>
      <p:sp>
        <p:nvSpPr>
          <p:cNvPr id="3" name="Plassholder for notater 2"/>
          <p:cNvSpPr>
            <a:spLocks noGrp="1"/>
          </p:cNvSpPr>
          <p:nvPr>
            <p:ph type="body" idx="1"/>
          </p:nvPr>
        </p:nvSpPr>
        <p:spPr/>
        <p:txBody>
          <a:bodyPr/>
          <a:lstStyle/>
          <a:p>
            <a:r>
              <a:rPr lang="nb-NO" dirty="0" smtClean="0"/>
              <a:t>Nytt kake</a:t>
            </a:r>
            <a:r>
              <a:rPr lang="nb-NO" baseline="0" dirty="0" smtClean="0"/>
              <a:t> diagram – prosenter forskjellig forløpene</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dirty="0" smtClean="0"/>
              <a:t>Liten risiko for å få kronisk hepatitt hvis man har symptomer</a:t>
            </a:r>
          </a:p>
          <a:p>
            <a:endParaRPr lang="nb-NO" baseline="0" dirty="0" smtClean="0"/>
          </a:p>
          <a:p>
            <a:endParaRPr lang="nb-NO" baseline="0" dirty="0" smtClean="0"/>
          </a:p>
          <a:p>
            <a:r>
              <a:rPr lang="nb-NO" baseline="0" dirty="0" smtClean="0"/>
              <a:t>Bilde barn </a:t>
            </a:r>
            <a:r>
              <a:rPr lang="nb-NO" baseline="0" dirty="0" err="1" smtClean="0"/>
              <a:t>vs</a:t>
            </a:r>
            <a:r>
              <a:rPr lang="nb-NO" baseline="0" dirty="0" smtClean="0"/>
              <a:t> voksen</a:t>
            </a:r>
          </a:p>
          <a:p>
            <a:pPr marL="0" marR="0" lvl="1" indent="0" algn="l" defTabSz="457200" rtl="0" eaLnBrk="1" fontAlgn="auto" latinLnBrk="0" hangingPunct="1">
              <a:lnSpc>
                <a:spcPct val="100000"/>
              </a:lnSpc>
              <a:spcBef>
                <a:spcPts val="0"/>
              </a:spcBef>
              <a:spcAft>
                <a:spcPts val="0"/>
              </a:spcAft>
              <a:buClrTx/>
              <a:buSzTx/>
              <a:buFontTx/>
              <a:buNone/>
              <a:tabLst/>
              <a:defRPr/>
            </a:pPr>
            <a:r>
              <a:rPr lang="nb-NO" dirty="0" smtClean="0"/>
              <a:t>(feber, sykdomsfølelse, utslett, slapphet, magesmerter) </a:t>
            </a:r>
          </a:p>
          <a:p>
            <a:r>
              <a:rPr lang="nb-NO" dirty="0" smtClean="0"/>
              <a:t> </a:t>
            </a:r>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12</a:t>
            </a:fld>
            <a:endParaRPr lang="nb-NO"/>
          </a:p>
        </p:txBody>
      </p:sp>
    </p:spTree>
    <p:extLst>
      <p:ext uri="{BB962C8B-B14F-4D97-AF65-F5344CB8AC3E}">
        <p14:creationId xmlns:p14="http://schemas.microsoft.com/office/powerpoint/2010/main" val="3044039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0488" y="746125"/>
            <a:ext cx="6624637" cy="3727450"/>
          </a:xfrm>
        </p:spPr>
      </p:sp>
      <p:sp>
        <p:nvSpPr>
          <p:cNvPr id="3" name="Plassholder for notater 2"/>
          <p:cNvSpPr>
            <a:spLocks noGrp="1"/>
          </p:cNvSpPr>
          <p:nvPr>
            <p:ph type="body" idx="1"/>
          </p:nvPr>
        </p:nvSpPr>
        <p:spPr/>
        <p:txBody>
          <a:bodyPr/>
          <a:lstStyle/>
          <a:p>
            <a:r>
              <a:rPr lang="nb-NO" dirty="0" smtClean="0"/>
              <a:t>Bilde av Norgeskart?</a:t>
            </a:r>
          </a:p>
          <a:p>
            <a:r>
              <a:rPr lang="nb-NO" dirty="0" smtClean="0"/>
              <a:t>Med</a:t>
            </a:r>
            <a:r>
              <a:rPr lang="nb-NO" baseline="0" dirty="0" smtClean="0"/>
              <a:t> nøkkeltall i en boble</a:t>
            </a:r>
          </a:p>
          <a:p>
            <a:endParaRPr lang="nb-NO" baseline="0" dirty="0" smtClean="0"/>
          </a:p>
          <a:p>
            <a:r>
              <a:rPr lang="nb-NO" dirty="0" smtClean="0"/>
              <a:t>De fleste er smittet i sine hjemland med høyere forekomst før ankomst</a:t>
            </a:r>
          </a:p>
          <a:p>
            <a:r>
              <a:rPr lang="nb-NO" dirty="0" smtClean="0"/>
              <a:t>De fleste er friske og vet ikke at de har kronisk infeksjon   </a:t>
            </a:r>
          </a:p>
          <a:p>
            <a:endParaRPr lang="nb-NO" dirty="0" smtClean="0"/>
          </a:p>
          <a:p>
            <a:r>
              <a:rPr lang="nb-NO" dirty="0" smtClean="0"/>
              <a:t>Økende kumulativt, vet ikke at de har kronisk infeksjon  og kan ikke bli kvitt</a:t>
            </a:r>
            <a:r>
              <a:rPr lang="nb-NO" baseline="0" dirty="0" smtClean="0"/>
              <a:t> med behandling </a:t>
            </a:r>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13</a:t>
            </a:fld>
            <a:endParaRPr lang="nb-NO"/>
          </a:p>
        </p:txBody>
      </p:sp>
    </p:spTree>
    <p:extLst>
      <p:ext uri="{BB962C8B-B14F-4D97-AF65-F5344CB8AC3E}">
        <p14:creationId xmlns:p14="http://schemas.microsoft.com/office/powerpoint/2010/main" val="1070682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0488" y="746125"/>
            <a:ext cx="6624637" cy="3727450"/>
          </a:xfrm>
        </p:spPr>
      </p:sp>
      <p:sp>
        <p:nvSpPr>
          <p:cNvPr id="3" name="Plassholder for notater 2"/>
          <p:cNvSpPr>
            <a:spLocks noGrp="1"/>
          </p:cNvSpPr>
          <p:nvPr>
            <p:ph type="body" idx="1"/>
          </p:nvPr>
        </p:nvSpPr>
        <p:spPr/>
        <p:txBody>
          <a:bodyPr/>
          <a:lstStyle/>
          <a:p>
            <a:r>
              <a:rPr lang="nb-NO" dirty="0" err="1" smtClean="0"/>
              <a:t>Evt</a:t>
            </a:r>
            <a:r>
              <a:rPr lang="nb-NO" baseline="0" dirty="0" smtClean="0"/>
              <a:t> bare muntlig? Klippe inn tekst med bilde av friske mennesker</a:t>
            </a:r>
          </a:p>
          <a:p>
            <a:endParaRPr lang="nb-NO" baseline="0" dirty="0" smtClean="0"/>
          </a:p>
          <a:p>
            <a:r>
              <a:rPr lang="nb-NO" baseline="0" dirty="0" err="1" smtClean="0"/>
              <a:t>Leverchirrose</a:t>
            </a:r>
            <a:r>
              <a:rPr lang="nb-NO" baseline="0" dirty="0" smtClean="0"/>
              <a:t> som kan føre til leversvikt</a:t>
            </a:r>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14</a:t>
            </a:fld>
            <a:endParaRPr lang="nb-NO"/>
          </a:p>
        </p:txBody>
      </p:sp>
    </p:spTree>
    <p:extLst>
      <p:ext uri="{BB962C8B-B14F-4D97-AF65-F5344CB8AC3E}">
        <p14:creationId xmlns:p14="http://schemas.microsoft.com/office/powerpoint/2010/main" val="1098367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0488" y="746125"/>
            <a:ext cx="6624637" cy="3727450"/>
          </a:xfrm>
        </p:spPr>
      </p:sp>
      <p:sp>
        <p:nvSpPr>
          <p:cNvPr id="3" name="Plassholder for notater 2"/>
          <p:cNvSpPr>
            <a:spLocks noGrp="1"/>
          </p:cNvSpPr>
          <p:nvPr>
            <p:ph type="body" idx="1"/>
          </p:nvPr>
        </p:nvSpPr>
        <p:spPr/>
        <p:txBody>
          <a:bodyPr/>
          <a:lstStyle/>
          <a:p>
            <a:r>
              <a:rPr lang="nb-NO" dirty="0" smtClean="0"/>
              <a:t>Personer med </a:t>
            </a:r>
            <a:r>
              <a:rPr lang="nb-NO" dirty="0" err="1" smtClean="0"/>
              <a:t>Down’s</a:t>
            </a:r>
            <a:r>
              <a:rPr lang="nb-NO" dirty="0" smtClean="0"/>
              <a:t> syndrom har like stor risiko for å bli bærer som nyfødte</a:t>
            </a:r>
          </a:p>
          <a:p>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solidFill>
                  <a:prstClr val="black"/>
                </a:solidFill>
              </a:rPr>
              <a:pPr/>
              <a:t>15</a:t>
            </a:fld>
            <a:endParaRPr lang="nb-NO">
              <a:solidFill>
                <a:prstClr val="black"/>
              </a:solidFill>
            </a:endParaRPr>
          </a:p>
        </p:txBody>
      </p:sp>
    </p:spTree>
    <p:extLst>
      <p:ext uri="{BB962C8B-B14F-4D97-AF65-F5344CB8AC3E}">
        <p14:creationId xmlns:p14="http://schemas.microsoft.com/office/powerpoint/2010/main" val="876844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0488" y="746125"/>
            <a:ext cx="6624637" cy="3727450"/>
          </a:xfrm>
        </p:spPr>
      </p:sp>
      <p:sp>
        <p:nvSpPr>
          <p:cNvPr id="3" name="Plassholder for notater 2"/>
          <p:cNvSpPr>
            <a:spLocks noGrp="1"/>
          </p:cNvSpPr>
          <p:nvPr>
            <p:ph type="body" idx="1"/>
          </p:nvPr>
        </p:nvSpPr>
        <p:spPr/>
        <p:txBody>
          <a:bodyPr/>
          <a:lstStyle/>
          <a:p>
            <a:r>
              <a:rPr lang="nb-NO" dirty="0" smtClean="0"/>
              <a:t>Bilder?</a:t>
            </a:r>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16</a:t>
            </a:fld>
            <a:endParaRPr lang="nb-NO"/>
          </a:p>
        </p:txBody>
      </p:sp>
    </p:spTree>
    <p:extLst>
      <p:ext uri="{BB962C8B-B14F-4D97-AF65-F5344CB8AC3E}">
        <p14:creationId xmlns:p14="http://schemas.microsoft.com/office/powerpoint/2010/main" val="4143677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0488" y="746125"/>
            <a:ext cx="6624637" cy="372745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17</a:t>
            </a:fld>
            <a:endParaRPr lang="nb-NO"/>
          </a:p>
        </p:txBody>
      </p:sp>
    </p:spTree>
    <p:extLst>
      <p:ext uri="{BB962C8B-B14F-4D97-AF65-F5344CB8AC3E}">
        <p14:creationId xmlns:p14="http://schemas.microsoft.com/office/powerpoint/2010/main" val="183888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0488" y="746125"/>
            <a:ext cx="6624637" cy="3727450"/>
          </a:xfrm>
        </p:spPr>
      </p:sp>
      <p:sp>
        <p:nvSpPr>
          <p:cNvPr id="3" name="Plassholder for notater 2"/>
          <p:cNvSpPr>
            <a:spLocks noGrp="1"/>
          </p:cNvSpPr>
          <p:nvPr>
            <p:ph type="body" idx="1"/>
          </p:nvPr>
        </p:nvSpPr>
        <p:spPr/>
        <p:txBody>
          <a:bodyPr/>
          <a:lstStyle/>
          <a:p>
            <a:r>
              <a:rPr lang="nb-NO" dirty="0" smtClean="0"/>
              <a:t>Eller tiår</a:t>
            </a:r>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2</a:t>
            </a:fld>
            <a:endParaRPr lang="nb-NO"/>
          </a:p>
        </p:txBody>
      </p:sp>
    </p:spTree>
    <p:extLst>
      <p:ext uri="{BB962C8B-B14F-4D97-AF65-F5344CB8AC3E}">
        <p14:creationId xmlns:p14="http://schemas.microsoft.com/office/powerpoint/2010/main" val="1426373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0488" y="746125"/>
            <a:ext cx="6624637" cy="3727450"/>
          </a:xfrm>
        </p:spPr>
      </p:sp>
      <p:sp>
        <p:nvSpPr>
          <p:cNvPr id="3" name="Plassholder for notater 2"/>
          <p:cNvSpPr>
            <a:spLocks noGrp="1"/>
          </p:cNvSpPr>
          <p:nvPr>
            <p:ph type="body" idx="1"/>
          </p:nvPr>
        </p:nvSpPr>
        <p:spPr/>
        <p:txBody>
          <a:bodyPr/>
          <a:lstStyle/>
          <a:p>
            <a:r>
              <a:rPr lang="nb-NO" dirty="0" smtClean="0"/>
              <a:t>Smitter</a:t>
            </a:r>
            <a:r>
              <a:rPr lang="nb-NO" baseline="0" dirty="0" smtClean="0"/>
              <a:t> ikke ved sosial omgang eller gjennom mat og drikke</a:t>
            </a:r>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3</a:t>
            </a:fld>
            <a:endParaRPr lang="nb-NO"/>
          </a:p>
        </p:txBody>
      </p:sp>
    </p:spTree>
    <p:extLst>
      <p:ext uri="{BB962C8B-B14F-4D97-AF65-F5344CB8AC3E}">
        <p14:creationId xmlns:p14="http://schemas.microsoft.com/office/powerpoint/2010/main" val="1656139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0488" y="746125"/>
            <a:ext cx="6624637" cy="3727450"/>
          </a:xfrm>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t>Hepatitt B virus finnes i blod og kroppsvæsker hos personer med akutt eller kronisk infeksjon</a:t>
            </a:r>
          </a:p>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t>Det smitter ikke gjennom mat og drikke og vanlig</a:t>
            </a:r>
            <a:r>
              <a:rPr lang="nb-NO" baseline="0" dirty="0" smtClean="0"/>
              <a:t> sosial omgang</a:t>
            </a:r>
            <a:r>
              <a:rPr lang="nb-NO" dirty="0" smtClean="0"/>
              <a:t/>
            </a:r>
            <a:br>
              <a:rPr lang="nb-NO" dirty="0" smtClean="0"/>
            </a:br>
            <a:endParaRPr lang="nb-NO"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t>Inkubasjonstid: 6 uker til 6 måneder</a:t>
            </a:r>
          </a:p>
          <a:p>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4</a:t>
            </a:fld>
            <a:endParaRPr lang="nb-NO"/>
          </a:p>
        </p:txBody>
      </p:sp>
    </p:spTree>
    <p:extLst>
      <p:ext uri="{BB962C8B-B14F-4D97-AF65-F5344CB8AC3E}">
        <p14:creationId xmlns:p14="http://schemas.microsoft.com/office/powerpoint/2010/main" val="2035118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0488" y="746125"/>
            <a:ext cx="6624637" cy="3727450"/>
          </a:xfrm>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t>Hepatitt B virus finnes i blod og kroppsvæsker hos personer med akutt eller kronisk infeksjon</a:t>
            </a:r>
          </a:p>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t>Det smitter ikke gjennom mat og drikke og vanlig</a:t>
            </a:r>
            <a:r>
              <a:rPr lang="nb-NO" baseline="0" dirty="0" smtClean="0"/>
              <a:t> sosial omgang</a:t>
            </a:r>
            <a:r>
              <a:rPr lang="nb-NO" dirty="0" smtClean="0"/>
              <a:t/>
            </a:r>
            <a:br>
              <a:rPr lang="nb-NO" dirty="0" smtClean="0"/>
            </a:br>
            <a:endParaRPr lang="nb-NO"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t>Inkubasjonstid: 6 uker til 6 måneder</a:t>
            </a:r>
          </a:p>
          <a:p>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5</a:t>
            </a:fld>
            <a:endParaRPr lang="nb-NO"/>
          </a:p>
        </p:txBody>
      </p:sp>
    </p:spTree>
    <p:extLst>
      <p:ext uri="{BB962C8B-B14F-4D97-AF65-F5344CB8AC3E}">
        <p14:creationId xmlns:p14="http://schemas.microsoft.com/office/powerpoint/2010/main" val="1133319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0488" y="746125"/>
            <a:ext cx="6624637" cy="3727450"/>
          </a:xfrm>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t>Hepatitt B virus finnes i blod og kroppsvæsker hos personer med akutt eller kronisk infeksjon</a:t>
            </a:r>
          </a:p>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t>Det smitter ikke gjennom mat og drikke og vanlig</a:t>
            </a:r>
            <a:r>
              <a:rPr lang="nb-NO" baseline="0" dirty="0" smtClean="0"/>
              <a:t> sosial omgang</a:t>
            </a:r>
            <a:r>
              <a:rPr lang="nb-NO" dirty="0" smtClean="0"/>
              <a:t/>
            </a:r>
            <a:br>
              <a:rPr lang="nb-NO" dirty="0" smtClean="0"/>
            </a:br>
            <a:endParaRPr lang="nb-NO"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t>Inkubasjonstid: 6 uker til 6 måneder</a:t>
            </a:r>
          </a:p>
          <a:p>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6</a:t>
            </a:fld>
            <a:endParaRPr lang="nb-NO"/>
          </a:p>
        </p:txBody>
      </p:sp>
    </p:spTree>
    <p:extLst>
      <p:ext uri="{BB962C8B-B14F-4D97-AF65-F5344CB8AC3E}">
        <p14:creationId xmlns:p14="http://schemas.microsoft.com/office/powerpoint/2010/main" val="1079761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0488" y="746125"/>
            <a:ext cx="6624637" cy="3727450"/>
          </a:xfrm>
        </p:spPr>
      </p:sp>
      <p:sp>
        <p:nvSpPr>
          <p:cNvPr id="3" name="Plassholder for notater 2"/>
          <p:cNvSpPr>
            <a:spLocks noGrp="1"/>
          </p:cNvSpPr>
          <p:nvPr>
            <p:ph type="body" idx="1"/>
          </p:nvPr>
        </p:nvSpPr>
        <p:spPr/>
        <p:txBody>
          <a:bodyPr>
            <a:normAutofit fontScale="77500" lnSpcReduction="20000"/>
          </a:bodyPr>
          <a:lstStyle/>
          <a:p>
            <a:r>
              <a:rPr lang="nb-NO" dirty="0" smtClean="0"/>
              <a:t>Ca. 2 milliarder mennesker har vært smittet med hepatitt B</a:t>
            </a:r>
            <a:br>
              <a:rPr lang="nb-NO" dirty="0" smtClean="0"/>
            </a:br>
            <a:endParaRPr lang="nb-NO" dirty="0" smtClean="0"/>
          </a:p>
          <a:p>
            <a:r>
              <a:rPr lang="nb-NO" dirty="0" smtClean="0"/>
              <a:t>Ca. 350 mill. har kronisk infeksjon</a:t>
            </a:r>
            <a:br>
              <a:rPr lang="nb-NO" dirty="0" smtClean="0"/>
            </a:br>
            <a:endParaRPr lang="nb-NO" dirty="0" smtClean="0"/>
          </a:p>
          <a:p>
            <a:r>
              <a:rPr lang="nb-NO" dirty="0" smtClean="0"/>
              <a:t>Rundt 1 mill. dør årlig som følge av hepatitt B-infeksjon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hlinkClick r:id="" action="ppaction://hlinkfile" tooltip="American journal of epidemiology."/>
              </a:rPr>
              <a:t>Am J </a:t>
            </a:r>
            <a:r>
              <a:rPr lang="en-US" dirty="0" err="1" smtClean="0">
                <a:hlinkClick r:id="" action="ppaction://hlinkfile" tooltip="American journal of epidemiology."/>
              </a:rPr>
              <a:t>Epidemiol</a:t>
            </a:r>
            <a:r>
              <a:rPr lang="en-US" dirty="0" smtClean="0">
                <a:hlinkClick r:id="" action="ppaction://hlinkfile" tooltip="American journal of epidemiology."/>
              </a:rPr>
              <a:t>.</a:t>
            </a:r>
            <a:r>
              <a:rPr lang="en-US" dirty="0" smtClean="0"/>
              <a:t> 2015 Mar 15;181(6):422-30. </a:t>
            </a:r>
            <a:r>
              <a:rPr lang="en-US" dirty="0" err="1" smtClean="0"/>
              <a:t>doi</a:t>
            </a:r>
            <a:r>
              <a:rPr lang="en-US" dirty="0" smtClean="0"/>
              <a:t>: 10.1093/</a:t>
            </a:r>
            <a:r>
              <a:rPr lang="en-US" dirty="0" err="1" smtClean="0"/>
              <a:t>aje</a:t>
            </a:r>
            <a:r>
              <a:rPr lang="en-US" dirty="0" smtClean="0"/>
              <a:t>/kwu287. </a:t>
            </a:r>
            <a:r>
              <a:rPr lang="en-US" dirty="0" err="1" smtClean="0"/>
              <a:t>Epub</a:t>
            </a:r>
            <a:r>
              <a:rPr lang="en-US" dirty="0" smtClean="0"/>
              <a:t> 2015 Feb 26.</a:t>
            </a:r>
          </a:p>
          <a:p>
            <a:r>
              <a:rPr lang="en-US" b="1" dirty="0" smtClean="0"/>
              <a:t>Hepatitis B prevalence and incidence in Greenland: a population-based cohort study.</a:t>
            </a:r>
          </a:p>
          <a:p>
            <a:r>
              <a:rPr lang="en-US" dirty="0" err="1" smtClean="0">
                <a:hlinkClick r:id="rId3" invalidUrl="http://www.ncbi.nlm.nih.gov/pubmed/?term=B%C3%B8rresen ML[Author]&amp;cauthor=true&amp;cauthor_uid=25721415" action="ppaction://hlinkfile"/>
              </a:rPr>
              <a:t>Børresen</a:t>
            </a:r>
            <a:r>
              <a:rPr lang="en-US" dirty="0" smtClean="0">
                <a:hlinkClick r:id="rId3" invalidUrl="http://www.ncbi.nlm.nih.gov/pubmed/?term=B%C3%B8rresen ML[Author]&amp;cauthor=true&amp;cauthor_uid=25721415" action="ppaction://hlinkfile"/>
              </a:rPr>
              <a:t> ML</a:t>
            </a:r>
            <a:r>
              <a:rPr lang="en-US" dirty="0" smtClean="0"/>
              <a:t>, </a:t>
            </a:r>
            <a:r>
              <a:rPr lang="en-US" dirty="0" err="1" smtClean="0">
                <a:hlinkClick r:id="rId4" invalidUrl="http://www.ncbi.nlm.nih.gov/pubmed/?term=Andersson M[Author]&amp;cauthor=true&amp;cauthor_uid=25721415" action="ppaction://hlinkfile"/>
              </a:rPr>
              <a:t>Andersson</a:t>
            </a:r>
            <a:r>
              <a:rPr lang="en-US" dirty="0" smtClean="0">
                <a:hlinkClick r:id="rId4" invalidUrl="http://www.ncbi.nlm.nih.gov/pubmed/?term=Andersson M[Author]&amp;cauthor=true&amp;cauthor_uid=25721415" action="ppaction://hlinkfile"/>
              </a:rPr>
              <a:t> M</a:t>
            </a:r>
            <a:r>
              <a:rPr lang="en-US" dirty="0" smtClean="0"/>
              <a:t>, </a:t>
            </a:r>
            <a:r>
              <a:rPr lang="en-US" dirty="0" err="1" smtClean="0">
                <a:hlinkClick r:id="rId5" invalidUrl="http://www.ncbi.nlm.nih.gov/pubmed/?term=Wohlfahrt J[Author]&amp;cauthor=true&amp;cauthor_uid=25721415" action="ppaction://hlinkfile"/>
              </a:rPr>
              <a:t>Wohlfahrt</a:t>
            </a:r>
            <a:r>
              <a:rPr lang="en-US" dirty="0" smtClean="0">
                <a:hlinkClick r:id="rId5" invalidUrl="http://www.ncbi.nlm.nih.gov/pubmed/?term=Wohlfahrt J[Author]&amp;cauthor=true&amp;cauthor_uid=25721415" action="ppaction://hlinkfile"/>
              </a:rPr>
              <a:t> J</a:t>
            </a:r>
            <a:r>
              <a:rPr lang="en-US" dirty="0" smtClean="0"/>
              <a:t>, </a:t>
            </a:r>
            <a:r>
              <a:rPr lang="en-US" dirty="0" err="1" smtClean="0">
                <a:hlinkClick r:id="rId6" invalidUrl="http://www.ncbi.nlm.nih.gov/pubmed/?term=Melbye M[Author]&amp;cauthor=true&amp;cauthor_uid=25721415" action="ppaction://hlinkfile"/>
              </a:rPr>
              <a:t>Melbye</a:t>
            </a:r>
            <a:r>
              <a:rPr lang="en-US" dirty="0" smtClean="0">
                <a:hlinkClick r:id="rId6" invalidUrl="http://www.ncbi.nlm.nih.gov/pubmed/?term=Melbye M[Author]&amp;cauthor=true&amp;cauthor_uid=25721415" action="ppaction://hlinkfile"/>
              </a:rPr>
              <a:t> M</a:t>
            </a:r>
            <a:r>
              <a:rPr lang="en-US" dirty="0" smtClean="0"/>
              <a:t>, </a:t>
            </a:r>
            <a:r>
              <a:rPr lang="en-US" dirty="0" err="1" smtClean="0">
                <a:hlinkClick r:id="rId7" invalidUrl="http://www.ncbi.nlm.nih.gov/pubmed/?term=Biggar RJ[Author]&amp;cauthor=true&amp;cauthor_uid=25721415" action="ppaction://hlinkfile"/>
              </a:rPr>
              <a:t>Biggar</a:t>
            </a:r>
            <a:r>
              <a:rPr lang="en-US" dirty="0" smtClean="0">
                <a:hlinkClick r:id="rId7" invalidUrl="http://www.ncbi.nlm.nih.gov/pubmed/?term=Biggar RJ[Author]&amp;cauthor=true&amp;cauthor_uid=25721415" action="ppaction://hlinkfile"/>
              </a:rPr>
              <a:t> RJ</a:t>
            </a:r>
            <a:r>
              <a:rPr lang="en-US" dirty="0" smtClean="0"/>
              <a:t>, </a:t>
            </a:r>
            <a:r>
              <a:rPr lang="en-US" dirty="0" err="1" smtClean="0">
                <a:hlinkClick r:id="rId8" invalidUrl="http://www.ncbi.nlm.nih.gov/pubmed/?term=Ladefoged K[Author]&amp;cauthor=true&amp;cauthor_uid=25721415" action="ppaction://hlinkfile"/>
              </a:rPr>
              <a:t>Ladefoged</a:t>
            </a:r>
            <a:r>
              <a:rPr lang="en-US" dirty="0" smtClean="0">
                <a:hlinkClick r:id="rId8" invalidUrl="http://www.ncbi.nlm.nih.gov/pubmed/?term=Ladefoged K[Author]&amp;cauthor=true&amp;cauthor_uid=25721415" action="ppaction://hlinkfile"/>
              </a:rPr>
              <a:t> K</a:t>
            </a:r>
            <a:r>
              <a:rPr lang="en-US" dirty="0" smtClean="0"/>
              <a:t>, </a:t>
            </a:r>
            <a:r>
              <a:rPr lang="en-US" dirty="0" err="1" smtClean="0">
                <a:hlinkClick r:id="rId9" invalidUrl="http://www.ncbi.nlm.nih.gov/pubmed/?term=Panum I[Author]&amp;cauthor=true&amp;cauthor_uid=25721415" action="ppaction://hlinkfile"/>
              </a:rPr>
              <a:t>Panum</a:t>
            </a:r>
            <a:r>
              <a:rPr lang="en-US" dirty="0" smtClean="0">
                <a:hlinkClick r:id="rId9" invalidUrl="http://www.ncbi.nlm.nih.gov/pubmed/?term=Panum I[Author]&amp;cauthor=true&amp;cauthor_uid=25721415" action="ppaction://hlinkfile"/>
              </a:rPr>
              <a:t> I</a:t>
            </a:r>
            <a:r>
              <a:rPr lang="en-US" dirty="0" smtClean="0"/>
              <a:t>, </a:t>
            </a:r>
            <a:r>
              <a:rPr lang="en-US" dirty="0" smtClean="0">
                <a:hlinkClick r:id="rId10" invalidUrl="http://www.ncbi.nlm.nih.gov/pubmed/?term=Koch A[Author]&amp;cauthor=true&amp;cauthor_uid=25721415" action="ppaction://hlinkfile"/>
              </a:rPr>
              <a:t>Koch A</a:t>
            </a:r>
            <a:r>
              <a:rPr lang="en-US" dirty="0" smtClean="0"/>
              <a:t>.</a:t>
            </a:r>
          </a:p>
          <a:p>
            <a:r>
              <a:rPr lang="en-US" b="1" dirty="0" smtClean="0"/>
              <a:t>Abstract</a:t>
            </a:r>
          </a:p>
          <a:p>
            <a:r>
              <a:rPr lang="en-US" dirty="0" smtClean="0"/>
              <a:t>Greenland remains a highly endemic area for hepatitis B virus (HBV) infection. This is in sharp contrast to other modern societies, such as Denmark. To address this discrepancy, we investigated the natural history of HBV infection in Greenland by estimating the age-specific incidence of HBV infection, the proportion of chronic carriers, and the rates of hepatitis B surface antigen </a:t>
            </a:r>
            <a:r>
              <a:rPr lang="en-US" dirty="0" err="1" smtClean="0"/>
              <a:t>seroclearance</a:t>
            </a:r>
            <a:r>
              <a:rPr lang="en-US" dirty="0" smtClean="0"/>
              <a:t>. In total, 8,879 Greenlanders (16% of the population) from population-based surveys conducted in 1987 and 1998 were followed through March 2010. Data on HBV status were supplemented by HBV test results from all available HBV registries in Greenland to determine changes in HBV status over time. Incidence rates of HBV infection and hepatitis B surface antigen </a:t>
            </a:r>
            <a:r>
              <a:rPr lang="en-US" dirty="0" err="1" smtClean="0"/>
              <a:t>seroclearance</a:t>
            </a:r>
            <a:r>
              <a:rPr lang="en-US" dirty="0" smtClean="0"/>
              <a:t> were estimated after taking into account interval censoring. The incidence of HBV infection in 5-14-year-old subjects was less than 1 per 100 person-years and </a:t>
            </a:r>
            <a:r>
              <a:rPr lang="en-US" u="sng" dirty="0" smtClean="0"/>
              <a:t>peaked at 5 per 100 person-years in persons 15-24 years of age. Overall, 17.5% of persons infected in adulthood were estimated to become chronic carriers. HBV is primarily transmitted in adolescence and adulthood in Greenland. In contrast to what is observed in most other populations, HBV-infected adults in Greenland have a high risk of progressing to chronic HBV carriage. This phenomenon might explain how the high rate of infection is maintained in Greenland.</a:t>
            </a:r>
          </a:p>
          <a:p>
            <a:endParaRPr lang="nb-NO" dirty="0" smtClean="0"/>
          </a:p>
          <a:p>
            <a:endParaRPr lang="nb-NO" dirty="0" smtClean="0"/>
          </a:p>
          <a:p>
            <a:r>
              <a:rPr lang="nb-NO" dirty="0" err="1" smtClean="0"/>
              <a:t>Hep</a:t>
            </a:r>
            <a:r>
              <a:rPr lang="nb-NO" dirty="0" smtClean="0"/>
              <a:t> B is a </a:t>
            </a:r>
            <a:r>
              <a:rPr lang="nb-NO" dirty="0" err="1" smtClean="0"/>
              <a:t>serious</a:t>
            </a:r>
            <a:r>
              <a:rPr lang="nb-NO" dirty="0" smtClean="0"/>
              <a:t> </a:t>
            </a:r>
            <a:r>
              <a:rPr lang="nb-NO" dirty="0" err="1" smtClean="0"/>
              <a:t>infection</a:t>
            </a:r>
            <a:r>
              <a:rPr lang="nb-NO" baseline="0" dirty="0" smtClean="0"/>
              <a:t> </a:t>
            </a:r>
            <a:r>
              <a:rPr lang="nb-NO" baseline="0" dirty="0" err="1" smtClean="0"/>
              <a:t>because</a:t>
            </a:r>
            <a:r>
              <a:rPr lang="nb-NO" baseline="0" dirty="0" smtClean="0"/>
              <a:t> </a:t>
            </a:r>
            <a:r>
              <a:rPr lang="nb-NO" baseline="0" dirty="0" err="1" smtClean="0"/>
              <a:t>chronically</a:t>
            </a:r>
            <a:r>
              <a:rPr lang="nb-NO" baseline="0" dirty="0" smtClean="0"/>
              <a:t> </a:t>
            </a:r>
            <a:r>
              <a:rPr lang="nb-NO" baseline="0" dirty="0" err="1" smtClean="0"/>
              <a:t>infected</a:t>
            </a:r>
            <a:r>
              <a:rPr lang="nb-NO" baseline="0" dirty="0" smtClean="0"/>
              <a:t> persons </a:t>
            </a:r>
            <a:r>
              <a:rPr lang="nb-NO" baseline="0" dirty="0" err="1" smtClean="0"/>
              <a:t>can</a:t>
            </a:r>
            <a:r>
              <a:rPr lang="nb-NO" baseline="0" dirty="0" smtClean="0"/>
              <a:t> progress to liver </a:t>
            </a:r>
            <a:r>
              <a:rPr lang="nb-NO" baseline="0" dirty="0" err="1" smtClean="0"/>
              <a:t>failure</a:t>
            </a:r>
            <a:r>
              <a:rPr lang="nb-NO" baseline="0" dirty="0" smtClean="0"/>
              <a:t> (</a:t>
            </a:r>
            <a:r>
              <a:rPr lang="nb-NO" baseline="0" dirty="0" err="1" smtClean="0"/>
              <a:t>acute</a:t>
            </a:r>
            <a:r>
              <a:rPr lang="nb-NO" baseline="0" dirty="0" smtClean="0"/>
              <a:t> </a:t>
            </a:r>
            <a:r>
              <a:rPr lang="nb-NO" baseline="0" dirty="0" err="1" smtClean="0"/>
              <a:t>infection</a:t>
            </a:r>
            <a:r>
              <a:rPr lang="nb-NO" baseline="0" dirty="0" smtClean="0"/>
              <a:t>), </a:t>
            </a:r>
            <a:r>
              <a:rPr lang="nb-NO" baseline="0" dirty="0" err="1" smtClean="0"/>
              <a:t>hepatocellular</a:t>
            </a:r>
            <a:r>
              <a:rPr lang="nb-NO" baseline="0" dirty="0" smtClean="0"/>
              <a:t> </a:t>
            </a:r>
            <a:r>
              <a:rPr lang="nb-NO" baseline="0" dirty="0" err="1" smtClean="0"/>
              <a:t>carcinoma</a:t>
            </a:r>
            <a:r>
              <a:rPr lang="nb-NO" baseline="0" dirty="0" smtClean="0"/>
              <a:t> and liver </a:t>
            </a:r>
            <a:r>
              <a:rPr lang="nb-NO" baseline="0" dirty="0" err="1" smtClean="0"/>
              <a:t>cirrosis</a:t>
            </a:r>
            <a:r>
              <a:rPr lang="nb-NO" baseline="0" dirty="0" smtClean="0"/>
              <a:t> (</a:t>
            </a:r>
            <a:r>
              <a:rPr lang="nb-NO" baseline="0" dirty="0" err="1" smtClean="0"/>
              <a:t>around</a:t>
            </a:r>
            <a:r>
              <a:rPr lang="nb-NO" baseline="0" dirty="0" smtClean="0"/>
              <a:t> 25% </a:t>
            </a:r>
            <a:r>
              <a:rPr lang="nb-NO" baseline="0" dirty="0" err="1" smtClean="0"/>
              <a:t>of</a:t>
            </a:r>
            <a:r>
              <a:rPr lang="nb-NO" baseline="0" dirty="0" smtClean="0"/>
              <a:t> </a:t>
            </a:r>
            <a:r>
              <a:rPr lang="nb-NO" baseline="0" dirty="0" err="1" smtClean="0"/>
              <a:t>chronically</a:t>
            </a:r>
            <a:r>
              <a:rPr lang="nb-NO" baseline="0" dirty="0" smtClean="0"/>
              <a:t> </a:t>
            </a:r>
            <a:r>
              <a:rPr lang="nb-NO" baseline="0" dirty="0" err="1" smtClean="0"/>
              <a:t>infected</a:t>
            </a:r>
            <a:r>
              <a:rPr lang="nb-NO" baseline="0" dirty="0" smtClean="0"/>
              <a:t> persons). </a:t>
            </a:r>
            <a:r>
              <a:rPr lang="nb-NO" baseline="0" dirty="0" err="1" smtClean="0"/>
              <a:t>Treatment</a:t>
            </a:r>
            <a:r>
              <a:rPr lang="nb-NO" baseline="0" dirty="0" smtClean="0"/>
              <a:t> is liver </a:t>
            </a:r>
            <a:r>
              <a:rPr lang="nb-NO" baseline="0" dirty="0" err="1" smtClean="0"/>
              <a:t>transplantation</a:t>
            </a:r>
            <a:r>
              <a:rPr lang="nb-NO" baseline="0" dirty="0" smtClean="0"/>
              <a:t> – </a:t>
            </a:r>
            <a:r>
              <a:rPr lang="nb-NO" baseline="0" dirty="0" err="1" smtClean="0"/>
              <a:t>with</a:t>
            </a:r>
            <a:r>
              <a:rPr lang="nb-NO" baseline="0" dirty="0" smtClean="0"/>
              <a:t> </a:t>
            </a:r>
            <a:r>
              <a:rPr lang="nb-NO" baseline="0" dirty="0" err="1" smtClean="0"/>
              <a:t>limited</a:t>
            </a:r>
            <a:r>
              <a:rPr lang="nb-NO" baseline="0" dirty="0" smtClean="0"/>
              <a:t> </a:t>
            </a:r>
            <a:r>
              <a:rPr lang="nb-NO" baseline="0" dirty="0" err="1" smtClean="0"/>
              <a:t>access</a:t>
            </a:r>
            <a:r>
              <a:rPr lang="nb-NO" baseline="0" dirty="0" smtClean="0"/>
              <a:t> to donor organs.</a:t>
            </a:r>
          </a:p>
          <a:p>
            <a:r>
              <a:rPr lang="nb-NO" baseline="0" dirty="0" smtClean="0"/>
              <a:t>The risk for </a:t>
            </a:r>
            <a:r>
              <a:rPr lang="nb-NO" baseline="0" dirty="0" err="1" smtClean="0"/>
              <a:t>developing</a:t>
            </a:r>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solidFill>
                  <a:prstClr val="black"/>
                </a:solidFill>
              </a:rPr>
              <a:pPr/>
              <a:t>7</a:t>
            </a:fld>
            <a:endParaRPr lang="nb-NO">
              <a:solidFill>
                <a:prstClr val="black"/>
              </a:solidFill>
            </a:endParaRPr>
          </a:p>
        </p:txBody>
      </p:sp>
    </p:spTree>
    <p:extLst>
      <p:ext uri="{BB962C8B-B14F-4D97-AF65-F5344CB8AC3E}">
        <p14:creationId xmlns:p14="http://schemas.microsoft.com/office/powerpoint/2010/main" val="4222607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0488" y="746125"/>
            <a:ext cx="6624637" cy="3727450"/>
          </a:xfrm>
        </p:spPr>
      </p:sp>
      <p:sp>
        <p:nvSpPr>
          <p:cNvPr id="3" name="Plassholder for notater 2"/>
          <p:cNvSpPr>
            <a:spLocks noGrp="1"/>
          </p:cNvSpPr>
          <p:nvPr>
            <p:ph type="body" idx="1"/>
          </p:nvPr>
        </p:nvSpPr>
        <p:spPr/>
        <p:txBody>
          <a:bodyPr/>
          <a:lstStyle/>
          <a:p>
            <a:r>
              <a:rPr lang="nb-NO" dirty="0" smtClean="0"/>
              <a:t>Dødsfall </a:t>
            </a:r>
            <a:r>
              <a:rPr lang="nb-NO" dirty="0" err="1" smtClean="0"/>
              <a:t>pga</a:t>
            </a:r>
            <a:r>
              <a:rPr lang="nb-NO" dirty="0" smtClean="0"/>
              <a:t> hepatitt B i Europa:</a:t>
            </a:r>
          </a:p>
          <a:p>
            <a:r>
              <a:rPr lang="nb-NO" dirty="0" smtClean="0"/>
              <a:t>60.000 dødsfall årlig – 2000 </a:t>
            </a:r>
            <a:r>
              <a:rPr lang="nb-NO" dirty="0" err="1" smtClean="0"/>
              <a:t>pga</a:t>
            </a:r>
            <a:r>
              <a:rPr lang="nb-NO" dirty="0" smtClean="0"/>
              <a:t> akutt </a:t>
            </a:r>
            <a:r>
              <a:rPr lang="nb-NO" dirty="0" err="1" smtClean="0"/>
              <a:t>hep</a:t>
            </a:r>
            <a:r>
              <a:rPr lang="nb-NO" baseline="0" dirty="0" smtClean="0"/>
              <a:t> B, 20.000 </a:t>
            </a:r>
            <a:r>
              <a:rPr lang="nb-NO" baseline="0" dirty="0" err="1" smtClean="0"/>
              <a:t>pga</a:t>
            </a:r>
            <a:r>
              <a:rPr lang="nb-NO" baseline="0" dirty="0" smtClean="0"/>
              <a:t> leverkreft og 38.000 </a:t>
            </a:r>
            <a:r>
              <a:rPr lang="nb-NO" baseline="0" dirty="0" err="1" smtClean="0"/>
              <a:t>pga</a:t>
            </a:r>
            <a:r>
              <a:rPr lang="nb-NO" baseline="0" dirty="0" smtClean="0"/>
              <a:t> levercirrhose</a:t>
            </a:r>
          </a:p>
          <a:p>
            <a:r>
              <a:rPr lang="nb-NO" baseline="0" dirty="0" smtClean="0"/>
              <a:t>13 millioner mennesker i Europa lever med kronisk hepatitt B</a:t>
            </a:r>
          </a:p>
          <a:p>
            <a:r>
              <a:rPr lang="nb-NO" baseline="0" dirty="0" smtClean="0"/>
              <a:t>(Fra WHO Europamøte </a:t>
            </a:r>
            <a:r>
              <a:rPr lang="nb-NO" baseline="0" dirty="0" err="1" smtClean="0"/>
              <a:t>sept</a:t>
            </a:r>
            <a:r>
              <a:rPr lang="nb-NO" baseline="0" dirty="0" smtClean="0"/>
              <a:t> 2015)</a:t>
            </a:r>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solidFill>
                  <a:prstClr val="black"/>
                </a:solidFill>
              </a:rPr>
              <a:pPr/>
              <a:t>8</a:t>
            </a:fld>
            <a:endParaRPr lang="nb-NO">
              <a:solidFill>
                <a:prstClr val="black"/>
              </a:solidFill>
            </a:endParaRPr>
          </a:p>
        </p:txBody>
      </p:sp>
    </p:spTree>
    <p:extLst>
      <p:ext uri="{BB962C8B-B14F-4D97-AF65-F5344CB8AC3E}">
        <p14:creationId xmlns:p14="http://schemas.microsoft.com/office/powerpoint/2010/main" val="2952516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90488" y="746125"/>
            <a:ext cx="6624637" cy="3727450"/>
          </a:xfrm>
        </p:spPr>
      </p:sp>
      <p:sp>
        <p:nvSpPr>
          <p:cNvPr id="3" name="Plassholder for notater 2"/>
          <p:cNvSpPr>
            <a:spLocks noGrp="1"/>
          </p:cNvSpPr>
          <p:nvPr>
            <p:ph type="body" idx="1"/>
          </p:nvPr>
        </p:nvSpPr>
        <p:spPr/>
        <p:txBody>
          <a:bodyPr/>
          <a:lstStyle/>
          <a:p>
            <a:r>
              <a:rPr lang="nb-NO" dirty="0" err="1" smtClean="0"/>
              <a:t>Evt</a:t>
            </a:r>
            <a:r>
              <a:rPr lang="nb-NO" dirty="0" smtClean="0"/>
              <a:t> ta vekk noen grafer?</a:t>
            </a:r>
          </a:p>
          <a:p>
            <a:r>
              <a:rPr lang="nb-NO" dirty="0" smtClean="0"/>
              <a:t>Forstørre teksten</a:t>
            </a:r>
            <a:r>
              <a:rPr lang="nb-NO" baseline="0" dirty="0" smtClean="0"/>
              <a:t> og graf, mindre overskrift</a:t>
            </a:r>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11</a:t>
            </a:fld>
            <a:endParaRPr lang="nb-NO"/>
          </a:p>
        </p:txBody>
      </p:sp>
    </p:spTree>
    <p:extLst>
      <p:ext uri="{BB962C8B-B14F-4D97-AF65-F5344CB8AC3E}">
        <p14:creationId xmlns:p14="http://schemas.microsoft.com/office/powerpoint/2010/main" val="2319709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79545" y="2293246"/>
            <a:ext cx="9448800" cy="1470025"/>
          </a:xfrm>
        </p:spPr>
        <p:txBody>
          <a:bodyPr/>
          <a:lstStyle>
            <a:lvl1pPr algn="l">
              <a:defRPr>
                <a:solidFill>
                  <a:schemeClr val="bg1"/>
                </a:solidFill>
              </a:defRPr>
            </a:lvl1pPr>
          </a:lstStyle>
          <a:p>
            <a:r>
              <a:rPr lang="nb-NO" smtClean="0"/>
              <a:t>Click to edit Master title style</a:t>
            </a:r>
            <a:endParaRPr lang="nb-NO" dirty="0"/>
          </a:p>
        </p:txBody>
      </p:sp>
      <p:sp>
        <p:nvSpPr>
          <p:cNvPr id="3" name="Subtitle 2"/>
          <p:cNvSpPr>
            <a:spLocks noGrp="1"/>
          </p:cNvSpPr>
          <p:nvPr>
            <p:ph type="subTitle" idx="1"/>
          </p:nvPr>
        </p:nvSpPr>
        <p:spPr>
          <a:xfrm>
            <a:off x="2179545" y="4049020"/>
            <a:ext cx="9402855" cy="1752600"/>
          </a:xfrm>
        </p:spPr>
        <p:txBody>
          <a:bodyPr/>
          <a:lstStyle>
            <a:lvl1pPr marL="0" indent="0" algn="l">
              <a:buNone/>
              <a:defRPr>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lang="nb-NO" dirty="0"/>
          </a:p>
        </p:txBody>
      </p:sp>
      <p:pic>
        <p:nvPicPr>
          <p:cNvPr id="10" name="Picture 9" descr="PP_grunnmal 254x195_alt 2.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descr="PP_grunnmal 254x195_alt 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2_Picture with Caption">
    <p:bg>
      <p:bgPr>
        <a:solidFill>
          <a:srgbClr val="E7832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3000" b="1">
                <a:solidFill>
                  <a:srgbClr val="FFFFFF"/>
                </a:solidFill>
              </a:defRPr>
            </a:lvl1pPr>
          </a:lstStyle>
          <a:p>
            <a:r>
              <a:rPr lang="nb-NO" smtClean="0"/>
              <a:t>Click to edit Master title style</a:t>
            </a:r>
            <a:endParaRPr lang="nb-NO"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Rectangle 6"/>
          <p:cNvSpPr/>
          <p:nvPr/>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9" name="Rectangle 8"/>
          <p:cNvSpPr/>
          <p:nvPr/>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0" name="Picture 9" descr="Logo negativ.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
        <p:nvSpPr>
          <p:cNvPr id="8" name="Rectangle 7"/>
          <p:cNvSpPr/>
          <p:nvPr userDrawn="1"/>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Rectangle 10"/>
          <p:cNvSpPr/>
          <p:nvPr userDrawn="1"/>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2" name="Picture 11" descr="Logo negati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2_Picture with Caption">
    <p:bg>
      <p:bgPr>
        <a:solidFill>
          <a:schemeClr val="accent3">
            <a:lumMod val="75000"/>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3000" b="1">
                <a:solidFill>
                  <a:srgbClr val="FFFFFF"/>
                </a:solidFill>
              </a:defRPr>
            </a:lvl1pPr>
          </a:lstStyle>
          <a:p>
            <a:r>
              <a:rPr lang="nb-NO" smtClean="0"/>
              <a:t>Click to edit Master title style</a:t>
            </a:r>
            <a:endParaRPr lang="nb-NO"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Rectangle 6"/>
          <p:cNvSpPr/>
          <p:nvPr/>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9" name="Rectangle 8"/>
          <p:cNvSpPr/>
          <p:nvPr/>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0" name="Picture 9" descr="Logo negativ.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
        <p:nvSpPr>
          <p:cNvPr id="8" name="Rectangle 7"/>
          <p:cNvSpPr/>
          <p:nvPr userDrawn="1"/>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Rectangle 10"/>
          <p:cNvSpPr/>
          <p:nvPr userDrawn="1"/>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2" name="Picture 11" descr="Logo negati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3_Picture with Caption">
    <p:bg>
      <p:bgPr>
        <a:solidFill>
          <a:srgbClr val="342C26">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3000" b="1">
                <a:solidFill>
                  <a:schemeClr val="bg1"/>
                </a:solidFill>
              </a:defRPr>
            </a:lvl1pPr>
          </a:lstStyle>
          <a:p>
            <a:r>
              <a:rPr lang="nb-NO" smtClean="0"/>
              <a:t>Click to edit Master title style</a:t>
            </a:r>
            <a:endParaRPr lang="nb-NO"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Rectangle 6"/>
          <p:cNvSpPr/>
          <p:nvPr/>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9" name="Rectangle 8"/>
          <p:cNvSpPr/>
          <p:nvPr/>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0" name="Picture 9" descr="Logo negativ.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
        <p:nvSpPr>
          <p:cNvPr id="8" name="Rectangle 7"/>
          <p:cNvSpPr/>
          <p:nvPr userDrawn="1"/>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Rectangle 10"/>
          <p:cNvSpPr/>
          <p:nvPr userDrawn="1"/>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2" name="Picture 11" descr="Logo negati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4_Picture with Caption">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3000" b="1">
                <a:solidFill>
                  <a:srgbClr val="003871"/>
                </a:solidFill>
              </a:defRPr>
            </a:lvl1pPr>
          </a:lstStyle>
          <a:p>
            <a:r>
              <a:rPr lang="nb-NO" smtClean="0"/>
              <a:t>Click to edit Master title style</a:t>
            </a:r>
            <a:endParaRPr lang="nb-NO"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2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Rectangle 6"/>
          <p:cNvSpPr/>
          <p:nvPr/>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9" name="Rectangle 8"/>
          <p:cNvSpPr/>
          <p:nvPr/>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0" name="Picture 9" descr="Logo negativ.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
        <p:nvSpPr>
          <p:cNvPr id="8" name="Rectangle 7"/>
          <p:cNvSpPr/>
          <p:nvPr userDrawn="1"/>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Rectangle 10"/>
          <p:cNvSpPr/>
          <p:nvPr userDrawn="1"/>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2" name="Picture 11" descr="Logo negati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5_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3000" b="1"/>
            </a:lvl1pPr>
          </a:lstStyle>
          <a:p>
            <a:r>
              <a:rPr lang="nb-NO" smtClean="0"/>
              <a:t>Click to edit Master title style</a:t>
            </a:r>
            <a:endParaRPr lang="nb-NO"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Rectangle 6"/>
          <p:cNvSpPr/>
          <p:nvPr/>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9" name="Rectangle 8"/>
          <p:cNvSpPr/>
          <p:nvPr/>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0" name="Picture 9" descr="Logo negativ.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
        <p:nvSpPr>
          <p:cNvPr id="8" name="Rectangle 7"/>
          <p:cNvSpPr/>
          <p:nvPr userDrawn="1"/>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Rectangle 10"/>
          <p:cNvSpPr/>
          <p:nvPr userDrawn="1"/>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2" name="Picture 11" descr="Logo negati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4_Picture with Caption">
    <p:bg>
      <p:bgPr>
        <a:solidFill>
          <a:srgbClr val="8A20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3000" b="1"/>
            </a:lvl1pPr>
          </a:lstStyle>
          <a:p>
            <a:r>
              <a:rPr lang="nb-NO" smtClean="0"/>
              <a:t>Click to edit Master title style</a:t>
            </a:r>
            <a:endParaRPr lang="nb-NO"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Rectangle 6"/>
          <p:cNvSpPr/>
          <p:nvPr/>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9" name="Rectangle 8"/>
          <p:cNvSpPr/>
          <p:nvPr/>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0" name="Picture 9" descr="Logo negativ.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
        <p:nvSpPr>
          <p:cNvPr id="8" name="Rectangle 7"/>
          <p:cNvSpPr/>
          <p:nvPr userDrawn="1"/>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Rectangle 10"/>
          <p:cNvSpPr/>
          <p:nvPr userDrawn="1"/>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2" name="Picture 11" descr="Logo negati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6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003871"/>
                </a:solidFill>
              </a:defRPr>
            </a:lvl1p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lang="nb-NO"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styles</a:t>
            </a:r>
          </a:p>
        </p:txBody>
      </p:sp>
      <p:sp>
        <p:nvSpPr>
          <p:cNvPr id="7" name="Rectangle 6"/>
          <p:cNvSpPr/>
          <p:nvPr/>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9" name="Rectangle 8"/>
          <p:cNvSpPr/>
          <p:nvPr/>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0" name="Picture 9" descr="Logo negativ.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
        <p:nvSpPr>
          <p:cNvPr id="8" name="Rectangle 7"/>
          <p:cNvSpPr/>
          <p:nvPr userDrawn="1"/>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Rectangle 10"/>
          <p:cNvSpPr/>
          <p:nvPr userDrawn="1"/>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2" name="Picture 11" descr="Logo negati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0038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3000" b="1">
                <a:solidFill>
                  <a:schemeClr val="bg1"/>
                </a:solidFill>
              </a:defRPr>
            </a:lvl1pPr>
          </a:lstStyle>
          <a:p>
            <a:r>
              <a:rPr lang="nb-NO" smtClean="0"/>
              <a:t>Click to edit Master title style</a:t>
            </a:r>
            <a:endParaRPr lang="nb-NO" dirty="0"/>
          </a:p>
        </p:txBody>
      </p:sp>
      <p:sp>
        <p:nvSpPr>
          <p:cNvPr id="3" name="Picture Placeholder 2"/>
          <p:cNvSpPr>
            <a:spLocks noGrp="1"/>
          </p:cNvSpPr>
          <p:nvPr>
            <p:ph type="pic" idx="1"/>
          </p:nvPr>
        </p:nvSpPr>
        <p:spPr>
          <a:xfrm>
            <a:off x="2389718" y="612776"/>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Picture Placeholder 2"/>
          <p:cNvSpPr>
            <a:spLocks noGrp="1"/>
          </p:cNvSpPr>
          <p:nvPr>
            <p:ph type="pic" idx="10"/>
          </p:nvPr>
        </p:nvSpPr>
        <p:spPr>
          <a:xfrm>
            <a:off x="6052962" y="612776"/>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9" name="Picture Placeholder 2"/>
          <p:cNvSpPr>
            <a:spLocks noGrp="1"/>
          </p:cNvSpPr>
          <p:nvPr>
            <p:ph type="pic" idx="11"/>
          </p:nvPr>
        </p:nvSpPr>
        <p:spPr>
          <a:xfrm>
            <a:off x="6052962" y="2667001"/>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0" name="Picture Placeholder 2"/>
          <p:cNvSpPr>
            <a:spLocks noGrp="1"/>
          </p:cNvSpPr>
          <p:nvPr>
            <p:ph type="pic" idx="12"/>
          </p:nvPr>
        </p:nvSpPr>
        <p:spPr>
          <a:xfrm>
            <a:off x="2401006" y="2667001"/>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1" name="Rectangle 10"/>
          <p:cNvSpPr/>
          <p:nvPr/>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2" name="Rectangle 11"/>
          <p:cNvSpPr/>
          <p:nvPr/>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3" name="Picture 12" descr="Logo negativ.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
        <p:nvSpPr>
          <p:cNvPr id="14" name="Rectangle 13"/>
          <p:cNvSpPr/>
          <p:nvPr userDrawn="1"/>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5" name="Rectangle 14"/>
          <p:cNvSpPr/>
          <p:nvPr userDrawn="1"/>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6" name="Picture 15" descr="Logo negati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7_Picture with Caption">
    <p:bg>
      <p:bgPr>
        <a:solidFill>
          <a:srgbClr val="E7832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3000" b="1">
                <a:solidFill>
                  <a:srgbClr val="FFFFFF"/>
                </a:solidFill>
              </a:defRPr>
            </a:lvl1pPr>
          </a:lstStyle>
          <a:p>
            <a:r>
              <a:rPr lang="nb-NO" smtClean="0"/>
              <a:t>Click to edit Master title style</a:t>
            </a:r>
            <a:endParaRPr lang="nb-NO" dirty="0"/>
          </a:p>
        </p:txBody>
      </p:sp>
      <p:sp>
        <p:nvSpPr>
          <p:cNvPr id="3" name="Picture Placeholder 2"/>
          <p:cNvSpPr>
            <a:spLocks noGrp="1"/>
          </p:cNvSpPr>
          <p:nvPr>
            <p:ph type="pic" idx="1"/>
          </p:nvPr>
        </p:nvSpPr>
        <p:spPr>
          <a:xfrm>
            <a:off x="2389718" y="612776"/>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Picture Placeholder 2"/>
          <p:cNvSpPr>
            <a:spLocks noGrp="1"/>
          </p:cNvSpPr>
          <p:nvPr>
            <p:ph type="pic" idx="10"/>
          </p:nvPr>
        </p:nvSpPr>
        <p:spPr>
          <a:xfrm>
            <a:off x="6052962" y="612776"/>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9" name="Picture Placeholder 2"/>
          <p:cNvSpPr>
            <a:spLocks noGrp="1"/>
          </p:cNvSpPr>
          <p:nvPr>
            <p:ph type="pic" idx="11"/>
          </p:nvPr>
        </p:nvSpPr>
        <p:spPr>
          <a:xfrm>
            <a:off x="6052962" y="2667001"/>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0" name="Picture Placeholder 2"/>
          <p:cNvSpPr>
            <a:spLocks noGrp="1"/>
          </p:cNvSpPr>
          <p:nvPr>
            <p:ph type="pic" idx="12"/>
          </p:nvPr>
        </p:nvSpPr>
        <p:spPr>
          <a:xfrm>
            <a:off x="2401006" y="2667001"/>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1" name="Rectangle 10"/>
          <p:cNvSpPr/>
          <p:nvPr/>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2" name="Rectangle 11"/>
          <p:cNvSpPr/>
          <p:nvPr/>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3" name="Picture 12" descr="Logo negativ.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
        <p:nvSpPr>
          <p:cNvPr id="14" name="Rectangle 13"/>
          <p:cNvSpPr/>
          <p:nvPr userDrawn="1"/>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5" name="Rectangle 14"/>
          <p:cNvSpPr/>
          <p:nvPr userDrawn="1"/>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6" name="Picture 15" descr="Logo negati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3_Picture with Caption">
    <p:bg>
      <p:bgPr>
        <a:solidFill>
          <a:schemeClr val="accent3">
            <a:lumMod val="75000"/>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3000" b="1">
                <a:solidFill>
                  <a:srgbClr val="FFFFFF"/>
                </a:solidFill>
              </a:defRPr>
            </a:lvl1pPr>
          </a:lstStyle>
          <a:p>
            <a:r>
              <a:rPr lang="nb-NO" smtClean="0"/>
              <a:t>Click to edit Master title style</a:t>
            </a:r>
            <a:endParaRPr lang="nb-NO" dirty="0"/>
          </a:p>
        </p:txBody>
      </p:sp>
      <p:sp>
        <p:nvSpPr>
          <p:cNvPr id="3" name="Picture Placeholder 2"/>
          <p:cNvSpPr>
            <a:spLocks noGrp="1"/>
          </p:cNvSpPr>
          <p:nvPr>
            <p:ph type="pic" idx="1"/>
          </p:nvPr>
        </p:nvSpPr>
        <p:spPr>
          <a:xfrm>
            <a:off x="2389718" y="612776"/>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Picture Placeholder 2"/>
          <p:cNvSpPr>
            <a:spLocks noGrp="1"/>
          </p:cNvSpPr>
          <p:nvPr>
            <p:ph type="pic" idx="10"/>
          </p:nvPr>
        </p:nvSpPr>
        <p:spPr>
          <a:xfrm>
            <a:off x="6052962" y="612776"/>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9" name="Picture Placeholder 2"/>
          <p:cNvSpPr>
            <a:spLocks noGrp="1"/>
          </p:cNvSpPr>
          <p:nvPr>
            <p:ph type="pic" idx="11"/>
          </p:nvPr>
        </p:nvSpPr>
        <p:spPr>
          <a:xfrm>
            <a:off x="6052962" y="2667001"/>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0" name="Picture Placeholder 2"/>
          <p:cNvSpPr>
            <a:spLocks noGrp="1"/>
          </p:cNvSpPr>
          <p:nvPr>
            <p:ph type="pic" idx="12"/>
          </p:nvPr>
        </p:nvSpPr>
        <p:spPr>
          <a:xfrm>
            <a:off x="2401006" y="2667001"/>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1" name="Rectangle 10"/>
          <p:cNvSpPr/>
          <p:nvPr/>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2" name="Rectangle 11"/>
          <p:cNvSpPr/>
          <p:nvPr/>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3" name="Picture 12" descr="Logo negativ.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
        <p:nvSpPr>
          <p:cNvPr id="14" name="Rectangle 13"/>
          <p:cNvSpPr/>
          <p:nvPr userDrawn="1"/>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5" name="Rectangle 14"/>
          <p:cNvSpPr/>
          <p:nvPr userDrawn="1"/>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6" name="Picture 15" descr="Logo negati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smtClean="0"/>
              <a:t>Click to edit Master title style</a:t>
            </a:r>
            <a:endParaRPr lang="nb-NO" dirty="0"/>
          </a:p>
        </p:txBody>
      </p:sp>
      <p:sp>
        <p:nvSpPr>
          <p:cNvPr id="3" name="Content Placeholder 2"/>
          <p:cNvSpPr>
            <a:spLocks noGrp="1"/>
          </p:cNvSpPr>
          <p:nvPr>
            <p:ph idx="1"/>
          </p:nvPr>
        </p:nvSpPr>
        <p:spPr/>
        <p:txBody>
          <a:bodyPr/>
          <a:lstStyle>
            <a:lvl1pPr>
              <a:defRPr>
                <a:solidFill>
                  <a:srgbClr val="003871"/>
                </a:solidFill>
              </a:defRPr>
            </a:lvl1pPr>
            <a:lvl2pPr>
              <a:defRPr>
                <a:solidFill>
                  <a:srgbClr val="003871"/>
                </a:solidFill>
              </a:defRPr>
            </a:lvl2pPr>
            <a:lvl3pPr>
              <a:defRPr>
                <a:solidFill>
                  <a:srgbClr val="003871"/>
                </a:solidFill>
              </a:defRPr>
            </a:lvl3pPr>
            <a:lvl4pPr>
              <a:defRPr>
                <a:solidFill>
                  <a:srgbClr val="003871"/>
                </a:solidFill>
              </a:defRPr>
            </a:lvl4pPr>
            <a:lvl5pPr>
              <a:defRPr>
                <a:solidFill>
                  <a:srgbClr val="003871"/>
                </a:solidFill>
              </a:defRPr>
            </a:lvl5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a:p>
        </p:txBody>
      </p:sp>
      <p:sp>
        <p:nvSpPr>
          <p:cNvPr id="10" name="Rectangle 9"/>
          <p:cNvSpPr/>
          <p:nvPr/>
        </p:nvSpPr>
        <p:spPr>
          <a:xfrm>
            <a:off x="0" y="6498000"/>
            <a:ext cx="1680000" cy="360000"/>
          </a:xfrm>
          <a:prstGeom prst="rect">
            <a:avLst/>
          </a:prstGeom>
          <a:solidFill>
            <a:srgbClr val="003871"/>
          </a:solidFill>
          <a:ln w="0" cap="flat" cmpd="sng" algn="ctr">
            <a:noFill/>
            <a:prstDash val="solid"/>
            <a:round/>
            <a:headEnd type="none" w="med" len="med"/>
            <a:tailEnd type="none" w="med" len="me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1" name="Rectangle 10"/>
          <p:cNvSpPr/>
          <p:nvPr/>
        </p:nvSpPr>
        <p:spPr>
          <a:xfrm>
            <a:off x="1680000" y="6498000"/>
            <a:ext cx="10512000" cy="360000"/>
          </a:xfrm>
          <a:prstGeom prst="rect">
            <a:avLst/>
          </a:prstGeom>
          <a:gradFill flip="none" rotWithShape="1">
            <a:gsLst>
              <a:gs pos="10000">
                <a:srgbClr val="39AEBB"/>
              </a:gs>
              <a:gs pos="92000">
                <a:srgbClr val="003871"/>
              </a:gs>
            </a:gsLst>
            <a:lin ang="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smtClean="0">
              <a:ln>
                <a:noFill/>
              </a:ln>
              <a:solidFill>
                <a:sysClr val="window" lastClr="FFFFFF"/>
              </a:solidFill>
              <a:effectLst/>
              <a:uLnTx/>
              <a:uFillTx/>
              <a:latin typeface="Calibri"/>
              <a:ea typeface="+mn-ea"/>
              <a:cs typeface="+mn-cs"/>
            </a:endParaRPr>
          </a:p>
        </p:txBody>
      </p:sp>
      <p:pic>
        <p:nvPicPr>
          <p:cNvPr id="12" name="Picture 11" descr="Logo negativ.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cxnSp>
        <p:nvCxnSpPr>
          <p:cNvPr id="8" name="Straight Connector 7"/>
          <p:cNvCxnSpPr/>
          <p:nvPr/>
        </p:nvCxnSpPr>
        <p:spPr>
          <a:xfrm>
            <a:off x="0" y="1495929"/>
            <a:ext cx="12192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0" y="6498000"/>
            <a:ext cx="1680000" cy="360000"/>
          </a:xfrm>
          <a:prstGeom prst="rect">
            <a:avLst/>
          </a:prstGeom>
          <a:solidFill>
            <a:srgbClr val="003871"/>
          </a:solidFill>
          <a:ln w="0" cap="flat" cmpd="sng" algn="ctr">
            <a:noFill/>
            <a:prstDash val="solid"/>
            <a:round/>
            <a:headEnd type="none" w="med" len="med"/>
            <a:tailEnd type="none" w="med" len="me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3" name="Rectangle 12"/>
          <p:cNvSpPr/>
          <p:nvPr userDrawn="1"/>
        </p:nvSpPr>
        <p:spPr>
          <a:xfrm>
            <a:off x="1680000" y="6498000"/>
            <a:ext cx="10512000" cy="360000"/>
          </a:xfrm>
          <a:prstGeom prst="rect">
            <a:avLst/>
          </a:prstGeom>
          <a:gradFill flip="none" rotWithShape="1">
            <a:gsLst>
              <a:gs pos="10000">
                <a:srgbClr val="39AEBB"/>
              </a:gs>
              <a:gs pos="92000">
                <a:srgbClr val="003871"/>
              </a:gs>
            </a:gsLst>
            <a:lin ang="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smtClean="0">
              <a:ln>
                <a:noFill/>
              </a:ln>
              <a:solidFill>
                <a:sysClr val="window" lastClr="FFFFFF"/>
              </a:solidFill>
              <a:effectLst/>
              <a:uLnTx/>
              <a:uFillTx/>
              <a:latin typeface="Calibri"/>
              <a:ea typeface="+mn-ea"/>
              <a:cs typeface="+mn-cs"/>
            </a:endParaRPr>
          </a:p>
        </p:txBody>
      </p:sp>
      <p:pic>
        <p:nvPicPr>
          <p:cNvPr id="14" name="Picture 13" descr="Logo negati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cxnSp>
        <p:nvCxnSpPr>
          <p:cNvPr id="15" name="Straight Connector 14"/>
          <p:cNvCxnSpPr/>
          <p:nvPr userDrawn="1"/>
        </p:nvCxnSpPr>
        <p:spPr>
          <a:xfrm>
            <a:off x="0" y="1495929"/>
            <a:ext cx="12192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8_Picture with Caption">
    <p:bg>
      <p:bgPr>
        <a:solidFill>
          <a:srgbClr val="342C26">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3000" b="1">
                <a:solidFill>
                  <a:srgbClr val="FFFFFF"/>
                </a:solidFill>
              </a:defRPr>
            </a:lvl1pPr>
          </a:lstStyle>
          <a:p>
            <a:r>
              <a:rPr lang="nb-NO" smtClean="0"/>
              <a:t>Click to edit Master title style</a:t>
            </a:r>
            <a:endParaRPr lang="nb-NO" dirty="0"/>
          </a:p>
        </p:txBody>
      </p:sp>
      <p:sp>
        <p:nvSpPr>
          <p:cNvPr id="3" name="Picture Placeholder 2"/>
          <p:cNvSpPr>
            <a:spLocks noGrp="1"/>
          </p:cNvSpPr>
          <p:nvPr>
            <p:ph type="pic" idx="1"/>
          </p:nvPr>
        </p:nvSpPr>
        <p:spPr>
          <a:xfrm>
            <a:off x="2389718" y="612776"/>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Picture Placeholder 2"/>
          <p:cNvSpPr>
            <a:spLocks noGrp="1"/>
          </p:cNvSpPr>
          <p:nvPr>
            <p:ph type="pic" idx="10"/>
          </p:nvPr>
        </p:nvSpPr>
        <p:spPr>
          <a:xfrm>
            <a:off x="6052962" y="612776"/>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9" name="Picture Placeholder 2"/>
          <p:cNvSpPr>
            <a:spLocks noGrp="1"/>
          </p:cNvSpPr>
          <p:nvPr>
            <p:ph type="pic" idx="11"/>
          </p:nvPr>
        </p:nvSpPr>
        <p:spPr>
          <a:xfrm>
            <a:off x="6052962" y="2667001"/>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0" name="Picture Placeholder 2"/>
          <p:cNvSpPr>
            <a:spLocks noGrp="1"/>
          </p:cNvSpPr>
          <p:nvPr>
            <p:ph type="pic" idx="12"/>
          </p:nvPr>
        </p:nvSpPr>
        <p:spPr>
          <a:xfrm>
            <a:off x="2401006" y="2667001"/>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1" name="Rectangle 10"/>
          <p:cNvSpPr/>
          <p:nvPr/>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2" name="Rectangle 11"/>
          <p:cNvSpPr/>
          <p:nvPr/>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3" name="Picture 12" descr="Logo negativ.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
        <p:nvSpPr>
          <p:cNvPr id="14" name="Rectangle 13"/>
          <p:cNvSpPr/>
          <p:nvPr userDrawn="1"/>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5" name="Rectangle 14"/>
          <p:cNvSpPr/>
          <p:nvPr userDrawn="1"/>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6" name="Picture 15" descr="Logo negati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9_Picture with Caption">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3000" b="1">
                <a:solidFill>
                  <a:srgbClr val="003871"/>
                </a:solidFill>
              </a:defRPr>
            </a:lvl1pPr>
          </a:lstStyle>
          <a:p>
            <a:r>
              <a:rPr lang="nb-NO" smtClean="0"/>
              <a:t>Click to edit Master title style</a:t>
            </a:r>
            <a:endParaRPr lang="nb-NO" dirty="0"/>
          </a:p>
        </p:txBody>
      </p:sp>
      <p:sp>
        <p:nvSpPr>
          <p:cNvPr id="3" name="Picture Placeholder 2"/>
          <p:cNvSpPr>
            <a:spLocks noGrp="1"/>
          </p:cNvSpPr>
          <p:nvPr>
            <p:ph type="pic" idx="1"/>
          </p:nvPr>
        </p:nvSpPr>
        <p:spPr>
          <a:xfrm>
            <a:off x="2389718" y="612776"/>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2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Picture Placeholder 2"/>
          <p:cNvSpPr>
            <a:spLocks noGrp="1"/>
          </p:cNvSpPr>
          <p:nvPr>
            <p:ph type="pic" idx="10"/>
          </p:nvPr>
        </p:nvSpPr>
        <p:spPr>
          <a:xfrm>
            <a:off x="6052962" y="612776"/>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9" name="Picture Placeholder 2"/>
          <p:cNvSpPr>
            <a:spLocks noGrp="1"/>
          </p:cNvSpPr>
          <p:nvPr>
            <p:ph type="pic" idx="11"/>
          </p:nvPr>
        </p:nvSpPr>
        <p:spPr>
          <a:xfrm>
            <a:off x="6052962" y="2667001"/>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0" name="Picture Placeholder 2"/>
          <p:cNvSpPr>
            <a:spLocks noGrp="1"/>
          </p:cNvSpPr>
          <p:nvPr>
            <p:ph type="pic" idx="12"/>
          </p:nvPr>
        </p:nvSpPr>
        <p:spPr>
          <a:xfrm>
            <a:off x="2401006" y="2667001"/>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1" name="Rectangle 10"/>
          <p:cNvSpPr/>
          <p:nvPr/>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2" name="Rectangle 11"/>
          <p:cNvSpPr/>
          <p:nvPr/>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3" name="Picture 12" descr="Logo negativ.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
        <p:nvSpPr>
          <p:cNvPr id="14" name="Rectangle 13"/>
          <p:cNvSpPr/>
          <p:nvPr userDrawn="1"/>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5" name="Rectangle 14"/>
          <p:cNvSpPr/>
          <p:nvPr userDrawn="1"/>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6" name="Picture 15" descr="Logo negati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10_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3000" b="1">
                <a:solidFill>
                  <a:schemeClr val="bg1"/>
                </a:solidFill>
              </a:defRPr>
            </a:lvl1pPr>
          </a:lstStyle>
          <a:p>
            <a:r>
              <a:rPr lang="nb-NO" smtClean="0"/>
              <a:t>Click to edit Master title style</a:t>
            </a:r>
            <a:endParaRPr lang="nb-NO" dirty="0"/>
          </a:p>
        </p:txBody>
      </p:sp>
      <p:sp>
        <p:nvSpPr>
          <p:cNvPr id="3" name="Picture Placeholder 2"/>
          <p:cNvSpPr>
            <a:spLocks noGrp="1"/>
          </p:cNvSpPr>
          <p:nvPr>
            <p:ph type="pic" idx="1"/>
          </p:nvPr>
        </p:nvSpPr>
        <p:spPr>
          <a:xfrm>
            <a:off x="2389718" y="612776"/>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Picture Placeholder 2"/>
          <p:cNvSpPr>
            <a:spLocks noGrp="1"/>
          </p:cNvSpPr>
          <p:nvPr>
            <p:ph type="pic" idx="10"/>
          </p:nvPr>
        </p:nvSpPr>
        <p:spPr>
          <a:xfrm>
            <a:off x="6052962" y="612776"/>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9" name="Picture Placeholder 2"/>
          <p:cNvSpPr>
            <a:spLocks noGrp="1"/>
          </p:cNvSpPr>
          <p:nvPr>
            <p:ph type="pic" idx="11"/>
          </p:nvPr>
        </p:nvSpPr>
        <p:spPr>
          <a:xfrm>
            <a:off x="6052962" y="2667001"/>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0" name="Picture Placeholder 2"/>
          <p:cNvSpPr>
            <a:spLocks noGrp="1"/>
          </p:cNvSpPr>
          <p:nvPr>
            <p:ph type="pic" idx="12"/>
          </p:nvPr>
        </p:nvSpPr>
        <p:spPr>
          <a:xfrm>
            <a:off x="2401006" y="2667001"/>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1" name="Rectangle 10"/>
          <p:cNvSpPr/>
          <p:nvPr/>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2" name="Rectangle 11"/>
          <p:cNvSpPr/>
          <p:nvPr/>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3" name="Picture 12" descr="Logo negativ.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
        <p:nvSpPr>
          <p:cNvPr id="14" name="Rectangle 13"/>
          <p:cNvSpPr/>
          <p:nvPr userDrawn="1"/>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5" name="Rectangle 14"/>
          <p:cNvSpPr/>
          <p:nvPr userDrawn="1"/>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6" name="Picture 15" descr="Logo negati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15_Picture with Caption">
    <p:bg>
      <p:bgPr>
        <a:solidFill>
          <a:srgbClr val="8A20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3000" b="1">
                <a:solidFill>
                  <a:schemeClr val="bg1"/>
                </a:solidFill>
              </a:defRPr>
            </a:lvl1pPr>
          </a:lstStyle>
          <a:p>
            <a:r>
              <a:rPr lang="nb-NO" smtClean="0"/>
              <a:t>Click to edit Master title style</a:t>
            </a:r>
            <a:endParaRPr lang="nb-NO" dirty="0"/>
          </a:p>
        </p:txBody>
      </p:sp>
      <p:sp>
        <p:nvSpPr>
          <p:cNvPr id="3" name="Picture Placeholder 2"/>
          <p:cNvSpPr>
            <a:spLocks noGrp="1"/>
          </p:cNvSpPr>
          <p:nvPr>
            <p:ph type="pic" idx="1"/>
          </p:nvPr>
        </p:nvSpPr>
        <p:spPr>
          <a:xfrm>
            <a:off x="2389718" y="612776"/>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Picture Placeholder 2"/>
          <p:cNvSpPr>
            <a:spLocks noGrp="1"/>
          </p:cNvSpPr>
          <p:nvPr>
            <p:ph type="pic" idx="10"/>
          </p:nvPr>
        </p:nvSpPr>
        <p:spPr>
          <a:xfrm>
            <a:off x="6052962" y="612776"/>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9" name="Picture Placeholder 2"/>
          <p:cNvSpPr>
            <a:spLocks noGrp="1"/>
          </p:cNvSpPr>
          <p:nvPr>
            <p:ph type="pic" idx="11"/>
          </p:nvPr>
        </p:nvSpPr>
        <p:spPr>
          <a:xfrm>
            <a:off x="6052962" y="2667001"/>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0" name="Picture Placeholder 2"/>
          <p:cNvSpPr>
            <a:spLocks noGrp="1"/>
          </p:cNvSpPr>
          <p:nvPr>
            <p:ph type="pic" idx="12"/>
          </p:nvPr>
        </p:nvSpPr>
        <p:spPr>
          <a:xfrm>
            <a:off x="2401006" y="2667001"/>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1" name="Rectangle 10"/>
          <p:cNvSpPr/>
          <p:nvPr/>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2" name="Rectangle 11"/>
          <p:cNvSpPr/>
          <p:nvPr/>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3" name="Picture 12" descr="Logo negativ.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
        <p:nvSpPr>
          <p:cNvPr id="14" name="Rectangle 13"/>
          <p:cNvSpPr/>
          <p:nvPr userDrawn="1"/>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5" name="Rectangle 14"/>
          <p:cNvSpPr/>
          <p:nvPr userDrawn="1"/>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6" name="Picture 15" descr="Logo negati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1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3000" b="1">
                <a:solidFill>
                  <a:srgbClr val="003871"/>
                </a:solidFill>
              </a:defRPr>
            </a:lvl1pPr>
          </a:lstStyle>
          <a:p>
            <a:r>
              <a:rPr lang="nb-NO" smtClean="0"/>
              <a:t>Click to edit Master title style</a:t>
            </a:r>
            <a:endParaRPr lang="nb-NO" dirty="0"/>
          </a:p>
        </p:txBody>
      </p:sp>
      <p:sp>
        <p:nvSpPr>
          <p:cNvPr id="3" name="Picture Placeholder 2"/>
          <p:cNvSpPr>
            <a:spLocks noGrp="1"/>
          </p:cNvSpPr>
          <p:nvPr>
            <p:ph type="pic" idx="1"/>
          </p:nvPr>
        </p:nvSpPr>
        <p:spPr>
          <a:xfrm>
            <a:off x="2389718" y="612776"/>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2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Picture Placeholder 2"/>
          <p:cNvSpPr>
            <a:spLocks noGrp="1"/>
          </p:cNvSpPr>
          <p:nvPr>
            <p:ph type="pic" idx="10"/>
          </p:nvPr>
        </p:nvSpPr>
        <p:spPr>
          <a:xfrm>
            <a:off x="6052962" y="612776"/>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9" name="Picture Placeholder 2"/>
          <p:cNvSpPr>
            <a:spLocks noGrp="1"/>
          </p:cNvSpPr>
          <p:nvPr>
            <p:ph type="pic" idx="11"/>
          </p:nvPr>
        </p:nvSpPr>
        <p:spPr>
          <a:xfrm>
            <a:off x="6052962" y="2667001"/>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0" name="Picture Placeholder 2"/>
          <p:cNvSpPr>
            <a:spLocks noGrp="1"/>
          </p:cNvSpPr>
          <p:nvPr>
            <p:ph type="pic" idx="12"/>
          </p:nvPr>
        </p:nvSpPr>
        <p:spPr>
          <a:xfrm>
            <a:off x="2401006" y="2667001"/>
            <a:ext cx="3651956"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dirty="0"/>
          </a:p>
        </p:txBody>
      </p:sp>
      <p:sp>
        <p:nvSpPr>
          <p:cNvPr id="11" name="Rectangle 10"/>
          <p:cNvSpPr/>
          <p:nvPr/>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2" name="Rectangle 11"/>
          <p:cNvSpPr/>
          <p:nvPr/>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3" name="Picture 12" descr="Logo negativ.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
        <p:nvSpPr>
          <p:cNvPr id="14" name="Rectangle 13"/>
          <p:cNvSpPr/>
          <p:nvPr userDrawn="1"/>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5" name="Rectangle 14"/>
          <p:cNvSpPr/>
          <p:nvPr userDrawn="1"/>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6" name="Picture 15" descr="Logo negati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smtClean="0"/>
              <a:t>Click to edit Master title style</a:t>
            </a:r>
            <a:endParaRPr lang="nb-NO" dirty="0"/>
          </a:p>
        </p:txBody>
      </p:sp>
      <p:sp>
        <p:nvSpPr>
          <p:cNvPr id="3" name="Vertical Text Placeholder 2"/>
          <p:cNvSpPr>
            <a:spLocks noGrp="1"/>
          </p:cNvSpPr>
          <p:nvPr>
            <p:ph type="body" orient="vert" idx="1"/>
          </p:nvPr>
        </p:nvSpPr>
        <p:spPr/>
        <p:txBody>
          <a:bodyPr vert="eaVert"/>
          <a:lstStyle>
            <a:lvl1pPr>
              <a:defRPr>
                <a:solidFill>
                  <a:srgbClr val="003871"/>
                </a:solidFill>
              </a:defRPr>
            </a:lvl1pPr>
            <a:lvl2pPr>
              <a:defRPr>
                <a:solidFill>
                  <a:srgbClr val="003871"/>
                </a:solidFill>
              </a:defRPr>
            </a:lvl2pPr>
            <a:lvl3pPr>
              <a:defRPr>
                <a:solidFill>
                  <a:srgbClr val="003871"/>
                </a:solidFill>
              </a:defRPr>
            </a:lvl3pPr>
            <a:lvl4pPr>
              <a:defRPr>
                <a:solidFill>
                  <a:srgbClr val="003871"/>
                </a:solidFill>
              </a:defRPr>
            </a:lvl4pPr>
            <a:lvl5pPr>
              <a:defRPr>
                <a:solidFill>
                  <a:srgbClr val="003871"/>
                </a:solidFill>
              </a:defRPr>
            </a:lvl5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a:p>
        </p:txBody>
      </p:sp>
      <p:sp>
        <p:nvSpPr>
          <p:cNvPr id="8" name="Rectangle 7"/>
          <p:cNvSpPr/>
          <p:nvPr/>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9" name="Rectangle 8"/>
          <p:cNvSpPr/>
          <p:nvPr/>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0" name="Picture 9" descr="Logo negativ.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cxnSp>
        <p:nvCxnSpPr>
          <p:cNvPr id="7" name="Straight Connector 6"/>
          <p:cNvCxnSpPr/>
          <p:nvPr/>
        </p:nvCxnSpPr>
        <p:spPr>
          <a:xfrm>
            <a:off x="0" y="1495929"/>
            <a:ext cx="12192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2" name="Rectangle 11"/>
          <p:cNvSpPr/>
          <p:nvPr userDrawn="1"/>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3" name="Picture 12" descr="Logo negati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cxnSp>
        <p:nvCxnSpPr>
          <p:cNvPr id="14" name="Straight Connector 13"/>
          <p:cNvCxnSpPr/>
          <p:nvPr userDrawn="1"/>
        </p:nvCxnSpPr>
        <p:spPr>
          <a:xfrm>
            <a:off x="0" y="1495929"/>
            <a:ext cx="12192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rgbClr val="003871"/>
                </a:solidFill>
              </a:defRPr>
            </a:lvl1pPr>
          </a:lstStyle>
          <a:p>
            <a:r>
              <a:rPr lang="nb-NO" smtClean="0"/>
              <a:t>Click to edit Master title style</a:t>
            </a:r>
            <a:endParaRPr lang="nb-NO"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solidFill>
                  <a:srgbClr val="003871"/>
                </a:solidFill>
              </a:defRPr>
            </a:lvl1pPr>
            <a:lvl2pPr>
              <a:defRPr>
                <a:solidFill>
                  <a:srgbClr val="003871"/>
                </a:solidFill>
              </a:defRPr>
            </a:lvl2pPr>
            <a:lvl3pPr>
              <a:defRPr>
                <a:solidFill>
                  <a:srgbClr val="003871"/>
                </a:solidFill>
              </a:defRPr>
            </a:lvl3pPr>
            <a:lvl4pPr>
              <a:defRPr>
                <a:solidFill>
                  <a:srgbClr val="003871"/>
                </a:solidFill>
              </a:defRPr>
            </a:lvl4pPr>
            <a:lvl5pPr>
              <a:defRPr>
                <a:solidFill>
                  <a:srgbClr val="003871"/>
                </a:solidFill>
              </a:defRPr>
            </a:lvl5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a:p>
        </p:txBody>
      </p:sp>
      <p:sp>
        <p:nvSpPr>
          <p:cNvPr id="8" name="Rectangle 7"/>
          <p:cNvSpPr/>
          <p:nvPr/>
        </p:nvSpPr>
        <p:spPr>
          <a:xfrm rot="5400000">
            <a:off x="-390001" y="390793"/>
            <a:ext cx="1260000" cy="48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9" name="Rectangle 8"/>
          <p:cNvSpPr/>
          <p:nvPr/>
        </p:nvSpPr>
        <p:spPr>
          <a:xfrm rot="5400000">
            <a:off x="-2558605" y="3819398"/>
            <a:ext cx="5597208" cy="48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0" name="Picture 9" descr="Logo negativ.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347374" y="486134"/>
            <a:ext cx="1152914" cy="297820"/>
          </a:xfrm>
          <a:prstGeom prst="rect">
            <a:avLst/>
          </a:prstGeom>
        </p:spPr>
      </p:pic>
      <p:cxnSp>
        <p:nvCxnSpPr>
          <p:cNvPr id="7" name="Straight Connector 6"/>
          <p:cNvCxnSpPr/>
          <p:nvPr/>
        </p:nvCxnSpPr>
        <p:spPr>
          <a:xfrm rot="5400000" flipH="1" flipV="1">
            <a:off x="5313493" y="3428736"/>
            <a:ext cx="6858000" cy="2117"/>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rot="5400000">
            <a:off x="-390001" y="390793"/>
            <a:ext cx="1260000" cy="48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2" name="Rectangle 11"/>
          <p:cNvSpPr/>
          <p:nvPr userDrawn="1"/>
        </p:nvSpPr>
        <p:spPr>
          <a:xfrm rot="5400000">
            <a:off x="-2558605" y="3819398"/>
            <a:ext cx="5597208" cy="48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3" name="Picture 12" descr="Logo negati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5400000">
            <a:off x="-347374" y="486134"/>
            <a:ext cx="1152914" cy="297820"/>
          </a:xfrm>
          <a:prstGeom prst="rect">
            <a:avLst/>
          </a:prstGeom>
        </p:spPr>
      </p:pic>
      <p:cxnSp>
        <p:nvCxnSpPr>
          <p:cNvPr id="14" name="Straight Connector 13"/>
          <p:cNvCxnSpPr/>
          <p:nvPr userDrawn="1"/>
        </p:nvCxnSpPr>
        <p:spPr>
          <a:xfrm rot="5400000" flipH="1" flipV="1">
            <a:off x="5313493" y="3428736"/>
            <a:ext cx="6858000" cy="2117"/>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a:p>
        </p:txBody>
      </p:sp>
    </p:spTree>
    <p:extLst>
      <p:ext uri="{BB962C8B-B14F-4D97-AF65-F5344CB8AC3E}">
        <p14:creationId xmlns:p14="http://schemas.microsoft.com/office/powerpoint/2010/main" val="104475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smtClean="0"/>
              <a:t>Click to edit Master title style</a:t>
            </a:r>
            <a:endParaRPr lang="nb-NO" dirty="0"/>
          </a:p>
        </p:txBody>
      </p:sp>
      <p:sp>
        <p:nvSpPr>
          <p:cNvPr id="3" name="Content Placeholder 2"/>
          <p:cNvSpPr>
            <a:spLocks noGrp="1"/>
          </p:cNvSpPr>
          <p:nvPr>
            <p:ph sz="half" idx="1"/>
          </p:nvPr>
        </p:nvSpPr>
        <p:spPr>
          <a:xfrm>
            <a:off x="609600" y="1600201"/>
            <a:ext cx="5384800" cy="4525963"/>
          </a:xfrm>
        </p:spPr>
        <p:txBody>
          <a:bodyPr/>
          <a:lstStyle>
            <a:lvl1pPr>
              <a:defRPr sz="2800">
                <a:solidFill>
                  <a:srgbClr val="003871"/>
                </a:solidFill>
              </a:defRPr>
            </a:lvl1pPr>
            <a:lvl2pPr>
              <a:defRPr sz="2400">
                <a:solidFill>
                  <a:srgbClr val="003871"/>
                </a:solidFill>
              </a:defRPr>
            </a:lvl2pPr>
            <a:lvl3pPr>
              <a:defRPr sz="2000">
                <a:solidFill>
                  <a:srgbClr val="003871"/>
                </a:solidFill>
              </a:defRPr>
            </a:lvl3pPr>
            <a:lvl4pPr>
              <a:defRPr sz="1800">
                <a:solidFill>
                  <a:srgbClr val="003871"/>
                </a:solidFill>
              </a:defRPr>
            </a:lvl4pPr>
            <a:lvl5pPr>
              <a:defRPr sz="1800">
                <a:solidFill>
                  <a:srgbClr val="003871"/>
                </a:solidFill>
              </a:defRPr>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a:p>
        </p:txBody>
      </p:sp>
      <p:sp>
        <p:nvSpPr>
          <p:cNvPr id="4" name="Content Placeholder 3"/>
          <p:cNvSpPr>
            <a:spLocks noGrp="1"/>
          </p:cNvSpPr>
          <p:nvPr>
            <p:ph sz="half" idx="2"/>
          </p:nvPr>
        </p:nvSpPr>
        <p:spPr>
          <a:xfrm>
            <a:off x="6197600" y="1600201"/>
            <a:ext cx="5384800" cy="4525963"/>
          </a:xfrm>
        </p:spPr>
        <p:txBody>
          <a:bodyPr/>
          <a:lstStyle>
            <a:lvl1pPr>
              <a:defRPr sz="2800">
                <a:solidFill>
                  <a:srgbClr val="003871"/>
                </a:solidFill>
              </a:defRPr>
            </a:lvl1pPr>
            <a:lvl2pPr>
              <a:defRPr sz="2400">
                <a:solidFill>
                  <a:srgbClr val="003871"/>
                </a:solidFill>
              </a:defRPr>
            </a:lvl2pPr>
            <a:lvl3pPr>
              <a:defRPr sz="2000">
                <a:solidFill>
                  <a:srgbClr val="003871"/>
                </a:solidFill>
              </a:defRPr>
            </a:lvl3pPr>
            <a:lvl4pPr>
              <a:defRPr sz="1800">
                <a:solidFill>
                  <a:srgbClr val="003871"/>
                </a:solidFill>
              </a:defRPr>
            </a:lvl4pPr>
            <a:lvl5pPr>
              <a:defRPr sz="1800">
                <a:solidFill>
                  <a:srgbClr val="003871"/>
                </a:solidFill>
              </a:defRPr>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a:p>
        </p:txBody>
      </p:sp>
      <p:pic>
        <p:nvPicPr>
          <p:cNvPr id="9" name="Picture 8" descr="PP_FHI_mal_254x195.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513576"/>
            <a:ext cx="12192000" cy="344424"/>
          </a:xfrm>
          <a:prstGeom prst="rect">
            <a:avLst/>
          </a:prstGeom>
        </p:spPr>
      </p:pic>
      <p:sp>
        <p:nvSpPr>
          <p:cNvPr id="7" name="Rectangle 6"/>
          <p:cNvSpPr/>
          <p:nvPr/>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Rectangle 7"/>
          <p:cNvSpPr/>
          <p:nvPr/>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0" name="Picture 9" descr="Logo negativ.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cxnSp>
        <p:nvCxnSpPr>
          <p:cNvPr id="11" name="Straight Connector 10"/>
          <p:cNvCxnSpPr/>
          <p:nvPr/>
        </p:nvCxnSpPr>
        <p:spPr>
          <a:xfrm>
            <a:off x="0" y="1495929"/>
            <a:ext cx="12192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3" name="Rectangle 12"/>
          <p:cNvSpPr/>
          <p:nvPr userDrawn="1"/>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4" name="Picture 13" descr="Logo negativ.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cxnSp>
        <p:nvCxnSpPr>
          <p:cNvPr id="15" name="Straight Connector 14"/>
          <p:cNvCxnSpPr/>
          <p:nvPr userDrawn="1"/>
        </p:nvCxnSpPr>
        <p:spPr>
          <a:xfrm>
            <a:off x="0" y="1495929"/>
            <a:ext cx="12192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smtClean="0"/>
              <a:t>Click to edit Master title style</a:t>
            </a:r>
            <a:endParaRPr lang="nb-NO"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rgbClr val="00387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rgbClr val="003871"/>
                </a:solidFill>
              </a:defRPr>
            </a:lvl1pPr>
            <a:lvl2pPr>
              <a:defRPr sz="2000">
                <a:solidFill>
                  <a:srgbClr val="003871"/>
                </a:solidFill>
              </a:defRPr>
            </a:lvl2pPr>
            <a:lvl3pPr>
              <a:defRPr sz="1800">
                <a:solidFill>
                  <a:srgbClr val="003871"/>
                </a:solidFill>
              </a:defRPr>
            </a:lvl3pPr>
            <a:lvl4pPr>
              <a:defRPr sz="1600">
                <a:solidFill>
                  <a:srgbClr val="003871"/>
                </a:solidFill>
              </a:defRPr>
            </a:lvl4pPr>
            <a:lvl5pPr>
              <a:defRPr sz="1600">
                <a:solidFill>
                  <a:srgbClr val="003871"/>
                </a:solidFill>
              </a:defRPr>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solidFill>
                  <a:srgbClr val="00387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solidFill>
                  <a:srgbClr val="003871"/>
                </a:solidFill>
              </a:defRPr>
            </a:lvl1pPr>
            <a:lvl2pPr>
              <a:defRPr sz="2000">
                <a:solidFill>
                  <a:srgbClr val="003871"/>
                </a:solidFill>
              </a:defRPr>
            </a:lvl2pPr>
            <a:lvl3pPr>
              <a:defRPr sz="1800">
                <a:solidFill>
                  <a:srgbClr val="003871"/>
                </a:solidFill>
              </a:defRPr>
            </a:lvl3pPr>
            <a:lvl4pPr>
              <a:defRPr sz="1600">
                <a:solidFill>
                  <a:srgbClr val="003871"/>
                </a:solidFill>
              </a:defRPr>
            </a:lvl4pPr>
            <a:lvl5pPr>
              <a:defRPr sz="1600">
                <a:solidFill>
                  <a:srgbClr val="003871"/>
                </a:solidFill>
              </a:defRPr>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dirty="0"/>
          </a:p>
        </p:txBody>
      </p:sp>
      <p:sp>
        <p:nvSpPr>
          <p:cNvPr id="9" name="Rectangle 8"/>
          <p:cNvSpPr/>
          <p:nvPr/>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ctangle 9"/>
          <p:cNvSpPr/>
          <p:nvPr/>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2" name="Picture 11" descr="Logo negativ.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cxnSp>
        <p:nvCxnSpPr>
          <p:cNvPr id="11" name="Straight Connector 10"/>
          <p:cNvCxnSpPr/>
          <p:nvPr/>
        </p:nvCxnSpPr>
        <p:spPr>
          <a:xfrm>
            <a:off x="0" y="1469832"/>
            <a:ext cx="12192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4" name="Rectangle 13"/>
          <p:cNvSpPr/>
          <p:nvPr userDrawn="1"/>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5" name="Picture 14" descr="Logo negati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cxnSp>
        <p:nvCxnSpPr>
          <p:cNvPr id="16" name="Straight Connector 15"/>
          <p:cNvCxnSpPr/>
          <p:nvPr userDrawn="1"/>
        </p:nvCxnSpPr>
        <p:spPr>
          <a:xfrm>
            <a:off x="0" y="1469832"/>
            <a:ext cx="12192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smtClean="0"/>
              <a:t>Click to edit Master title style</a:t>
            </a:r>
            <a:endParaRPr lang="nb-NO" dirty="0"/>
          </a:p>
        </p:txBody>
      </p:sp>
      <p:sp>
        <p:nvSpPr>
          <p:cNvPr id="5" name="Rectangle 4"/>
          <p:cNvSpPr/>
          <p:nvPr/>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7" name="Rectangle 6"/>
          <p:cNvSpPr/>
          <p:nvPr/>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8" name="Picture 7" descr="Logo negativ.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cxnSp>
        <p:nvCxnSpPr>
          <p:cNvPr id="6" name="Straight Connector 5"/>
          <p:cNvCxnSpPr/>
          <p:nvPr/>
        </p:nvCxnSpPr>
        <p:spPr>
          <a:xfrm>
            <a:off x="0" y="1487230"/>
            <a:ext cx="12192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ctangle 9"/>
          <p:cNvSpPr/>
          <p:nvPr userDrawn="1"/>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1" name="Picture 10" descr="Logo negati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cxnSp>
        <p:nvCxnSpPr>
          <p:cNvPr id="12" name="Straight Connector 11"/>
          <p:cNvCxnSpPr/>
          <p:nvPr userDrawn="1"/>
        </p:nvCxnSpPr>
        <p:spPr>
          <a:xfrm>
            <a:off x="0" y="1487230"/>
            <a:ext cx="12192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p:cNvSpPr/>
          <p:nvPr/>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6" name="Rectangle 5"/>
          <p:cNvSpPr/>
          <p:nvPr/>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7" name="Picture 6" descr="Logo negativ.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
        <p:nvSpPr>
          <p:cNvPr id="5" name="Rectangle 4"/>
          <p:cNvSpPr/>
          <p:nvPr userDrawn="1"/>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Rectangle 7"/>
          <p:cNvSpPr/>
          <p:nvPr userDrawn="1"/>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9" name="Picture 8" descr="Logo negati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rgbClr val="003871"/>
                </a:solidFill>
              </a:defRPr>
            </a:lvl1pPr>
          </a:lstStyle>
          <a:p>
            <a:r>
              <a:rPr lang="nb-NO" dirty="0" err="1" smtClean="0"/>
              <a:t>Click</a:t>
            </a:r>
            <a:r>
              <a:rPr lang="nb-NO" dirty="0" smtClean="0"/>
              <a:t> to </a:t>
            </a:r>
            <a:r>
              <a:rPr lang="nb-NO" dirty="0" err="1" smtClean="0"/>
              <a:t>edit</a:t>
            </a:r>
            <a:r>
              <a:rPr lang="nb-NO" dirty="0" smtClean="0"/>
              <a:t> Master </a:t>
            </a:r>
            <a:r>
              <a:rPr lang="nb-NO" dirty="0" err="1" smtClean="0"/>
              <a:t>title</a:t>
            </a:r>
            <a:r>
              <a:rPr lang="nb-NO" dirty="0" smtClean="0"/>
              <a:t> style</a:t>
            </a:r>
            <a:endParaRPr lang="nb-NO" dirty="0"/>
          </a:p>
        </p:txBody>
      </p:sp>
      <p:sp>
        <p:nvSpPr>
          <p:cNvPr id="3" name="Content Placeholder 2"/>
          <p:cNvSpPr>
            <a:spLocks noGrp="1"/>
          </p:cNvSpPr>
          <p:nvPr>
            <p:ph idx="1"/>
          </p:nvPr>
        </p:nvSpPr>
        <p:spPr>
          <a:xfrm>
            <a:off x="4766733" y="273051"/>
            <a:ext cx="6815667" cy="5853113"/>
          </a:xfrm>
        </p:spPr>
        <p:txBody>
          <a:bodyPr/>
          <a:lstStyle>
            <a:lvl1pPr>
              <a:defRPr sz="3200">
                <a:solidFill>
                  <a:srgbClr val="003871"/>
                </a:solidFill>
              </a:defRPr>
            </a:lvl1pPr>
            <a:lvl2pPr>
              <a:defRPr sz="2800">
                <a:solidFill>
                  <a:srgbClr val="003871"/>
                </a:solidFill>
              </a:defRPr>
            </a:lvl2pPr>
            <a:lvl3pPr>
              <a:defRPr sz="2400">
                <a:solidFill>
                  <a:srgbClr val="003871"/>
                </a:solidFill>
              </a:defRPr>
            </a:lvl3pPr>
            <a:lvl4pPr>
              <a:defRPr sz="2000">
                <a:solidFill>
                  <a:srgbClr val="003871"/>
                </a:solidFill>
              </a:defRPr>
            </a:lvl4pPr>
            <a:lvl5pPr>
              <a:defRPr sz="2000">
                <a:solidFill>
                  <a:srgbClr val="003871"/>
                </a:solidFill>
              </a:defRPr>
            </a:lvl5pPr>
            <a:lvl6pPr>
              <a:defRPr sz="2000"/>
            </a:lvl6pPr>
            <a:lvl7pPr>
              <a:defRPr sz="2000"/>
            </a:lvl7pPr>
            <a:lvl8pPr>
              <a:defRPr sz="2000"/>
            </a:lvl8pPr>
            <a:lvl9pPr>
              <a:defRPr sz="2000"/>
            </a:lvl9p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styles</a:t>
            </a:r>
          </a:p>
          <a:p>
            <a:pPr lvl="1"/>
            <a:r>
              <a:rPr lang="nb-NO" dirty="0" smtClean="0"/>
              <a:t>Second </a:t>
            </a:r>
            <a:r>
              <a:rPr lang="nb-NO" dirty="0" err="1" smtClean="0"/>
              <a:t>level</a:t>
            </a:r>
            <a:endParaRPr lang="nb-NO" dirty="0" smtClean="0"/>
          </a:p>
          <a:p>
            <a:pPr lvl="2"/>
            <a:r>
              <a:rPr lang="nb-NO" dirty="0" smtClean="0"/>
              <a:t>Third </a:t>
            </a:r>
            <a:r>
              <a:rPr lang="nb-NO" dirty="0" err="1" smtClean="0"/>
              <a:t>level</a:t>
            </a:r>
            <a:endParaRPr lang="nb-NO" dirty="0" smtClean="0"/>
          </a:p>
          <a:p>
            <a:pPr lvl="3"/>
            <a:r>
              <a:rPr lang="nb-NO" dirty="0" err="1" smtClean="0"/>
              <a:t>Fourth</a:t>
            </a:r>
            <a:r>
              <a:rPr lang="nb-NO" dirty="0" smtClean="0"/>
              <a:t> </a:t>
            </a:r>
            <a:r>
              <a:rPr lang="nb-NO" dirty="0" err="1" smtClean="0"/>
              <a:t>level</a:t>
            </a:r>
            <a:endParaRPr lang="nb-NO" dirty="0" smtClean="0"/>
          </a:p>
          <a:p>
            <a:pPr lvl="4"/>
            <a:r>
              <a:rPr lang="nb-NO" dirty="0" smtClean="0"/>
              <a:t>Fifth </a:t>
            </a:r>
            <a:r>
              <a:rPr lang="nb-NO" dirty="0" err="1" smtClean="0"/>
              <a:t>level</a:t>
            </a:r>
            <a:endParaRPr lang="nb-NO"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styles</a:t>
            </a:r>
          </a:p>
        </p:txBody>
      </p:sp>
      <p:sp>
        <p:nvSpPr>
          <p:cNvPr id="7" name="Rectangle 6"/>
          <p:cNvSpPr/>
          <p:nvPr/>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9" name="Rectangle 8"/>
          <p:cNvSpPr/>
          <p:nvPr/>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0" name="Picture 9" descr="Logo negativ.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cxnSp>
        <p:nvCxnSpPr>
          <p:cNvPr id="8" name="Straight Connector 7"/>
          <p:cNvCxnSpPr/>
          <p:nvPr/>
        </p:nvCxnSpPr>
        <p:spPr>
          <a:xfrm>
            <a:off x="609601" y="1435100"/>
            <a:ext cx="4011084"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2" name="Rectangle 11"/>
          <p:cNvSpPr/>
          <p:nvPr userDrawn="1"/>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3" name="Picture 12" descr="Logo negati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cxnSp>
        <p:nvCxnSpPr>
          <p:cNvPr id="14" name="Straight Connector 13"/>
          <p:cNvCxnSpPr/>
          <p:nvPr userDrawn="1"/>
        </p:nvCxnSpPr>
        <p:spPr>
          <a:xfrm>
            <a:off x="609601" y="1435100"/>
            <a:ext cx="4011084"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solidFill>
            <a:srgbClr val="003871"/>
          </a:solidFill>
        </p:spPr>
        <p:txBody>
          <a:bodyPr anchor="b"/>
          <a:lstStyle>
            <a:lvl1pPr algn="l">
              <a:defRPr sz="2000" b="1">
                <a:solidFill>
                  <a:srgbClr val="FFFFFF"/>
                </a:solidFill>
              </a:defRPr>
            </a:lvl1pPr>
          </a:lstStyle>
          <a:p>
            <a:r>
              <a:rPr lang="nb-NO" smtClean="0"/>
              <a:t>Click to edit Master title style</a:t>
            </a:r>
            <a:endParaRPr lang="nb-NO" dirty="0"/>
          </a:p>
        </p:txBody>
      </p:sp>
      <p:sp>
        <p:nvSpPr>
          <p:cNvPr id="3" name="Content Placeholder 2"/>
          <p:cNvSpPr>
            <a:spLocks noGrp="1"/>
          </p:cNvSpPr>
          <p:nvPr>
            <p:ph idx="1"/>
          </p:nvPr>
        </p:nvSpPr>
        <p:spPr>
          <a:xfrm>
            <a:off x="4766733" y="273051"/>
            <a:ext cx="6815667" cy="5853113"/>
          </a:xfrm>
        </p:spPr>
        <p:txBody>
          <a:bodyPr/>
          <a:lstStyle>
            <a:lvl1pPr>
              <a:defRPr sz="3200">
                <a:solidFill>
                  <a:srgbClr val="003871"/>
                </a:solidFill>
              </a:defRPr>
            </a:lvl1pPr>
            <a:lvl2pPr>
              <a:defRPr sz="2800">
                <a:solidFill>
                  <a:srgbClr val="003871"/>
                </a:solidFill>
              </a:defRPr>
            </a:lvl2pPr>
            <a:lvl3pPr>
              <a:defRPr sz="2400">
                <a:solidFill>
                  <a:srgbClr val="003871"/>
                </a:solidFill>
              </a:defRPr>
            </a:lvl3pPr>
            <a:lvl4pPr>
              <a:defRPr sz="2000">
                <a:solidFill>
                  <a:srgbClr val="003871"/>
                </a:solidFill>
              </a:defRPr>
            </a:lvl4pPr>
            <a:lvl5pPr>
              <a:defRPr sz="2000">
                <a:solidFill>
                  <a:srgbClr val="003871"/>
                </a:solidFill>
              </a:defRPr>
            </a:lvl5pPr>
            <a:lvl6pPr>
              <a:defRPr sz="2000"/>
            </a:lvl6pPr>
            <a:lvl7pPr>
              <a:defRPr sz="2000"/>
            </a:lvl7pPr>
            <a:lvl8pPr>
              <a:defRPr sz="2000"/>
            </a:lvl8pPr>
            <a:lvl9pPr>
              <a:defRPr sz="2000"/>
            </a:lvl9p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styles</a:t>
            </a:r>
          </a:p>
          <a:p>
            <a:pPr lvl="1"/>
            <a:r>
              <a:rPr lang="nb-NO" dirty="0" smtClean="0"/>
              <a:t>Second </a:t>
            </a:r>
            <a:r>
              <a:rPr lang="nb-NO" dirty="0" err="1" smtClean="0"/>
              <a:t>level</a:t>
            </a:r>
            <a:endParaRPr lang="nb-NO" dirty="0" smtClean="0"/>
          </a:p>
          <a:p>
            <a:pPr lvl="2"/>
            <a:r>
              <a:rPr lang="nb-NO" dirty="0" smtClean="0"/>
              <a:t>Third </a:t>
            </a:r>
            <a:r>
              <a:rPr lang="nb-NO" dirty="0" err="1" smtClean="0"/>
              <a:t>level</a:t>
            </a:r>
            <a:endParaRPr lang="nb-NO" dirty="0" smtClean="0"/>
          </a:p>
          <a:p>
            <a:pPr lvl="3"/>
            <a:r>
              <a:rPr lang="nb-NO" dirty="0" err="1" smtClean="0"/>
              <a:t>Fourth</a:t>
            </a:r>
            <a:r>
              <a:rPr lang="nb-NO" dirty="0" smtClean="0"/>
              <a:t> </a:t>
            </a:r>
            <a:r>
              <a:rPr lang="nb-NO" dirty="0" err="1" smtClean="0"/>
              <a:t>level</a:t>
            </a:r>
            <a:endParaRPr lang="nb-NO" dirty="0" smtClean="0"/>
          </a:p>
          <a:p>
            <a:pPr lvl="4"/>
            <a:r>
              <a:rPr lang="nb-NO" dirty="0" smtClean="0"/>
              <a:t>Fifth </a:t>
            </a:r>
            <a:r>
              <a:rPr lang="nb-NO" dirty="0" err="1" smtClean="0"/>
              <a:t>level</a:t>
            </a:r>
            <a:endParaRPr lang="nb-NO" dirty="0"/>
          </a:p>
        </p:txBody>
      </p:sp>
      <p:sp>
        <p:nvSpPr>
          <p:cNvPr id="4" name="Text Placeholder 3"/>
          <p:cNvSpPr>
            <a:spLocks noGrp="1"/>
          </p:cNvSpPr>
          <p:nvPr>
            <p:ph type="body" sz="half" idx="2"/>
          </p:nvPr>
        </p:nvSpPr>
        <p:spPr>
          <a:xfrm>
            <a:off x="609601" y="1435101"/>
            <a:ext cx="4011084" cy="4691063"/>
          </a:xfrm>
          <a:solidFill>
            <a:srgbClr val="39AEBB"/>
          </a:solidFill>
        </p:spPr>
        <p:txBody>
          <a:bodyPr/>
          <a:lstStyle>
            <a:lvl1pPr marL="0" indent="0">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err="1" smtClean="0"/>
              <a:t>Click</a:t>
            </a:r>
            <a:r>
              <a:rPr lang="nb-NO" dirty="0" smtClean="0"/>
              <a:t> to </a:t>
            </a:r>
            <a:r>
              <a:rPr lang="nb-NO" dirty="0" err="1" smtClean="0"/>
              <a:t>edit</a:t>
            </a:r>
            <a:r>
              <a:rPr lang="nb-NO" dirty="0" smtClean="0"/>
              <a:t> Master </a:t>
            </a:r>
            <a:r>
              <a:rPr lang="nb-NO" dirty="0" err="1" smtClean="0"/>
              <a:t>text</a:t>
            </a:r>
            <a:r>
              <a:rPr lang="nb-NO" dirty="0" smtClean="0"/>
              <a:t> styles</a:t>
            </a:r>
          </a:p>
        </p:txBody>
      </p:sp>
      <p:sp>
        <p:nvSpPr>
          <p:cNvPr id="7" name="Rectangle 6"/>
          <p:cNvSpPr/>
          <p:nvPr/>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9" name="Rectangle 8"/>
          <p:cNvSpPr/>
          <p:nvPr/>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0" name="Picture 9" descr="Logo negativ.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
        <p:nvSpPr>
          <p:cNvPr id="8" name="Rectangle 7"/>
          <p:cNvSpPr/>
          <p:nvPr userDrawn="1"/>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Rectangle 10"/>
          <p:cNvSpPr/>
          <p:nvPr userDrawn="1"/>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2" name="Picture 11" descr="Logo negati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0038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Autofit/>
          </a:bodyPr>
          <a:lstStyle>
            <a:lvl1pPr algn="l">
              <a:defRPr sz="3200" b="1">
                <a:solidFill>
                  <a:schemeClr val="bg1"/>
                </a:solidFill>
              </a:defRPr>
            </a:lvl1pPr>
          </a:lstStyle>
          <a:p>
            <a:r>
              <a:rPr lang="nb-NO" smtClean="0"/>
              <a:t>Click to edit Master title style</a:t>
            </a:r>
            <a:endParaRPr lang="nb-NO"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Click icon to add picture</a:t>
            </a:r>
            <a:endParaRPr lang="nb-NO"/>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7" name="Rectangle 6"/>
          <p:cNvSpPr/>
          <p:nvPr/>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9" name="Rectangle 8"/>
          <p:cNvSpPr/>
          <p:nvPr/>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1" name="Picture 10" descr="Logo negativ.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
        <p:nvSpPr>
          <p:cNvPr id="8" name="Rectangle 7"/>
          <p:cNvSpPr/>
          <p:nvPr userDrawn="1"/>
        </p:nvSpPr>
        <p:spPr>
          <a:xfrm>
            <a:off x="0" y="6498000"/>
            <a:ext cx="168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ctangle 9"/>
          <p:cNvSpPr/>
          <p:nvPr userDrawn="1"/>
        </p:nvSpPr>
        <p:spPr>
          <a:xfrm>
            <a:off x="1680000" y="6498000"/>
            <a:ext cx="10512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12" name="Picture 11" descr="Logo negativ.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474" y="6570569"/>
            <a:ext cx="1537219" cy="2233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b-NO" smtClean="0"/>
              <a:t>Click to edit Master title style</a:t>
            </a:r>
            <a:endParaRPr lang="nb-NO"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803" r:id="rId15"/>
    <p:sldLayoutId id="2147483793" r:id="rId16"/>
    <p:sldLayoutId id="2147483794" r:id="rId17"/>
    <p:sldLayoutId id="2147483795" r:id="rId18"/>
    <p:sldLayoutId id="2147483796" r:id="rId19"/>
    <p:sldLayoutId id="2147483797" r:id="rId20"/>
    <p:sldLayoutId id="2147483798" r:id="rId21"/>
    <p:sldLayoutId id="2147483799" r:id="rId22"/>
    <p:sldLayoutId id="2147483804" r:id="rId23"/>
    <p:sldLayoutId id="2147483800" r:id="rId24"/>
    <p:sldLayoutId id="2147483801" r:id="rId25"/>
    <p:sldLayoutId id="2147483802" r:id="rId26"/>
    <p:sldLayoutId id="2147483805" r:id="rId2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59126" y="4049713"/>
            <a:ext cx="7051675" cy="2183662"/>
          </a:xfrm>
        </p:spPr>
        <p:txBody>
          <a:bodyPr rtlCol="0">
            <a:normAutofit/>
          </a:bodyPr>
          <a:lstStyle/>
          <a:p>
            <a:pPr>
              <a:defRPr/>
            </a:pPr>
            <a:r>
              <a:rPr lang="nb-NO" dirty="0">
                <a:solidFill>
                  <a:schemeClr val="bg1"/>
                </a:solidFill>
              </a:rPr>
              <a:t>1 Sykdom og forekomst av hepatitt B</a:t>
            </a:r>
          </a:p>
          <a:p>
            <a:pPr>
              <a:defRPr/>
            </a:pPr>
            <a:r>
              <a:rPr lang="nb-NO" sz="2800" dirty="0"/>
              <a:t>2 Seksvalent vaksine</a:t>
            </a:r>
          </a:p>
          <a:p>
            <a:pPr>
              <a:defRPr/>
            </a:pPr>
            <a:r>
              <a:rPr lang="nb-NO" sz="2800" dirty="0"/>
              <a:t>3 Oppfølging av barn av mødre med hepatitt  B</a:t>
            </a:r>
          </a:p>
        </p:txBody>
      </p:sp>
      <p:sp>
        <p:nvSpPr>
          <p:cNvPr id="5" name="Title 1"/>
          <p:cNvSpPr>
            <a:spLocks noGrp="1"/>
          </p:cNvSpPr>
          <p:nvPr>
            <p:ph type="ctrTitle"/>
          </p:nvPr>
        </p:nvSpPr>
        <p:spPr>
          <a:xfrm>
            <a:off x="3159124" y="1755649"/>
            <a:ext cx="7959980" cy="1713848"/>
          </a:xfrm>
        </p:spPr>
        <p:txBody>
          <a:bodyPr>
            <a:noAutofit/>
          </a:bodyPr>
          <a:lstStyle/>
          <a:p>
            <a:pPr>
              <a:spcBef>
                <a:spcPts val="2400"/>
              </a:spcBef>
              <a:spcAft>
                <a:spcPts val="3000"/>
              </a:spcAft>
            </a:pPr>
            <a:r>
              <a:rPr lang="nb-NO" dirty="0"/>
              <a:t>Hepatitt B-vaksine </a:t>
            </a:r>
            <a:br>
              <a:rPr lang="nb-NO" dirty="0"/>
            </a:br>
            <a:r>
              <a:rPr lang="nb-NO" sz="1050" dirty="0"/>
              <a:t/>
            </a:r>
            <a:br>
              <a:rPr lang="nb-NO" sz="1050" dirty="0"/>
            </a:br>
            <a:r>
              <a:rPr lang="nb-NO" sz="2400" dirty="0"/>
              <a:t>Innføring av hepatitt B-vaksine i barnevaksinasjonsprogrammet 2017</a:t>
            </a:r>
            <a:br>
              <a:rPr lang="nb-NO" sz="2400" dirty="0"/>
            </a:br>
            <a:r>
              <a:rPr lang="nb-NO" sz="2400" dirty="0"/>
              <a:t>Margrethe Greve-Isdahl, barnelege Folkehelseinstituttet</a:t>
            </a:r>
            <a:endParaRPr lang="nb-NO" sz="4800" dirty="0"/>
          </a:p>
        </p:txBody>
      </p:sp>
      <p:sp>
        <p:nvSpPr>
          <p:cNvPr id="2" name="TekstSylinder 1"/>
          <p:cNvSpPr txBox="1"/>
          <p:nvPr/>
        </p:nvSpPr>
        <p:spPr>
          <a:xfrm>
            <a:off x="9029046" y="6343833"/>
            <a:ext cx="4180115" cy="307777"/>
          </a:xfrm>
          <a:prstGeom prst="rect">
            <a:avLst/>
          </a:prstGeom>
          <a:noFill/>
        </p:spPr>
        <p:txBody>
          <a:bodyPr wrap="square" rtlCol="0">
            <a:spAutoFit/>
          </a:bodyPr>
          <a:lstStyle/>
          <a:p>
            <a:r>
              <a:rPr lang="nb-NO" sz="1400" dirty="0" smtClean="0">
                <a:solidFill>
                  <a:schemeClr val="bg1"/>
                </a:solidFill>
              </a:rPr>
              <a:t>Illustrasjonsbilder fra Colourbox.com</a:t>
            </a:r>
            <a:endParaRPr lang="en-GB" sz="1400" dirty="0">
              <a:solidFill>
                <a:schemeClr val="bg1"/>
              </a:solidFill>
            </a:endParaRPr>
          </a:p>
        </p:txBody>
      </p:sp>
    </p:spTree>
    <p:extLst>
      <p:ext uri="{BB962C8B-B14F-4D97-AF65-F5344CB8AC3E}">
        <p14:creationId xmlns:p14="http://schemas.microsoft.com/office/powerpoint/2010/main" val="4163625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Bild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24001" y="0"/>
            <a:ext cx="5958231" cy="6858000"/>
          </a:xfrm>
          <a:prstGeom prst="rect">
            <a:avLst/>
          </a:prstGeom>
        </p:spPr>
      </p:pic>
      <p:sp>
        <p:nvSpPr>
          <p:cNvPr id="4" name="TekstSylinder 3"/>
          <p:cNvSpPr txBox="1"/>
          <p:nvPr/>
        </p:nvSpPr>
        <p:spPr>
          <a:xfrm>
            <a:off x="7587787" y="923882"/>
            <a:ext cx="2763321" cy="1077218"/>
          </a:xfrm>
          <a:prstGeom prst="rect">
            <a:avLst/>
          </a:prstGeom>
          <a:noFill/>
        </p:spPr>
        <p:txBody>
          <a:bodyPr wrap="none" rtlCol="0">
            <a:spAutoFit/>
          </a:bodyPr>
          <a:lstStyle/>
          <a:p>
            <a:r>
              <a:rPr lang="nb-NO" sz="3200" dirty="0"/>
              <a:t>Personer med </a:t>
            </a:r>
          </a:p>
          <a:p>
            <a:r>
              <a:rPr lang="nb-NO" sz="3200" dirty="0"/>
              <a:t>kjent hepatitt B</a:t>
            </a:r>
          </a:p>
        </p:txBody>
      </p:sp>
      <p:sp>
        <p:nvSpPr>
          <p:cNvPr id="6" name="Rektangel 5"/>
          <p:cNvSpPr/>
          <p:nvPr/>
        </p:nvSpPr>
        <p:spPr>
          <a:xfrm>
            <a:off x="7482232" y="3246704"/>
            <a:ext cx="3119266" cy="1569660"/>
          </a:xfrm>
          <a:prstGeom prst="rect">
            <a:avLst/>
          </a:prstGeom>
        </p:spPr>
        <p:txBody>
          <a:bodyPr wrap="square">
            <a:spAutoFit/>
          </a:bodyPr>
          <a:lstStyle/>
          <a:p>
            <a:r>
              <a:rPr lang="nb-NO" sz="3200" dirty="0">
                <a:latin typeface="+mj-lt"/>
              </a:rPr>
              <a:t>Personer med udiagnostisert kronisk hepatitt </a:t>
            </a:r>
            <a:r>
              <a:rPr lang="nb-NO" sz="2800" dirty="0"/>
              <a:t>B</a:t>
            </a:r>
          </a:p>
        </p:txBody>
      </p:sp>
    </p:spTree>
    <p:extLst>
      <p:ext uri="{BB962C8B-B14F-4D97-AF65-F5344CB8AC3E}">
        <p14:creationId xmlns:p14="http://schemas.microsoft.com/office/powerpoint/2010/main" val="34765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3600" dirty="0"/>
              <a:t>Akutt hepatitt B i Norge</a:t>
            </a:r>
          </a:p>
        </p:txBody>
      </p:sp>
      <p:sp>
        <p:nvSpPr>
          <p:cNvPr id="3" name="TekstSylinder 2"/>
          <p:cNvSpPr txBox="1"/>
          <p:nvPr/>
        </p:nvSpPr>
        <p:spPr>
          <a:xfrm>
            <a:off x="8515350" y="6126164"/>
            <a:ext cx="1695449" cy="246221"/>
          </a:xfrm>
          <a:prstGeom prst="rect">
            <a:avLst/>
          </a:prstGeom>
          <a:noFill/>
        </p:spPr>
        <p:txBody>
          <a:bodyPr wrap="square" rtlCol="0">
            <a:spAutoFit/>
          </a:bodyPr>
          <a:lstStyle/>
          <a:p>
            <a:r>
              <a:rPr lang="nb-NO" sz="1000" dirty="0"/>
              <a:t>Meldt til MSIS 1990-2016</a:t>
            </a:r>
          </a:p>
        </p:txBody>
      </p:sp>
      <p:sp>
        <p:nvSpPr>
          <p:cNvPr id="7" name="Plassholder for innhold 6"/>
          <p:cNvSpPr>
            <a:spLocks noGrp="1"/>
          </p:cNvSpPr>
          <p:nvPr>
            <p:ph idx="1"/>
          </p:nvPr>
        </p:nvSpPr>
        <p:spPr>
          <a:xfrm>
            <a:off x="609600" y="1600201"/>
            <a:ext cx="10972800" cy="4772184"/>
          </a:xfrm>
        </p:spPr>
        <p:txBody>
          <a:bodyPr/>
          <a:lstStyle/>
          <a:p>
            <a:endParaRPr lang="nb-NO" dirty="0"/>
          </a:p>
        </p:txBody>
      </p:sp>
      <p:graphicFrame>
        <p:nvGraphicFramePr>
          <p:cNvPr id="10" name="Diagram 9"/>
          <p:cNvGraphicFramePr>
            <a:graphicFrameLocks/>
          </p:cNvGraphicFramePr>
          <p:nvPr>
            <p:extLst>
              <p:ext uri="{D42A27DB-BD31-4B8C-83A1-F6EECF244321}">
                <p14:modId xmlns:p14="http://schemas.microsoft.com/office/powerpoint/2010/main" val="2922841526"/>
              </p:ext>
            </p:extLst>
          </p:nvPr>
        </p:nvGraphicFramePr>
        <p:xfrm>
          <a:off x="1621536" y="1600200"/>
          <a:ext cx="8386064" cy="4772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9872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Symptomer på akutt hepatitt B</a:t>
            </a:r>
            <a:endParaRPr lang="nb-NO" dirty="0"/>
          </a:p>
        </p:txBody>
      </p:sp>
      <p:sp>
        <p:nvSpPr>
          <p:cNvPr id="3" name="Plassholder for innhold 2"/>
          <p:cNvSpPr>
            <a:spLocks noGrp="1"/>
          </p:cNvSpPr>
          <p:nvPr>
            <p:ph idx="1"/>
          </p:nvPr>
        </p:nvSpPr>
        <p:spPr>
          <a:xfrm>
            <a:off x="1981200" y="1645920"/>
            <a:ext cx="8229600" cy="4752802"/>
          </a:xfrm>
        </p:spPr>
        <p:txBody>
          <a:bodyPr>
            <a:normAutofit fontScale="92500"/>
          </a:bodyPr>
          <a:lstStyle/>
          <a:p>
            <a:pPr marL="0" indent="0">
              <a:buNone/>
            </a:pPr>
            <a:r>
              <a:rPr lang="nb-NO" dirty="0" smtClean="0"/>
              <a:t>Akutt hepatitt B hos voksne:</a:t>
            </a:r>
          </a:p>
          <a:p>
            <a:pPr marL="457200" lvl="1" indent="0">
              <a:buNone/>
            </a:pPr>
            <a:r>
              <a:rPr lang="nb-NO" sz="3000" dirty="0"/>
              <a:t>30 %  ingen symptomer </a:t>
            </a:r>
          </a:p>
          <a:p>
            <a:pPr marL="457200" lvl="1" indent="0">
              <a:buNone/>
            </a:pPr>
            <a:r>
              <a:rPr lang="nb-NO" sz="3000" dirty="0"/>
              <a:t>30 %  diffuse/</a:t>
            </a:r>
            <a:r>
              <a:rPr lang="nb-NO" sz="3000" dirty="0" err="1"/>
              <a:t>uspesifikke</a:t>
            </a:r>
            <a:r>
              <a:rPr lang="nb-NO" sz="3000" dirty="0"/>
              <a:t> symptomer </a:t>
            </a:r>
          </a:p>
          <a:p>
            <a:pPr marL="457200" lvl="1" indent="0">
              <a:buNone/>
            </a:pPr>
            <a:r>
              <a:rPr lang="nb-NO" sz="3000" dirty="0"/>
              <a:t>30 %  hepatittsymptomer med gulsott og     			         	     forhøyede leverenzymer </a:t>
            </a:r>
          </a:p>
          <a:p>
            <a:pPr marL="457200" lvl="1" indent="0">
              <a:buNone/>
            </a:pPr>
            <a:r>
              <a:rPr lang="nb-NO" sz="3000" dirty="0"/>
              <a:t>&lt;1 % fulminant forløp med leversvikt</a:t>
            </a:r>
            <a:r>
              <a:rPr lang="nb-NO" dirty="0" smtClean="0"/>
              <a:t/>
            </a:r>
            <a:br>
              <a:rPr lang="nb-NO" dirty="0" smtClean="0"/>
            </a:br>
            <a:endParaRPr lang="nb-NO" dirty="0" smtClean="0"/>
          </a:p>
          <a:p>
            <a:pPr marL="0" indent="0">
              <a:lnSpc>
                <a:spcPct val="160000"/>
              </a:lnSpc>
              <a:buNone/>
            </a:pPr>
            <a:r>
              <a:rPr lang="nb-NO" sz="3000" dirty="0"/>
              <a:t>&lt;1 % av spedbarn får symptomer på akutt hepatitt B </a:t>
            </a:r>
            <a:endParaRPr lang="nb-NO" dirty="0" smtClean="0"/>
          </a:p>
          <a:p>
            <a:pPr marL="0" indent="0">
              <a:buNone/>
            </a:pPr>
            <a:endParaRPr lang="nb-NO" dirty="0" smtClean="0"/>
          </a:p>
          <a:p>
            <a:pPr lvl="1"/>
            <a:endParaRPr lang="nb-NO" dirty="0" smtClean="0"/>
          </a:p>
          <a:p>
            <a:pPr lvl="1"/>
            <a:endParaRPr lang="nb-NO" dirty="0"/>
          </a:p>
        </p:txBody>
      </p:sp>
    </p:spTree>
    <p:extLst>
      <p:ext uri="{BB962C8B-B14F-4D97-AF65-F5344CB8AC3E}">
        <p14:creationId xmlns:p14="http://schemas.microsoft.com/office/powerpoint/2010/main" val="93644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sz="3200" dirty="0"/>
              <a:t>Kronisk hepatitt B i Norge</a:t>
            </a:r>
            <a:br>
              <a:rPr lang="nb-NO" sz="3200" dirty="0"/>
            </a:br>
            <a:endParaRPr lang="nb-NO" sz="3200" dirty="0"/>
          </a:p>
        </p:txBody>
      </p:sp>
      <p:sp>
        <p:nvSpPr>
          <p:cNvPr id="3" name="Plassholder for innhold 2"/>
          <p:cNvSpPr>
            <a:spLocks noGrp="1"/>
          </p:cNvSpPr>
          <p:nvPr>
            <p:ph idx="1"/>
          </p:nvPr>
        </p:nvSpPr>
        <p:spPr>
          <a:xfrm>
            <a:off x="6175897" y="2724808"/>
            <a:ext cx="3362241" cy="3110728"/>
          </a:xfrm>
        </p:spPr>
        <p:txBody>
          <a:bodyPr>
            <a:normAutofit/>
          </a:bodyPr>
          <a:lstStyle/>
          <a:p>
            <a:pPr marL="0" indent="0">
              <a:buNone/>
            </a:pPr>
            <a:r>
              <a:rPr lang="nb-NO" dirty="0" smtClean="0"/>
              <a:t>25 000 - 30 000 personer med kronisk hepatitt B</a:t>
            </a:r>
          </a:p>
          <a:p>
            <a:pPr marL="0" indent="0">
              <a:buNone/>
            </a:pPr>
            <a:r>
              <a:rPr lang="nb-NO" dirty="0" smtClean="0"/>
              <a:t>Forekomsten er økende </a:t>
            </a:r>
          </a:p>
        </p:txBody>
      </p:sp>
      <p:pic>
        <p:nvPicPr>
          <p:cNvPr id="4" name="Bild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20848" y="1016899"/>
            <a:ext cx="5527711" cy="5414064"/>
          </a:xfrm>
          <a:prstGeom prst="rect">
            <a:avLst/>
          </a:prstGeom>
        </p:spPr>
      </p:pic>
      <p:sp>
        <p:nvSpPr>
          <p:cNvPr id="5" name="Rektangel 4"/>
          <p:cNvSpPr/>
          <p:nvPr/>
        </p:nvSpPr>
        <p:spPr>
          <a:xfrm>
            <a:off x="5067301" y="2992582"/>
            <a:ext cx="904009" cy="11949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7130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Kronisk hepatitt B</a:t>
            </a:r>
            <a:endParaRPr lang="nb-NO" dirty="0"/>
          </a:p>
        </p:txBody>
      </p:sp>
      <p:sp>
        <p:nvSpPr>
          <p:cNvPr id="3" name="Plassholder for innhold 2"/>
          <p:cNvSpPr>
            <a:spLocks noGrp="1"/>
          </p:cNvSpPr>
          <p:nvPr>
            <p:ph idx="1"/>
          </p:nvPr>
        </p:nvSpPr>
        <p:spPr>
          <a:xfrm>
            <a:off x="1981200" y="1828801"/>
            <a:ext cx="8229600" cy="4297363"/>
          </a:xfrm>
        </p:spPr>
        <p:txBody>
          <a:bodyPr>
            <a:normAutofit fontScale="85000" lnSpcReduction="20000"/>
          </a:bodyPr>
          <a:lstStyle/>
          <a:p>
            <a:pPr marL="342900" lvl="1" indent="-342900">
              <a:buFont typeface="Arial"/>
              <a:buChar char="•"/>
            </a:pPr>
            <a:r>
              <a:rPr lang="nb-NO" altLang="nb-NO" sz="3200" dirty="0"/>
              <a:t>Definisjon:  </a:t>
            </a:r>
            <a:r>
              <a:rPr lang="nb-NO" altLang="nb-NO" sz="3200" dirty="0" err="1"/>
              <a:t>HBsAg</a:t>
            </a:r>
            <a:r>
              <a:rPr lang="nb-NO" altLang="nb-NO" sz="3200" dirty="0"/>
              <a:t> i &gt; 6 måneder</a:t>
            </a:r>
          </a:p>
          <a:p>
            <a:endParaRPr lang="nb-NO" dirty="0" smtClean="0"/>
          </a:p>
          <a:p>
            <a:r>
              <a:rPr lang="nb-NO" dirty="0" smtClean="0"/>
              <a:t>De fleste har ingen symptomer, og vet ikke at de har kronisk infeksjon</a:t>
            </a:r>
            <a:br>
              <a:rPr lang="nb-NO" dirty="0" smtClean="0"/>
            </a:br>
            <a:endParaRPr lang="nb-NO" dirty="0" smtClean="0"/>
          </a:p>
          <a:p>
            <a:r>
              <a:rPr lang="nb-NO" dirty="0"/>
              <a:t>Symptomfrie personer med kronisk infeksjon er den viktigste smittekilden for hepatitt </a:t>
            </a:r>
            <a:r>
              <a:rPr lang="nb-NO" dirty="0" smtClean="0"/>
              <a:t>B</a:t>
            </a:r>
          </a:p>
          <a:p>
            <a:endParaRPr lang="nb-NO" dirty="0"/>
          </a:p>
          <a:p>
            <a:r>
              <a:rPr lang="nb-NO" dirty="0" smtClean="0"/>
              <a:t>15–25 % vil utvikler levercirrhose og leverkreft</a:t>
            </a:r>
            <a:br>
              <a:rPr lang="nb-NO" dirty="0" smtClean="0"/>
            </a:br>
            <a:endParaRPr lang="nb-NO" dirty="0" smtClean="0"/>
          </a:p>
          <a:p>
            <a:r>
              <a:rPr lang="nb-NO" dirty="0"/>
              <a:t>I</a:t>
            </a:r>
            <a:r>
              <a:rPr lang="nb-NO" dirty="0" smtClean="0"/>
              <a:t>ngen kurativ behandling </a:t>
            </a:r>
            <a:endParaRPr lang="nb-NO" dirty="0"/>
          </a:p>
        </p:txBody>
      </p:sp>
    </p:spTree>
    <p:extLst>
      <p:ext uri="{BB962C8B-B14F-4D97-AF65-F5344CB8AC3E}">
        <p14:creationId xmlns:p14="http://schemas.microsoft.com/office/powerpoint/2010/main" val="338515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a:graphicFrameLocks/>
          </p:cNvGraphicFramePr>
          <p:nvPr>
            <p:extLst>
              <p:ext uri="{D42A27DB-BD31-4B8C-83A1-F6EECF244321}">
                <p14:modId xmlns:p14="http://schemas.microsoft.com/office/powerpoint/2010/main" val="1069901636"/>
              </p:ext>
            </p:extLst>
          </p:nvPr>
        </p:nvGraphicFramePr>
        <p:xfrm>
          <a:off x="2123090" y="1849824"/>
          <a:ext cx="7840060" cy="37412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tel 1"/>
          <p:cNvSpPr>
            <a:spLocks noGrp="1"/>
          </p:cNvSpPr>
          <p:nvPr>
            <p:ph type="title"/>
          </p:nvPr>
        </p:nvSpPr>
        <p:spPr/>
        <p:txBody>
          <a:bodyPr/>
          <a:lstStyle/>
          <a:p>
            <a:r>
              <a:rPr lang="nb-NO" dirty="0" smtClean="0"/>
              <a:t>Alder og risiko for kronisk infeksjon</a:t>
            </a:r>
            <a:endParaRPr lang="nb-NO" dirty="0"/>
          </a:p>
        </p:txBody>
      </p:sp>
      <p:sp>
        <p:nvSpPr>
          <p:cNvPr id="7" name="TekstSylinder 6"/>
          <p:cNvSpPr txBox="1"/>
          <p:nvPr/>
        </p:nvSpPr>
        <p:spPr>
          <a:xfrm>
            <a:off x="5434067" y="6043825"/>
            <a:ext cx="2049305" cy="338554"/>
          </a:xfrm>
          <a:prstGeom prst="rect">
            <a:avLst/>
          </a:prstGeom>
          <a:noFill/>
        </p:spPr>
        <p:txBody>
          <a:bodyPr wrap="square" rtlCol="0">
            <a:spAutoFit/>
          </a:bodyPr>
          <a:lstStyle/>
          <a:p>
            <a:r>
              <a:rPr lang="nb-NO" sz="1600" b="1" dirty="0">
                <a:solidFill>
                  <a:prstClr val="black"/>
                </a:solidFill>
              </a:rPr>
              <a:t>Alder ved infeksjon </a:t>
            </a:r>
          </a:p>
        </p:txBody>
      </p:sp>
      <p:sp>
        <p:nvSpPr>
          <p:cNvPr id="3" name="Rektangel 2"/>
          <p:cNvSpPr/>
          <p:nvPr/>
        </p:nvSpPr>
        <p:spPr>
          <a:xfrm>
            <a:off x="6855371" y="2109212"/>
            <a:ext cx="3181350" cy="923330"/>
          </a:xfrm>
          <a:prstGeom prst="rect">
            <a:avLst/>
          </a:prstGeom>
          <a:solidFill>
            <a:schemeClr val="bg1"/>
          </a:solidFill>
        </p:spPr>
        <p:txBody>
          <a:bodyPr wrap="square">
            <a:spAutoFit/>
          </a:bodyPr>
          <a:lstStyle/>
          <a:p>
            <a:pPr defTabSz="762000"/>
            <a:r>
              <a:rPr lang="nb-NO" altLang="nb-NO" dirty="0"/>
              <a:t>Nyfødte     	 </a:t>
            </a:r>
            <a:r>
              <a:rPr lang="nb-NO" altLang="nb-NO" u="sng" dirty="0"/>
              <a:t>&gt;</a:t>
            </a:r>
            <a:r>
              <a:rPr lang="nb-NO" altLang="nb-NO" dirty="0"/>
              <a:t> 	90 %</a:t>
            </a:r>
          </a:p>
          <a:p>
            <a:pPr defTabSz="762000"/>
            <a:r>
              <a:rPr lang="nb-NO" altLang="nb-NO" dirty="0"/>
              <a:t>Skolealder  	</a:t>
            </a:r>
            <a:r>
              <a:rPr lang="nb-NO" altLang="nb-NO" u="sng" dirty="0"/>
              <a:t>&lt;</a:t>
            </a:r>
            <a:r>
              <a:rPr lang="nb-NO" altLang="nb-NO" dirty="0"/>
              <a:t> 	10 %</a:t>
            </a:r>
          </a:p>
          <a:p>
            <a:pPr defTabSz="762000"/>
            <a:r>
              <a:rPr lang="nb-NO" altLang="nb-NO" dirty="0"/>
              <a:t>Voksne 		</a:t>
            </a:r>
            <a:r>
              <a:rPr lang="nb-NO" altLang="nb-NO" u="sng" dirty="0"/>
              <a:t>&lt;</a:t>
            </a:r>
            <a:r>
              <a:rPr lang="nb-NO" altLang="nb-NO" dirty="0"/>
              <a:t>  	  5 %</a:t>
            </a:r>
            <a:endParaRPr lang="nb-NO" dirty="0"/>
          </a:p>
        </p:txBody>
      </p:sp>
      <p:graphicFrame>
        <p:nvGraphicFramePr>
          <p:cNvPr id="5" name="Tabell 4"/>
          <p:cNvGraphicFramePr>
            <a:graphicFrameLocks noGrp="1"/>
          </p:cNvGraphicFramePr>
          <p:nvPr>
            <p:extLst>
              <p:ext uri="{D42A27DB-BD31-4B8C-83A1-F6EECF244321}">
                <p14:modId xmlns:p14="http://schemas.microsoft.com/office/powerpoint/2010/main" val="956219921"/>
              </p:ext>
            </p:extLst>
          </p:nvPr>
        </p:nvGraphicFramePr>
        <p:xfrm>
          <a:off x="3289739" y="5672725"/>
          <a:ext cx="6694432" cy="256540"/>
        </p:xfrm>
        <a:graphic>
          <a:graphicData uri="http://schemas.openxmlformats.org/drawingml/2006/table">
            <a:tbl>
              <a:tblPr>
                <a:tableStyleId>{5C22544A-7EE6-4342-B048-85BDC9FD1C3A}</a:tableStyleId>
              </a:tblPr>
              <a:tblGrid>
                <a:gridCol w="1244600"/>
                <a:gridCol w="1433174"/>
                <a:gridCol w="1338886"/>
                <a:gridCol w="1338886"/>
                <a:gridCol w="1338886"/>
              </a:tblGrid>
              <a:tr h="149172">
                <a:tc>
                  <a:txBody>
                    <a:bodyPr/>
                    <a:lstStyle/>
                    <a:p>
                      <a:pPr algn="l" fontAlgn="ctr"/>
                      <a:r>
                        <a:rPr lang="nb-NO" sz="1600" b="1" u="none" strike="noStrike" dirty="0">
                          <a:effectLst/>
                        </a:rPr>
                        <a:t>Fødsel</a:t>
                      </a:r>
                      <a:endParaRPr lang="nb-NO" sz="1600" b="1" i="0" u="none" strike="noStrike" dirty="0">
                        <a:solidFill>
                          <a:srgbClr val="000000"/>
                        </a:solidFill>
                        <a:effectLst/>
                        <a:latin typeface="Calibri" charset="0"/>
                      </a:endParaRPr>
                    </a:p>
                  </a:txBody>
                  <a:tcPr marL="12700" marR="12700" marT="12700" marB="0" anchor="ctr">
                    <a:noFill/>
                  </a:tcPr>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fi-FI" sz="1600" b="1" i="0" u="none" strike="noStrike" dirty="0" smtClean="0">
                          <a:solidFill>
                            <a:srgbClr val="000000"/>
                          </a:solidFill>
                          <a:effectLst/>
                          <a:latin typeface="Calibri" charset="0"/>
                        </a:rPr>
                        <a:t>1–6 md</a:t>
                      </a:r>
                    </a:p>
                  </a:txBody>
                  <a:tcPr marL="12700" marR="12700" marT="12700" marB="0">
                    <a:noFill/>
                  </a:tcPr>
                </a:tc>
                <a:tc>
                  <a:txBody>
                    <a:bodyPr/>
                    <a:lstStyle/>
                    <a:p>
                      <a:pPr algn="l" fontAlgn="ctr"/>
                      <a:r>
                        <a:rPr lang="fi-FI" sz="1600" b="1" u="none" strike="noStrike" dirty="0">
                          <a:effectLst/>
                        </a:rPr>
                        <a:t>7–12 md</a:t>
                      </a:r>
                      <a:endParaRPr lang="fi-FI" sz="1600" b="1" i="0" u="none" strike="noStrike" dirty="0">
                        <a:solidFill>
                          <a:srgbClr val="000000"/>
                        </a:solidFill>
                        <a:effectLst/>
                        <a:latin typeface="Calibri" charset="0"/>
                      </a:endParaRPr>
                    </a:p>
                  </a:txBody>
                  <a:tcPr marL="12700" marR="12700" marT="12700" marB="0" anchor="ctr">
                    <a:noFill/>
                  </a:tcPr>
                </a:tc>
                <a:tc>
                  <a:txBody>
                    <a:bodyPr/>
                    <a:lstStyle/>
                    <a:p>
                      <a:pPr algn="l" fontAlgn="ctr"/>
                      <a:r>
                        <a:rPr lang="sv-SE" sz="1600" b="1" u="none" strike="noStrike" dirty="0">
                          <a:effectLst/>
                        </a:rPr>
                        <a:t>1–4 år</a:t>
                      </a:r>
                      <a:endParaRPr lang="sv-SE" sz="1600" b="1" i="0" u="none" strike="noStrike" dirty="0">
                        <a:solidFill>
                          <a:srgbClr val="000000"/>
                        </a:solidFill>
                        <a:effectLst/>
                        <a:latin typeface="Calibri" charset="0"/>
                      </a:endParaRPr>
                    </a:p>
                  </a:txBody>
                  <a:tcPr marL="12700" marR="12700" marT="12700" marB="0" anchor="ctr">
                    <a:noFill/>
                  </a:tcPr>
                </a:tc>
                <a:tc>
                  <a:txBody>
                    <a:bodyPr/>
                    <a:lstStyle/>
                    <a:p>
                      <a:pPr algn="l" fontAlgn="ctr"/>
                      <a:r>
                        <a:rPr lang="nb-NO" sz="1600" b="1" u="none" strike="noStrike" dirty="0">
                          <a:effectLst/>
                        </a:rPr>
                        <a:t>6+ år</a:t>
                      </a:r>
                      <a:endParaRPr lang="nb-NO" sz="1600" b="1" i="0" u="none" strike="noStrike" dirty="0">
                        <a:solidFill>
                          <a:srgbClr val="000000"/>
                        </a:solidFill>
                        <a:effectLst/>
                        <a:latin typeface="Calibri" charset="0"/>
                      </a:endParaRPr>
                    </a:p>
                  </a:txBody>
                  <a:tcPr marL="12700" marR="12700" marT="12700" marB="0" anchor="ctr">
                    <a:noFill/>
                  </a:tcPr>
                </a:tc>
              </a:tr>
            </a:tbl>
          </a:graphicData>
        </a:graphic>
      </p:graphicFrame>
    </p:spTree>
    <p:extLst>
      <p:ext uri="{BB962C8B-B14F-4D97-AF65-F5344CB8AC3E}">
        <p14:creationId xmlns:p14="http://schemas.microsoft.com/office/powerpoint/2010/main" val="1661103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Hvordan forebygge hepatitt B?</a:t>
            </a:r>
            <a:endParaRPr lang="nb-NO" dirty="0"/>
          </a:p>
        </p:txBody>
      </p:sp>
      <p:sp>
        <p:nvSpPr>
          <p:cNvPr id="3" name="Plassholder for innhold 2"/>
          <p:cNvSpPr>
            <a:spLocks noGrp="1"/>
          </p:cNvSpPr>
          <p:nvPr>
            <p:ph idx="1"/>
          </p:nvPr>
        </p:nvSpPr>
        <p:spPr>
          <a:xfrm>
            <a:off x="1981200" y="1812175"/>
            <a:ext cx="8229600" cy="4313988"/>
          </a:xfrm>
        </p:spPr>
        <p:txBody>
          <a:bodyPr>
            <a:normAutofit/>
          </a:bodyPr>
          <a:lstStyle/>
          <a:p>
            <a:r>
              <a:rPr lang="nb-NO" dirty="0" smtClean="0"/>
              <a:t>Tiltak for å forebygge blod- og seksuell smitte</a:t>
            </a:r>
          </a:p>
          <a:p>
            <a:pPr>
              <a:lnSpc>
                <a:spcPct val="150000"/>
              </a:lnSpc>
            </a:pPr>
            <a:r>
              <a:rPr lang="nb-NO" dirty="0" smtClean="0"/>
              <a:t>Vaksinasjon</a:t>
            </a:r>
            <a:endParaRPr lang="nb-NO" dirty="0"/>
          </a:p>
          <a:p>
            <a:pPr>
              <a:lnSpc>
                <a:spcPct val="150000"/>
              </a:lnSpc>
            </a:pPr>
            <a:r>
              <a:rPr lang="nb-NO" dirty="0" smtClean="0"/>
              <a:t>Testing av gravide for hepatitt B </a:t>
            </a:r>
            <a:endParaRPr lang="nb-NO" dirty="0"/>
          </a:p>
          <a:p>
            <a:pPr>
              <a:lnSpc>
                <a:spcPct val="150000"/>
              </a:lnSpc>
            </a:pPr>
            <a:r>
              <a:rPr lang="nb-NO" dirty="0" smtClean="0"/>
              <a:t>Posteksponeringsbehandling</a:t>
            </a:r>
          </a:p>
          <a:p>
            <a:pPr>
              <a:lnSpc>
                <a:spcPct val="150000"/>
              </a:lnSpc>
            </a:pPr>
            <a:endParaRPr lang="nb-NO" dirty="0"/>
          </a:p>
        </p:txBody>
      </p:sp>
    </p:spTree>
    <p:extLst>
      <p:ext uri="{BB962C8B-B14F-4D97-AF65-F5344CB8AC3E}">
        <p14:creationId xmlns:p14="http://schemas.microsoft.com/office/powerpoint/2010/main" val="3267988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Viktigste budskap</a:t>
            </a:r>
            <a:endParaRPr lang="nb-NO" dirty="0"/>
          </a:p>
        </p:txBody>
      </p:sp>
      <p:sp>
        <p:nvSpPr>
          <p:cNvPr id="3" name="Plassholder for innhold 2"/>
          <p:cNvSpPr>
            <a:spLocks noGrp="1"/>
          </p:cNvSpPr>
          <p:nvPr>
            <p:ph idx="1"/>
          </p:nvPr>
        </p:nvSpPr>
        <p:spPr>
          <a:xfrm>
            <a:off x="1981200" y="1786759"/>
            <a:ext cx="8229600" cy="4339404"/>
          </a:xfrm>
        </p:spPr>
        <p:txBody>
          <a:bodyPr/>
          <a:lstStyle/>
          <a:p>
            <a:pPr>
              <a:buFont typeface="Wingdings" charset="2"/>
              <a:buChar char="ü"/>
            </a:pPr>
            <a:r>
              <a:rPr lang="nb-NO" dirty="0" smtClean="0"/>
              <a:t>Forekomst av hepatitt B i Norge er økende</a:t>
            </a:r>
          </a:p>
          <a:p>
            <a:pPr>
              <a:buFont typeface="Wingdings" charset="2"/>
              <a:buChar char="ü"/>
            </a:pPr>
            <a:r>
              <a:rPr lang="nb-NO" dirty="0" smtClean="0"/>
              <a:t>De fleste vet ikke at de er smittet</a:t>
            </a:r>
          </a:p>
          <a:p>
            <a:pPr>
              <a:buFont typeface="Wingdings" charset="2"/>
              <a:buChar char="ü"/>
            </a:pPr>
            <a:r>
              <a:rPr lang="nb-NO" dirty="0" smtClean="0"/>
              <a:t>Infeksjon kan forebygges</a:t>
            </a:r>
          </a:p>
          <a:p>
            <a:pPr>
              <a:buFont typeface="Wingdings" charset="2"/>
              <a:buChar char="ü"/>
            </a:pPr>
            <a:r>
              <a:rPr lang="nb-NO" dirty="0" smtClean="0"/>
              <a:t>Vaksine innføres nå til alle barn i Norge</a:t>
            </a:r>
            <a:endParaRPr lang="nb-NO" dirty="0"/>
          </a:p>
        </p:txBody>
      </p:sp>
    </p:spTree>
    <p:extLst>
      <p:ext uri="{BB962C8B-B14F-4D97-AF65-F5344CB8AC3E}">
        <p14:creationId xmlns:p14="http://schemas.microsoft.com/office/powerpoint/2010/main" val="162038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Hepatitt B</a:t>
            </a:r>
            <a:endParaRPr lang="nb-NO" dirty="0"/>
          </a:p>
        </p:txBody>
      </p:sp>
      <p:sp>
        <p:nvSpPr>
          <p:cNvPr id="3" name="Plassholder for innhold 2"/>
          <p:cNvSpPr>
            <a:spLocks noGrp="1"/>
          </p:cNvSpPr>
          <p:nvPr>
            <p:ph idx="1"/>
          </p:nvPr>
        </p:nvSpPr>
        <p:spPr>
          <a:xfrm>
            <a:off x="6295506" y="1828801"/>
            <a:ext cx="3915294" cy="4297363"/>
          </a:xfrm>
        </p:spPr>
        <p:txBody>
          <a:bodyPr>
            <a:normAutofit lnSpcReduction="10000"/>
          </a:bodyPr>
          <a:lstStyle/>
          <a:p>
            <a:r>
              <a:rPr lang="nb-NO" dirty="0"/>
              <a:t>Skyldes hepatitt B-virus</a:t>
            </a:r>
          </a:p>
          <a:p>
            <a:r>
              <a:rPr lang="nb-NO" dirty="0"/>
              <a:t>Akutt eller kronisk infeksjon i leveren </a:t>
            </a:r>
          </a:p>
          <a:p>
            <a:r>
              <a:rPr lang="nb-NO" dirty="0" smtClean="0"/>
              <a:t>Kronisk infeksjon kan etter mange år gi leverkreft eller levercirrhose og leversvikt</a:t>
            </a:r>
          </a:p>
        </p:txBody>
      </p:sp>
      <p:pic>
        <p:nvPicPr>
          <p:cNvPr id="7" name="Bild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81200" y="1566951"/>
            <a:ext cx="3969572" cy="4886123"/>
          </a:xfrm>
          <a:prstGeom prst="rect">
            <a:avLst/>
          </a:prstGeom>
        </p:spPr>
      </p:pic>
    </p:spTree>
    <p:extLst>
      <p:ext uri="{BB962C8B-B14F-4D97-AF65-F5344CB8AC3E}">
        <p14:creationId xmlns:p14="http://schemas.microsoft.com/office/powerpoint/2010/main" val="170700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Hvordan smitter hepatitt B?</a:t>
            </a:r>
            <a:endParaRPr lang="nb-NO" dirty="0"/>
          </a:p>
        </p:txBody>
      </p:sp>
      <p:sp>
        <p:nvSpPr>
          <p:cNvPr id="3" name="Plassholder for innhold 2"/>
          <p:cNvSpPr>
            <a:spLocks noGrp="1"/>
          </p:cNvSpPr>
          <p:nvPr>
            <p:ph idx="1"/>
          </p:nvPr>
        </p:nvSpPr>
        <p:spPr/>
        <p:txBody>
          <a:bodyPr/>
          <a:lstStyle/>
          <a:p>
            <a:endParaRPr lang="nb-NO" dirty="0" smtClean="0"/>
          </a:p>
          <a:p>
            <a:r>
              <a:rPr lang="nb-NO" dirty="0" smtClean="0"/>
              <a:t>Blod</a:t>
            </a:r>
          </a:p>
          <a:p>
            <a:endParaRPr lang="nb-NO" dirty="0" smtClean="0"/>
          </a:p>
          <a:p>
            <a:r>
              <a:rPr lang="nb-NO" dirty="0" smtClean="0"/>
              <a:t>Andre kroppsvæsker (sæd)</a:t>
            </a:r>
          </a:p>
          <a:p>
            <a:pPr marL="0" indent="0">
              <a:buNone/>
            </a:pPr>
            <a:endParaRPr lang="nb-NO" dirty="0"/>
          </a:p>
        </p:txBody>
      </p:sp>
    </p:spTree>
    <p:extLst>
      <p:ext uri="{BB962C8B-B14F-4D97-AF65-F5344CB8AC3E}">
        <p14:creationId xmlns:p14="http://schemas.microsoft.com/office/powerpoint/2010/main" val="3908719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Viktigste smitteveier hos barn</a:t>
            </a:r>
            <a:endParaRPr lang="nb-NO" dirty="0"/>
          </a:p>
        </p:txBody>
      </p:sp>
      <p:sp>
        <p:nvSpPr>
          <p:cNvPr id="3" name="Plassholder for innhold 2"/>
          <p:cNvSpPr>
            <a:spLocks noGrp="1"/>
          </p:cNvSpPr>
          <p:nvPr>
            <p:ph idx="1"/>
          </p:nvPr>
        </p:nvSpPr>
        <p:spPr>
          <a:xfrm>
            <a:off x="1856510" y="1600201"/>
            <a:ext cx="8354291" cy="4525963"/>
          </a:xfrm>
        </p:spPr>
        <p:txBody>
          <a:bodyPr>
            <a:normAutofit/>
          </a:bodyPr>
          <a:lstStyle/>
          <a:p>
            <a:pPr marL="0" indent="0">
              <a:buNone/>
            </a:pPr>
            <a:r>
              <a:rPr lang="nb-NO" dirty="0" smtClean="0"/>
              <a:t>Gjennom blod </a:t>
            </a:r>
          </a:p>
          <a:p>
            <a:pPr marL="0" indent="0">
              <a:buNone/>
            </a:pPr>
            <a:r>
              <a:rPr lang="nb-NO" sz="1800" dirty="0"/>
              <a:t/>
            </a:r>
            <a:br>
              <a:rPr lang="nb-NO" sz="1800" dirty="0"/>
            </a:br>
            <a:r>
              <a:rPr lang="nb-NO" sz="2400" dirty="0"/>
              <a:t>Mor til barn ved fødsel                      Nærkontakt med 												   smitteførende person</a:t>
            </a:r>
            <a:br>
              <a:rPr lang="nb-NO" sz="2400" dirty="0"/>
            </a:br>
            <a:endParaRPr lang="nb-NO" sz="2400" dirty="0"/>
          </a:p>
        </p:txBody>
      </p:sp>
      <p:pic>
        <p:nvPicPr>
          <p:cNvPr id="9" name="Bilde 8"/>
          <p:cNvPicPr>
            <a:picLocks noChangeAspect="1"/>
          </p:cNvPicPr>
          <p:nvPr/>
        </p:nvPicPr>
        <p:blipFill rotWithShape="1">
          <a:blip r:embed="rId3" cstate="print">
            <a:extLst>
              <a:ext uri="{28A0092B-C50C-407E-A947-70E740481C1C}">
                <a14:useLocalDpi xmlns:a14="http://schemas.microsoft.com/office/drawing/2010/main"/>
              </a:ext>
            </a:extLst>
          </a:blip>
          <a:srcRect t="-6999"/>
          <a:stretch/>
        </p:blipFill>
        <p:spPr>
          <a:xfrm>
            <a:off x="1943793" y="3040381"/>
            <a:ext cx="3998422" cy="3003611"/>
          </a:xfrm>
          <a:prstGeom prst="rect">
            <a:avLst/>
          </a:prstGeom>
        </p:spPr>
      </p:pic>
      <p:pic>
        <p:nvPicPr>
          <p:cNvPr id="10" name="Bilde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245630" y="3226649"/>
            <a:ext cx="3965171" cy="2817342"/>
          </a:xfrm>
          <a:prstGeom prst="rect">
            <a:avLst/>
          </a:prstGeom>
        </p:spPr>
      </p:pic>
    </p:spTree>
    <p:extLst>
      <p:ext uri="{BB962C8B-B14F-4D97-AF65-F5344CB8AC3E}">
        <p14:creationId xmlns:p14="http://schemas.microsoft.com/office/powerpoint/2010/main" val="1793545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856509" y="3016879"/>
            <a:ext cx="2743200" cy="2616666"/>
          </a:xfrm>
          <a:prstGeom prst="rect">
            <a:avLst/>
          </a:prstGeom>
        </p:spPr>
      </p:pic>
      <p:sp>
        <p:nvSpPr>
          <p:cNvPr id="2" name="Tittel 1"/>
          <p:cNvSpPr>
            <a:spLocks noGrp="1"/>
          </p:cNvSpPr>
          <p:nvPr>
            <p:ph type="title"/>
          </p:nvPr>
        </p:nvSpPr>
        <p:spPr/>
        <p:txBody>
          <a:bodyPr/>
          <a:lstStyle/>
          <a:p>
            <a:r>
              <a:rPr lang="nb-NO" dirty="0" smtClean="0"/>
              <a:t>Viktigste smitteveier voksne</a:t>
            </a:r>
            <a:endParaRPr lang="nb-NO" dirty="0"/>
          </a:p>
        </p:txBody>
      </p:sp>
      <p:sp>
        <p:nvSpPr>
          <p:cNvPr id="3" name="Plassholder for innhold 2"/>
          <p:cNvSpPr>
            <a:spLocks noGrp="1"/>
          </p:cNvSpPr>
          <p:nvPr>
            <p:ph idx="1"/>
          </p:nvPr>
        </p:nvSpPr>
        <p:spPr>
          <a:xfrm>
            <a:off x="1856510" y="1600201"/>
            <a:ext cx="8354291" cy="4525963"/>
          </a:xfrm>
        </p:spPr>
        <p:txBody>
          <a:bodyPr>
            <a:normAutofit/>
          </a:bodyPr>
          <a:lstStyle/>
          <a:p>
            <a:pPr marL="0" indent="0">
              <a:buNone/>
            </a:pPr>
            <a:r>
              <a:rPr lang="nb-NO" dirty="0" smtClean="0"/>
              <a:t>Gjennom blod </a:t>
            </a:r>
          </a:p>
          <a:p>
            <a:pPr marL="0" indent="0">
              <a:buNone/>
            </a:pPr>
            <a:r>
              <a:rPr lang="nb-NO" sz="1800" dirty="0"/>
              <a:t/>
            </a:r>
            <a:br>
              <a:rPr lang="nb-NO" sz="1800" dirty="0"/>
            </a:br>
            <a:r>
              <a:rPr lang="nb-NO" sz="2400" dirty="0"/>
              <a:t>Sprøytedeling                       Stikkskader               Blodprodukter</a:t>
            </a:r>
            <a:br>
              <a:rPr lang="nb-NO" sz="2400" dirty="0"/>
            </a:br>
            <a:endParaRPr lang="nb-NO" sz="2400" dirty="0"/>
          </a:p>
        </p:txBody>
      </p:sp>
      <p:pic>
        <p:nvPicPr>
          <p:cNvPr id="6" name="Bild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51499" y="3016879"/>
            <a:ext cx="1742767" cy="2619074"/>
          </a:xfrm>
          <a:prstGeom prst="rect">
            <a:avLst/>
          </a:prstGeom>
          <a:ln>
            <a:noFill/>
          </a:ln>
          <a:effectLst>
            <a:softEdge rad="0"/>
          </a:effectLst>
        </p:spPr>
      </p:pic>
      <p:pic>
        <p:nvPicPr>
          <p:cNvPr id="8" name="Bilde 7"/>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246054" y="3071262"/>
            <a:ext cx="2964746" cy="2597552"/>
          </a:xfrm>
          <a:prstGeom prst="rect">
            <a:avLst/>
          </a:prstGeom>
          <a:ln>
            <a:noFill/>
          </a:ln>
          <a:effectLst>
            <a:softEdge rad="0"/>
          </a:effectLst>
        </p:spPr>
      </p:pic>
    </p:spTree>
    <p:extLst>
      <p:ext uri="{BB962C8B-B14F-4D97-AF65-F5344CB8AC3E}">
        <p14:creationId xmlns:p14="http://schemas.microsoft.com/office/powerpoint/2010/main" val="1176474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Viktigste smitteveier voksne</a:t>
            </a:r>
            <a:endParaRPr lang="nb-NO" dirty="0"/>
          </a:p>
        </p:txBody>
      </p:sp>
      <p:sp>
        <p:nvSpPr>
          <p:cNvPr id="3" name="Plassholder for innhold 2"/>
          <p:cNvSpPr>
            <a:spLocks noGrp="1"/>
          </p:cNvSpPr>
          <p:nvPr>
            <p:ph idx="1"/>
          </p:nvPr>
        </p:nvSpPr>
        <p:spPr>
          <a:xfrm>
            <a:off x="1844635" y="1590559"/>
            <a:ext cx="3443844" cy="762990"/>
          </a:xfrm>
        </p:spPr>
        <p:txBody>
          <a:bodyPr>
            <a:noAutofit/>
          </a:bodyPr>
          <a:lstStyle/>
          <a:p>
            <a:pPr marL="457200" lvl="1" indent="0">
              <a:buNone/>
            </a:pPr>
            <a:r>
              <a:rPr lang="nb-NO" sz="3200" dirty="0"/>
              <a:t>Seksuell kontakt</a:t>
            </a:r>
            <a:br>
              <a:rPr lang="nb-NO" sz="3200" dirty="0"/>
            </a:br>
            <a:endParaRPr lang="nb-NO" sz="3200" dirty="0"/>
          </a:p>
        </p:txBody>
      </p:sp>
      <p:pic>
        <p:nvPicPr>
          <p:cNvPr id="4" name="Bild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61855" y="2232562"/>
            <a:ext cx="6206339" cy="4137560"/>
          </a:xfrm>
          <a:prstGeom prst="rect">
            <a:avLst/>
          </a:prstGeom>
        </p:spPr>
      </p:pic>
      <p:pic>
        <p:nvPicPr>
          <p:cNvPr id="5" name="Bild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92831" y="2220686"/>
            <a:ext cx="6206339" cy="4137560"/>
          </a:xfrm>
          <a:prstGeom prst="rect">
            <a:avLst/>
          </a:prstGeom>
        </p:spPr>
      </p:pic>
    </p:spTree>
    <p:extLst>
      <p:ext uri="{BB962C8B-B14F-4D97-AF65-F5344CB8AC3E}">
        <p14:creationId xmlns:p14="http://schemas.microsoft.com/office/powerpoint/2010/main" val="35840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pPr algn="l"/>
            <a:r>
              <a:rPr lang="nb-NO" dirty="0"/>
              <a:t>Forekomst av hepatitt B i verden</a:t>
            </a:r>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2000251" y="1543051"/>
            <a:ext cx="8181975" cy="4734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llipse 5"/>
          <p:cNvSpPr/>
          <p:nvPr/>
        </p:nvSpPr>
        <p:spPr>
          <a:xfrm>
            <a:off x="5324475" y="1809751"/>
            <a:ext cx="1581150" cy="1266825"/>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prstClr val="white"/>
              </a:solidFill>
            </a:endParaRPr>
          </a:p>
        </p:txBody>
      </p:sp>
      <p:sp>
        <p:nvSpPr>
          <p:cNvPr id="7" name="TekstSylinder 6"/>
          <p:cNvSpPr txBox="1"/>
          <p:nvPr/>
        </p:nvSpPr>
        <p:spPr>
          <a:xfrm>
            <a:off x="6810375" y="1714500"/>
            <a:ext cx="1885948" cy="369332"/>
          </a:xfrm>
          <a:prstGeom prst="rect">
            <a:avLst/>
          </a:prstGeom>
          <a:solidFill>
            <a:schemeClr val="bg1"/>
          </a:solidFill>
        </p:spPr>
        <p:txBody>
          <a:bodyPr wrap="square" rtlCol="0">
            <a:spAutoFit/>
          </a:bodyPr>
          <a:lstStyle/>
          <a:p>
            <a:r>
              <a:rPr lang="nb-NO" b="1" dirty="0">
                <a:solidFill>
                  <a:srgbClr val="FF0000"/>
                </a:solidFill>
              </a:rPr>
              <a:t>&lt; 1 % = Svært lav</a:t>
            </a:r>
          </a:p>
        </p:txBody>
      </p:sp>
      <p:sp>
        <p:nvSpPr>
          <p:cNvPr id="8" name="TekstSylinder 7"/>
          <p:cNvSpPr txBox="1"/>
          <p:nvPr/>
        </p:nvSpPr>
        <p:spPr>
          <a:xfrm>
            <a:off x="7686675" y="6211094"/>
            <a:ext cx="2762249" cy="276999"/>
          </a:xfrm>
          <a:prstGeom prst="rect">
            <a:avLst/>
          </a:prstGeom>
          <a:noFill/>
        </p:spPr>
        <p:txBody>
          <a:bodyPr wrap="square" rtlCol="0">
            <a:spAutoFit/>
          </a:bodyPr>
          <a:lstStyle/>
          <a:p>
            <a:r>
              <a:rPr lang="nb-NO" sz="1200" dirty="0">
                <a:solidFill>
                  <a:prstClr val="black"/>
                </a:solidFill>
              </a:rPr>
              <a:t>Source: Depts.washington.edu (2006)</a:t>
            </a:r>
          </a:p>
        </p:txBody>
      </p:sp>
    </p:spTree>
    <p:extLst>
      <p:ext uri="{BB962C8B-B14F-4D97-AF65-F5344CB8AC3E}">
        <p14:creationId xmlns:p14="http://schemas.microsoft.com/office/powerpoint/2010/main" val="1091366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Dødsfall av </a:t>
            </a:r>
            <a:r>
              <a:rPr lang="nb-NO" dirty="0" err="1" smtClean="0"/>
              <a:t>vaksineforebyggbare</a:t>
            </a:r>
            <a:r>
              <a:rPr lang="nb-NO" dirty="0" smtClean="0"/>
              <a:t> sykdom i Europa 2012</a:t>
            </a:r>
            <a:endParaRPr lang="nb-NO" dirty="0"/>
          </a:p>
        </p:txBody>
      </p:sp>
      <p:pic>
        <p:nvPicPr>
          <p:cNvPr id="9218"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a:ext>
            </a:extLst>
          </a:blip>
          <a:srcRect/>
          <a:stretch/>
        </p:blipFill>
        <p:spPr bwMode="auto">
          <a:xfrm>
            <a:off x="2368455" y="1942994"/>
            <a:ext cx="7726339" cy="4451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836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4152901" y="2795155"/>
            <a:ext cx="3902863" cy="707886"/>
          </a:xfrm>
          <a:prstGeom prst="rect">
            <a:avLst/>
          </a:prstGeom>
          <a:noFill/>
        </p:spPr>
        <p:txBody>
          <a:bodyPr wrap="none" rtlCol="0">
            <a:spAutoFit/>
          </a:bodyPr>
          <a:lstStyle/>
          <a:p>
            <a:r>
              <a:rPr lang="nb-NO" sz="4000" dirty="0">
                <a:solidFill>
                  <a:schemeClr val="tx2"/>
                </a:solidFill>
              </a:rPr>
              <a:t>Hepatitt B i Norge</a:t>
            </a:r>
          </a:p>
        </p:txBody>
      </p:sp>
    </p:spTree>
    <p:extLst>
      <p:ext uri="{BB962C8B-B14F-4D97-AF65-F5344CB8AC3E}">
        <p14:creationId xmlns:p14="http://schemas.microsoft.com/office/powerpoint/2010/main" val="2270265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FH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9453</TotalTime>
  <Words>548</Words>
  <Application>Microsoft Office PowerPoint</Application>
  <PresentationFormat>Widescreen</PresentationFormat>
  <Paragraphs>141</Paragraphs>
  <Slides>17</Slides>
  <Notes>15</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17</vt:i4>
      </vt:variant>
    </vt:vector>
  </HeadingPairs>
  <TitlesOfParts>
    <vt:vector size="21" baseType="lpstr">
      <vt:lpstr>Arial</vt:lpstr>
      <vt:lpstr>Calibri</vt:lpstr>
      <vt:lpstr>Wingdings</vt:lpstr>
      <vt:lpstr>FHI</vt:lpstr>
      <vt:lpstr>Hepatitt B-vaksine   Innføring av hepatitt B-vaksine i barnevaksinasjonsprogrammet 2017 Margrethe Greve-Isdahl, barnelege Folkehelseinstituttet</vt:lpstr>
      <vt:lpstr>Hepatitt B</vt:lpstr>
      <vt:lpstr>Hvordan smitter hepatitt B?</vt:lpstr>
      <vt:lpstr>Viktigste smitteveier hos barn</vt:lpstr>
      <vt:lpstr>Viktigste smitteveier voksne</vt:lpstr>
      <vt:lpstr>Viktigste smitteveier voksne</vt:lpstr>
      <vt:lpstr>Forekomst av hepatitt B i verden</vt:lpstr>
      <vt:lpstr>Dødsfall av vaksineforebyggbare sykdom i Europa 2012</vt:lpstr>
      <vt:lpstr>PowerPoint-presentasjon</vt:lpstr>
      <vt:lpstr>PowerPoint-presentasjon</vt:lpstr>
      <vt:lpstr>Akutt hepatitt B i Norge</vt:lpstr>
      <vt:lpstr>Symptomer på akutt hepatitt B</vt:lpstr>
      <vt:lpstr>Kronisk hepatitt B i Norge </vt:lpstr>
      <vt:lpstr>Kronisk hepatitt B</vt:lpstr>
      <vt:lpstr>Alder og risiko for kronisk infeksjon</vt:lpstr>
      <vt:lpstr>Hvordan forebygge hepatitt B?</vt:lpstr>
      <vt:lpstr>Viktigste budskap</vt:lpstr>
    </vt:vector>
  </TitlesOfParts>
  <Company>Folkehelseinstituttet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Per Kristian Svendsen</dc:creator>
  <cp:lastModifiedBy>Carver, Rebecca Bruu</cp:lastModifiedBy>
  <cp:revision>316</cp:revision>
  <cp:lastPrinted>2014-12-08T12:55:33Z</cp:lastPrinted>
  <dcterms:created xsi:type="dcterms:W3CDTF">2010-10-19T12:25:55Z</dcterms:created>
  <dcterms:modified xsi:type="dcterms:W3CDTF">2017-02-07T10:48:11Z</dcterms:modified>
</cp:coreProperties>
</file>