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65" r:id="rId6"/>
    <p:sldId id="323" r:id="rId7"/>
    <p:sldId id="324" r:id="rId8"/>
    <p:sldId id="312" r:id="rId9"/>
    <p:sldId id="327" r:id="rId10"/>
    <p:sldId id="318" r:id="rId11"/>
    <p:sldId id="325" r:id="rId12"/>
    <p:sldId id="326" r:id="rId13"/>
    <p:sldId id="314" r:id="rId14"/>
    <p:sldId id="328" r:id="rId15"/>
    <p:sldId id="315" r:id="rId16"/>
    <p:sldId id="317" r:id="rId17"/>
    <p:sldId id="321" r:id="rId18"/>
    <p:sldId id="320" r:id="rId19"/>
    <p:sldId id="322" r:id="rId20"/>
    <p:sldId id="313" r:id="rId21"/>
    <p:sldId id="309" r:id="rId22"/>
    <p:sldId id="310" r:id="rId23"/>
    <p:sldId id="329" r:id="rId24"/>
  </p:sldIdLst>
  <p:sldSz cx="12192000" cy="6858000"/>
  <p:notesSz cx="6669088" cy="97536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2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93"/>
    <a:srgbClr val="004A92"/>
    <a:srgbClr val="F6F372"/>
    <a:srgbClr val="0000CC"/>
    <a:srgbClr val="FF4F4F"/>
    <a:srgbClr val="AFCA0B"/>
    <a:srgbClr val="00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iddels stil 4 – uthev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85" autoAdjust="0"/>
    <p:restoredTop sz="70714" autoAdjust="0"/>
  </p:normalViewPr>
  <p:slideViewPr>
    <p:cSldViewPr snapToGrid="0">
      <p:cViewPr varScale="1">
        <p:scale>
          <a:sx n="47" d="100"/>
          <a:sy n="47" d="100"/>
        </p:scale>
        <p:origin x="2172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163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894" y="-102"/>
      </p:cViewPr>
      <p:guideLst>
        <p:guide orient="horz" pos="3072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4E7D081D-00C4-4F27-9FB7-56F92581F7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ACA8F7-0286-4A69-9296-22043389E7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7D19B-ABB8-405D-A632-EBD6DB666D36}" type="datetimeFigureOut">
              <a:rPr lang="nb-NO" smtClean="0"/>
              <a:t>18.09.2023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6CA398D-6E38-4B3E-8448-CD13E404EC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F9B3648-8466-4A18-B775-5927BEB2B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817C7-0CD1-4AB6-A161-706ECA8E8A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9214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AAF9F-1699-E943-ACCE-9682E6851D55}" type="datetimeFigureOut">
              <a:rPr lang="nb-NO" smtClean="0"/>
              <a:t>18.09.2023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F8C22-4B7E-C849-A7FA-08599E78BF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168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1952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0457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8B917-8F78-44B4-8579-C946C2458145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1423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8B917-8F78-44B4-8579-C946C2458145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8253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0448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9709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2421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3074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3571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1862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1719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71638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7479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8B917-8F78-44B4-8579-C946C245814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8150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0733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9340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8255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8B917-8F78-44B4-8579-C946C245814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541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8B917-8F78-44B4-8579-C946C2458145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3208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8B917-8F78-44B4-8579-C946C2458145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016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3FF05FE-4686-4401-8435-3184D20E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7EA20-9749-46AB-9462-6164522DDC83}" type="datetime1">
              <a:rPr lang="nb-NO" smtClean="0"/>
              <a:t>18.09.2023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DE55D9E-DCCB-4C6A-B993-B4E34064E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Synne Jenum 08.11.2022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D73E658-A926-4C2C-98EE-AB70A1D0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CFA45D2A-9AD5-4FA0-8B4D-3F277D66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4348607" cy="119438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986C8ECE-38F8-4390-AC09-623FD14A3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6" y="2978331"/>
            <a:ext cx="4348606" cy="137742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CD529F53-5CF9-4D77-8899-65700A0566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1"/>
            <a:ext cx="6095999" cy="5928526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29185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E44A4-F7A1-463A-A783-40ACF296ADC8}" type="datetime1">
              <a:rPr lang="nb-NO" smtClean="0"/>
              <a:t>18.09.2023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Synne Jenum 08.11.2022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303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82E6A-09B0-4A00-88DD-F9B99AF349FE}" type="datetime1">
              <a:rPr lang="nb-NO" smtClean="0"/>
              <a:t>18.09.2023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Synne Jenum 08.11.2022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AA9C0BB-5039-4A1C-947B-6743E2CBA5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E30C9680-88E9-452A-BB51-C51AB99C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3484A42-984E-4758-86EA-2B21CC09A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0385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1BB5-094D-4D9F-9738-F4835CE8ED68}" type="datetime1">
              <a:rPr lang="nb-NO" smtClean="0"/>
              <a:t>18.09.2023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Synne Jenum 08.11.2022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6593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1DCE-C897-4A6B-B46C-5D21240AEB69}" type="datetime1">
              <a:rPr lang="nb-NO" smtClean="0"/>
              <a:t>18.09.2023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Synne Jenum 08.11.2022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3B4D85B6-5136-43C2-BCCA-FFE6137618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CFEB4D9-AD72-4B60-95EB-31621B6E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D57DF29E-3BF1-4C83-88E7-8D3E0A617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12339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A2D37-98F5-4626-A2DF-E08ED51E782E}" type="datetime1">
              <a:rPr lang="nb-NO" smtClean="0"/>
              <a:t>18.09.2023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Synne Jenum 08.11.2022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3167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5E6D-1CE6-43B7-85BA-7C53203393AB}" type="datetime1">
              <a:rPr lang="nb-NO" smtClean="0"/>
              <a:t>18.09.2023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Synne Jenum 08.11.2022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113684-BC8C-4B54-B1C4-2C234332B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BE7DA01-5E20-41BD-826E-7F328002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A34D5D0D-229E-4AF7-928B-37C41B666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00006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F2BC-55DC-4D0A-81B0-787F84FF5781}" type="datetime1">
              <a:rPr lang="nb-NO" smtClean="0"/>
              <a:t>18.09.2023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Synne Jenum 08.11.2022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0886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54BF-51C2-4548-9C64-F12A388017EA}" type="datetime1">
              <a:rPr lang="nb-NO" smtClean="0"/>
              <a:t>18.09.2023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Synne Jenum 08.11.2022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C4F0BCF0-D77D-4BAC-ACC6-E58E2771C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BA8BB17A-3886-437E-B029-FA39EB4C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FD7AEDA9-25F3-4EBC-AEFD-6D675442C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49582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566A-AB78-471E-8C51-94B1777C9B84}" type="datetime1">
              <a:rPr lang="nb-NO" smtClean="0"/>
              <a:t>18.09.2023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Synne Jenum 08.11.2022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5365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DC62-A94F-40B9-B837-AE2B901D2DAD}" type="datetime1">
              <a:rPr lang="nb-NO" smtClean="0"/>
              <a:t>18.09.2023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Synne Jenum 08.11.2022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E431200A-E5F1-4F37-8164-2FFA693ECB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D5AB19BB-2DBF-4D3A-8459-E3D69AC6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75FB2E99-4EC2-4268-AB1B-CDAADA5B0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381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EF68-2A51-4D40-B184-12818A96E0B1}" type="datetime1">
              <a:rPr lang="nb-NO" smtClean="0"/>
              <a:t>18.09.2023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Synne Jenum 08.11.2022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644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4CBC-AC59-451A-9751-77693B4CE5FF}" type="datetime1">
              <a:rPr lang="nb-NO" smtClean="0"/>
              <a:t>18.09.2023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Synne Jenum 08.11.2022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211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DCE3-FF19-4ABF-A04D-9538CEF1A8B0}" type="datetime1">
              <a:rPr lang="nb-NO" smtClean="0"/>
              <a:t>18.09.2023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Synne Jenum 08.11.2022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30BD98DE-0FE7-4EE7-BD09-E062E3DFF2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B23F4A9D-4298-4A99-BC78-A135ACB9E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55F2F4FF-176B-4A6C-93AD-E9D9F50C6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4889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332F-EB58-4986-A5CD-F035A7840326}" type="datetime1">
              <a:rPr lang="nb-NO" smtClean="0"/>
              <a:t>18.09.2023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Synne Jenum 08.11.2022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9416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B71D-29D4-4422-9A57-5279A818D1EF}" type="datetime1">
              <a:rPr lang="nb-NO" smtClean="0"/>
              <a:t>18.09.2023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Synne Jenum 08.11.2022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9F6BAA13-0830-4EAC-B836-D5C1707063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D51A3243-C799-46F9-AD23-9C216B88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27A667A7-0101-4FE5-B036-E06942A90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37825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B57A-9667-4D24-8585-55139A168CAE}" type="datetime1">
              <a:rPr lang="nb-NO" smtClean="0"/>
              <a:t>18.09.2023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Synne Jenum 08.11.2022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B7FA2FC1-303A-41AE-893E-D166CE77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023F59A7-2729-4B8A-AAF9-7793D2677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14188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C9BC-6054-4071-837C-C2D83F6C8C9A}" type="datetime1">
              <a:rPr lang="nb-NO" smtClean="0"/>
              <a:t>18.09.2023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Synne Jenum 08.11.2022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8672E4AF-E70B-4478-86F5-CE8AE7E854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E4FBBD37-7F67-4259-B493-0B636DB8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5BA5566-A5E0-4321-B599-BEB03BF1E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21315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A702-358E-4EA0-BD78-08E6F73B659C}" type="datetime1">
              <a:rPr lang="nb-NO" smtClean="0"/>
              <a:t>18.09.2023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Synne Jenum 08.11.2022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0DA433E-E19E-4759-8678-A4A2C1FD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0C9783D8-1EF3-4B37-9ED6-215985DC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17753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4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4FDE-DAE4-4EAA-B8E1-D3FFDE9F7E74}" type="datetime1">
              <a:rPr lang="nb-NO" smtClean="0"/>
              <a:t>18.09.2023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Synne Jenum 08.11.2022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B49A3FFB-6076-1A41-984A-4C785448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CD73630F-A3D6-904E-99E5-08307F87D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893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DF96-C667-43CB-AA85-DB33753E7ADA}" type="datetime1">
              <a:rPr lang="nb-NO" smtClean="0"/>
              <a:t>18.09.2023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Synne Jenum 08.11.2022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4431F304-E76D-3146-964B-14DFE1E9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4661CA4A-8E0E-8C49-BC3E-1A4B3C985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847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C484-80D8-4E59-834F-606371E76730}" type="datetime1">
              <a:rPr lang="nb-NO" smtClean="0"/>
              <a:t>18.09.2023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Synne Jenum 08.11.2022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0B3AA98A-AB8C-42AF-A30A-D209CA99F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0537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7197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072502-4E4A-449F-AA2C-76A83E5B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8B7CF3-00A0-472B-8D13-4F9BD4116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607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C8E5455-3D59-4FA3-A1BA-DEA033D3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607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2EA8-0B94-4F32-A7CF-441D16A74468}" type="datetime1">
              <a:rPr lang="nb-NO" smtClean="0"/>
              <a:t>18.09.2023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Synne Jenum 08.11.2022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47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FC42E7-C7B6-4BB1-8678-1916449E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8FC5351-58AB-4694-B2C5-C21BBC38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D604-B2BC-46D0-A8FC-179011E2263F}" type="datetime1">
              <a:rPr lang="nb-NO" smtClean="0"/>
              <a:t>18.09.2023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D0D3338-C838-4294-B690-189DBEA7A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Synne Jenum 08.11.2022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A64C9D0-EBD5-4D33-BD7B-CCF2F5E1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3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03B7481-3688-4B04-B67E-23B7FD9FE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8E8A-AD05-4612-9D2C-3004EDD3C896}" type="datetime1">
              <a:rPr lang="nb-NO" smtClean="0"/>
              <a:t>18.09.2023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F73DD26-4037-4A18-A05E-AA134B9D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Synne Jenum 08.11.2022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496E061-70AD-45E6-B695-FC98F914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027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8D2398-FC0D-4E0C-B5AD-8C2E8FAF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8449673-CC7C-4DA6-A417-52E1BA9E8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E38A-5B6E-4EEE-B583-69A682EA2033}" type="datetime1">
              <a:rPr lang="nb-NO" smtClean="0"/>
              <a:t>18.09.2023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Synne Jenum 08.11.2022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A87EF4F6-FD80-4958-8E24-E370421914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82355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3F13CE7-7E72-49FD-9179-672195AA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1C6E529-3426-4CD8-8DE8-704A00260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05DCFF-9452-43CA-A8F2-63B746EF6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3" y="6292742"/>
            <a:ext cx="1200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fld id="{8D1CC8F6-6900-450D-B6D8-6D6B664AFA92}" type="datetime1">
              <a:rPr lang="nb-NO" smtClean="0"/>
              <a:t>18.09.2023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F726A0-91AD-490D-8F7E-2F883D0BD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3500" y="6292742"/>
            <a:ext cx="6208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r>
              <a:rPr lang="nb-NO"/>
              <a:t>Synne Jenum 08.11.2022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6EDB195-5C8F-492E-BE84-4A9C1B3F7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4303" y="6292742"/>
            <a:ext cx="859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DEDE010E-7568-42CB-990A-AAD7ACCD914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5" y="6292868"/>
            <a:ext cx="1698307" cy="360432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7BE4884A-7C66-4471-9DC2-28A0785C029A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486" y="6256460"/>
            <a:ext cx="474315" cy="41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5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71" r:id="rId4"/>
    <p:sldLayoutId id="2147483672" r:id="rId5"/>
    <p:sldLayoutId id="2147483670" r:id="rId6"/>
    <p:sldLayoutId id="2147483654" r:id="rId7"/>
    <p:sldLayoutId id="2147483655" r:id="rId8"/>
    <p:sldLayoutId id="2147483651" r:id="rId9"/>
    <p:sldLayoutId id="2147483674" r:id="rId10"/>
    <p:sldLayoutId id="2147483660" r:id="rId11"/>
    <p:sldLayoutId id="2147483675" r:id="rId12"/>
    <p:sldLayoutId id="2147483661" r:id="rId13"/>
    <p:sldLayoutId id="2147483676" r:id="rId14"/>
    <p:sldLayoutId id="2147483673" r:id="rId15"/>
    <p:sldLayoutId id="2147483677" r:id="rId16"/>
    <p:sldLayoutId id="2147483664" r:id="rId17"/>
    <p:sldLayoutId id="2147483678" r:id="rId18"/>
    <p:sldLayoutId id="2147483665" r:id="rId19"/>
    <p:sldLayoutId id="2147483679" r:id="rId20"/>
    <p:sldLayoutId id="2147483666" r:id="rId21"/>
    <p:sldLayoutId id="2147483680" r:id="rId22"/>
    <p:sldLayoutId id="2147483667" r:id="rId23"/>
    <p:sldLayoutId id="2147483681" r:id="rId24"/>
    <p:sldLayoutId id="2147483668" r:id="rId25"/>
    <p:sldLayoutId id="2147483682" r:id="rId2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A9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linicaloptions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AEC859-E1BD-4844-BEBF-9F7D63DA4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63" y="645564"/>
            <a:ext cx="5676121" cy="2927370"/>
          </a:xfrm>
        </p:spPr>
        <p:txBody>
          <a:bodyPr>
            <a:normAutofit fontScale="90000"/>
          </a:bodyPr>
          <a:lstStyle/>
          <a:p>
            <a:pPr algn="ctr"/>
            <a:r>
              <a:rPr lang="nb-NO" sz="4400" dirty="0">
                <a:solidFill>
                  <a:srgbClr val="004A92"/>
                </a:solidFill>
              </a:rPr>
              <a:t>Kortere behandlingsregimer ved</a:t>
            </a:r>
            <a:br>
              <a:rPr lang="nb-NO" dirty="0">
                <a:solidFill>
                  <a:srgbClr val="C00000"/>
                </a:solidFill>
              </a:rPr>
            </a:br>
            <a:r>
              <a:rPr lang="nb-NO" sz="7300" dirty="0">
                <a:solidFill>
                  <a:srgbClr val="C00000"/>
                </a:solidFill>
              </a:rPr>
              <a:t>MDR-TB</a:t>
            </a:r>
            <a:br>
              <a:rPr lang="nb-NO" dirty="0">
                <a:solidFill>
                  <a:srgbClr val="C00000"/>
                </a:solidFill>
              </a:rPr>
            </a:br>
            <a:br>
              <a:rPr lang="nb-NO" dirty="0">
                <a:solidFill>
                  <a:srgbClr val="C00000"/>
                </a:solidFill>
              </a:rPr>
            </a:br>
            <a:r>
              <a:rPr lang="nb-NO" sz="2700" dirty="0">
                <a:solidFill>
                  <a:srgbClr val="004A92"/>
                </a:solidFill>
              </a:rPr>
              <a:t>TB og Einar Heldal-dagen, FHI</a:t>
            </a:r>
            <a:br>
              <a:rPr lang="nb-NO" sz="2700" dirty="0">
                <a:solidFill>
                  <a:srgbClr val="004A92"/>
                </a:solidFill>
              </a:rPr>
            </a:br>
            <a:r>
              <a:rPr lang="nb-NO" sz="2700" dirty="0">
                <a:solidFill>
                  <a:srgbClr val="004A92"/>
                </a:solidFill>
              </a:rPr>
              <a:t>7.sept 2023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13B5EB7-893F-4352-9F3C-A08824330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8854" y="4475765"/>
            <a:ext cx="4348606" cy="13774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b-NO" sz="1800" b="1" dirty="0">
                <a:solidFill>
                  <a:schemeClr val="tx1"/>
                </a:solidFill>
              </a:rPr>
              <a:t>Synne Jenum</a:t>
            </a:r>
          </a:p>
          <a:p>
            <a:pPr marL="0" indent="0" algn="ctr">
              <a:buNone/>
            </a:pPr>
            <a:r>
              <a:rPr lang="nb-NO" sz="1800" dirty="0" err="1">
                <a:solidFill>
                  <a:schemeClr val="tx1"/>
                </a:solidFill>
              </a:rPr>
              <a:t>Ph.D</a:t>
            </a:r>
            <a:r>
              <a:rPr lang="nb-NO" sz="1800" dirty="0">
                <a:solidFill>
                  <a:schemeClr val="tx1"/>
                </a:solidFill>
              </a:rPr>
              <a:t>, overlege</a:t>
            </a:r>
          </a:p>
          <a:p>
            <a:pPr marL="0" indent="0" algn="ctr">
              <a:buNone/>
            </a:pPr>
            <a:r>
              <a:rPr lang="nb-NO" sz="1800" dirty="0">
                <a:solidFill>
                  <a:schemeClr val="tx1"/>
                </a:solidFill>
              </a:rPr>
              <a:t>Infeksjonsmedisinsk avdeling, Ullevål</a:t>
            </a:r>
          </a:p>
          <a:p>
            <a:pPr marL="0" indent="0" algn="ctr">
              <a:buNone/>
            </a:pPr>
            <a:r>
              <a:rPr lang="nb-NO" sz="1800" dirty="0">
                <a:solidFill>
                  <a:schemeClr val="tx1"/>
                </a:solidFill>
              </a:rPr>
              <a:t>Oslo Universitetssykehus.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687519" y="6265962"/>
            <a:ext cx="6208704" cy="365125"/>
          </a:xfrm>
        </p:spPr>
        <p:txBody>
          <a:bodyPr/>
          <a:lstStyle/>
          <a:p>
            <a:pPr algn="r"/>
            <a:r>
              <a:rPr lang="nb-NO" b="0" dirty="0">
                <a:solidFill>
                  <a:schemeClr val="bg1">
                    <a:lumMod val="50000"/>
                  </a:schemeClr>
                </a:solidFill>
              </a:rPr>
              <a:t>Synne Jenum 07.09.23</a:t>
            </a:r>
          </a:p>
        </p:txBody>
      </p:sp>
    </p:spTree>
    <p:extLst>
      <p:ext uri="{BB962C8B-B14F-4D97-AF65-F5344CB8AC3E}">
        <p14:creationId xmlns:p14="http://schemas.microsoft.com/office/powerpoint/2010/main" val="1981276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6B544-743C-443D-AE0E-25F41CF2A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2952"/>
            <a:ext cx="12192000" cy="1160385"/>
          </a:xfrm>
          <a:solidFill>
            <a:srgbClr val="3A7986"/>
          </a:solidFill>
        </p:spPr>
        <p:txBody>
          <a:bodyPr>
            <a:normAutofit/>
          </a:bodyPr>
          <a:lstStyle/>
          <a:p>
            <a:pPr algn="ctr"/>
            <a:r>
              <a:rPr lang="en-US" altLang="en-US" b="1" dirty="0">
                <a:solidFill>
                  <a:schemeClr val="bg1"/>
                </a:solidFill>
              </a:rPr>
              <a:t>6-month all oral (TB-PRACTECAL)</a:t>
            </a: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sz="2400" spc="-10" dirty="0" err="1">
                <a:solidFill>
                  <a:schemeClr val="bg1"/>
                </a:solidFill>
              </a:rPr>
              <a:t>Nyang’wa</a:t>
            </a:r>
            <a:r>
              <a:rPr lang="en-US" altLang="en-US" sz="2400" spc="-10" dirty="0">
                <a:solidFill>
                  <a:schemeClr val="bg1"/>
                </a:solidFill>
              </a:rPr>
              <a:t>. CROI 2022. </a:t>
            </a:r>
            <a:r>
              <a:rPr lang="en-US" altLang="en-US" sz="2400" spc="-10" dirty="0" err="1">
                <a:solidFill>
                  <a:schemeClr val="bg1"/>
                </a:solidFill>
              </a:rPr>
              <a:t>Abstr</a:t>
            </a:r>
            <a:r>
              <a:rPr lang="en-US" altLang="en-US" sz="2400" spc="-10" dirty="0">
                <a:solidFill>
                  <a:schemeClr val="bg1"/>
                </a:solidFill>
              </a:rPr>
              <a:t> 79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8A55684C-66A1-4FEE-A303-1CE65C3BCED9}"/>
              </a:ext>
            </a:extLst>
          </p:cNvPr>
          <p:cNvGrpSpPr>
            <a:grpSpLocks/>
          </p:cNvGrpSpPr>
          <p:nvPr/>
        </p:nvGrpSpPr>
        <p:grpSpPr bwMode="auto">
          <a:xfrm>
            <a:off x="4572818" y="6382127"/>
            <a:ext cx="2488502" cy="449064"/>
            <a:chOff x="9602074" y="3550251"/>
            <a:chExt cx="2488502" cy="44925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99DAC88-CEBD-40E7-ADFD-A750E3C634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1978" y="3550251"/>
              <a:ext cx="569913" cy="181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5F47864C-5DD9-41A2-9929-AC2E28330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2074" y="3691599"/>
              <a:ext cx="2488502" cy="307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400" b="0" dirty="0">
                  <a:solidFill>
                    <a:srgbClr val="455560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pitchFamily="34" charset="0"/>
                  <a:hlinkClick r:id="rId4"/>
                </a:rPr>
                <a:t>clinicaloptions.com</a:t>
              </a:r>
              <a:endParaRPr lang="en-US" altLang="en-US" sz="14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13" name="Group 32">
            <a:extLst>
              <a:ext uri="{FF2B5EF4-FFF2-40B4-BE49-F238E27FC236}">
                <a16:creationId xmlns:a16="http://schemas.microsoft.com/office/drawing/2014/main" id="{302E7201-45CF-47B4-BD66-883362C4DC16}"/>
              </a:ext>
            </a:extLst>
          </p:cNvPr>
          <p:cNvGraphicFramePr>
            <a:graphicFrameLocks noGrp="1"/>
          </p:cNvGraphicFramePr>
          <p:nvPr/>
        </p:nvGraphicFramePr>
        <p:xfrm>
          <a:off x="3093720" y="1535709"/>
          <a:ext cx="8787693" cy="4410604"/>
        </p:xfrm>
        <a:graphic>
          <a:graphicData uri="http://schemas.openxmlformats.org/drawingml/2006/table">
            <a:tbl>
              <a:tblPr/>
              <a:tblGrid>
                <a:gridCol w="2414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9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3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7490">
                  <a:extLst>
                    <a:ext uri="{9D8B030D-6E8A-4147-A177-3AD203B41FA5}">
                      <a16:colId xmlns:a16="http://schemas.microsoft.com/office/drawing/2014/main" val="1432933983"/>
                    </a:ext>
                  </a:extLst>
                </a:gridCol>
                <a:gridCol w="1413124">
                  <a:extLst>
                    <a:ext uri="{9D8B030D-6E8A-4147-A177-3AD203B41FA5}">
                      <a16:colId xmlns:a16="http://schemas.microsoft.com/office/drawing/2014/main" val="3989364944"/>
                    </a:ext>
                  </a:extLst>
                </a:gridCol>
              </a:tblGrid>
              <a:tr h="1436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2000" b="1" dirty="0">
                          <a:solidFill>
                            <a:schemeClr val="bg1"/>
                          </a:solidFill>
                        </a:rPr>
                        <a:t>Primary Outcomes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2000" b="1" dirty="0" err="1">
                          <a:solidFill>
                            <a:schemeClr val="bg1"/>
                          </a:solidFill>
                        </a:rPr>
                        <a:t>mITT</a:t>
                      </a:r>
                      <a:r>
                        <a:rPr lang="en-US" altLang="en-US" sz="2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 (%)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9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charset="0"/>
                        </a:rPr>
                        <a:t>BPaL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algn="ctr">
                        <a:defRPr/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algn="ctr">
                        <a:defRPr/>
                      </a:pP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charset="0"/>
                        </a:rPr>
                        <a:t>(n = 60)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9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charset="0"/>
                        </a:rPr>
                        <a:t>BPaL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charset="0"/>
                        </a:rPr>
                        <a:t> +</a:t>
                      </a:r>
                    </a:p>
                    <a:p>
                      <a:pPr algn="ctr"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charset="0"/>
                        </a:rPr>
                        <a:t>Clofazimine</a:t>
                      </a:r>
                    </a:p>
                    <a:p>
                      <a:pPr algn="ctr">
                        <a:defRPr/>
                      </a:pP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charset="0"/>
                        </a:rPr>
                        <a:t>(n = 64)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9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charset="0"/>
                        </a:rPr>
                        <a:t>BPaL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charset="0"/>
                        </a:rPr>
                        <a:t> +</a:t>
                      </a:r>
                    </a:p>
                    <a:p>
                      <a:pPr algn="ctr"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charset="0"/>
                        </a:rPr>
                        <a:t>Moxifloxacin</a:t>
                      </a:r>
                      <a:endParaRPr lang="en-US" sz="2000" b="1" baseline="30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(n = 62)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99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WHO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SoC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36-96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wk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(n = 66)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9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4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Unfavorable outcomes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Death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Early discontinuation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Treatment failure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Lost to follow-up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Recurrence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 (23.3)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 (13.3)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(5.0)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(5.0)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 (18.8)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(1.6)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 (9.4)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(1.6)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(4.7)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(1.6)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 (11.3)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 (8.1)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(3.2)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32 (48.5)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(3.0)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 (42.4)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(3.0)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value for noninferiority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&lt;.0001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&lt;.0001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&lt;.0001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2603545"/>
                  </a:ext>
                </a:extLst>
              </a:tr>
              <a:tr h="329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value for superiority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.001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&lt;.0001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&lt;.0001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684337"/>
                  </a:ext>
                </a:extLst>
              </a:tr>
              <a:tr h="5685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Risk ratio (98.3% CI)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0.48 (-∞ to 0.85) 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0.39 (-∞ to 0.71) 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0.23 (-∞ to 0.52)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992516"/>
                  </a:ext>
                </a:extLst>
              </a:tr>
            </a:tbl>
          </a:graphicData>
        </a:graphic>
      </p:graphicFrame>
      <p:sp>
        <p:nvSpPr>
          <p:cNvPr id="11" name="Rektangel 10"/>
          <p:cNvSpPr/>
          <p:nvPr/>
        </p:nvSpPr>
        <p:spPr>
          <a:xfrm>
            <a:off x="2938424" y="2968666"/>
            <a:ext cx="9098281" cy="3593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kstSylinder 11"/>
          <p:cNvSpPr txBox="1"/>
          <p:nvPr/>
        </p:nvSpPr>
        <p:spPr>
          <a:xfrm>
            <a:off x="289301" y="3373727"/>
            <a:ext cx="26491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Open-</a:t>
            </a:r>
            <a:r>
              <a:rPr lang="nb-NO" dirty="0" err="1"/>
              <a:t>label</a:t>
            </a:r>
            <a:r>
              <a:rPr lang="nb-NO" dirty="0"/>
              <a:t> RCT</a:t>
            </a:r>
          </a:p>
          <a:p>
            <a:endParaRPr lang="nb-NO" dirty="0"/>
          </a:p>
          <a:p>
            <a:r>
              <a:rPr lang="nb-NO" dirty="0"/>
              <a:t>Belarus, </a:t>
            </a:r>
            <a:r>
              <a:rPr lang="nb-NO" dirty="0" err="1"/>
              <a:t>Uzbekistan</a:t>
            </a:r>
            <a:r>
              <a:rPr lang="nb-NO" dirty="0"/>
              <a:t>, South </a:t>
            </a:r>
            <a:r>
              <a:rPr lang="nb-NO" dirty="0" err="1"/>
              <a:t>Africa</a:t>
            </a:r>
            <a:endParaRPr lang="nb-NO" dirty="0"/>
          </a:p>
          <a:p>
            <a:endParaRPr lang="nb-NO" dirty="0"/>
          </a:p>
          <a:p>
            <a:r>
              <a:rPr lang="nb-NO" dirty="0"/>
              <a:t>23% HIV-</a:t>
            </a:r>
            <a:r>
              <a:rPr lang="nb-NO" dirty="0" err="1"/>
              <a:t>infection</a:t>
            </a:r>
            <a:endParaRPr lang="nb-NO" dirty="0"/>
          </a:p>
          <a:p>
            <a:r>
              <a:rPr lang="nb-NO" dirty="0"/>
              <a:t>30% </a:t>
            </a:r>
            <a:r>
              <a:rPr lang="nb-NO" dirty="0" err="1"/>
              <a:t>cavitary</a:t>
            </a:r>
            <a:r>
              <a:rPr lang="nb-NO" dirty="0"/>
              <a:t> </a:t>
            </a:r>
            <a:r>
              <a:rPr lang="nb-NO" dirty="0" err="1"/>
              <a:t>disease</a:t>
            </a:r>
            <a:endParaRPr lang="nb-NO" dirty="0"/>
          </a:p>
          <a:p>
            <a:r>
              <a:rPr lang="nb-NO" dirty="0"/>
              <a:t>28% FQ-</a:t>
            </a:r>
            <a:r>
              <a:rPr lang="nb-NO" dirty="0" err="1"/>
              <a:t>resistance</a:t>
            </a:r>
            <a:endParaRPr lang="nb-NO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3093719" y="6449666"/>
            <a:ext cx="192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Adapted</a:t>
            </a:r>
            <a:r>
              <a:rPr lang="nb-NO" dirty="0"/>
              <a:t> from:</a:t>
            </a:r>
          </a:p>
        </p:txBody>
      </p:sp>
      <p:graphicFrame>
        <p:nvGraphicFramePr>
          <p:cNvPr id="16" name="Group 32">
            <a:extLst>
              <a:ext uri="{FF2B5EF4-FFF2-40B4-BE49-F238E27FC236}">
                <a16:creationId xmlns:a16="http://schemas.microsoft.com/office/drawing/2014/main" id="{302E7201-45CF-47B4-BD66-883362C4DC16}"/>
              </a:ext>
            </a:extLst>
          </p:cNvPr>
          <p:cNvGraphicFramePr>
            <a:graphicFrameLocks noGrp="1"/>
          </p:cNvGraphicFramePr>
          <p:nvPr/>
        </p:nvGraphicFramePr>
        <p:xfrm>
          <a:off x="3093719" y="5809741"/>
          <a:ext cx="8787693" cy="365776"/>
        </p:xfrm>
        <a:graphic>
          <a:graphicData uri="http://schemas.openxmlformats.org/drawingml/2006/table">
            <a:tbl>
              <a:tblPr/>
              <a:tblGrid>
                <a:gridCol w="2517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1557">
                  <a:extLst>
                    <a:ext uri="{9D8B030D-6E8A-4147-A177-3AD203B41FA5}">
                      <a16:colId xmlns:a16="http://schemas.microsoft.com/office/drawing/2014/main" val="1432933983"/>
                    </a:ext>
                  </a:extLst>
                </a:gridCol>
                <a:gridCol w="1393957">
                  <a:extLst>
                    <a:ext uri="{9D8B030D-6E8A-4147-A177-3AD203B41FA5}">
                      <a16:colId xmlns:a16="http://schemas.microsoft.com/office/drawing/2014/main" val="3989364944"/>
                    </a:ext>
                  </a:extLst>
                </a:gridCol>
              </a:tblGrid>
              <a:tr h="192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SAE or new grade 3 AE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 (21.7)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 (31.9)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 (19.4)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43 (58.9)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0" y="1535709"/>
            <a:ext cx="2396544" cy="11470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3A7986"/>
                </a:solidFill>
                <a:latin typeface="Calibri" panose="020F0502020204030204" pitchFamily="34" charset="0"/>
                <a:cs typeface="Arial" charset="0"/>
              </a:rPr>
              <a:t>BPaL</a:t>
            </a:r>
            <a:r>
              <a:rPr lang="en-US" sz="2800" b="1" dirty="0">
                <a:solidFill>
                  <a:srgbClr val="3A7986"/>
                </a:solidFill>
                <a:latin typeface="Calibri" panose="020F0502020204030204" pitchFamily="34" charset="0"/>
                <a:cs typeface="Arial" charset="0"/>
              </a:rPr>
              <a:t>=	</a:t>
            </a:r>
            <a:r>
              <a:rPr lang="en-US" sz="2000" dirty="0" err="1">
                <a:latin typeface="Calibri" panose="020F0502020204030204" pitchFamily="34" charset="0"/>
                <a:cs typeface="Arial" charset="0"/>
              </a:rPr>
              <a:t>Bedaquiline</a:t>
            </a:r>
            <a:endParaRPr lang="en-US" sz="2000" dirty="0">
              <a:latin typeface="Calibri" panose="020F0502020204030204" pitchFamily="34" charset="0"/>
              <a:cs typeface="Arial" charset="0"/>
            </a:endParaRPr>
          </a:p>
          <a:p>
            <a:pPr>
              <a:defRPr/>
            </a:pPr>
            <a:r>
              <a:rPr lang="en-US" sz="2000" dirty="0">
                <a:latin typeface="Calibri" panose="020F0502020204030204" pitchFamily="34" charset="0"/>
                <a:cs typeface="Arial" charset="0"/>
              </a:rPr>
              <a:t>	</a:t>
            </a:r>
            <a:r>
              <a:rPr lang="en-US" sz="2000" dirty="0" err="1">
                <a:latin typeface="Calibri" panose="020F0502020204030204" pitchFamily="34" charset="0"/>
                <a:cs typeface="Arial" charset="0"/>
              </a:rPr>
              <a:t>Pretomanid</a:t>
            </a:r>
            <a:endParaRPr lang="en-US" sz="2000" dirty="0">
              <a:latin typeface="Calibri" panose="020F0502020204030204" pitchFamily="34" charset="0"/>
              <a:cs typeface="Arial" charset="0"/>
            </a:endParaRPr>
          </a:p>
          <a:p>
            <a:pPr>
              <a:defRPr/>
            </a:pPr>
            <a:r>
              <a:rPr lang="en-US" sz="2000" dirty="0">
                <a:latin typeface="Calibri" panose="020F0502020204030204" pitchFamily="34" charset="0"/>
                <a:cs typeface="Arial" charset="0"/>
              </a:rPr>
              <a:t>	Linezolid</a:t>
            </a:r>
          </a:p>
        </p:txBody>
      </p:sp>
      <p:sp>
        <p:nvSpPr>
          <p:cNvPr id="17" name="Rektangel 16"/>
          <p:cNvSpPr/>
          <p:nvPr/>
        </p:nvSpPr>
        <p:spPr>
          <a:xfrm>
            <a:off x="2938424" y="5809741"/>
            <a:ext cx="9098281" cy="3593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  <p:sp>
        <p:nvSpPr>
          <p:cNvPr id="18" name="Plassholder for bunntekst 3"/>
          <p:cNvSpPr txBox="1">
            <a:spLocks/>
          </p:cNvSpPr>
          <p:nvPr/>
        </p:nvSpPr>
        <p:spPr>
          <a:xfrm>
            <a:off x="4666254" y="6316804"/>
            <a:ext cx="6208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200" b="1" kern="1200">
                <a:solidFill>
                  <a:srgbClr val="004A9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b="0" dirty="0">
                <a:solidFill>
                  <a:schemeClr val="bg1">
                    <a:lumMod val="50000"/>
                  </a:schemeClr>
                </a:solidFill>
              </a:rPr>
              <a:t>Synne Jenum 07.09.23</a:t>
            </a:r>
          </a:p>
        </p:txBody>
      </p:sp>
    </p:spTree>
    <p:extLst>
      <p:ext uri="{BB962C8B-B14F-4D97-AF65-F5344CB8AC3E}">
        <p14:creationId xmlns:p14="http://schemas.microsoft.com/office/powerpoint/2010/main" val="1088951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954" y="925100"/>
            <a:ext cx="5561686" cy="3360895"/>
          </a:xfrm>
          <a:prstGeom prst="rect">
            <a:avLst/>
          </a:prstGeom>
        </p:spPr>
      </p:pic>
      <p:cxnSp>
        <p:nvCxnSpPr>
          <p:cNvPr id="8" name="Rett linje 7"/>
          <p:cNvCxnSpPr/>
          <p:nvPr/>
        </p:nvCxnSpPr>
        <p:spPr>
          <a:xfrm>
            <a:off x="4906772" y="3547289"/>
            <a:ext cx="6360459" cy="13447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/>
          <p:cNvSpPr txBox="1"/>
          <p:nvPr/>
        </p:nvSpPr>
        <p:spPr>
          <a:xfrm>
            <a:off x="4179445" y="3533840"/>
            <a:ext cx="1198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/>
              <a:t>MIC target AUC &gt;119</a:t>
            </a:r>
          </a:p>
        </p:txBody>
      </p:sp>
      <p:sp>
        <p:nvSpPr>
          <p:cNvPr id="13" name="TekstSylinder 11"/>
          <p:cNvSpPr txBox="1"/>
          <p:nvPr/>
        </p:nvSpPr>
        <p:spPr>
          <a:xfrm>
            <a:off x="10475973" y="3527300"/>
            <a:ext cx="1198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600" dirty="0"/>
              <a:t>Target </a:t>
            </a:r>
          </a:p>
          <a:p>
            <a:pPr algn="ctr"/>
            <a:r>
              <a:rPr lang="nb-NO" sz="1600" dirty="0"/>
              <a:t>&lt;2 mg/L</a:t>
            </a:r>
          </a:p>
        </p:txBody>
      </p:sp>
      <p:sp>
        <p:nvSpPr>
          <p:cNvPr id="14" name="TekstSylinder 3"/>
          <p:cNvSpPr txBox="1"/>
          <p:nvPr/>
        </p:nvSpPr>
        <p:spPr>
          <a:xfrm>
            <a:off x="362205" y="1232305"/>
            <a:ext cx="379911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b="1" dirty="0"/>
              <a:t>«BPaL» 6 months Nix-TB Trial XDR/MDR </a:t>
            </a:r>
            <a:r>
              <a:rPr lang="nb-NO" sz="2400" dirty="0"/>
              <a:t>(65%/17%) </a:t>
            </a:r>
          </a:p>
          <a:p>
            <a:r>
              <a:rPr lang="nb-NO" sz="2400" b="1" dirty="0"/>
              <a:t>Single-arm</a:t>
            </a:r>
          </a:p>
          <a:p>
            <a:r>
              <a:rPr lang="nb-NO" sz="2000" dirty="0" err="1"/>
              <a:t>Bedaquiline</a:t>
            </a:r>
            <a:endParaRPr lang="nb-NO" sz="2000" dirty="0"/>
          </a:p>
          <a:p>
            <a:r>
              <a:rPr lang="nb-NO" sz="2000" dirty="0" err="1"/>
              <a:t>Pretomanid</a:t>
            </a:r>
            <a:endParaRPr lang="nb-NO" sz="2000" dirty="0"/>
          </a:p>
          <a:p>
            <a:r>
              <a:rPr lang="nb-NO" sz="2000" dirty="0" err="1"/>
              <a:t>Linezolid</a:t>
            </a:r>
            <a:r>
              <a:rPr lang="nb-NO" sz="2000" dirty="0"/>
              <a:t> (1200mg)</a:t>
            </a:r>
          </a:p>
          <a:p>
            <a:endParaRPr lang="nb-NO" sz="2000" dirty="0"/>
          </a:p>
          <a:p>
            <a:r>
              <a:rPr lang="nb-NO" sz="2000" dirty="0"/>
              <a:t>90% Cure </a:t>
            </a:r>
          </a:p>
          <a:p>
            <a:r>
              <a:rPr lang="nb-NO" sz="2000" dirty="0"/>
              <a:t>81% polynevropathi </a:t>
            </a:r>
          </a:p>
          <a:p>
            <a:r>
              <a:rPr lang="nb-NO" sz="2000" dirty="0"/>
              <a:t>48% myelosuppression</a:t>
            </a:r>
          </a:p>
          <a:p>
            <a:r>
              <a:rPr lang="nb-NO" sz="1400" dirty="0"/>
              <a:t>Condradie F et al., NEJM 2020;382:893-902</a:t>
            </a:r>
          </a:p>
        </p:txBody>
      </p:sp>
      <p:sp>
        <p:nvSpPr>
          <p:cNvPr id="15" name="TekstSylinder 11"/>
          <p:cNvSpPr txBox="1"/>
          <p:nvPr/>
        </p:nvSpPr>
        <p:spPr>
          <a:xfrm>
            <a:off x="5667949" y="550381"/>
            <a:ext cx="3602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Linezolid works but at a cost!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53190" y="4494736"/>
            <a:ext cx="637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Abdelwahab MT et al Antimicrob Agents Chemother. 2021;17:65(12):e0138121) 124</a:t>
            </a:r>
            <a:endParaRPr lang="en-GB" sz="1400" dirty="0"/>
          </a:p>
        </p:txBody>
      </p:sp>
      <p:sp>
        <p:nvSpPr>
          <p:cNvPr id="11" name="Plassholder for bunntekst 1"/>
          <p:cNvSpPr>
            <a:spLocks noGrp="1"/>
          </p:cNvSpPr>
          <p:nvPr/>
        </p:nvSpPr>
        <p:spPr>
          <a:xfrm>
            <a:off x="9123548" y="6319033"/>
            <a:ext cx="2143683" cy="292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200" dirty="0">
                <a:solidFill>
                  <a:schemeClr val="bg1">
                    <a:lumMod val="50000"/>
                  </a:schemeClr>
                </a:solidFill>
              </a:rPr>
              <a:t>Slide: Synne Jenum 07.09.23</a:t>
            </a:r>
          </a:p>
        </p:txBody>
      </p:sp>
    </p:spTree>
    <p:extLst>
      <p:ext uri="{BB962C8B-B14F-4D97-AF65-F5344CB8AC3E}">
        <p14:creationId xmlns:p14="http://schemas.microsoft.com/office/powerpoint/2010/main" val="3905011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331930"/>
            <a:ext cx="12192000" cy="1095588"/>
          </a:xfrm>
          <a:solidFill>
            <a:srgbClr val="3A7986"/>
          </a:solidFill>
        </p:spPr>
        <p:txBody>
          <a:bodyPr>
            <a:normAutofit/>
          </a:bodyPr>
          <a:lstStyle/>
          <a:p>
            <a:pPr algn="ctr"/>
            <a:r>
              <a:rPr lang="nb-NO" b="1" dirty="0">
                <a:solidFill>
                  <a:schemeClr val="bg1"/>
                </a:solidFill>
              </a:rPr>
              <a:t>BPaL regimens for Drug-Resistant TB</a:t>
            </a:r>
            <a:br>
              <a:rPr lang="nb-NO" b="1" dirty="0">
                <a:solidFill>
                  <a:schemeClr val="bg1"/>
                </a:solidFill>
              </a:rPr>
            </a:br>
            <a:r>
              <a:rPr lang="nb-NO" sz="2200" dirty="0">
                <a:solidFill>
                  <a:schemeClr val="bg1"/>
                </a:solidFill>
              </a:rPr>
              <a:t>Conradie et al., NEJM 2022 Sept 1;387(9):810-823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139065" y="2482652"/>
            <a:ext cx="22051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67% male</a:t>
            </a:r>
          </a:p>
          <a:p>
            <a:r>
              <a:rPr lang="nb-NO" dirty="0"/>
              <a:t>36% smokers</a:t>
            </a:r>
          </a:p>
          <a:p>
            <a:r>
              <a:rPr lang="nb-NO" dirty="0"/>
              <a:t>20% HIV co-infection</a:t>
            </a:r>
          </a:p>
          <a:p>
            <a:r>
              <a:rPr lang="nb-NO" dirty="0"/>
              <a:t>62% cavitary disease</a:t>
            </a:r>
          </a:p>
          <a:p>
            <a:r>
              <a:rPr lang="nb-NO" dirty="0"/>
              <a:t>41% XDR-TB</a:t>
            </a:r>
          </a:p>
          <a:p>
            <a:r>
              <a:rPr lang="nb-NO" dirty="0"/>
              <a:t>47% pre-XDR</a:t>
            </a:r>
          </a:p>
          <a:p>
            <a:endParaRPr lang="nb-NO" dirty="0"/>
          </a:p>
          <a:p>
            <a:r>
              <a:rPr lang="nb-NO" dirty="0"/>
              <a:t>36% South Africa</a:t>
            </a:r>
          </a:p>
          <a:p>
            <a:r>
              <a:rPr lang="nb-NO" dirty="0"/>
              <a:t>64% Georgia, Moldova, Russia </a:t>
            </a:r>
          </a:p>
          <a:p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519" y="1591701"/>
            <a:ext cx="5800725" cy="353377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618" y="5289659"/>
            <a:ext cx="7550728" cy="1051205"/>
          </a:xfrm>
          <a:prstGeom prst="rect">
            <a:avLst/>
          </a:prstGeom>
        </p:spPr>
      </p:pic>
      <p:sp>
        <p:nvSpPr>
          <p:cNvPr id="7" name="Plassholder for bunntekst 3"/>
          <p:cNvSpPr txBox="1">
            <a:spLocks/>
          </p:cNvSpPr>
          <p:nvPr/>
        </p:nvSpPr>
        <p:spPr>
          <a:xfrm>
            <a:off x="4687519" y="6377801"/>
            <a:ext cx="6208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200" b="1" kern="1200">
                <a:solidFill>
                  <a:srgbClr val="004A9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b="0" dirty="0">
                <a:solidFill>
                  <a:schemeClr val="bg1">
                    <a:lumMod val="50000"/>
                  </a:schemeClr>
                </a:solidFill>
              </a:rPr>
              <a:t>Synne Jenum 07.09.23</a:t>
            </a:r>
          </a:p>
        </p:txBody>
      </p:sp>
    </p:spTree>
    <p:extLst>
      <p:ext uri="{BB962C8B-B14F-4D97-AF65-F5344CB8AC3E}">
        <p14:creationId xmlns:p14="http://schemas.microsoft.com/office/powerpoint/2010/main" val="256474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18" y="1821526"/>
            <a:ext cx="6882185" cy="396070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4298" y="1821526"/>
            <a:ext cx="5241772" cy="2876167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/>
        </p:nvSpPr>
        <p:spPr>
          <a:xfrm>
            <a:off x="0" y="196283"/>
            <a:ext cx="12192000" cy="1095588"/>
          </a:xfrm>
          <a:prstGeom prst="rect">
            <a:avLst/>
          </a:prstGeom>
          <a:solidFill>
            <a:srgbClr val="3A798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b="1" dirty="0">
                <a:solidFill>
                  <a:schemeClr val="bg1"/>
                </a:solidFill>
              </a:rPr>
              <a:t>BPaL regimens for </a:t>
            </a:r>
            <a:r>
              <a:rPr lang="nb-NO" b="1" dirty="0" err="1">
                <a:solidFill>
                  <a:schemeClr val="bg1"/>
                </a:solidFill>
              </a:rPr>
              <a:t>Drug-Resistant</a:t>
            </a:r>
            <a:r>
              <a:rPr lang="nb-NO" b="1" dirty="0">
                <a:solidFill>
                  <a:schemeClr val="bg1"/>
                </a:solidFill>
              </a:rPr>
              <a:t> TB (</a:t>
            </a:r>
            <a:r>
              <a:rPr lang="nb-NO" b="1" dirty="0" err="1">
                <a:solidFill>
                  <a:schemeClr val="bg1"/>
                </a:solidFill>
              </a:rPr>
              <a:t>ZeNix</a:t>
            </a:r>
            <a:r>
              <a:rPr lang="nb-NO" b="1" dirty="0">
                <a:solidFill>
                  <a:schemeClr val="bg1"/>
                </a:solidFill>
              </a:rPr>
              <a:t> Trial)</a:t>
            </a:r>
            <a:br>
              <a:rPr lang="nb-NO" b="1" dirty="0">
                <a:solidFill>
                  <a:schemeClr val="bg1"/>
                </a:solidFill>
              </a:rPr>
            </a:br>
            <a:r>
              <a:rPr lang="nb-NO" sz="2200" dirty="0">
                <a:solidFill>
                  <a:schemeClr val="bg1"/>
                </a:solidFill>
              </a:rPr>
              <a:t>Conradie et al., NEJM 2022 Sept 1;387(9):810-823</a:t>
            </a:r>
          </a:p>
        </p:txBody>
      </p:sp>
      <p:sp>
        <p:nvSpPr>
          <p:cNvPr id="7" name="Rektangel 6"/>
          <p:cNvSpPr/>
          <p:nvPr/>
        </p:nvSpPr>
        <p:spPr>
          <a:xfrm>
            <a:off x="9863455" y="2265583"/>
            <a:ext cx="1150467" cy="28369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unntekst 3"/>
          <p:cNvSpPr txBox="1">
            <a:spLocks/>
          </p:cNvSpPr>
          <p:nvPr/>
        </p:nvSpPr>
        <p:spPr>
          <a:xfrm>
            <a:off x="4687519" y="6299830"/>
            <a:ext cx="6208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200" b="1" kern="1200">
                <a:solidFill>
                  <a:srgbClr val="004A9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b="0" dirty="0">
                <a:solidFill>
                  <a:schemeClr val="bg1">
                    <a:lumMod val="50000"/>
                  </a:schemeClr>
                </a:solidFill>
              </a:rPr>
              <a:t>Synne Jenum 07.09.23</a:t>
            </a:r>
          </a:p>
        </p:txBody>
      </p:sp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767551"/>
              </p:ext>
            </p:extLst>
          </p:nvPr>
        </p:nvGraphicFramePr>
        <p:xfrm>
          <a:off x="6513816" y="4892911"/>
          <a:ext cx="5678184" cy="145450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387011">
                  <a:extLst>
                    <a:ext uri="{9D8B030D-6E8A-4147-A177-3AD203B41FA5}">
                      <a16:colId xmlns:a16="http://schemas.microsoft.com/office/drawing/2014/main" val="1016064674"/>
                    </a:ext>
                  </a:extLst>
                </a:gridCol>
                <a:gridCol w="904126">
                  <a:extLst>
                    <a:ext uri="{9D8B030D-6E8A-4147-A177-3AD203B41FA5}">
                      <a16:colId xmlns:a16="http://schemas.microsoft.com/office/drawing/2014/main" val="3931935597"/>
                    </a:ext>
                  </a:extLst>
                </a:gridCol>
                <a:gridCol w="1130157">
                  <a:extLst>
                    <a:ext uri="{9D8B030D-6E8A-4147-A177-3AD203B41FA5}">
                      <a16:colId xmlns:a16="http://schemas.microsoft.com/office/drawing/2014/main" val="447356378"/>
                    </a:ext>
                  </a:extLst>
                </a:gridCol>
                <a:gridCol w="1068512">
                  <a:extLst>
                    <a:ext uri="{9D8B030D-6E8A-4147-A177-3AD203B41FA5}">
                      <a16:colId xmlns:a16="http://schemas.microsoft.com/office/drawing/2014/main" val="4151223685"/>
                    </a:ext>
                  </a:extLst>
                </a:gridCol>
                <a:gridCol w="1188378">
                  <a:extLst>
                    <a:ext uri="{9D8B030D-6E8A-4147-A177-3AD203B41FA5}">
                      <a16:colId xmlns:a16="http://schemas.microsoft.com/office/drawing/2014/main" val="2323448263"/>
                    </a:ext>
                  </a:extLst>
                </a:gridCol>
              </a:tblGrid>
              <a:tr h="304077">
                <a:tc>
                  <a:txBody>
                    <a:bodyPr/>
                    <a:lstStyle/>
                    <a:p>
                      <a:r>
                        <a:rPr lang="nb-NO" sz="1400" b="0" dirty="0"/>
                        <a:t>↓dose/stop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0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0" dirty="0"/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0" dirty="0"/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639568"/>
                  </a:ext>
                </a:extLst>
              </a:tr>
              <a:tr h="323211">
                <a:tc>
                  <a:txBody>
                    <a:bodyPr/>
                    <a:lstStyle/>
                    <a:p>
                      <a:r>
                        <a:rPr lang="nb-NO" sz="1400" b="0" dirty="0" err="1"/>
                        <a:t>nevropathy</a:t>
                      </a:r>
                      <a:r>
                        <a:rPr lang="nb-NO" sz="1400" b="0" dirty="0"/>
                        <a:t> </a:t>
                      </a:r>
                      <a:r>
                        <a:rPr lang="nb-NO" sz="1400" b="0" baseline="0" dirty="0"/>
                        <a:t>≤3</a:t>
                      </a:r>
                      <a:endParaRPr lang="nb-N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0" dirty="0"/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0" dirty="0"/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0" dirty="0"/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237355"/>
                  </a:ext>
                </a:extLst>
              </a:tr>
              <a:tr h="304077">
                <a:tc>
                  <a:txBody>
                    <a:bodyPr/>
                    <a:lstStyle/>
                    <a:p>
                      <a:r>
                        <a:rPr lang="nb-NO" sz="1400" b="0" dirty="0" err="1"/>
                        <a:t>opticusnevritis</a:t>
                      </a:r>
                      <a:endParaRPr lang="nb-N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0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684937"/>
                  </a:ext>
                </a:extLst>
              </a:tr>
              <a:tr h="4486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0" dirty="0"/>
                        <a:t>↓</a:t>
                      </a:r>
                      <a:r>
                        <a:rPr lang="nb-NO" sz="1400" b="0" dirty="0" err="1"/>
                        <a:t>bonemarrow</a:t>
                      </a:r>
                      <a:endParaRPr lang="nb-N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0" dirty="0"/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0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0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0" dirty="0"/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80665"/>
                  </a:ext>
                </a:extLst>
              </a:tr>
            </a:tbl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7921375" y="3833144"/>
            <a:ext cx="630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1" dirty="0">
                <a:solidFill>
                  <a:schemeClr val="bg1"/>
                </a:solidFill>
              </a:rPr>
              <a:t>N=45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8892415" y="3850898"/>
            <a:ext cx="630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1" dirty="0">
                <a:solidFill>
                  <a:schemeClr val="bg1"/>
                </a:solidFill>
              </a:rPr>
              <a:t>N=46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10123537" y="3846398"/>
            <a:ext cx="630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1" dirty="0">
                <a:solidFill>
                  <a:schemeClr val="bg1"/>
                </a:solidFill>
              </a:rPr>
              <a:t>N=45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11138966" y="3846398"/>
            <a:ext cx="630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1" dirty="0">
                <a:solidFill>
                  <a:schemeClr val="bg1"/>
                </a:solidFill>
              </a:rPr>
              <a:t>N=45</a:t>
            </a:r>
          </a:p>
        </p:txBody>
      </p:sp>
    </p:spTree>
    <p:extLst>
      <p:ext uri="{BB962C8B-B14F-4D97-AF65-F5344CB8AC3E}">
        <p14:creationId xmlns:p14="http://schemas.microsoft.com/office/powerpoint/2010/main" val="303205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6" y="673240"/>
            <a:ext cx="11627978" cy="5606980"/>
          </a:xfrm>
          <a:prstGeom prst="rect">
            <a:avLst/>
          </a:prstGeom>
        </p:spPr>
      </p:pic>
      <p:sp>
        <p:nvSpPr>
          <p:cNvPr id="3" name="TekstSylinder 7"/>
          <p:cNvSpPr txBox="1"/>
          <p:nvPr/>
        </p:nvSpPr>
        <p:spPr>
          <a:xfrm>
            <a:off x="3236758" y="4619250"/>
            <a:ext cx="2109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b="1" dirty="0" err="1">
                <a:solidFill>
                  <a:srgbClr val="C00000"/>
                </a:solidFill>
              </a:rPr>
              <a:t>Linezolid</a:t>
            </a:r>
            <a:r>
              <a:rPr lang="nb-NO" sz="2000" b="1" dirty="0">
                <a:solidFill>
                  <a:srgbClr val="C00000"/>
                </a:solidFill>
              </a:rPr>
              <a:t> ikke gitt!</a:t>
            </a:r>
          </a:p>
        </p:txBody>
      </p:sp>
    </p:spTree>
    <p:extLst>
      <p:ext uri="{BB962C8B-B14F-4D97-AF65-F5344CB8AC3E}">
        <p14:creationId xmlns:p14="http://schemas.microsoft.com/office/powerpoint/2010/main" val="1381189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538162"/>
            <a:ext cx="11468100" cy="5781675"/>
          </a:xfrm>
          <a:prstGeom prst="rect">
            <a:avLst/>
          </a:prstGeom>
        </p:spPr>
      </p:pic>
      <p:sp>
        <p:nvSpPr>
          <p:cNvPr id="3" name="TekstSylinder 7"/>
          <p:cNvSpPr txBox="1"/>
          <p:nvPr/>
        </p:nvSpPr>
        <p:spPr>
          <a:xfrm>
            <a:off x="9812219" y="786990"/>
            <a:ext cx="1064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b="1" dirty="0">
                <a:solidFill>
                  <a:srgbClr val="C00000"/>
                </a:solidFill>
              </a:rPr>
              <a:t>MDR-TB</a:t>
            </a:r>
          </a:p>
        </p:txBody>
      </p:sp>
    </p:spTree>
    <p:extLst>
      <p:ext uri="{BB962C8B-B14F-4D97-AF65-F5344CB8AC3E}">
        <p14:creationId xmlns:p14="http://schemas.microsoft.com/office/powerpoint/2010/main" val="1593338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22" y="462224"/>
            <a:ext cx="11693909" cy="6014010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 rot="5400000">
            <a:off x="9667983" y="2547992"/>
            <a:ext cx="544527" cy="28048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9666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0537" y="32241"/>
            <a:ext cx="10515600" cy="1325563"/>
          </a:xfrm>
        </p:spPr>
        <p:txBody>
          <a:bodyPr/>
          <a:lstStyle/>
          <a:p>
            <a:r>
              <a:rPr lang="nb-NO" sz="3600" dirty="0"/>
              <a:t>Dersom </a:t>
            </a:r>
            <a:r>
              <a:rPr lang="nb-NO" sz="3600" dirty="0" err="1"/>
              <a:t>BPaL</a:t>
            </a:r>
            <a:r>
              <a:rPr lang="nb-NO" sz="3600" dirty="0"/>
              <a:t>(M) IKKE kan brukes</a:t>
            </a:r>
            <a:br>
              <a:rPr lang="nb-NO" dirty="0"/>
            </a:br>
            <a:r>
              <a:rPr lang="nb-NO" sz="2800" b="0" dirty="0"/>
              <a:t>Kortere behandlingstid er OK uansett!</a:t>
            </a:r>
          </a:p>
        </p:txBody>
      </p:sp>
      <p:sp>
        <p:nvSpPr>
          <p:cNvPr id="5" name="TekstSylinder 5"/>
          <p:cNvSpPr txBox="1"/>
          <p:nvPr/>
        </p:nvSpPr>
        <p:spPr>
          <a:xfrm>
            <a:off x="7013891" y="6183673"/>
            <a:ext cx="3185125" cy="55399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b="1" dirty="0">
                <a:solidFill>
                  <a:srgbClr val="C00000"/>
                </a:solidFill>
              </a:rPr>
              <a:t>STREAM stage 2 </a:t>
            </a:r>
          </a:p>
          <a:p>
            <a:r>
              <a:rPr lang="en-US" altLang="en-US" sz="1400" spc="-10" dirty="0"/>
              <a:t>Goodall RL et al. Lancet 2022;400:1858-68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37" y="1002284"/>
            <a:ext cx="4789658" cy="4896094"/>
          </a:xfrm>
          <a:prstGeom prst="rect">
            <a:avLst/>
          </a:prstGeom>
        </p:spPr>
      </p:pic>
      <p:sp>
        <p:nvSpPr>
          <p:cNvPr id="7" name="TekstSylinder 5"/>
          <p:cNvSpPr txBox="1"/>
          <p:nvPr/>
        </p:nvSpPr>
        <p:spPr>
          <a:xfrm>
            <a:off x="760537" y="6231890"/>
            <a:ext cx="4575163" cy="55399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600" b="1" dirty="0">
                <a:solidFill>
                  <a:srgbClr val="C00000"/>
                </a:solidFill>
              </a:rPr>
              <a:t>The </a:t>
            </a:r>
            <a:r>
              <a:rPr lang="nb-NO" sz="1600" b="1" dirty="0" err="1">
                <a:solidFill>
                  <a:srgbClr val="C00000"/>
                </a:solidFill>
              </a:rPr>
              <a:t>NExT</a:t>
            </a:r>
            <a:r>
              <a:rPr lang="nb-NO" sz="1600" b="1" dirty="0">
                <a:solidFill>
                  <a:srgbClr val="C00000"/>
                </a:solidFill>
              </a:rPr>
              <a:t> </a:t>
            </a:r>
            <a:r>
              <a:rPr lang="nb-NO" sz="1600" b="1" dirty="0" err="1">
                <a:solidFill>
                  <a:srgbClr val="C00000"/>
                </a:solidFill>
              </a:rPr>
              <a:t>Study</a:t>
            </a:r>
            <a:r>
              <a:rPr lang="nb-NO" sz="1600" dirty="0"/>
              <a:t> </a:t>
            </a:r>
          </a:p>
          <a:p>
            <a:r>
              <a:rPr lang="nb-NO" sz="1400" dirty="0"/>
              <a:t>Esmail A et al. AJRCCM 2022 May 15;205(10):1214-1227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3891" y="972020"/>
            <a:ext cx="4889255" cy="2506257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3890" y="3509367"/>
            <a:ext cx="4889255" cy="2267855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3890" y="652131"/>
            <a:ext cx="4934433" cy="28489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9836" y="5794450"/>
            <a:ext cx="2543309" cy="235169"/>
          </a:xfrm>
          <a:prstGeom prst="rect">
            <a:avLst/>
          </a:prstGeom>
        </p:spPr>
      </p:pic>
      <p:sp>
        <p:nvSpPr>
          <p:cNvPr id="15" name="Plassholder for bunntekst 3"/>
          <p:cNvSpPr txBox="1">
            <a:spLocks/>
          </p:cNvSpPr>
          <p:nvPr/>
        </p:nvSpPr>
        <p:spPr>
          <a:xfrm>
            <a:off x="5857101" y="6555108"/>
            <a:ext cx="6208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200" b="1" kern="1200">
                <a:solidFill>
                  <a:srgbClr val="004A9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b="0" dirty="0">
                <a:solidFill>
                  <a:schemeClr val="bg1">
                    <a:lumMod val="50000"/>
                  </a:schemeClr>
                </a:solidFill>
              </a:rPr>
              <a:t>Synne Jenum 07.09.23</a:t>
            </a:r>
          </a:p>
        </p:txBody>
      </p:sp>
      <p:pic>
        <p:nvPicPr>
          <p:cNvPr id="16" name="Bil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3891" y="961889"/>
            <a:ext cx="4889255" cy="2506257"/>
          </a:xfrm>
          <a:prstGeom prst="rect">
            <a:avLst/>
          </a:prstGeom>
        </p:spPr>
      </p:pic>
      <p:pic>
        <p:nvPicPr>
          <p:cNvPr id="17" name="Bild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3890" y="642000"/>
            <a:ext cx="4934433" cy="28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2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Smittsomhet og isolasjon ved MDR-TB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Argument for lenger isolasjonstid av MDR-TB 2 ting:</a:t>
            </a:r>
          </a:p>
          <a:p>
            <a:pPr>
              <a:buAutoNum type="arabicParenR"/>
            </a:pPr>
            <a:r>
              <a:rPr lang="nb-NO" dirty="0"/>
              <a:t> Medisinene vi har tilgjengelige er </a:t>
            </a:r>
            <a:r>
              <a:rPr lang="nb-NO" b="1" dirty="0">
                <a:solidFill>
                  <a:srgbClr val="004A93"/>
                </a:solidFill>
              </a:rPr>
              <a:t>mindre effektive</a:t>
            </a:r>
          </a:p>
          <a:p>
            <a:pPr>
              <a:buAutoNum type="arabicParenR"/>
            </a:pPr>
            <a:r>
              <a:rPr lang="nb-NO" dirty="0"/>
              <a:t> Smitte har </a:t>
            </a:r>
            <a:r>
              <a:rPr lang="nb-NO" b="1" dirty="0">
                <a:solidFill>
                  <a:srgbClr val="004A93"/>
                </a:solidFill>
              </a:rPr>
              <a:t>større konsekvens</a:t>
            </a:r>
            <a:r>
              <a:rPr lang="nb-NO" dirty="0"/>
              <a:t>.</a:t>
            </a:r>
          </a:p>
          <a:p>
            <a:endParaRPr lang="nb-NO" dirty="0"/>
          </a:p>
        </p:txBody>
      </p:sp>
      <p:sp>
        <p:nvSpPr>
          <p:cNvPr id="6" name="Plassholder for bunntekst 3"/>
          <p:cNvSpPr txBox="1">
            <a:spLocks/>
          </p:cNvSpPr>
          <p:nvPr/>
        </p:nvSpPr>
        <p:spPr>
          <a:xfrm>
            <a:off x="4687519" y="6299830"/>
            <a:ext cx="6208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200" b="1" kern="1200">
                <a:solidFill>
                  <a:srgbClr val="004A9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b="0" dirty="0">
                <a:solidFill>
                  <a:schemeClr val="bg1">
                    <a:lumMod val="50000"/>
                  </a:schemeClr>
                </a:solidFill>
              </a:rPr>
              <a:t>Synne Jenum 07.09.23</a:t>
            </a:r>
          </a:p>
        </p:txBody>
      </p:sp>
    </p:spTree>
    <p:extLst>
      <p:ext uri="{BB962C8B-B14F-4D97-AF65-F5344CB8AC3E}">
        <p14:creationId xmlns:p14="http://schemas.microsoft.com/office/powerpoint/2010/main" val="205509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19" y="1252098"/>
            <a:ext cx="5945938" cy="4925246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008" y="1145134"/>
            <a:ext cx="5373738" cy="2491583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7181" y="3686333"/>
            <a:ext cx="5354301" cy="2502261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5614" y="0"/>
            <a:ext cx="5909167" cy="1194750"/>
          </a:xfrm>
          <a:prstGeom prst="rect">
            <a:avLst/>
          </a:prstGeom>
        </p:spPr>
      </p:pic>
      <p:sp>
        <p:nvSpPr>
          <p:cNvPr id="7" name="Plassholder for bunntekst 3"/>
          <p:cNvSpPr txBox="1">
            <a:spLocks/>
          </p:cNvSpPr>
          <p:nvPr/>
        </p:nvSpPr>
        <p:spPr>
          <a:xfrm>
            <a:off x="4687519" y="6299830"/>
            <a:ext cx="6208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200" b="1" kern="1200">
                <a:solidFill>
                  <a:srgbClr val="004A9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b="0" dirty="0">
                <a:solidFill>
                  <a:schemeClr val="bg1">
                    <a:lumMod val="50000"/>
                  </a:schemeClr>
                </a:solidFill>
              </a:rPr>
              <a:t>Synne Jenum 07.09.23</a:t>
            </a:r>
          </a:p>
        </p:txBody>
      </p:sp>
      <p:sp>
        <p:nvSpPr>
          <p:cNvPr id="8" name="TekstSylinder 4"/>
          <p:cNvSpPr txBox="1"/>
          <p:nvPr/>
        </p:nvSpPr>
        <p:spPr>
          <a:xfrm>
            <a:off x="2372343" y="6357178"/>
            <a:ext cx="6686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NEJM </a:t>
            </a:r>
            <a:r>
              <a:rPr lang="nb-NO" sz="1400" dirty="0" err="1"/>
              <a:t>Paton</a:t>
            </a:r>
            <a:r>
              <a:rPr lang="nb-NO" sz="1400" dirty="0"/>
              <a:t> NI et al (</a:t>
            </a:r>
            <a:r>
              <a:rPr lang="nb-NO" sz="1400" dirty="0" err="1"/>
              <a:t>the</a:t>
            </a:r>
            <a:r>
              <a:rPr lang="nb-NO" sz="1400" dirty="0"/>
              <a:t> TRUNCATE-TB Trial Team) 2023. DOI: 10.1056/NEJMoa2212537  </a:t>
            </a:r>
          </a:p>
        </p:txBody>
      </p:sp>
    </p:spTree>
    <p:extLst>
      <p:ext uri="{BB962C8B-B14F-4D97-AF65-F5344CB8AC3E}">
        <p14:creationId xmlns:p14="http://schemas.microsoft.com/office/powerpoint/2010/main" val="377144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0299" y="24525"/>
            <a:ext cx="1598112" cy="492908"/>
          </a:xfrm>
        </p:spPr>
        <p:txBody>
          <a:bodyPr>
            <a:normAutofit/>
          </a:bodyPr>
          <a:lstStyle/>
          <a:p>
            <a:r>
              <a:rPr lang="nb-NO" sz="2400" dirty="0"/>
              <a:t>WHO 2019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181" y="24525"/>
            <a:ext cx="8640880" cy="68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Sylinder 7"/>
          <p:cNvSpPr txBox="1"/>
          <p:nvPr/>
        </p:nvSpPr>
        <p:spPr>
          <a:xfrm>
            <a:off x="3945675" y="1115762"/>
            <a:ext cx="228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b="1" dirty="0">
                <a:solidFill>
                  <a:srgbClr val="C00000"/>
                </a:solidFill>
              </a:rPr>
              <a:t>3 medikamenter</a:t>
            </a:r>
          </a:p>
        </p:txBody>
      </p:sp>
      <p:sp>
        <p:nvSpPr>
          <p:cNvPr id="6" name="TekstSylinder 8"/>
          <p:cNvSpPr txBox="1"/>
          <p:nvPr/>
        </p:nvSpPr>
        <p:spPr>
          <a:xfrm>
            <a:off x="3945675" y="2639762"/>
            <a:ext cx="2537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b="1" dirty="0">
                <a:solidFill>
                  <a:srgbClr val="C00000"/>
                </a:solidFill>
              </a:rPr>
              <a:t>1-2 medikamenter</a:t>
            </a:r>
          </a:p>
        </p:txBody>
      </p:sp>
      <p:sp>
        <p:nvSpPr>
          <p:cNvPr id="7" name="TekstSylinder 8"/>
          <p:cNvSpPr txBox="1"/>
          <p:nvPr/>
        </p:nvSpPr>
        <p:spPr>
          <a:xfrm>
            <a:off x="255399" y="4709467"/>
            <a:ext cx="4157045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b="1" dirty="0">
                <a:solidFill>
                  <a:srgbClr val="C00000"/>
                </a:solidFill>
              </a:rPr>
              <a:t>Behandle tom 12 </a:t>
            </a:r>
            <a:r>
              <a:rPr lang="nb-NO" sz="2400" b="1" dirty="0" err="1">
                <a:solidFill>
                  <a:srgbClr val="C00000"/>
                </a:solidFill>
              </a:rPr>
              <a:t>mndr</a:t>
            </a:r>
            <a:r>
              <a:rPr lang="nb-NO" sz="2400" b="1" dirty="0">
                <a:solidFill>
                  <a:srgbClr val="C00000"/>
                </a:solidFill>
              </a:rPr>
              <a:t> fra 1. </a:t>
            </a:r>
            <a:r>
              <a:rPr lang="nb-NO" sz="2400" b="1" dirty="0" err="1">
                <a:solidFill>
                  <a:srgbClr val="C00000"/>
                </a:solidFill>
              </a:rPr>
              <a:t>dyrkningsneg</a:t>
            </a:r>
            <a:r>
              <a:rPr lang="nb-NO" sz="2400" b="1" dirty="0">
                <a:solidFill>
                  <a:srgbClr val="C00000"/>
                </a:solidFill>
              </a:rPr>
              <a:t> luftveisprøve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10371061" y="512472"/>
            <a:ext cx="1569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Artralgi, </a:t>
            </a:r>
            <a:r>
              <a:rPr lang="nb-NO" sz="1600" dirty="0" err="1"/>
              <a:t>QTc</a:t>
            </a:r>
            <a:r>
              <a:rPr lang="nb-NO" sz="1600" dirty="0"/>
              <a:t>, GI, hodepine.</a:t>
            </a:r>
          </a:p>
        </p:txBody>
      </p:sp>
      <p:sp>
        <p:nvSpPr>
          <p:cNvPr id="8" name="TekstSylinder 2"/>
          <p:cNvSpPr txBox="1"/>
          <p:nvPr/>
        </p:nvSpPr>
        <p:spPr>
          <a:xfrm>
            <a:off x="10353513" y="1161928"/>
            <a:ext cx="1929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600" dirty="0" err="1"/>
              <a:t>QTc</a:t>
            </a:r>
            <a:r>
              <a:rPr lang="nb-NO" sz="1600" dirty="0"/>
              <a:t>, GI, hodepine</a:t>
            </a:r>
            <a:r>
              <a:rPr lang="nb-NO" dirty="0"/>
              <a:t>.</a:t>
            </a:r>
          </a:p>
        </p:txBody>
      </p:sp>
      <p:sp>
        <p:nvSpPr>
          <p:cNvPr id="9" name="TekstSylinder 2"/>
          <p:cNvSpPr txBox="1"/>
          <p:nvPr/>
        </p:nvSpPr>
        <p:spPr>
          <a:xfrm>
            <a:off x="10345860" y="1595941"/>
            <a:ext cx="2021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600" dirty="0"/>
              <a:t>Benmarg, </a:t>
            </a:r>
            <a:r>
              <a:rPr lang="nb-NO" sz="1600" dirty="0" err="1"/>
              <a:t>nevropathi</a:t>
            </a:r>
            <a:r>
              <a:rPr lang="nb-NO" sz="1600" dirty="0"/>
              <a:t>.</a:t>
            </a:r>
          </a:p>
        </p:txBody>
      </p:sp>
      <p:sp>
        <p:nvSpPr>
          <p:cNvPr id="10" name="TekstSylinder 2"/>
          <p:cNvSpPr txBox="1"/>
          <p:nvPr/>
        </p:nvSpPr>
        <p:spPr>
          <a:xfrm>
            <a:off x="10345860" y="1999176"/>
            <a:ext cx="1929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600" dirty="0" err="1"/>
              <a:t>QTc</a:t>
            </a:r>
            <a:r>
              <a:rPr lang="nb-NO" sz="1600" dirty="0"/>
              <a:t>, hud.</a:t>
            </a:r>
            <a:endParaRPr lang="nb-NO" dirty="0"/>
          </a:p>
        </p:txBody>
      </p:sp>
      <p:sp>
        <p:nvSpPr>
          <p:cNvPr id="11" name="TekstSylinder 2"/>
          <p:cNvSpPr txBox="1"/>
          <p:nvPr/>
        </p:nvSpPr>
        <p:spPr>
          <a:xfrm>
            <a:off x="10347297" y="2454927"/>
            <a:ext cx="2224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600" dirty="0" err="1"/>
              <a:t>Nevropsykiatriske</a:t>
            </a:r>
            <a:r>
              <a:rPr lang="nb-NO" sz="1600" dirty="0"/>
              <a:t>, hodepine, </a:t>
            </a:r>
            <a:r>
              <a:rPr lang="nb-NO" sz="1600" dirty="0" err="1"/>
              <a:t>nevropathi</a:t>
            </a:r>
            <a:endParaRPr lang="nb-NO" dirty="0"/>
          </a:p>
        </p:txBody>
      </p:sp>
      <p:sp>
        <p:nvSpPr>
          <p:cNvPr id="12" name="TekstSylinder 8"/>
          <p:cNvSpPr txBox="1"/>
          <p:nvPr/>
        </p:nvSpPr>
        <p:spPr>
          <a:xfrm>
            <a:off x="3835580" y="5800704"/>
            <a:ext cx="2757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b="1" dirty="0">
                <a:solidFill>
                  <a:srgbClr val="C00000"/>
                </a:solidFill>
              </a:rPr>
              <a:t>+ </a:t>
            </a:r>
            <a:r>
              <a:rPr lang="nb-NO" sz="2400" b="1" dirty="0" err="1">
                <a:solidFill>
                  <a:srgbClr val="C00000"/>
                </a:solidFill>
              </a:rPr>
              <a:t>pyridoxin</a:t>
            </a:r>
            <a:r>
              <a:rPr lang="nb-NO" sz="2400" b="1" dirty="0">
                <a:solidFill>
                  <a:srgbClr val="C00000"/>
                </a:solidFill>
              </a:rPr>
              <a:t> høydose</a:t>
            </a:r>
          </a:p>
        </p:txBody>
      </p:sp>
      <p:sp>
        <p:nvSpPr>
          <p:cNvPr id="13" name="TekstSylinder 2"/>
          <p:cNvSpPr txBox="1"/>
          <p:nvPr/>
        </p:nvSpPr>
        <p:spPr>
          <a:xfrm>
            <a:off x="10371061" y="5124965"/>
            <a:ext cx="1929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600" dirty="0"/>
              <a:t>Hørsel, nyrer</a:t>
            </a:r>
            <a:endParaRPr lang="nb-NO" dirty="0"/>
          </a:p>
        </p:txBody>
      </p:sp>
      <p:sp>
        <p:nvSpPr>
          <p:cNvPr id="14" name="TekstSylinder 2"/>
          <p:cNvSpPr txBox="1"/>
          <p:nvPr/>
        </p:nvSpPr>
        <p:spPr>
          <a:xfrm>
            <a:off x="10371061" y="6093092"/>
            <a:ext cx="2021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600" dirty="0"/>
              <a:t>Kvalme, </a:t>
            </a:r>
            <a:r>
              <a:rPr lang="nb-NO" sz="1600" dirty="0" err="1"/>
              <a:t>nevropathi</a:t>
            </a:r>
            <a:r>
              <a:rPr lang="nb-NO" sz="1600" dirty="0"/>
              <a:t>.</a:t>
            </a:r>
          </a:p>
        </p:txBody>
      </p:sp>
      <p:sp>
        <p:nvSpPr>
          <p:cNvPr id="15" name="Plassholder for bunntekst 14"/>
          <p:cNvSpPr>
            <a:spLocks noGrp="1"/>
          </p:cNvSpPr>
          <p:nvPr>
            <p:ph type="ftr" sz="quarter" idx="11"/>
          </p:nvPr>
        </p:nvSpPr>
        <p:spPr>
          <a:xfrm>
            <a:off x="8252202" y="6523489"/>
            <a:ext cx="6208704" cy="365125"/>
          </a:xfrm>
        </p:spPr>
        <p:txBody>
          <a:bodyPr/>
          <a:lstStyle/>
          <a:p>
            <a:r>
              <a:rPr lang="nb-NO" b="0" dirty="0">
                <a:solidFill>
                  <a:schemeClr val="bg1">
                    <a:lumMod val="50000"/>
                  </a:schemeClr>
                </a:solidFill>
              </a:rPr>
              <a:t>Synne Jenum 07.09.23</a:t>
            </a:r>
          </a:p>
        </p:txBody>
      </p:sp>
    </p:spTree>
    <p:extLst>
      <p:ext uri="{BB962C8B-B14F-4D97-AF65-F5344CB8AC3E}">
        <p14:creationId xmlns:p14="http://schemas.microsoft.com/office/powerpoint/2010/main" val="3584227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AEC859-E1BD-4844-BEBF-9F7D63DA4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14" y="217502"/>
            <a:ext cx="5676121" cy="3417427"/>
          </a:xfrm>
        </p:spPr>
        <p:txBody>
          <a:bodyPr>
            <a:normAutofit/>
          </a:bodyPr>
          <a:lstStyle/>
          <a:p>
            <a:pPr algn="ctr"/>
            <a:r>
              <a:rPr lang="nb-NO" sz="4400" dirty="0">
                <a:solidFill>
                  <a:srgbClr val="004A92"/>
                </a:solidFill>
              </a:rPr>
              <a:t>Takk for innsatsen</a:t>
            </a:r>
            <a:br>
              <a:rPr lang="nb-NO" sz="4400" dirty="0">
                <a:solidFill>
                  <a:srgbClr val="004A92"/>
                </a:solidFill>
              </a:rPr>
            </a:br>
            <a:br>
              <a:rPr lang="nb-NO" dirty="0">
                <a:solidFill>
                  <a:srgbClr val="C00000"/>
                </a:solidFill>
              </a:rPr>
            </a:br>
            <a:r>
              <a:rPr lang="nb-NO" sz="7300">
                <a:solidFill>
                  <a:srgbClr val="C00000"/>
                </a:solidFill>
              </a:rPr>
              <a:t>Einar Heldal</a:t>
            </a:r>
            <a:br>
              <a:rPr lang="nb-NO" dirty="0">
                <a:solidFill>
                  <a:srgbClr val="C00000"/>
                </a:solidFill>
              </a:rPr>
            </a:br>
            <a:br>
              <a:rPr lang="nb-NO" dirty="0">
                <a:solidFill>
                  <a:srgbClr val="C00000"/>
                </a:solidFill>
              </a:rPr>
            </a:br>
            <a:endParaRPr lang="nb-NO" sz="2700" dirty="0">
              <a:solidFill>
                <a:srgbClr val="004A92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687519" y="6265962"/>
            <a:ext cx="6208704" cy="365125"/>
          </a:xfrm>
        </p:spPr>
        <p:txBody>
          <a:bodyPr/>
          <a:lstStyle/>
          <a:p>
            <a:pPr algn="r"/>
            <a:r>
              <a:rPr lang="nb-NO" b="0" dirty="0">
                <a:solidFill>
                  <a:schemeClr val="bg1">
                    <a:lumMod val="50000"/>
                  </a:schemeClr>
                </a:solidFill>
              </a:rPr>
              <a:t>Synne Jenum 07.09.23</a:t>
            </a:r>
          </a:p>
        </p:txBody>
      </p:sp>
    </p:spTree>
    <p:extLst>
      <p:ext uri="{BB962C8B-B14F-4D97-AF65-F5344CB8AC3E}">
        <p14:creationId xmlns:p14="http://schemas.microsoft.com/office/powerpoint/2010/main" val="3591569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785" y="265133"/>
            <a:ext cx="8987951" cy="6008092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0" y="6273225"/>
            <a:ext cx="7717668" cy="584775"/>
          </a:xfrm>
          <a:prstGeom prst="rect">
            <a:avLst/>
          </a:prstGeom>
          <a:solidFill>
            <a:srgbClr val="FFC5C5"/>
          </a:solidFill>
        </p:spPr>
        <p:txBody>
          <a:bodyPr wrap="square" rtlCol="0">
            <a:spAutoFit/>
          </a:bodyPr>
          <a:lstStyle/>
          <a:p>
            <a:r>
              <a:rPr lang="nb-NO" b="1" dirty="0" err="1">
                <a:solidFill>
                  <a:srgbClr val="C00000"/>
                </a:solidFill>
              </a:rPr>
              <a:t>Treatment</a:t>
            </a:r>
            <a:r>
              <a:rPr lang="nb-NO" b="1" dirty="0">
                <a:solidFill>
                  <a:srgbClr val="C00000"/>
                </a:solidFill>
              </a:rPr>
              <a:t> </a:t>
            </a:r>
            <a:r>
              <a:rPr lang="nb-NO" b="1" dirty="0" err="1">
                <a:solidFill>
                  <a:srgbClr val="C00000"/>
                </a:solidFill>
              </a:rPr>
              <a:t>failure</a:t>
            </a:r>
            <a:r>
              <a:rPr lang="nb-NO" dirty="0"/>
              <a:t> </a:t>
            </a:r>
            <a:r>
              <a:rPr lang="nb-NO" dirty="0" err="1"/>
              <a:t>include</a:t>
            </a:r>
            <a:r>
              <a:rPr lang="nb-NO" dirty="0"/>
              <a:t> </a:t>
            </a:r>
            <a:r>
              <a:rPr lang="nb-NO" dirty="0" err="1"/>
              <a:t>toxicity-related</a:t>
            </a:r>
            <a:r>
              <a:rPr lang="nb-NO" dirty="0"/>
              <a:t> </a:t>
            </a:r>
            <a:r>
              <a:rPr lang="nb-NO" dirty="0" err="1"/>
              <a:t>drug</a:t>
            </a:r>
            <a:r>
              <a:rPr lang="nb-NO" dirty="0"/>
              <a:t> </a:t>
            </a:r>
            <a:r>
              <a:rPr lang="nb-NO" dirty="0" err="1"/>
              <a:t>replacement</a:t>
            </a:r>
            <a:r>
              <a:rPr lang="nb-NO" dirty="0"/>
              <a:t> (≥2 </a:t>
            </a:r>
            <a:r>
              <a:rPr lang="nb-NO" dirty="0" err="1"/>
              <a:t>drugs</a:t>
            </a:r>
            <a:r>
              <a:rPr lang="nb-NO" dirty="0"/>
              <a:t>). </a:t>
            </a:r>
          </a:p>
          <a:p>
            <a:r>
              <a:rPr lang="nb-NO" sz="1400" dirty="0"/>
              <a:t>WHO 2013 Definitions and </a:t>
            </a:r>
            <a:r>
              <a:rPr lang="nb-NO" sz="1400" dirty="0" err="1"/>
              <a:t>reporting</a:t>
            </a:r>
            <a:r>
              <a:rPr lang="nb-NO" sz="1400" dirty="0"/>
              <a:t> </a:t>
            </a:r>
            <a:r>
              <a:rPr lang="nb-NO" sz="1400" dirty="0" err="1"/>
              <a:t>framwork</a:t>
            </a:r>
            <a:r>
              <a:rPr lang="nb-NO" sz="1400" dirty="0"/>
              <a:t> for TB ISBN 978 92 4 150534 5</a:t>
            </a:r>
          </a:p>
        </p:txBody>
      </p:sp>
      <p:sp>
        <p:nvSpPr>
          <p:cNvPr id="8" name="TekstSylinder 6"/>
          <p:cNvSpPr txBox="1"/>
          <p:nvPr/>
        </p:nvSpPr>
        <p:spPr>
          <a:xfrm>
            <a:off x="0" y="5356663"/>
            <a:ext cx="2299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sz="1400" dirty="0"/>
              <a:t>WHO. Global TB Report 2022</a:t>
            </a:r>
          </a:p>
        </p:txBody>
      </p:sp>
      <p:sp>
        <p:nvSpPr>
          <p:cNvPr id="6" name="Plassholder for bunntekst 1"/>
          <p:cNvSpPr>
            <a:spLocks noGrp="1"/>
          </p:cNvSpPr>
          <p:nvPr/>
        </p:nvSpPr>
        <p:spPr>
          <a:xfrm>
            <a:off x="9090587" y="6300310"/>
            <a:ext cx="2143683" cy="292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200" dirty="0">
                <a:solidFill>
                  <a:schemeClr val="bg1">
                    <a:lumMod val="50000"/>
                  </a:schemeClr>
                </a:solidFill>
              </a:rPr>
              <a:t>Slide: Synne Jenum 07.09.23</a:t>
            </a:r>
          </a:p>
        </p:txBody>
      </p:sp>
    </p:spTree>
    <p:extLst>
      <p:ext uri="{BB962C8B-B14F-4D97-AF65-F5344CB8AC3E}">
        <p14:creationId xmlns:p14="http://schemas.microsoft.com/office/powerpoint/2010/main" val="3927523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7992532" y="6472237"/>
            <a:ext cx="4114800" cy="365125"/>
          </a:xfrm>
        </p:spPr>
        <p:txBody>
          <a:bodyPr/>
          <a:lstStyle/>
          <a:p>
            <a:r>
              <a:rPr lang="nb-NO" b="0" dirty="0">
                <a:solidFill>
                  <a:schemeClr val="bg1">
                    <a:lumMod val="50000"/>
                  </a:schemeClr>
                </a:solidFill>
              </a:rPr>
              <a:t>Slide: Synne Jenum 07.09.23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000" y="201706"/>
            <a:ext cx="9126125" cy="6270531"/>
          </a:xfrm>
          <a:prstGeom prst="rect">
            <a:avLst/>
          </a:prstGeom>
        </p:spPr>
      </p:pic>
      <p:sp>
        <p:nvSpPr>
          <p:cNvPr id="4" name="TekstSylinder 6"/>
          <p:cNvSpPr txBox="1"/>
          <p:nvPr/>
        </p:nvSpPr>
        <p:spPr>
          <a:xfrm>
            <a:off x="5109771" y="6550223"/>
            <a:ext cx="2299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sz="1400" dirty="0"/>
              <a:t>WHO. Global TB Report 2022</a:t>
            </a:r>
          </a:p>
        </p:txBody>
      </p:sp>
      <p:sp>
        <p:nvSpPr>
          <p:cNvPr id="5" name="Rektangel 4"/>
          <p:cNvSpPr/>
          <p:nvPr/>
        </p:nvSpPr>
        <p:spPr>
          <a:xfrm rot="16200000" flipH="1">
            <a:off x="5938760" y="-435146"/>
            <a:ext cx="641692" cy="931881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3285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6719" y="428921"/>
            <a:ext cx="10515600" cy="1325563"/>
          </a:xfrm>
        </p:spPr>
        <p:txBody>
          <a:bodyPr/>
          <a:lstStyle/>
          <a:p>
            <a:r>
              <a:rPr lang="nb-NO" dirty="0"/>
              <a:t>Kurativ behandling ved MDR-TB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9998" y="7828"/>
            <a:ext cx="3412002" cy="443658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19" y="1693533"/>
            <a:ext cx="8334375" cy="1743075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796" y="3665344"/>
            <a:ext cx="2839302" cy="3192656"/>
          </a:xfrm>
          <a:prstGeom prst="rect">
            <a:avLst/>
          </a:prstGeom>
        </p:spPr>
      </p:pic>
      <p:sp>
        <p:nvSpPr>
          <p:cNvPr id="8" name="Plassholder for bunntekst 3"/>
          <p:cNvSpPr txBox="1">
            <a:spLocks/>
          </p:cNvSpPr>
          <p:nvPr/>
        </p:nvSpPr>
        <p:spPr>
          <a:xfrm>
            <a:off x="4687519" y="6299830"/>
            <a:ext cx="6208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200" b="1" kern="1200">
                <a:solidFill>
                  <a:srgbClr val="004A9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b="0" dirty="0">
                <a:solidFill>
                  <a:schemeClr val="bg1">
                    <a:lumMod val="50000"/>
                  </a:schemeClr>
                </a:solidFill>
              </a:rPr>
              <a:t>Synne Jenum 07.09.23</a:t>
            </a:r>
          </a:p>
        </p:txBody>
      </p:sp>
    </p:spTree>
    <p:extLst>
      <p:ext uri="{BB962C8B-B14F-4D97-AF65-F5344CB8AC3E}">
        <p14:creationId xmlns:p14="http://schemas.microsoft.com/office/powerpoint/2010/main" val="233137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Sylinder 5"/>
          <p:cNvSpPr txBox="1"/>
          <p:nvPr/>
        </p:nvSpPr>
        <p:spPr>
          <a:xfrm>
            <a:off x="4468593" y="3943621"/>
            <a:ext cx="8407399" cy="200054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b="1" dirty="0">
                <a:solidFill>
                  <a:srgbClr val="C00000"/>
                </a:solidFill>
              </a:rPr>
              <a:t>The </a:t>
            </a:r>
            <a:r>
              <a:rPr lang="nb-NO" sz="2400" b="1" dirty="0" err="1">
                <a:solidFill>
                  <a:srgbClr val="C00000"/>
                </a:solidFill>
              </a:rPr>
              <a:t>NExT</a:t>
            </a:r>
            <a:r>
              <a:rPr lang="nb-NO" sz="2400" b="1" dirty="0">
                <a:solidFill>
                  <a:srgbClr val="C00000"/>
                </a:solidFill>
              </a:rPr>
              <a:t> </a:t>
            </a:r>
            <a:r>
              <a:rPr lang="nb-NO" sz="2400" b="1" dirty="0" err="1">
                <a:solidFill>
                  <a:srgbClr val="C00000"/>
                </a:solidFill>
              </a:rPr>
              <a:t>Study</a:t>
            </a:r>
            <a:r>
              <a:rPr lang="nb-NO" sz="2400" dirty="0"/>
              <a:t>. </a:t>
            </a:r>
            <a:r>
              <a:rPr lang="nb-NO" dirty="0"/>
              <a:t>Esmail A et al. AJRCCM 2022 May 15;205(10):1214-1227</a:t>
            </a:r>
          </a:p>
          <a:p>
            <a:r>
              <a:rPr lang="en-US" altLang="en-US" sz="2400" b="1" dirty="0">
                <a:solidFill>
                  <a:srgbClr val="C00000"/>
                </a:solidFill>
              </a:rPr>
              <a:t>TB-PRACTECAL. </a:t>
            </a:r>
            <a:r>
              <a:rPr lang="en-US" altLang="en-US" spc="-10" dirty="0" err="1"/>
              <a:t>Nyang’wa</a:t>
            </a:r>
            <a:r>
              <a:rPr lang="en-US" altLang="en-US" spc="-10" dirty="0"/>
              <a:t>. CROI 2022. </a:t>
            </a:r>
            <a:r>
              <a:rPr lang="en-US" altLang="en-US" spc="-10" dirty="0" err="1"/>
              <a:t>Abstr</a:t>
            </a:r>
            <a:r>
              <a:rPr lang="en-US" altLang="en-US" spc="-10" dirty="0"/>
              <a:t> 79</a:t>
            </a:r>
          </a:p>
          <a:p>
            <a:r>
              <a:rPr lang="nb-NO" sz="2400" b="1" dirty="0">
                <a:solidFill>
                  <a:srgbClr val="C00000"/>
                </a:solidFill>
              </a:rPr>
              <a:t>The ZeNix Trial</a:t>
            </a:r>
            <a:r>
              <a:rPr lang="nb-NO" sz="2400" dirty="0">
                <a:solidFill>
                  <a:srgbClr val="C00000"/>
                </a:solidFill>
              </a:rPr>
              <a:t>.</a:t>
            </a:r>
            <a:r>
              <a:rPr lang="nb-NO" sz="2400" dirty="0"/>
              <a:t> </a:t>
            </a:r>
            <a:r>
              <a:rPr lang="nb-NO" dirty="0"/>
              <a:t>Conradie F et al. NEJM 2022 Sept 1;387(9):810-823 </a:t>
            </a:r>
          </a:p>
          <a:p>
            <a:r>
              <a:rPr lang="nb-NO" sz="2400" b="1" dirty="0">
                <a:solidFill>
                  <a:srgbClr val="C00000"/>
                </a:solidFill>
              </a:rPr>
              <a:t>The STREAM stage 1. </a:t>
            </a:r>
            <a:r>
              <a:rPr lang="nb-NO" dirty="0" err="1"/>
              <a:t>Goodall</a:t>
            </a:r>
            <a:r>
              <a:rPr lang="nb-NO" dirty="0"/>
              <a:t> RL et al. </a:t>
            </a:r>
            <a:r>
              <a:rPr lang="nb-NO" dirty="0" err="1"/>
              <a:t>Lancet</a:t>
            </a:r>
            <a:r>
              <a:rPr lang="nb-NO" dirty="0"/>
              <a:t> 2022;400:1858-68</a:t>
            </a:r>
          </a:p>
          <a:p>
            <a:r>
              <a:rPr lang="nb-NO" sz="2800" b="1" dirty="0" err="1">
                <a:solidFill>
                  <a:srgbClr val="C00000"/>
                </a:solidFill>
              </a:rPr>
              <a:t>SimpliTB</a:t>
            </a:r>
            <a:r>
              <a:rPr lang="nb-NO" sz="2800" dirty="0"/>
              <a:t>. </a:t>
            </a:r>
            <a:r>
              <a:rPr lang="nb-NO" dirty="0"/>
              <a:t>Preliminary ECCMID 2023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9116" y="1136093"/>
            <a:ext cx="3101788" cy="729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 err="1"/>
              <a:t>BPaL</a:t>
            </a:r>
            <a:r>
              <a:rPr lang="nb-NO" b="1" dirty="0"/>
              <a:t>(M)</a:t>
            </a:r>
            <a:r>
              <a:rPr lang="nb-NO" dirty="0"/>
              <a:t> -regimet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8037357" y="6313325"/>
            <a:ext cx="4114800" cy="365125"/>
          </a:xfrm>
        </p:spPr>
        <p:txBody>
          <a:bodyPr/>
          <a:lstStyle/>
          <a:p>
            <a:r>
              <a:rPr lang="nb-NO" b="0" dirty="0">
                <a:solidFill>
                  <a:schemeClr val="bg1">
                    <a:lumMod val="50000"/>
                  </a:schemeClr>
                </a:solidFill>
              </a:rPr>
              <a:t>Slide: Synne Jenum 07.09.23</a:t>
            </a:r>
          </a:p>
        </p:txBody>
      </p:sp>
      <p:sp>
        <p:nvSpPr>
          <p:cNvPr id="5" name="Tittel 1"/>
          <p:cNvSpPr>
            <a:spLocks noGrp="1"/>
          </p:cNvSpPr>
          <p:nvPr/>
        </p:nvSpPr>
        <p:spPr>
          <a:xfrm>
            <a:off x="563717" y="-96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C00000"/>
                </a:solidFill>
              </a:rPr>
              <a:t>Hva er nytt?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86" y="1873041"/>
            <a:ext cx="2266950" cy="160972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730" y="1830137"/>
            <a:ext cx="2150409" cy="165262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3935" y="1904870"/>
            <a:ext cx="1828800" cy="1609725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7801924" y="2238683"/>
            <a:ext cx="4148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err="1"/>
              <a:t>Evt</a:t>
            </a:r>
            <a:r>
              <a:rPr lang="nb-NO" sz="2400" b="1" dirty="0"/>
              <a:t> + </a:t>
            </a:r>
            <a:r>
              <a:rPr lang="nb-NO" sz="2400" b="1" dirty="0" err="1"/>
              <a:t>moxifloxacin</a:t>
            </a:r>
            <a:r>
              <a:rPr lang="nb-NO" sz="2400" b="1" dirty="0"/>
              <a:t>/</a:t>
            </a:r>
            <a:r>
              <a:rPr lang="nb-NO" sz="2400" b="1" dirty="0" err="1"/>
              <a:t>levofloxacin</a:t>
            </a:r>
            <a:endParaRPr lang="nb-NO" sz="2400" b="1" dirty="0"/>
          </a:p>
        </p:txBody>
      </p:sp>
      <p:sp>
        <p:nvSpPr>
          <p:cNvPr id="11" name="Plassholder for innhold 2"/>
          <p:cNvSpPr>
            <a:spLocks noGrp="1"/>
          </p:cNvSpPr>
          <p:nvPr/>
        </p:nvSpPr>
        <p:spPr>
          <a:xfrm>
            <a:off x="589116" y="3825642"/>
            <a:ext cx="3558147" cy="729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b="1" dirty="0"/>
              <a:t>Kortere behandling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764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340" y="1286604"/>
            <a:ext cx="6485117" cy="254646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65909" y="208860"/>
            <a:ext cx="10515600" cy="1325563"/>
          </a:xfrm>
        </p:spPr>
        <p:txBody>
          <a:bodyPr/>
          <a:lstStyle/>
          <a:p>
            <a:r>
              <a:rPr lang="nb-NO" b="1" dirty="0" err="1"/>
              <a:t>Pretomanid</a:t>
            </a:r>
            <a:r>
              <a:rPr lang="nb-NO" b="1" dirty="0"/>
              <a:t> – nytt medikament</a:t>
            </a:r>
          </a:p>
        </p:txBody>
      </p:sp>
      <p:sp>
        <p:nvSpPr>
          <p:cNvPr id="5" name="TekstSylinder 10"/>
          <p:cNvSpPr txBox="1"/>
          <p:nvPr/>
        </p:nvSpPr>
        <p:spPr>
          <a:xfrm>
            <a:off x="865909" y="4221978"/>
            <a:ext cx="5251825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b-NO" sz="2400" dirty="0" err="1"/>
              <a:t>Pretomanid</a:t>
            </a:r>
            <a:r>
              <a:rPr lang="nb-NO" sz="2400" dirty="0"/>
              <a:t> 28 </a:t>
            </a:r>
            <a:r>
              <a:rPr lang="nb-NO" sz="2400" dirty="0" err="1"/>
              <a:t>tbl</a:t>
            </a:r>
            <a:r>
              <a:rPr lang="nb-NO" sz="2400" dirty="0"/>
              <a:t> a 200 mg 44 000 NOK. </a:t>
            </a:r>
          </a:p>
          <a:p>
            <a:r>
              <a:rPr lang="nb-NO" sz="2400" dirty="0"/>
              <a:t>Blå resept §4</a:t>
            </a:r>
          </a:p>
          <a:p>
            <a:r>
              <a:rPr lang="nb-NO" sz="2400" dirty="0"/>
              <a:t>Leveringstid </a:t>
            </a:r>
            <a:r>
              <a:rPr lang="nb-NO" sz="2400" dirty="0" err="1"/>
              <a:t>ca</a:t>
            </a:r>
            <a:r>
              <a:rPr lang="nb-NO" sz="2400" dirty="0"/>
              <a:t> 3 uker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6929613" y="3390981"/>
            <a:ext cx="47637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Inhiberer syntesen av cellevegglipider (aerobt) og stimulering av </a:t>
            </a:r>
            <a:r>
              <a:rPr lang="nb-NO" b="1" dirty="0" err="1"/>
              <a:t>iNOS</a:t>
            </a:r>
            <a:r>
              <a:rPr lang="nb-NO" b="1" dirty="0"/>
              <a:t> (anaerobt)</a:t>
            </a:r>
          </a:p>
          <a:p>
            <a:endParaRPr lang="nb-NO" dirty="0"/>
          </a:p>
          <a:p>
            <a:r>
              <a:rPr lang="nb-NO" dirty="0"/>
              <a:t>Inneholder laktose.</a:t>
            </a:r>
          </a:p>
          <a:p>
            <a:r>
              <a:rPr lang="nb-NO" dirty="0" err="1"/>
              <a:t>BPaL</a:t>
            </a:r>
            <a:r>
              <a:rPr lang="nb-NO" dirty="0"/>
              <a:t>: GI-</a:t>
            </a:r>
            <a:r>
              <a:rPr lang="nb-NO" dirty="0" err="1"/>
              <a:t>sympt</a:t>
            </a:r>
            <a:r>
              <a:rPr lang="nb-NO" dirty="0"/>
              <a:t>, </a:t>
            </a:r>
            <a:r>
              <a:rPr lang="nb-NO" dirty="0" err="1"/>
              <a:t>transaminaser</a:t>
            </a:r>
            <a:r>
              <a:rPr lang="nb-NO" dirty="0"/>
              <a:t>, </a:t>
            </a:r>
            <a:r>
              <a:rPr lang="nb-NO" dirty="0" err="1"/>
              <a:t>nevropathi</a:t>
            </a:r>
            <a:r>
              <a:rPr lang="nb-NO" dirty="0"/>
              <a:t>, </a:t>
            </a:r>
            <a:r>
              <a:rPr lang="nb-NO" dirty="0" err="1"/>
              <a:t>benmargsdepr</a:t>
            </a:r>
            <a:endParaRPr lang="nb-NO" dirty="0"/>
          </a:p>
          <a:p>
            <a:r>
              <a:rPr lang="nb-NO" dirty="0"/>
              <a:t>Obs interaksjoner: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Metaboliseres</a:t>
            </a:r>
            <a:r>
              <a:rPr lang="nb-NO" dirty="0"/>
              <a:t> via CYP3A4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Inhibierer</a:t>
            </a:r>
            <a:r>
              <a:rPr lang="nb-NO" dirty="0"/>
              <a:t> BCRP, OATP1B3 og P-</a:t>
            </a:r>
            <a:r>
              <a:rPr lang="nb-NO" dirty="0" err="1"/>
              <a:t>gp</a:t>
            </a:r>
            <a:endParaRPr lang="nb-NO" dirty="0"/>
          </a:p>
          <a:p>
            <a:endParaRPr lang="nb-NO" dirty="0"/>
          </a:p>
        </p:txBody>
      </p:sp>
      <p:sp>
        <p:nvSpPr>
          <p:cNvPr id="10" name="Plassholder for bunntekst 3"/>
          <p:cNvSpPr txBox="1">
            <a:spLocks/>
          </p:cNvSpPr>
          <p:nvPr/>
        </p:nvSpPr>
        <p:spPr>
          <a:xfrm>
            <a:off x="4687519" y="6299830"/>
            <a:ext cx="6208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200" b="1" kern="1200">
                <a:solidFill>
                  <a:srgbClr val="004A9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b="0" dirty="0">
                <a:solidFill>
                  <a:schemeClr val="bg1">
                    <a:lumMod val="50000"/>
                  </a:schemeClr>
                </a:solidFill>
              </a:rPr>
              <a:t>Synne Jenum 07.09.23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9681098" y="2293425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1" dirty="0" err="1">
                <a:solidFill>
                  <a:srgbClr val="C00000"/>
                </a:solidFill>
              </a:rPr>
              <a:t>Aug</a:t>
            </a:r>
            <a:r>
              <a:rPr lang="nb-NO" sz="1600" b="1" dirty="0">
                <a:solidFill>
                  <a:srgbClr val="C0000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742842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tel 1"/>
          <p:cNvSpPr>
            <a:spLocks noGrp="1"/>
          </p:cNvSpPr>
          <p:nvPr/>
        </p:nvSpPr>
        <p:spPr>
          <a:xfrm>
            <a:off x="0" y="278759"/>
            <a:ext cx="12192000" cy="1055792"/>
          </a:xfrm>
          <a:prstGeom prst="rect">
            <a:avLst/>
          </a:prstGeom>
          <a:solidFill>
            <a:srgbClr val="3A798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dirty="0">
                <a:solidFill>
                  <a:schemeClr val="bg1"/>
                </a:solidFill>
              </a:rPr>
              <a:t>6-month all-oral </a:t>
            </a:r>
            <a:r>
              <a:rPr lang="nb-NO" dirty="0" err="1">
                <a:solidFill>
                  <a:schemeClr val="bg1"/>
                </a:solidFill>
              </a:rPr>
              <a:t>regimen</a:t>
            </a:r>
            <a:r>
              <a:rPr lang="nb-NO" dirty="0">
                <a:solidFill>
                  <a:schemeClr val="bg1"/>
                </a:solidFill>
              </a:rPr>
              <a:t> for MDR-TB. (NexT)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sz="2200" dirty="0">
                <a:solidFill>
                  <a:schemeClr val="bg1"/>
                </a:solidFill>
              </a:rPr>
              <a:t>Esmail A et al., AJRCCM 2022 May 15;205(10):1214-1227. 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519312" y="4113143"/>
            <a:ext cx="4186972" cy="2246769"/>
          </a:xfrm>
          <a:prstGeom prst="rect">
            <a:avLst/>
          </a:prstGeom>
          <a:solidFill>
            <a:srgbClr val="AED4DC"/>
          </a:solidFill>
        </p:spPr>
        <p:txBody>
          <a:bodyPr wrap="square" rtlCol="0">
            <a:spAutoFit/>
          </a:bodyPr>
          <a:lstStyle/>
          <a:p>
            <a:r>
              <a:rPr lang="nb-NO" sz="2000" b="1" dirty="0"/>
              <a:t>WHO Post-2016. 9-11 months</a:t>
            </a:r>
          </a:p>
          <a:p>
            <a:r>
              <a:rPr lang="nb-NO" sz="2000" dirty="0" err="1"/>
              <a:t>Kanamycin</a:t>
            </a:r>
            <a:r>
              <a:rPr lang="nb-NO" sz="2000" dirty="0"/>
              <a:t> (</a:t>
            </a:r>
            <a:r>
              <a:rPr lang="nb-NO" sz="2000" dirty="0" err="1"/>
              <a:t>inj</a:t>
            </a:r>
            <a:r>
              <a:rPr lang="nb-NO" sz="2000" dirty="0"/>
              <a:t>)</a:t>
            </a:r>
          </a:p>
          <a:p>
            <a:r>
              <a:rPr lang="nb-NO" sz="2000" dirty="0" err="1"/>
              <a:t>Moxifloxacin</a:t>
            </a:r>
            <a:r>
              <a:rPr lang="nb-NO" sz="2000" dirty="0"/>
              <a:t>/</a:t>
            </a:r>
            <a:r>
              <a:rPr lang="nb-NO" sz="2000" dirty="0" err="1"/>
              <a:t>Levofloxacin</a:t>
            </a:r>
            <a:endParaRPr lang="nb-NO" sz="2000" dirty="0"/>
          </a:p>
          <a:p>
            <a:r>
              <a:rPr lang="nb-NO" sz="2000" dirty="0" err="1"/>
              <a:t>Clofazimin</a:t>
            </a:r>
            <a:endParaRPr lang="nb-NO" sz="2000" dirty="0"/>
          </a:p>
          <a:p>
            <a:r>
              <a:rPr lang="nb-NO" sz="2000" dirty="0" err="1"/>
              <a:t>Pyrazimamid</a:t>
            </a:r>
            <a:endParaRPr lang="nb-NO" sz="2000" dirty="0"/>
          </a:p>
          <a:p>
            <a:r>
              <a:rPr lang="nb-NO" sz="2000" dirty="0"/>
              <a:t>Ethambutol</a:t>
            </a:r>
          </a:p>
          <a:p>
            <a:r>
              <a:rPr lang="nb-NO" sz="2000" dirty="0" err="1"/>
              <a:t>Terizidone</a:t>
            </a:r>
            <a:r>
              <a:rPr lang="nb-NO" sz="2000" dirty="0"/>
              <a:t>/</a:t>
            </a:r>
            <a:r>
              <a:rPr lang="nb-NO" sz="2000" dirty="0" err="1"/>
              <a:t>Ethionamid</a:t>
            </a:r>
            <a:r>
              <a:rPr lang="nb-NO" sz="2000" dirty="0"/>
              <a:t>/INH </a:t>
            </a:r>
            <a:r>
              <a:rPr lang="nb-NO" sz="2000" dirty="0" err="1"/>
              <a:t>high</a:t>
            </a:r>
            <a:r>
              <a:rPr lang="nb-NO" sz="2000" dirty="0"/>
              <a:t>-dose</a:t>
            </a:r>
          </a:p>
        </p:txBody>
      </p:sp>
      <p:sp>
        <p:nvSpPr>
          <p:cNvPr id="6" name="TekstSylinder 3"/>
          <p:cNvSpPr txBox="1"/>
          <p:nvPr/>
        </p:nvSpPr>
        <p:spPr>
          <a:xfrm>
            <a:off x="519312" y="1953669"/>
            <a:ext cx="4126647" cy="2014777"/>
          </a:xfrm>
          <a:prstGeom prst="rect">
            <a:avLst/>
          </a:prstGeom>
          <a:solidFill>
            <a:srgbClr val="AED4DC"/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b="1" dirty="0"/>
              <a:t>WHO Pre-2016. 18-20 months</a:t>
            </a:r>
          </a:p>
          <a:p>
            <a:r>
              <a:rPr lang="nb-NO" sz="2000" dirty="0" err="1"/>
              <a:t>Kanamycin</a:t>
            </a:r>
            <a:r>
              <a:rPr lang="nb-NO" sz="2000" dirty="0"/>
              <a:t> (</a:t>
            </a:r>
            <a:r>
              <a:rPr lang="nb-NO" sz="2000" dirty="0" err="1"/>
              <a:t>inj</a:t>
            </a:r>
            <a:r>
              <a:rPr lang="nb-NO" sz="2000" dirty="0"/>
              <a:t>)</a:t>
            </a:r>
          </a:p>
          <a:p>
            <a:r>
              <a:rPr lang="nb-NO" sz="2000" dirty="0" err="1"/>
              <a:t>Moxifloxacin</a:t>
            </a:r>
            <a:endParaRPr lang="nb-NO" sz="2000" dirty="0"/>
          </a:p>
          <a:p>
            <a:r>
              <a:rPr lang="nb-NO" sz="2000" dirty="0" err="1"/>
              <a:t>Clofazimin</a:t>
            </a:r>
            <a:endParaRPr lang="nb-NO" sz="2000" dirty="0"/>
          </a:p>
          <a:p>
            <a:r>
              <a:rPr lang="nb-NO" sz="2000" dirty="0" err="1"/>
              <a:t>Pyrazimamid</a:t>
            </a:r>
            <a:endParaRPr lang="nb-NO" sz="2000" dirty="0"/>
          </a:p>
          <a:p>
            <a:r>
              <a:rPr lang="nb-NO" sz="2000" dirty="0"/>
              <a:t>Terizidone/Ethionamid/INH high-dose </a:t>
            </a:r>
          </a:p>
        </p:txBody>
      </p:sp>
      <p:sp>
        <p:nvSpPr>
          <p:cNvPr id="16" name="TekstSylinder 3"/>
          <p:cNvSpPr txBox="1"/>
          <p:nvPr/>
        </p:nvSpPr>
        <p:spPr>
          <a:xfrm>
            <a:off x="4916034" y="1772040"/>
            <a:ext cx="28594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2000" dirty="0"/>
              <a:t>Open-</a:t>
            </a:r>
            <a:r>
              <a:rPr lang="nb-NO" sz="2000" dirty="0" err="1"/>
              <a:t>label</a:t>
            </a:r>
            <a:r>
              <a:rPr lang="nb-NO" sz="2000" dirty="0"/>
              <a:t> RCT</a:t>
            </a:r>
          </a:p>
          <a:p>
            <a:pPr algn="ctr"/>
            <a:r>
              <a:rPr lang="nb-NO" sz="2000" dirty="0"/>
              <a:t>South Africa</a:t>
            </a:r>
          </a:p>
          <a:p>
            <a:pPr algn="ctr"/>
            <a:endParaRPr lang="nb-NO" sz="2000" dirty="0"/>
          </a:p>
          <a:p>
            <a:pPr algn="ctr"/>
            <a:r>
              <a:rPr lang="nb-NO" sz="2000" dirty="0"/>
              <a:t>111 randomized</a:t>
            </a:r>
          </a:p>
          <a:p>
            <a:pPr algn="ctr"/>
            <a:r>
              <a:rPr lang="nb-NO" sz="2000" dirty="0"/>
              <a:t>mITT (44:49)</a:t>
            </a:r>
          </a:p>
          <a:p>
            <a:pPr algn="ctr"/>
            <a:r>
              <a:rPr lang="nb-NO" sz="2000" dirty="0"/>
              <a:t>per-protocol (43:44)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5245" y="1351352"/>
            <a:ext cx="2079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b="1" dirty="0">
                <a:solidFill>
                  <a:srgbClr val="3A7986"/>
                </a:solidFill>
              </a:rPr>
              <a:t>Injectable</a:t>
            </a:r>
            <a:endParaRPr lang="en-GB" sz="3600" b="1" dirty="0">
              <a:solidFill>
                <a:srgbClr val="3A7986"/>
              </a:solidFill>
            </a:endParaRPr>
          </a:p>
        </p:txBody>
      </p:sp>
      <p:sp>
        <p:nvSpPr>
          <p:cNvPr id="17" name="TekstSylinder 3"/>
          <p:cNvSpPr txBox="1"/>
          <p:nvPr/>
        </p:nvSpPr>
        <p:spPr>
          <a:xfrm>
            <a:off x="5396920" y="4479821"/>
            <a:ext cx="2142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2000" b="1" dirty="0">
                <a:solidFill>
                  <a:srgbClr val="3A7986"/>
                </a:solidFill>
              </a:rPr>
              <a:t>Outcome at 24 m from inclusion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21785" y="3587018"/>
            <a:ext cx="8524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000" b="1" dirty="0">
                <a:solidFill>
                  <a:srgbClr val="3A7986"/>
                </a:solidFill>
              </a:rPr>
              <a:t>vs</a:t>
            </a:r>
            <a:endParaRPr lang="en-GB" sz="6000" b="1" dirty="0">
              <a:solidFill>
                <a:srgbClr val="3A798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07145" y="1344907"/>
            <a:ext cx="15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b="1" dirty="0">
                <a:solidFill>
                  <a:srgbClr val="3A7986"/>
                </a:solidFill>
              </a:rPr>
              <a:t>All-oral</a:t>
            </a:r>
            <a:endParaRPr lang="en-GB" sz="3600" b="1" dirty="0">
              <a:solidFill>
                <a:srgbClr val="3A7986"/>
              </a:solidFill>
            </a:endParaRPr>
          </a:p>
        </p:txBody>
      </p:sp>
      <p:sp>
        <p:nvSpPr>
          <p:cNvPr id="20" name="TekstSylinder 3"/>
          <p:cNvSpPr txBox="1"/>
          <p:nvPr/>
        </p:nvSpPr>
        <p:spPr>
          <a:xfrm>
            <a:off x="8168472" y="1961259"/>
            <a:ext cx="2992587" cy="44012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2000" b="1" dirty="0"/>
          </a:p>
          <a:p>
            <a:endParaRPr lang="nb-NO" sz="2000" b="1" dirty="0"/>
          </a:p>
          <a:p>
            <a:endParaRPr lang="nb-NO" sz="2000" b="1" dirty="0"/>
          </a:p>
          <a:p>
            <a:r>
              <a:rPr lang="nb-NO" sz="2000" b="1" dirty="0"/>
              <a:t>NexT </a:t>
            </a:r>
          </a:p>
          <a:p>
            <a:r>
              <a:rPr lang="nb-NO" sz="2000" dirty="0" err="1"/>
              <a:t>Gr</a:t>
            </a:r>
            <a:r>
              <a:rPr lang="nb-NO" sz="2000" dirty="0"/>
              <a:t> A - </a:t>
            </a:r>
            <a:r>
              <a:rPr lang="nb-NO" sz="2000" dirty="0" err="1"/>
              <a:t>Bedaquilin</a:t>
            </a:r>
            <a:endParaRPr lang="nb-NO" sz="2000" dirty="0"/>
          </a:p>
          <a:p>
            <a:r>
              <a:rPr lang="nb-NO" sz="2000" dirty="0" err="1"/>
              <a:t>Gr</a:t>
            </a:r>
            <a:r>
              <a:rPr lang="nb-NO" sz="2000" dirty="0"/>
              <a:t> A - </a:t>
            </a:r>
            <a:r>
              <a:rPr lang="nb-NO" sz="2000" dirty="0" err="1"/>
              <a:t>Linezolid</a:t>
            </a:r>
            <a:r>
              <a:rPr lang="nb-NO" sz="2000" dirty="0"/>
              <a:t> (600 mg)</a:t>
            </a:r>
          </a:p>
          <a:p>
            <a:r>
              <a:rPr lang="nb-NO" sz="2000" dirty="0" err="1"/>
              <a:t>Gr</a:t>
            </a:r>
            <a:r>
              <a:rPr lang="nb-NO" sz="2000" dirty="0"/>
              <a:t> A - </a:t>
            </a:r>
            <a:r>
              <a:rPr lang="nb-NO" sz="2000" dirty="0" err="1"/>
              <a:t>Levofloxacin</a:t>
            </a:r>
            <a:endParaRPr lang="nb-NO" sz="2000" dirty="0"/>
          </a:p>
          <a:p>
            <a:r>
              <a:rPr lang="nb-NO" sz="2000" dirty="0" err="1"/>
              <a:t>Gr</a:t>
            </a:r>
            <a:r>
              <a:rPr lang="nb-NO" sz="2000" dirty="0"/>
              <a:t> C – </a:t>
            </a:r>
            <a:r>
              <a:rPr lang="nb-NO" sz="2000" dirty="0" err="1"/>
              <a:t>Pyrazimamid</a:t>
            </a:r>
            <a:endParaRPr lang="nb-NO" sz="2000" dirty="0"/>
          </a:p>
          <a:p>
            <a:r>
              <a:rPr lang="nb-NO" sz="2000" dirty="0"/>
              <a:t>Terizidone (B)/Ethionamid (C)/ INH high-dose (C)</a:t>
            </a:r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</p:txBody>
      </p:sp>
      <p:sp>
        <p:nvSpPr>
          <p:cNvPr id="24" name="TekstSylinder 3"/>
          <p:cNvSpPr txBox="1"/>
          <p:nvPr/>
        </p:nvSpPr>
        <p:spPr>
          <a:xfrm rot="5400000">
            <a:off x="-852957" y="5076434"/>
            <a:ext cx="2228406" cy="338554"/>
          </a:xfrm>
          <a:prstGeom prst="rect">
            <a:avLst/>
          </a:prstGeom>
          <a:solidFill>
            <a:srgbClr val="AED4DC"/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600" dirty="0">
                <a:solidFill>
                  <a:srgbClr val="3A7986"/>
                </a:solidFill>
              </a:rPr>
              <a:t>Dec 2016 – Sept 2018</a:t>
            </a:r>
          </a:p>
        </p:txBody>
      </p:sp>
      <p:sp>
        <p:nvSpPr>
          <p:cNvPr id="25" name="TekstSylinder 3"/>
          <p:cNvSpPr txBox="1"/>
          <p:nvPr/>
        </p:nvSpPr>
        <p:spPr>
          <a:xfrm rot="5400000">
            <a:off x="-764436" y="2744190"/>
            <a:ext cx="2040808" cy="338554"/>
          </a:xfrm>
          <a:prstGeom prst="rect">
            <a:avLst/>
          </a:prstGeom>
          <a:solidFill>
            <a:srgbClr val="AED4DC"/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600" dirty="0">
                <a:solidFill>
                  <a:srgbClr val="3A7986"/>
                </a:solidFill>
              </a:rPr>
              <a:t>Dec 2014 – Sept 2016</a:t>
            </a:r>
          </a:p>
        </p:txBody>
      </p:sp>
      <p:sp>
        <p:nvSpPr>
          <p:cNvPr id="26" name="TekstSylinder 3"/>
          <p:cNvSpPr txBox="1"/>
          <p:nvPr/>
        </p:nvSpPr>
        <p:spPr>
          <a:xfrm>
            <a:off x="2310112" y="5947091"/>
            <a:ext cx="8242965" cy="769441"/>
          </a:xfrm>
          <a:prstGeom prst="rect">
            <a:avLst/>
          </a:prstGeom>
          <a:solidFill>
            <a:srgbClr val="3A7986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>
                <a:solidFill>
                  <a:schemeClr val="bg1"/>
                </a:solidFill>
              </a:rPr>
              <a:t>Termination Nov 2018 </a:t>
            </a:r>
          </a:p>
          <a:p>
            <a:pPr algn="ctr"/>
            <a:r>
              <a:rPr lang="nb-NO" sz="2000" dirty="0">
                <a:solidFill>
                  <a:schemeClr val="bg1"/>
                </a:solidFill>
              </a:rPr>
              <a:t>According to WHO 2019 (STREAM I), BDQ included in SOC in South-Africa</a:t>
            </a:r>
          </a:p>
        </p:txBody>
      </p:sp>
      <p:sp>
        <p:nvSpPr>
          <p:cNvPr id="14" name="Plassholder for bunntekst 1"/>
          <p:cNvSpPr>
            <a:spLocks noGrp="1"/>
          </p:cNvSpPr>
          <p:nvPr/>
        </p:nvSpPr>
        <p:spPr>
          <a:xfrm>
            <a:off x="10307770" y="6619400"/>
            <a:ext cx="2143683" cy="292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200" dirty="0">
                <a:solidFill>
                  <a:schemeClr val="bg1">
                    <a:lumMod val="50000"/>
                  </a:schemeClr>
                </a:solidFill>
              </a:rPr>
              <a:t>Slide: Synne Jenum 07.09.23</a:t>
            </a:r>
          </a:p>
        </p:txBody>
      </p:sp>
      <p:sp>
        <p:nvSpPr>
          <p:cNvPr id="15" name="Rektangel 14"/>
          <p:cNvSpPr/>
          <p:nvPr/>
        </p:nvSpPr>
        <p:spPr>
          <a:xfrm>
            <a:off x="7980013" y="3256908"/>
            <a:ext cx="3383205" cy="874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301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331930"/>
            <a:ext cx="12192000" cy="1095588"/>
          </a:xfrm>
          <a:solidFill>
            <a:srgbClr val="3A7986"/>
          </a:solidFill>
        </p:spPr>
        <p:txBody>
          <a:bodyPr>
            <a:normAutofit/>
          </a:bodyPr>
          <a:lstStyle/>
          <a:p>
            <a:pPr algn="ctr"/>
            <a:r>
              <a:rPr lang="nb-NO" b="1" dirty="0">
                <a:solidFill>
                  <a:schemeClr val="bg1"/>
                </a:solidFill>
              </a:rPr>
              <a:t>6-month</a:t>
            </a:r>
            <a:r>
              <a:rPr lang="nb-NO" dirty="0">
                <a:solidFill>
                  <a:schemeClr val="bg1"/>
                </a:solidFill>
              </a:rPr>
              <a:t> all-oral </a:t>
            </a:r>
            <a:r>
              <a:rPr lang="nb-NO" dirty="0" err="1">
                <a:solidFill>
                  <a:schemeClr val="bg1"/>
                </a:solidFill>
              </a:rPr>
              <a:t>regimen</a:t>
            </a:r>
            <a:r>
              <a:rPr lang="nb-NO" dirty="0">
                <a:solidFill>
                  <a:schemeClr val="bg1"/>
                </a:solidFill>
              </a:rPr>
              <a:t> for MDR-TB. (NexT)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sz="2200" dirty="0">
                <a:solidFill>
                  <a:schemeClr val="bg1"/>
                </a:solidFill>
              </a:rPr>
              <a:t>Esmail A et al., AJRCCM 2022 May 15;205(10):1214-1227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1047922" y="1794204"/>
            <a:ext cx="3893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67% male</a:t>
            </a:r>
          </a:p>
          <a:p>
            <a:r>
              <a:rPr lang="nb-NO" dirty="0"/>
              <a:t>50% </a:t>
            </a:r>
            <a:r>
              <a:rPr lang="nb-NO" dirty="0" err="1"/>
              <a:t>smokers</a:t>
            </a:r>
            <a:endParaRPr lang="nb-NO" dirty="0"/>
          </a:p>
          <a:p>
            <a:r>
              <a:rPr lang="nb-NO" dirty="0"/>
              <a:t>55% HIV co-</a:t>
            </a:r>
            <a:r>
              <a:rPr lang="nb-NO" dirty="0" err="1"/>
              <a:t>infection</a:t>
            </a:r>
            <a:endParaRPr lang="nb-NO" dirty="0"/>
          </a:p>
          <a:p>
            <a:r>
              <a:rPr lang="nb-NO" dirty="0"/>
              <a:t>52% cavitary disease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756" y="1527608"/>
            <a:ext cx="5178438" cy="5293513"/>
          </a:xfrm>
          <a:prstGeom prst="rect">
            <a:avLst/>
          </a:prstGeom>
        </p:spPr>
      </p:pic>
      <p:graphicFrame>
        <p:nvGraphicFramePr>
          <p:cNvPr id="3" name="Tabell 2"/>
          <p:cNvGraphicFramePr>
            <a:graphicFrameLocks noGrp="1"/>
          </p:cNvGraphicFramePr>
          <p:nvPr/>
        </p:nvGraphicFramePr>
        <p:xfrm>
          <a:off x="147917" y="3334708"/>
          <a:ext cx="6022126" cy="3283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053">
                  <a:extLst>
                    <a:ext uri="{9D8B030D-6E8A-4147-A177-3AD203B41FA5}">
                      <a16:colId xmlns:a16="http://schemas.microsoft.com/office/drawing/2014/main" val="2066786355"/>
                    </a:ext>
                  </a:extLst>
                </a:gridCol>
                <a:gridCol w="1043672">
                  <a:extLst>
                    <a:ext uri="{9D8B030D-6E8A-4147-A177-3AD203B41FA5}">
                      <a16:colId xmlns:a16="http://schemas.microsoft.com/office/drawing/2014/main" val="2360508686"/>
                    </a:ext>
                  </a:extLst>
                </a:gridCol>
                <a:gridCol w="1170784">
                  <a:extLst>
                    <a:ext uri="{9D8B030D-6E8A-4147-A177-3AD203B41FA5}">
                      <a16:colId xmlns:a16="http://schemas.microsoft.com/office/drawing/2014/main" val="4168289078"/>
                    </a:ext>
                  </a:extLst>
                </a:gridCol>
                <a:gridCol w="1217617">
                  <a:extLst>
                    <a:ext uri="{9D8B030D-6E8A-4147-A177-3AD203B41FA5}">
                      <a16:colId xmlns:a16="http://schemas.microsoft.com/office/drawing/2014/main" val="1551433821"/>
                    </a:ext>
                  </a:extLst>
                </a:gridCol>
              </a:tblGrid>
              <a:tr h="851184">
                <a:tc>
                  <a:txBody>
                    <a:bodyPr/>
                    <a:lstStyle/>
                    <a:p>
                      <a:r>
                        <a:rPr lang="nb-NO" dirty="0"/>
                        <a:t>Modified Intention-To-Treat,</a:t>
                      </a:r>
                      <a:r>
                        <a:rPr lang="nb-NO" baseline="0" dirty="0"/>
                        <a:t> 24 months</a:t>
                      </a:r>
                      <a:endParaRPr lang="nb-NO" dirty="0"/>
                    </a:p>
                  </a:txBody>
                  <a:tcPr>
                    <a:solidFill>
                      <a:srgbClr val="4999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SOC</a:t>
                      </a:r>
                    </a:p>
                  </a:txBody>
                  <a:tcPr>
                    <a:solidFill>
                      <a:srgbClr val="4999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BDQ/LZD</a:t>
                      </a:r>
                    </a:p>
                  </a:txBody>
                  <a:tcPr>
                    <a:solidFill>
                      <a:srgbClr val="4999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RR ratio </a:t>
                      </a:r>
                    </a:p>
                    <a:p>
                      <a:pPr algn="ctr"/>
                      <a:r>
                        <a:rPr lang="nb-NO" dirty="0"/>
                        <a:t>(95% CI)</a:t>
                      </a:r>
                    </a:p>
                  </a:txBody>
                  <a:tcPr>
                    <a:solidFill>
                      <a:srgbClr val="499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078085"/>
                  </a:ext>
                </a:extLst>
              </a:tr>
              <a:tr h="1215976">
                <a:tc>
                  <a:txBody>
                    <a:bodyPr/>
                    <a:lstStyle/>
                    <a:p>
                      <a:r>
                        <a:rPr lang="nb-NO" b="1" dirty="0"/>
                        <a:t>WHO Favourable</a:t>
                      </a:r>
                      <a:r>
                        <a:rPr lang="nb-NO" b="1" baseline="0" dirty="0"/>
                        <a:t> outcome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/>
                        <a:t>Cured+Treatment completion AND no unfavorable 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10/44 (22.7%)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25/49 (51.0%)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2.2 </a:t>
                      </a:r>
                    </a:p>
                    <a:p>
                      <a:pPr algn="ctr"/>
                      <a:r>
                        <a:rPr lang="nb-NO" b="1" dirty="0"/>
                        <a:t>(1.2, 4.1)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063196"/>
                  </a:ext>
                </a:extLst>
              </a:tr>
              <a:tr h="1215976">
                <a:tc>
                  <a:txBody>
                    <a:bodyPr/>
                    <a:lstStyle/>
                    <a:p>
                      <a:r>
                        <a:rPr lang="nb-NO" dirty="0"/>
                        <a:t>Patient-centered outcome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/>
                        <a:t>≥12 m relapse-free cure AND no unfavorable 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30/44 (68.2%)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33/49</a:t>
                      </a:r>
                      <a:r>
                        <a:rPr lang="nb-NO" baseline="0" dirty="0"/>
                        <a:t> (67.4%)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1.0 </a:t>
                      </a:r>
                    </a:p>
                    <a:p>
                      <a:pPr algn="ctr"/>
                      <a:r>
                        <a:rPr lang="nb-NO" dirty="0"/>
                        <a:t>(0.8, 1.3)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36424"/>
                  </a:ext>
                </a:extLst>
              </a:tr>
            </a:tbl>
          </a:graphicData>
        </a:graphic>
      </p:graphicFrame>
      <p:sp>
        <p:nvSpPr>
          <p:cNvPr id="7" name="Rektangel 6"/>
          <p:cNvSpPr/>
          <p:nvPr/>
        </p:nvSpPr>
        <p:spPr>
          <a:xfrm>
            <a:off x="3790950" y="3242633"/>
            <a:ext cx="1150843" cy="344916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10110207" y="3242633"/>
            <a:ext cx="1184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rgbClr val="4999A9"/>
                </a:solidFill>
              </a:rPr>
              <a:t>BDQ/LZD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10596730" y="4324423"/>
            <a:ext cx="1184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chemeClr val="accent2">
                    <a:lumMod val="75000"/>
                  </a:schemeClr>
                </a:solidFill>
              </a:rPr>
              <a:t>SOC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8531854" y="2619935"/>
            <a:ext cx="318571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000" b="1" dirty="0"/>
              <a:t>HR 0.4 </a:t>
            </a:r>
            <a:r>
              <a:rPr lang="nb-NO" sz="2000" dirty="0"/>
              <a:t>(0.2, 0.6, p&lt;0.001)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10003619" y="1981003"/>
            <a:ext cx="1290811" cy="6355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sz="2000" b="1" dirty="0">
              <a:solidFill>
                <a:srgbClr val="4999A9"/>
              </a:solidFill>
            </a:endParaRPr>
          </a:p>
        </p:txBody>
      </p:sp>
      <p:sp>
        <p:nvSpPr>
          <p:cNvPr id="11" name="Plassholder for bunntekst 1"/>
          <p:cNvSpPr>
            <a:spLocks noGrp="1"/>
          </p:cNvSpPr>
          <p:nvPr/>
        </p:nvSpPr>
        <p:spPr>
          <a:xfrm>
            <a:off x="84538" y="6592842"/>
            <a:ext cx="2143683" cy="292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200" dirty="0">
                <a:solidFill>
                  <a:schemeClr val="bg1">
                    <a:lumMod val="50000"/>
                  </a:schemeClr>
                </a:solidFill>
              </a:rPr>
              <a:t>Slide: Synne Jenum 07.09.23</a:t>
            </a:r>
          </a:p>
        </p:txBody>
      </p:sp>
    </p:spTree>
    <p:extLst>
      <p:ext uri="{BB962C8B-B14F-4D97-AF65-F5344CB8AC3E}">
        <p14:creationId xmlns:p14="http://schemas.microsoft.com/office/powerpoint/2010/main" val="287018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US - Overordn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S - Overordnet" id="{F725D9B7-581D-4B18-9B40-92318DDFB618}" vid="{727EF508-B9FB-409F-8ED7-3BDCD2817A3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e5162c-f91c-4abb-ab76-6860bfc39b92">
      <Terms xmlns="http://schemas.microsoft.com/office/infopath/2007/PartnerControls"/>
    </lcf76f155ced4ddcb4097134ff3c332f>
    <TaxCatchAll xmlns="487b980e-477f-4383-9153-bfad679df12c">
      <Value>1</Value>
    </TaxCatchAll>
    <FHI_TopicTaxHTField xmlns="9e7c1b5f-6b93-4ee4-9fa2-fda8f1b47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Smittevern</TermName>
          <TermId xmlns="http://schemas.microsoft.com/office/infopath/2007/PartnerControls">2faba461-db69-46e6-b6c7-efe7160ae24d</TermId>
        </TermInfo>
      </Terms>
    </FHI_TopicTaxHTField>
    <TaxKeywordTaxHTField xmlns="487b980e-477f-4383-9153-bfad679df12c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C1A8B564330C47A06156287150FB76" ma:contentTypeVersion="21" ma:contentTypeDescription="Opprett et nytt dokument." ma:contentTypeScope="" ma:versionID="554dc313045882a314a80376e7522f05">
  <xsd:schema xmlns:xsd="http://www.w3.org/2001/XMLSchema" xmlns:xs="http://www.w3.org/2001/XMLSchema" xmlns:p="http://schemas.microsoft.com/office/2006/metadata/properties" xmlns:ns2="9e7c1b5f-6b93-4ee4-9fa2-fda8f1b47cf5" xmlns:ns3="487b980e-477f-4383-9153-bfad679df12c" xmlns:ns4="0de5162c-f91c-4abb-ab76-6860bfc39b92" targetNamespace="http://schemas.microsoft.com/office/2006/metadata/properties" ma:root="true" ma:fieldsID="b1a3895ee04006f06edbd0c277b4147f" ns2:_="" ns3:_="" ns4:_="">
    <xsd:import namespace="9e7c1b5f-6b93-4ee4-9fa2-fda8f1b47cf5"/>
    <xsd:import namespace="487b980e-477f-4383-9153-bfad679df12c"/>
    <xsd:import namespace="0de5162c-f91c-4abb-ab76-6860bfc39b92"/>
    <xsd:element name="properties">
      <xsd:complexType>
        <xsd:sequence>
          <xsd:element name="documentManagement">
            <xsd:complexType>
              <xsd:all>
                <xsd:element ref="ns2:FHI_TopicTaxHTField" minOccurs="0"/>
                <xsd:element ref="ns3:TaxCatchAll" minOccurs="0"/>
                <xsd:element ref="ns3:TaxKeywordTaxHTField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3:SharedWithUsers" minOccurs="0"/>
                <xsd:element ref="ns3:SharedWithDetails" minOccurs="0"/>
                <xsd:element ref="ns4:MediaServiceDateTaken" minOccurs="0"/>
                <xsd:element ref="ns4:MediaLengthInSeconds" minOccurs="0"/>
                <xsd:element ref="ns4:lcf76f155ced4ddcb4097134ff3c332f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c1b5f-6b93-4ee4-9fa2-fda8f1b47cf5" elementFormDefault="qualified">
    <xsd:import namespace="http://schemas.microsoft.com/office/2006/documentManagement/types"/>
    <xsd:import namespace="http://schemas.microsoft.com/office/infopath/2007/PartnerControls"/>
    <xsd:element name="FHI_TopicTaxHTField" ma:index="8" nillable="true" ma:taxonomy="true" ma:internalName="FHI_TopicTaxHTField" ma:taxonomyFieldName="FHI_Topic" ma:displayName="Tema" ma:default="1;#Smittevern|2faba461-db69-46e6-b6c7-efe7160ae24d" ma:fieldId="{5eb9fa72-8a58-4312-8bc5-a126a30b4fb3}" ma:taxonomyMulti="true" ma:sspId="e7140caa-8402-4c36-9a5d-f51276ec0a9c" ma:termSetId="10ab213d-8882-42de-b940-43a869fe753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b980e-477f-4383-9153-bfad679df12c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bd646402-23af-4477-839b-863e9abd64ae}" ma:internalName="TaxCatchAll" ma:showField="CatchAllData" ma:web="487b980e-477f-4383-9153-bfad679df1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1" nillable="true" ma:taxonomy="true" ma:internalName="TaxKeywordTaxHTField" ma:taxonomyFieldName="TaxKeyword" ma:displayName="Organisasjonsnøkkelord" ma:fieldId="{23f27201-bee3-471e-b2e7-b64fd8b7ca38}" ma:taxonomyMulti="true" ma:sspId="e7140caa-8402-4c36-9a5d-f51276ec0a9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2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e5162c-f91c-4abb-ab76-6860bfc39b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Bildemerkelapper" ma:readOnly="false" ma:fieldId="{5cf76f15-5ced-4ddc-b409-7134ff3c332f}" ma:taxonomyMulti="true" ma:sspId="e7140caa-8402-4c36-9a5d-f51276ec0a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C37BC2-689E-41FB-96B2-A51FF9B40ACE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0de5162c-f91c-4abb-ab76-6860bfc39b92"/>
    <ds:schemaRef ds:uri="http://www.w3.org/XML/1998/namespace"/>
    <ds:schemaRef ds:uri="487b980e-477f-4383-9153-bfad679df12c"/>
    <ds:schemaRef ds:uri="9e7c1b5f-6b93-4ee4-9fa2-fda8f1b47cf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7F4080D-54AB-43AF-BADB-4999FFD9D3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D929AE-53D1-4ADA-99B9-CB74F3F490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7c1b5f-6b93-4ee4-9fa2-fda8f1b47cf5"/>
    <ds:schemaRef ds:uri="487b980e-477f-4383-9153-bfad679df12c"/>
    <ds:schemaRef ds:uri="0de5162c-f91c-4abb-ab76-6860bfc39b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OUS - Overordnet</Template>
  <TotalTime>0</TotalTime>
  <Words>1127</Words>
  <Application>Microsoft Office PowerPoint</Application>
  <PresentationFormat>Widescreen</PresentationFormat>
  <Paragraphs>281</Paragraphs>
  <Slides>20</Slides>
  <Notes>20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OUS - Overordnet</vt:lpstr>
      <vt:lpstr>Kortere behandlingsregimer ved MDR-TB  TB og Einar Heldal-dagen, FHI 7.sept 2023</vt:lpstr>
      <vt:lpstr>WHO 2019</vt:lpstr>
      <vt:lpstr>PowerPoint-presentasjon</vt:lpstr>
      <vt:lpstr>PowerPoint-presentasjon</vt:lpstr>
      <vt:lpstr>Kurativ behandling ved MDR-TB</vt:lpstr>
      <vt:lpstr>PowerPoint-presentasjon</vt:lpstr>
      <vt:lpstr>Pretomanid – nytt medikament</vt:lpstr>
      <vt:lpstr>PowerPoint-presentasjon</vt:lpstr>
      <vt:lpstr>6-month all-oral regimen for MDR-TB. (NexT) Esmail A et al., AJRCCM 2022 May 15;205(10):1214-1227</vt:lpstr>
      <vt:lpstr>6-month all oral (TB-PRACTECAL) Nyang’wa. CROI 2022. Abstr 79</vt:lpstr>
      <vt:lpstr>PowerPoint-presentasjon</vt:lpstr>
      <vt:lpstr>BPaL regimens for Drug-Resistant TB Conradie et al., NEJM 2022 Sept 1;387(9):810-823</vt:lpstr>
      <vt:lpstr>PowerPoint-presentasjon</vt:lpstr>
      <vt:lpstr>PowerPoint-presentasjon</vt:lpstr>
      <vt:lpstr>PowerPoint-presentasjon</vt:lpstr>
      <vt:lpstr>PowerPoint-presentasjon</vt:lpstr>
      <vt:lpstr>Dersom BPaL(M) IKKE kan brukes Kortere behandlingstid er OK uansett!</vt:lpstr>
      <vt:lpstr>Smittsomhet og isolasjon ved MDR-TB</vt:lpstr>
      <vt:lpstr>PowerPoint-presentasjon</vt:lpstr>
      <vt:lpstr>Takk for innsatsen  Einar Heldal  </vt:lpstr>
    </vt:vector>
  </TitlesOfParts>
  <Company>Oslo universitetssykehus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MDR-TB Kasuistikker</dc:title>
  <dc:creator>Synne Jenum</dc:creator>
  <cp:lastModifiedBy>Hilde Hartmann Holsten</cp:lastModifiedBy>
  <cp:revision>205</cp:revision>
  <cp:lastPrinted>2023-09-05T18:28:30Z</cp:lastPrinted>
  <dcterms:created xsi:type="dcterms:W3CDTF">2020-10-29T09:49:04Z</dcterms:created>
  <dcterms:modified xsi:type="dcterms:W3CDTF">2023-09-18T11:56:16Z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0x01010001C1A8B564330C47A06156287150FB76</vt:lpwstr>
  </property>
  <property fmtid="{D5CDD505-2E9C-101B-9397-08002B2CF9AE}" pid="3" name="TaxKeyword">
    <vt:lpwstr/>
  </property>
  <property fmtid="{D5CDD505-2E9C-101B-9397-08002B2CF9AE}" pid="4" name="MediaServiceImageTags">
    <vt:lpwstr/>
  </property>
  <property fmtid="{D5CDD505-2E9C-101B-9397-08002B2CF9AE}" pid="5" name="FHI_Topic">
    <vt:lpwstr>1;#Smittevern|2faba461-db69-46e6-b6c7-efe7160ae24d</vt:lpwstr>
  </property>
</Properties>
</file>