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1" r:id="rId5"/>
    <p:sldMasterId id="2147483705" r:id="rId6"/>
  </p:sldMasterIdLst>
  <p:notesMasterIdLst>
    <p:notesMasterId r:id="rId64"/>
  </p:notesMasterIdLst>
  <p:sldIdLst>
    <p:sldId id="731" r:id="rId7"/>
    <p:sldId id="292" r:id="rId8"/>
    <p:sldId id="891" r:id="rId9"/>
    <p:sldId id="892" r:id="rId10"/>
    <p:sldId id="862" r:id="rId11"/>
    <p:sldId id="846" r:id="rId12"/>
    <p:sldId id="945" r:id="rId13"/>
    <p:sldId id="946" r:id="rId14"/>
    <p:sldId id="947" r:id="rId15"/>
    <p:sldId id="899" r:id="rId16"/>
    <p:sldId id="900" r:id="rId17"/>
    <p:sldId id="902" r:id="rId18"/>
    <p:sldId id="903" r:id="rId19"/>
    <p:sldId id="901" r:id="rId20"/>
    <p:sldId id="953" r:id="rId21"/>
    <p:sldId id="904" r:id="rId22"/>
    <p:sldId id="905" r:id="rId23"/>
    <p:sldId id="906" r:id="rId24"/>
    <p:sldId id="952" r:id="rId25"/>
    <p:sldId id="912" r:id="rId26"/>
    <p:sldId id="913" r:id="rId27"/>
    <p:sldId id="914" r:id="rId28"/>
    <p:sldId id="915" r:id="rId29"/>
    <p:sldId id="916" r:id="rId30"/>
    <p:sldId id="917" r:id="rId31"/>
    <p:sldId id="918" r:id="rId32"/>
    <p:sldId id="919" r:id="rId33"/>
    <p:sldId id="895" r:id="rId34"/>
    <p:sldId id="894" r:id="rId35"/>
    <p:sldId id="651" r:id="rId36"/>
    <p:sldId id="897" r:id="rId37"/>
    <p:sldId id="948" r:id="rId38"/>
    <p:sldId id="898" r:id="rId39"/>
    <p:sldId id="949" r:id="rId40"/>
    <p:sldId id="845" r:id="rId41"/>
    <p:sldId id="950" r:id="rId42"/>
    <p:sldId id="837" r:id="rId43"/>
    <p:sldId id="893" r:id="rId44"/>
    <p:sldId id="956" r:id="rId45"/>
    <p:sldId id="933" r:id="rId46"/>
    <p:sldId id="934" r:id="rId47"/>
    <p:sldId id="935" r:id="rId48"/>
    <p:sldId id="936" r:id="rId49"/>
    <p:sldId id="937" r:id="rId50"/>
    <p:sldId id="955" r:id="rId51"/>
    <p:sldId id="841" r:id="rId52"/>
    <p:sldId id="944" r:id="rId53"/>
    <p:sldId id="938" r:id="rId54"/>
    <p:sldId id="951" r:id="rId55"/>
    <p:sldId id="958" r:id="rId56"/>
    <p:sldId id="959" r:id="rId57"/>
    <p:sldId id="940" r:id="rId58"/>
    <p:sldId id="954" r:id="rId59"/>
    <p:sldId id="873" r:id="rId60"/>
    <p:sldId id="957" r:id="rId61"/>
    <p:sldId id="874" r:id="rId62"/>
    <p:sldId id="546" r:id="rId63"/>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 Are Stuwitz" initials="BS" lastIdx="4" clrIdx="0">
    <p:extLst>
      <p:ext uri="{19B8F6BF-5375-455C-9EA6-DF929625EA0E}">
        <p15:presenceInfo xmlns:p15="http://schemas.microsoft.com/office/powerpoint/2012/main" userId="S::are.stuwitz.berg@fhi.no::5c9a1c23-013c-4ce5-8538-c906f91f6b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6" dt="2020-12-13T19:53:32.363"/>
    <p1510:client id="{428CBA6A-D0A0-48ED-8C1D-9342FF936A2C}" v="1546" dt="2020-12-09T21:09:04.09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p:scale>
          <a:sx n="78" d="100"/>
          <a:sy n="78" d="100"/>
        </p:scale>
        <p:origin x="684" y="-32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0.xml" Id="rId26" /><Relationship Type="http://schemas.openxmlformats.org/officeDocument/2006/relationships/slide" Target="slides/slide15.xml" Id="rId21" /><Relationship Type="http://schemas.openxmlformats.org/officeDocument/2006/relationships/slide" Target="slides/slide36.xml" Id="rId42" /><Relationship Type="http://schemas.openxmlformats.org/officeDocument/2006/relationships/slide" Target="slides/slide41.xml" Id="rId47" /><Relationship Type="http://schemas.openxmlformats.org/officeDocument/2006/relationships/slide" Target="slides/slide57.xml" Id="rId63" /><Relationship Type="http://schemas.openxmlformats.org/officeDocument/2006/relationships/theme" Target="theme/theme1.xml" Id="rId68" /><Relationship Type="http://schemas.openxmlformats.org/officeDocument/2006/relationships/slide" Target="slides/slide1.xml" Id="rId7" /><Relationship Type="http://schemas.microsoft.com/office/2015/10/relationships/revisionInfo" Target="revisionInfo.xml" Id="rId71"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23.xml" Id="rId29"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slide" Target="slides/slide26.xml" Id="rId32" /><Relationship Type="http://schemas.openxmlformats.org/officeDocument/2006/relationships/slide" Target="slides/slide31.xml" Id="rId37" /><Relationship Type="http://schemas.openxmlformats.org/officeDocument/2006/relationships/slide" Target="slides/slide34.xml" Id="rId40" /><Relationship Type="http://schemas.openxmlformats.org/officeDocument/2006/relationships/slide" Target="slides/slide39.xml" Id="rId45" /><Relationship Type="http://schemas.openxmlformats.org/officeDocument/2006/relationships/slide" Target="slides/slide47.xml" Id="rId53" /><Relationship Type="http://schemas.openxmlformats.org/officeDocument/2006/relationships/slide" Target="slides/slide52.xml" Id="rId58" /><Relationship Type="http://schemas.openxmlformats.org/officeDocument/2006/relationships/presProps" Target="presProps.xml" Id="rId66" /><Relationship Type="http://schemas.openxmlformats.org/officeDocument/2006/relationships/slideMaster" Target="slideMasters/slideMaster2.xml" Id="rId5" /><Relationship Type="http://schemas.openxmlformats.org/officeDocument/2006/relationships/slide" Target="slides/slide55.xml" Id="rId61" /><Relationship Type="http://schemas.openxmlformats.org/officeDocument/2006/relationships/slide" Target="slides/slide13.xml" Id="rId1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slide" Target="slides/slide24.xml" Id="rId30" /><Relationship Type="http://schemas.openxmlformats.org/officeDocument/2006/relationships/slide" Target="slides/slide29.xml" Id="rId35" /><Relationship Type="http://schemas.openxmlformats.org/officeDocument/2006/relationships/slide" Target="slides/slide37.xml" Id="rId43" /><Relationship Type="http://schemas.openxmlformats.org/officeDocument/2006/relationships/slide" Target="slides/slide42.xml" Id="rId48" /><Relationship Type="http://schemas.openxmlformats.org/officeDocument/2006/relationships/slide" Target="slides/slide50.xml" Id="rId56" /><Relationship Type="http://schemas.openxmlformats.org/officeDocument/2006/relationships/notesMaster" Target="notesMasters/notesMaster1.xml" Id="rId64" /><Relationship Type="http://schemas.openxmlformats.org/officeDocument/2006/relationships/tableStyles" Target="tableStyles.xml" Id="rId69" /><Relationship Type="http://schemas.openxmlformats.org/officeDocument/2006/relationships/slide" Target="slides/slide2.xml" Id="rId8" /><Relationship Type="http://schemas.openxmlformats.org/officeDocument/2006/relationships/slide" Target="slides/slide45.xml" Id="rId51" /><Relationship Type="http://schemas.openxmlformats.org/officeDocument/2006/relationships/customXml" Target="../customXml/item3.xml" Id="rId3"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slide" Target="slides/slide27.xml" Id="rId33" /><Relationship Type="http://schemas.openxmlformats.org/officeDocument/2006/relationships/slide" Target="slides/slide32.xml" Id="rId38" /><Relationship Type="http://schemas.openxmlformats.org/officeDocument/2006/relationships/slide" Target="slides/slide40.xml" Id="rId46" /><Relationship Type="http://schemas.openxmlformats.org/officeDocument/2006/relationships/slide" Target="slides/slide53.xml" Id="rId59" /><Relationship Type="http://schemas.openxmlformats.org/officeDocument/2006/relationships/viewProps" Target="viewProps.xml" Id="rId67" /><Relationship Type="http://schemas.openxmlformats.org/officeDocument/2006/relationships/slide" Target="slides/slide14.xml" Id="rId20" /><Relationship Type="http://schemas.openxmlformats.org/officeDocument/2006/relationships/slide" Target="slides/slide35.xml" Id="rId41" /><Relationship Type="http://schemas.openxmlformats.org/officeDocument/2006/relationships/slide" Target="slides/slide48.xml" Id="rId54" /><Relationship Type="http://schemas.openxmlformats.org/officeDocument/2006/relationships/slide" Target="slides/slide56.xml" Id="rId62"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slide" Target="slides/slide30.xml" Id="rId36" /><Relationship Type="http://schemas.openxmlformats.org/officeDocument/2006/relationships/slide" Target="slides/slide43.xml" Id="rId49" /><Relationship Type="http://schemas.openxmlformats.org/officeDocument/2006/relationships/slide" Target="slides/slide51.xml" Id="rId57" /><Relationship Type="http://schemas.openxmlformats.org/officeDocument/2006/relationships/slide" Target="slides/slide4.xml" Id="rId10" /><Relationship Type="http://schemas.openxmlformats.org/officeDocument/2006/relationships/slide" Target="slides/slide25.xml" Id="rId31" /><Relationship Type="http://schemas.openxmlformats.org/officeDocument/2006/relationships/slide" Target="slides/slide38.xml" Id="rId44" /><Relationship Type="http://schemas.openxmlformats.org/officeDocument/2006/relationships/slide" Target="slides/slide46.xml" Id="rId52" /><Relationship Type="http://schemas.openxmlformats.org/officeDocument/2006/relationships/slide" Target="slides/slide54.xml" Id="rId60" /><Relationship Type="http://schemas.openxmlformats.org/officeDocument/2006/relationships/commentAuthors" Target="commentAuthors.xml" Id="rId65" /><Relationship Type="http://schemas.openxmlformats.org/officeDocument/2006/relationships/slideMaster" Target="slideMasters/slideMaster1.xml" Id="rId4" /><Relationship Type="http://schemas.openxmlformats.org/officeDocument/2006/relationships/slide" Target="slides/slide3.xml" Id="rId9"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33.xml" Id="rId39" /><Relationship Type="http://schemas.openxmlformats.org/officeDocument/2006/relationships/slide" Target="slides/slide28.xml" Id="rId34" /><Relationship Type="http://schemas.openxmlformats.org/officeDocument/2006/relationships/slide" Target="slides/slide44.xml" Id="rId50" /><Relationship Type="http://schemas.openxmlformats.org/officeDocument/2006/relationships/slide" Target="slides/slide49.xml" Id="rId55" /></Relationships>
</file>

<file path=ppt/diagrams/_rels/data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www.fhi.no/"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www.fhi.no/" TargetMode="External"/><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FC8E7-438E-4BEC-ADF5-7EBA0B01FC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900F53C-19EE-4697-BC86-F8E28BBA30F3}">
      <dgm:prSet/>
      <dgm:spPr/>
      <dgm:t>
        <a:bodyPr/>
        <a:lstStyle/>
        <a:p>
          <a:pPr>
            <a:lnSpc>
              <a:spcPct val="100000"/>
            </a:lnSpc>
          </a:pPr>
          <a:r>
            <a:rPr lang="nb-NO"/>
            <a:t>Tidsriktige data - elektronisk registrering i SYSVAK</a:t>
          </a:r>
        </a:p>
      </dgm:t>
    </dgm:pt>
    <dgm:pt modelId="{9D1AF32D-B4F5-4AE3-A003-53AE2657567C}" type="parTrans" cxnId="{78EF899F-76CC-494E-8536-9BAD6F026B11}">
      <dgm:prSet/>
      <dgm:spPr/>
      <dgm:t>
        <a:bodyPr/>
        <a:lstStyle/>
        <a:p>
          <a:endParaRPr lang="en-US"/>
        </a:p>
      </dgm:t>
    </dgm:pt>
    <dgm:pt modelId="{234D3AFD-12DE-452E-A1B5-BC505405D86A}" type="sibTrans" cxnId="{78EF899F-76CC-494E-8536-9BAD6F026B11}">
      <dgm:prSet/>
      <dgm:spPr/>
      <dgm:t>
        <a:bodyPr/>
        <a:lstStyle/>
        <a:p>
          <a:endParaRPr lang="en-US"/>
        </a:p>
      </dgm:t>
    </dgm:pt>
    <dgm:pt modelId="{C7AD47F3-562A-4730-B37F-CFC6FDB46C32}">
      <dgm:prSet/>
      <dgm:spPr/>
      <dgm:t>
        <a:bodyPr/>
        <a:lstStyle/>
        <a:p>
          <a:pPr>
            <a:lnSpc>
              <a:spcPct val="100000"/>
            </a:lnSpc>
          </a:pPr>
          <a:r>
            <a:rPr lang="nb-NO"/>
            <a:t>Forskriftsendring vedtatt 4. desember</a:t>
          </a:r>
        </a:p>
      </dgm:t>
    </dgm:pt>
    <dgm:pt modelId="{5B01EDDB-59BA-4527-9B50-761EFFCBFC8B}" type="parTrans" cxnId="{BB6AD804-506F-4F28-9D04-955EBB73923F}">
      <dgm:prSet/>
      <dgm:spPr/>
      <dgm:t>
        <a:bodyPr/>
        <a:lstStyle/>
        <a:p>
          <a:endParaRPr lang="en-US"/>
        </a:p>
      </dgm:t>
    </dgm:pt>
    <dgm:pt modelId="{371D24F3-EB89-463B-8DEF-0B15E7D86B38}" type="sibTrans" cxnId="{BB6AD804-506F-4F28-9D04-955EBB73923F}">
      <dgm:prSet/>
      <dgm:spPr/>
      <dgm:t>
        <a:bodyPr/>
        <a:lstStyle/>
        <a:p>
          <a:endParaRPr lang="en-US"/>
        </a:p>
      </dgm:t>
    </dgm:pt>
    <dgm:pt modelId="{5C0CFDC8-9C52-4F55-8DFE-2612734DBCD3}">
      <dgm:prSet/>
      <dgm:spPr/>
      <dgm:t>
        <a:bodyPr/>
        <a:lstStyle/>
        <a:p>
          <a:pPr>
            <a:lnSpc>
              <a:spcPct val="100000"/>
            </a:lnSpc>
          </a:pPr>
          <a:r>
            <a:rPr lang="nb-NO"/>
            <a:t>Integrert løsning i EPJ – anbefales</a:t>
          </a:r>
        </a:p>
      </dgm:t>
    </dgm:pt>
    <dgm:pt modelId="{496284E8-3BED-48F7-9CA2-63D6E1D7C28D}" type="parTrans" cxnId="{9FAB8D16-0AE4-499F-BD8A-D68692B80297}">
      <dgm:prSet/>
      <dgm:spPr/>
      <dgm:t>
        <a:bodyPr/>
        <a:lstStyle/>
        <a:p>
          <a:endParaRPr lang="en-US"/>
        </a:p>
      </dgm:t>
    </dgm:pt>
    <dgm:pt modelId="{D310DC9D-B22F-48B8-B0EA-0E2F9FFF7941}" type="sibTrans" cxnId="{9FAB8D16-0AE4-499F-BD8A-D68692B80297}">
      <dgm:prSet/>
      <dgm:spPr/>
      <dgm:t>
        <a:bodyPr/>
        <a:lstStyle/>
        <a:p>
          <a:endParaRPr lang="en-US"/>
        </a:p>
      </dgm:t>
    </dgm:pt>
    <dgm:pt modelId="{7019EFA5-409B-4A61-8704-DC05207230BC}">
      <dgm:prSet/>
      <dgm:spPr/>
      <dgm:t>
        <a:bodyPr/>
        <a:lstStyle/>
        <a:p>
          <a:pPr>
            <a:lnSpc>
              <a:spcPct val="100000"/>
            </a:lnSpc>
          </a:pPr>
          <a:r>
            <a:rPr lang="nb-NO"/>
            <a:t>SYSVAK-nett</a:t>
          </a:r>
        </a:p>
      </dgm:t>
    </dgm:pt>
    <dgm:pt modelId="{968CC593-1CFA-4970-9A68-0A35EEE1DD05}" type="parTrans" cxnId="{795B6A97-2EE0-4D2A-BF67-83718F839D58}">
      <dgm:prSet/>
      <dgm:spPr/>
      <dgm:t>
        <a:bodyPr/>
        <a:lstStyle/>
        <a:p>
          <a:endParaRPr lang="en-US"/>
        </a:p>
      </dgm:t>
    </dgm:pt>
    <dgm:pt modelId="{49E115F6-F875-45C7-BF49-2DD4DD58F523}" type="sibTrans" cxnId="{795B6A97-2EE0-4D2A-BF67-83718F839D58}">
      <dgm:prSet/>
      <dgm:spPr/>
      <dgm:t>
        <a:bodyPr/>
        <a:lstStyle/>
        <a:p>
          <a:endParaRPr lang="en-US"/>
        </a:p>
      </dgm:t>
    </dgm:pt>
    <dgm:pt modelId="{4BE0674C-34D0-442B-8826-6C4FE8A53AE6}">
      <dgm:prSet/>
      <dgm:spPr/>
      <dgm:t>
        <a:bodyPr/>
        <a:lstStyle/>
        <a:p>
          <a:pPr>
            <a:lnSpc>
              <a:spcPct val="100000"/>
            </a:lnSpc>
          </a:pPr>
          <a:r>
            <a:rPr lang="nb-NO"/>
            <a:t>Tilgang til vaksinasjonsstatus</a:t>
          </a:r>
        </a:p>
      </dgm:t>
    </dgm:pt>
    <dgm:pt modelId="{99E11361-47A8-45C1-84F9-14D9E5D76E19}" type="parTrans" cxnId="{458753FB-CAF7-4465-81F8-2FE066C80F51}">
      <dgm:prSet/>
      <dgm:spPr/>
      <dgm:t>
        <a:bodyPr/>
        <a:lstStyle/>
        <a:p>
          <a:endParaRPr lang="en-US"/>
        </a:p>
      </dgm:t>
    </dgm:pt>
    <dgm:pt modelId="{4032A391-6C3A-4A96-9184-7E11C0A05314}" type="sibTrans" cxnId="{458753FB-CAF7-4465-81F8-2FE066C80F51}">
      <dgm:prSet/>
      <dgm:spPr/>
      <dgm:t>
        <a:bodyPr/>
        <a:lstStyle/>
        <a:p>
          <a:endParaRPr lang="en-US"/>
        </a:p>
      </dgm:t>
    </dgm:pt>
    <dgm:pt modelId="{9E58E736-DBD9-4C4D-969A-A65EB86F4A41}">
      <dgm:prSet/>
      <dgm:spPr/>
      <dgm:t>
        <a:bodyPr/>
        <a:lstStyle/>
        <a:p>
          <a:pPr>
            <a:lnSpc>
              <a:spcPct val="100000"/>
            </a:lnSpc>
          </a:pPr>
          <a:r>
            <a:rPr lang="nb-NO"/>
            <a:t>EPJ (som i dag)</a:t>
          </a:r>
        </a:p>
      </dgm:t>
    </dgm:pt>
    <dgm:pt modelId="{92AC0F36-B063-43DB-BE5A-51C644322407}" type="parTrans" cxnId="{45A190D3-23B4-4FEA-B822-F88E451CBABF}">
      <dgm:prSet/>
      <dgm:spPr/>
      <dgm:t>
        <a:bodyPr/>
        <a:lstStyle/>
        <a:p>
          <a:endParaRPr lang="en-US"/>
        </a:p>
      </dgm:t>
    </dgm:pt>
    <dgm:pt modelId="{1A249A0A-C3BF-4307-85F6-DC00D89C4401}" type="sibTrans" cxnId="{45A190D3-23B4-4FEA-B822-F88E451CBABF}">
      <dgm:prSet/>
      <dgm:spPr/>
      <dgm:t>
        <a:bodyPr/>
        <a:lstStyle/>
        <a:p>
          <a:endParaRPr lang="en-US"/>
        </a:p>
      </dgm:t>
    </dgm:pt>
    <dgm:pt modelId="{2723C621-7FC7-4D2E-B5F7-A95F2CEB18D8}">
      <dgm:prSet/>
      <dgm:spPr/>
      <dgm:t>
        <a:bodyPr/>
        <a:lstStyle/>
        <a:p>
          <a:pPr>
            <a:lnSpc>
              <a:spcPct val="100000"/>
            </a:lnSpc>
          </a:pPr>
          <a:r>
            <a:rPr lang="nb-NO"/>
            <a:t>Kjernejournal</a:t>
          </a:r>
        </a:p>
      </dgm:t>
    </dgm:pt>
    <dgm:pt modelId="{AA0E5540-C40D-4C4A-94AA-A05BBBC739E9}" type="parTrans" cxnId="{FF567059-029F-4634-955E-7BC26869D0A5}">
      <dgm:prSet/>
      <dgm:spPr/>
      <dgm:t>
        <a:bodyPr/>
        <a:lstStyle/>
        <a:p>
          <a:endParaRPr lang="en-US"/>
        </a:p>
      </dgm:t>
    </dgm:pt>
    <dgm:pt modelId="{75BF88E8-BDAE-415D-A773-3166E25AF0EC}" type="sibTrans" cxnId="{FF567059-029F-4634-955E-7BC26869D0A5}">
      <dgm:prSet/>
      <dgm:spPr/>
      <dgm:t>
        <a:bodyPr/>
        <a:lstStyle/>
        <a:p>
          <a:endParaRPr lang="en-US"/>
        </a:p>
      </dgm:t>
    </dgm:pt>
    <dgm:pt modelId="{A9BEF348-2D2C-41C0-B7C6-DDBDDF1D1730}">
      <dgm:prSet/>
      <dgm:spPr/>
      <dgm:t>
        <a:bodyPr/>
        <a:lstStyle/>
        <a:p>
          <a:pPr>
            <a:lnSpc>
              <a:spcPct val="100000"/>
            </a:lnSpc>
          </a:pPr>
          <a:r>
            <a:rPr lang="nb-NO"/>
            <a:t>SYSVAK-nett</a:t>
          </a:r>
        </a:p>
      </dgm:t>
    </dgm:pt>
    <dgm:pt modelId="{F86F2FCD-EA50-4BF8-AB4A-324C2FF13BD5}" type="parTrans" cxnId="{E1FDC9F7-6610-4F42-A2A1-B68946B0C732}">
      <dgm:prSet/>
      <dgm:spPr/>
      <dgm:t>
        <a:bodyPr/>
        <a:lstStyle/>
        <a:p>
          <a:endParaRPr lang="en-US"/>
        </a:p>
      </dgm:t>
    </dgm:pt>
    <dgm:pt modelId="{1A88D373-97CB-46C0-AEE4-03F1130B27A5}" type="sibTrans" cxnId="{E1FDC9F7-6610-4F42-A2A1-B68946B0C732}">
      <dgm:prSet/>
      <dgm:spPr/>
      <dgm:t>
        <a:bodyPr/>
        <a:lstStyle/>
        <a:p>
          <a:endParaRPr lang="en-US"/>
        </a:p>
      </dgm:t>
    </dgm:pt>
    <dgm:pt modelId="{88943959-8FA2-4286-83A5-C68673ABF2C0}">
      <dgm:prSet/>
      <dgm:spPr/>
      <dgm:t>
        <a:bodyPr/>
        <a:lstStyle/>
        <a:p>
          <a:pPr>
            <a:lnSpc>
              <a:spcPct val="100000"/>
            </a:lnSpc>
          </a:pPr>
          <a:r>
            <a:rPr lang="nb-NO"/>
            <a:t>Helsenorge.no</a:t>
          </a:r>
        </a:p>
      </dgm:t>
    </dgm:pt>
    <dgm:pt modelId="{25B85D45-B284-4C06-B42B-D836A4A58227}" type="parTrans" cxnId="{8E0E1438-39FF-4D70-BF1C-89100DC2D5E4}">
      <dgm:prSet/>
      <dgm:spPr/>
      <dgm:t>
        <a:bodyPr/>
        <a:lstStyle/>
        <a:p>
          <a:endParaRPr lang="en-US"/>
        </a:p>
      </dgm:t>
    </dgm:pt>
    <dgm:pt modelId="{2644BDBA-CD5C-4E44-BD91-F4A963B05882}" type="sibTrans" cxnId="{8E0E1438-39FF-4D70-BF1C-89100DC2D5E4}">
      <dgm:prSet/>
      <dgm:spPr/>
      <dgm:t>
        <a:bodyPr/>
        <a:lstStyle/>
        <a:p>
          <a:endParaRPr lang="en-US"/>
        </a:p>
      </dgm:t>
    </dgm:pt>
    <dgm:pt modelId="{181BF028-79E5-46AC-A0C0-2C5EDD7481D4}">
      <dgm:prSet/>
      <dgm:spPr/>
      <dgm:t>
        <a:bodyPr/>
        <a:lstStyle/>
        <a:p>
          <a:pPr>
            <a:lnSpc>
              <a:spcPct val="100000"/>
            </a:lnSpc>
          </a:pPr>
          <a:r>
            <a:rPr lang="nb-NO"/>
            <a:t>Oppdatert statistikk</a:t>
          </a:r>
        </a:p>
      </dgm:t>
    </dgm:pt>
    <dgm:pt modelId="{F2338AFE-B6B5-4D77-8F1F-64791FACA000}" type="parTrans" cxnId="{C8186E66-7967-4AE6-BD3C-CEFC66577346}">
      <dgm:prSet/>
      <dgm:spPr/>
      <dgm:t>
        <a:bodyPr/>
        <a:lstStyle/>
        <a:p>
          <a:endParaRPr lang="en-US"/>
        </a:p>
      </dgm:t>
    </dgm:pt>
    <dgm:pt modelId="{82A39A15-F68E-4666-A682-3BB4F72C0A02}" type="sibTrans" cxnId="{C8186E66-7967-4AE6-BD3C-CEFC66577346}">
      <dgm:prSet/>
      <dgm:spPr/>
      <dgm:t>
        <a:bodyPr/>
        <a:lstStyle/>
        <a:p>
          <a:endParaRPr lang="en-US"/>
        </a:p>
      </dgm:t>
    </dgm:pt>
    <dgm:pt modelId="{27E7EEDE-B4AC-4CE1-B8CE-F7B0A2109761}">
      <dgm:prSet/>
      <dgm:spPr/>
      <dgm:t>
        <a:bodyPr/>
        <a:lstStyle/>
        <a:p>
          <a:pPr>
            <a:lnSpc>
              <a:spcPct val="100000"/>
            </a:lnSpc>
          </a:pPr>
          <a:r>
            <a:rPr lang="nb-NO"/>
            <a:t>SYSVAK statistikkbank på </a:t>
          </a:r>
          <a:r>
            <a:rPr lang="nb-NO">
              <a:hlinkClick xmlns:r="http://schemas.openxmlformats.org/officeDocument/2006/relationships" r:id="rId1"/>
            </a:rPr>
            <a:t>www.fhi.no</a:t>
          </a:r>
          <a:r>
            <a:rPr lang="nb-NO"/>
            <a:t> (</a:t>
          </a:r>
          <a:r>
            <a:rPr lang="nb-NO">
              <a:latin typeface="Calibri" panose="020F0502020204030204"/>
            </a:rPr>
            <a:t>som MSIS</a:t>
          </a:r>
          <a:r>
            <a:rPr lang="nb-NO"/>
            <a:t>)</a:t>
          </a:r>
        </a:p>
      </dgm:t>
    </dgm:pt>
    <dgm:pt modelId="{A093647C-462F-4087-8A71-2F856060E261}" type="parTrans" cxnId="{29C652FB-6F2B-47F9-A519-3607AA767510}">
      <dgm:prSet/>
      <dgm:spPr/>
      <dgm:t>
        <a:bodyPr/>
        <a:lstStyle/>
        <a:p>
          <a:endParaRPr lang="en-US"/>
        </a:p>
      </dgm:t>
    </dgm:pt>
    <dgm:pt modelId="{14286018-8FAE-4FBA-BA28-0698AE47DE08}" type="sibTrans" cxnId="{29C652FB-6F2B-47F9-A519-3607AA767510}">
      <dgm:prSet/>
      <dgm:spPr/>
      <dgm:t>
        <a:bodyPr/>
        <a:lstStyle/>
        <a:p>
          <a:endParaRPr lang="en-US"/>
        </a:p>
      </dgm:t>
    </dgm:pt>
    <dgm:pt modelId="{ECE9844C-1DB7-4B56-B789-6CF22AF1F57B}">
      <dgm:prSet/>
      <dgm:spPr/>
      <dgm:t>
        <a:bodyPr/>
        <a:lstStyle/>
        <a:p>
          <a:pPr>
            <a:lnSpc>
              <a:spcPct val="100000"/>
            </a:lnSpc>
          </a:pPr>
          <a:r>
            <a:rPr lang="nb-NO"/>
            <a:t>Registerkobling</a:t>
          </a:r>
        </a:p>
      </dgm:t>
    </dgm:pt>
    <dgm:pt modelId="{AB8C1492-9C81-49A4-A1A7-FD65B2193321}" type="parTrans" cxnId="{5126BAF1-4F30-49E1-BA12-EC156019A714}">
      <dgm:prSet/>
      <dgm:spPr/>
      <dgm:t>
        <a:bodyPr/>
        <a:lstStyle/>
        <a:p>
          <a:endParaRPr lang="en-US"/>
        </a:p>
      </dgm:t>
    </dgm:pt>
    <dgm:pt modelId="{C439863D-BA71-4F10-9CB7-4121EDE1CF6A}" type="sibTrans" cxnId="{5126BAF1-4F30-49E1-BA12-EC156019A714}">
      <dgm:prSet/>
      <dgm:spPr/>
      <dgm:t>
        <a:bodyPr/>
        <a:lstStyle/>
        <a:p>
          <a:endParaRPr lang="en-US"/>
        </a:p>
      </dgm:t>
    </dgm:pt>
    <dgm:pt modelId="{2CF5B16A-59C1-4E84-82BC-4EDAFA1C318C}" type="pres">
      <dgm:prSet presAssocID="{DB9FC8E7-438E-4BEC-ADF5-7EBA0B01FCC9}" presName="root" presStyleCnt="0">
        <dgm:presLayoutVars>
          <dgm:dir/>
          <dgm:resizeHandles val="exact"/>
        </dgm:presLayoutVars>
      </dgm:prSet>
      <dgm:spPr/>
    </dgm:pt>
    <dgm:pt modelId="{793CB015-0DCE-4006-BA6A-FADBE1CF4CD5}" type="pres">
      <dgm:prSet presAssocID="{8900F53C-19EE-4697-BC86-F8E28BBA30F3}" presName="compNode" presStyleCnt="0"/>
      <dgm:spPr/>
    </dgm:pt>
    <dgm:pt modelId="{321BB72E-4E70-4594-871A-171ECEC3BB28}" type="pres">
      <dgm:prSet presAssocID="{8900F53C-19EE-4697-BC86-F8E28BBA30F3}" presName="bgRect" presStyleLbl="bgShp" presStyleIdx="0" presStyleCnt="3"/>
      <dgm:spPr/>
    </dgm:pt>
    <dgm:pt modelId="{A7F5046D-289A-4EA7-AD2D-900909D76E9B}" type="pres">
      <dgm:prSet presAssocID="{8900F53C-19EE-4697-BC86-F8E28BBA30F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ogrammerer"/>
        </a:ext>
      </dgm:extLst>
    </dgm:pt>
    <dgm:pt modelId="{86D9845C-AABB-41CD-A0A1-BD4FF3B52FDF}" type="pres">
      <dgm:prSet presAssocID="{8900F53C-19EE-4697-BC86-F8E28BBA30F3}" presName="spaceRect" presStyleCnt="0"/>
      <dgm:spPr/>
    </dgm:pt>
    <dgm:pt modelId="{1A203864-12B3-44CE-8573-AB2F92407BB9}" type="pres">
      <dgm:prSet presAssocID="{8900F53C-19EE-4697-BC86-F8E28BBA30F3}" presName="parTx" presStyleLbl="revTx" presStyleIdx="0" presStyleCnt="6">
        <dgm:presLayoutVars>
          <dgm:chMax val="0"/>
          <dgm:chPref val="0"/>
        </dgm:presLayoutVars>
      </dgm:prSet>
      <dgm:spPr/>
    </dgm:pt>
    <dgm:pt modelId="{0C5B3DF7-2589-4E6E-804F-3CAB4F9F66A2}" type="pres">
      <dgm:prSet presAssocID="{8900F53C-19EE-4697-BC86-F8E28BBA30F3}" presName="desTx" presStyleLbl="revTx" presStyleIdx="1" presStyleCnt="6">
        <dgm:presLayoutVars/>
      </dgm:prSet>
      <dgm:spPr/>
    </dgm:pt>
    <dgm:pt modelId="{B6F4902C-C206-445C-A747-3A3294E3D7CF}" type="pres">
      <dgm:prSet presAssocID="{234D3AFD-12DE-452E-A1B5-BC505405D86A}" presName="sibTrans" presStyleCnt="0"/>
      <dgm:spPr/>
    </dgm:pt>
    <dgm:pt modelId="{F7875798-F9E7-4847-B0CD-B415AB0D40A7}" type="pres">
      <dgm:prSet presAssocID="{4BE0674C-34D0-442B-8826-6C4FE8A53AE6}" presName="compNode" presStyleCnt="0"/>
      <dgm:spPr/>
    </dgm:pt>
    <dgm:pt modelId="{F018B458-BCC2-4E1F-B089-FBECFC85517A}" type="pres">
      <dgm:prSet presAssocID="{4BE0674C-34D0-442B-8826-6C4FE8A53AE6}" presName="bgRect" presStyleLbl="bgShp" presStyleIdx="1" presStyleCnt="3"/>
      <dgm:spPr/>
    </dgm:pt>
    <dgm:pt modelId="{710E9240-77DB-462C-8429-1387F5D2AA92}" type="pres">
      <dgm:prSet presAssocID="{4BE0674C-34D0-442B-8826-6C4FE8A53AE6}"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Web Design"/>
        </a:ext>
      </dgm:extLst>
    </dgm:pt>
    <dgm:pt modelId="{87EB9A91-DF4B-44AD-998F-539CA99193EA}" type="pres">
      <dgm:prSet presAssocID="{4BE0674C-34D0-442B-8826-6C4FE8A53AE6}" presName="spaceRect" presStyleCnt="0"/>
      <dgm:spPr/>
    </dgm:pt>
    <dgm:pt modelId="{6ED4A243-03EC-484C-B834-68A1834A9D3E}" type="pres">
      <dgm:prSet presAssocID="{4BE0674C-34D0-442B-8826-6C4FE8A53AE6}" presName="parTx" presStyleLbl="revTx" presStyleIdx="2" presStyleCnt="6">
        <dgm:presLayoutVars>
          <dgm:chMax val="0"/>
          <dgm:chPref val="0"/>
        </dgm:presLayoutVars>
      </dgm:prSet>
      <dgm:spPr/>
    </dgm:pt>
    <dgm:pt modelId="{3101D531-9F84-4C90-AD3B-018CA5676132}" type="pres">
      <dgm:prSet presAssocID="{4BE0674C-34D0-442B-8826-6C4FE8A53AE6}" presName="desTx" presStyleLbl="revTx" presStyleIdx="3" presStyleCnt="6">
        <dgm:presLayoutVars/>
      </dgm:prSet>
      <dgm:spPr/>
    </dgm:pt>
    <dgm:pt modelId="{3BA72E62-BB77-4805-905C-7E0C232A9276}" type="pres">
      <dgm:prSet presAssocID="{4032A391-6C3A-4A96-9184-7E11C0A05314}" presName="sibTrans" presStyleCnt="0"/>
      <dgm:spPr/>
    </dgm:pt>
    <dgm:pt modelId="{F71BAB45-FEA6-436D-8BDE-41C568FC0471}" type="pres">
      <dgm:prSet presAssocID="{181BF028-79E5-46AC-A0C0-2C5EDD7481D4}" presName="compNode" presStyleCnt="0"/>
      <dgm:spPr/>
    </dgm:pt>
    <dgm:pt modelId="{7A565D63-1D85-4458-B11E-7CCD8FAB6761}" type="pres">
      <dgm:prSet presAssocID="{181BF028-79E5-46AC-A0C0-2C5EDD7481D4}" presName="bgRect" presStyleLbl="bgShp" presStyleIdx="2" presStyleCnt="3"/>
      <dgm:spPr/>
    </dgm:pt>
    <dgm:pt modelId="{58DEFC30-9E31-4990-B837-CFEE9B131057}" type="pres">
      <dgm:prSet presAssocID="{181BF028-79E5-46AC-A0C0-2C5EDD7481D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tatistikk"/>
        </a:ext>
      </dgm:extLst>
    </dgm:pt>
    <dgm:pt modelId="{0AF860F4-5EE6-480D-9D5D-CA0232A3260D}" type="pres">
      <dgm:prSet presAssocID="{181BF028-79E5-46AC-A0C0-2C5EDD7481D4}" presName="spaceRect" presStyleCnt="0"/>
      <dgm:spPr/>
    </dgm:pt>
    <dgm:pt modelId="{4ED82470-DEF5-4AB0-A7F1-505619F59EA3}" type="pres">
      <dgm:prSet presAssocID="{181BF028-79E5-46AC-A0C0-2C5EDD7481D4}" presName="parTx" presStyleLbl="revTx" presStyleIdx="4" presStyleCnt="6">
        <dgm:presLayoutVars>
          <dgm:chMax val="0"/>
          <dgm:chPref val="0"/>
        </dgm:presLayoutVars>
      </dgm:prSet>
      <dgm:spPr/>
    </dgm:pt>
    <dgm:pt modelId="{D70DE62E-82B5-4AF4-948A-53425B991721}" type="pres">
      <dgm:prSet presAssocID="{181BF028-79E5-46AC-A0C0-2C5EDD7481D4}" presName="desTx" presStyleLbl="revTx" presStyleIdx="5" presStyleCnt="6">
        <dgm:presLayoutVars/>
      </dgm:prSet>
      <dgm:spPr/>
    </dgm:pt>
  </dgm:ptLst>
  <dgm:cxnLst>
    <dgm:cxn modelId="{BB6AD804-506F-4F28-9D04-955EBB73923F}" srcId="{8900F53C-19EE-4697-BC86-F8E28BBA30F3}" destId="{C7AD47F3-562A-4730-B37F-CFC6FDB46C32}" srcOrd="0" destOrd="0" parTransId="{5B01EDDB-59BA-4527-9B50-761EFFCBFC8B}" sibTransId="{371D24F3-EB89-463B-8DEF-0B15E7D86B38}"/>
    <dgm:cxn modelId="{290D500A-A624-4C07-A340-135F3ECDD5F4}" type="presOf" srcId="{2723C621-7FC7-4D2E-B5F7-A95F2CEB18D8}" destId="{3101D531-9F84-4C90-AD3B-018CA5676132}" srcOrd="0" destOrd="1" presId="urn:microsoft.com/office/officeart/2018/2/layout/IconVerticalSolidList"/>
    <dgm:cxn modelId="{7E299D13-CE6E-49B0-9AF2-3F2B2E3E10FD}" type="presOf" srcId="{8900F53C-19EE-4697-BC86-F8E28BBA30F3}" destId="{1A203864-12B3-44CE-8573-AB2F92407BB9}" srcOrd="0" destOrd="0" presId="urn:microsoft.com/office/officeart/2018/2/layout/IconVerticalSolidList"/>
    <dgm:cxn modelId="{9FAB8D16-0AE4-499F-BD8A-D68692B80297}" srcId="{8900F53C-19EE-4697-BC86-F8E28BBA30F3}" destId="{5C0CFDC8-9C52-4F55-8DFE-2612734DBCD3}" srcOrd="1" destOrd="0" parTransId="{496284E8-3BED-48F7-9CA2-63D6E1D7C28D}" sibTransId="{D310DC9D-B22F-48B8-B0EA-0E2F9FFF7941}"/>
    <dgm:cxn modelId="{C0753C1A-9E39-4CEC-812D-6BB974C77A61}" type="presOf" srcId="{9E58E736-DBD9-4C4D-969A-A65EB86F4A41}" destId="{3101D531-9F84-4C90-AD3B-018CA5676132}" srcOrd="0" destOrd="0" presId="urn:microsoft.com/office/officeart/2018/2/layout/IconVerticalSolidList"/>
    <dgm:cxn modelId="{B4E08D1C-B68A-4CFA-80B4-5C67CC22089A}" type="presOf" srcId="{88943959-8FA2-4286-83A5-C68673ABF2C0}" destId="{3101D531-9F84-4C90-AD3B-018CA5676132}" srcOrd="0" destOrd="3" presId="urn:microsoft.com/office/officeart/2018/2/layout/IconVerticalSolidList"/>
    <dgm:cxn modelId="{8E0E1438-39FF-4D70-BF1C-89100DC2D5E4}" srcId="{4BE0674C-34D0-442B-8826-6C4FE8A53AE6}" destId="{88943959-8FA2-4286-83A5-C68673ABF2C0}" srcOrd="3" destOrd="0" parTransId="{25B85D45-B284-4C06-B42B-D836A4A58227}" sibTransId="{2644BDBA-CD5C-4E44-BD91-F4A963B05882}"/>
    <dgm:cxn modelId="{94DA2A39-D9D5-4A42-A458-6057B94551B3}" type="presOf" srcId="{4BE0674C-34D0-442B-8826-6C4FE8A53AE6}" destId="{6ED4A243-03EC-484C-B834-68A1834A9D3E}" srcOrd="0" destOrd="0" presId="urn:microsoft.com/office/officeart/2018/2/layout/IconVerticalSolidList"/>
    <dgm:cxn modelId="{ED62E539-9CBC-4C4B-8302-0FA3B28EDF0E}" type="presOf" srcId="{DB9FC8E7-438E-4BEC-ADF5-7EBA0B01FCC9}" destId="{2CF5B16A-59C1-4E84-82BC-4EDAFA1C318C}" srcOrd="0" destOrd="0" presId="urn:microsoft.com/office/officeart/2018/2/layout/IconVerticalSolidList"/>
    <dgm:cxn modelId="{F946C03C-5C8E-4D29-A125-89C03CBC13A3}" type="presOf" srcId="{5C0CFDC8-9C52-4F55-8DFE-2612734DBCD3}" destId="{0C5B3DF7-2589-4E6E-804F-3CAB4F9F66A2}" srcOrd="0" destOrd="1" presId="urn:microsoft.com/office/officeart/2018/2/layout/IconVerticalSolidList"/>
    <dgm:cxn modelId="{C8186E66-7967-4AE6-BD3C-CEFC66577346}" srcId="{DB9FC8E7-438E-4BEC-ADF5-7EBA0B01FCC9}" destId="{181BF028-79E5-46AC-A0C0-2C5EDD7481D4}" srcOrd="2" destOrd="0" parTransId="{F2338AFE-B6B5-4D77-8F1F-64791FACA000}" sibTransId="{82A39A15-F68E-4666-A682-3BB4F72C0A02}"/>
    <dgm:cxn modelId="{FF567059-029F-4634-955E-7BC26869D0A5}" srcId="{4BE0674C-34D0-442B-8826-6C4FE8A53AE6}" destId="{2723C621-7FC7-4D2E-B5F7-A95F2CEB18D8}" srcOrd="1" destOrd="0" parTransId="{AA0E5540-C40D-4C4A-94AA-A05BBBC739E9}" sibTransId="{75BF88E8-BDAE-415D-A773-3166E25AF0EC}"/>
    <dgm:cxn modelId="{D6C41B80-0E37-491D-81ED-17E39A3EBE3D}" type="presOf" srcId="{27E7EEDE-B4AC-4CE1-B8CE-F7B0A2109761}" destId="{D70DE62E-82B5-4AF4-948A-53425B991721}" srcOrd="0" destOrd="0" presId="urn:microsoft.com/office/officeart/2018/2/layout/IconVerticalSolidList"/>
    <dgm:cxn modelId="{795B6A97-2EE0-4D2A-BF67-83718F839D58}" srcId="{8900F53C-19EE-4697-BC86-F8E28BBA30F3}" destId="{7019EFA5-409B-4A61-8704-DC05207230BC}" srcOrd="2" destOrd="0" parTransId="{968CC593-1CFA-4970-9A68-0A35EEE1DD05}" sibTransId="{49E115F6-F875-45C7-BF49-2DD4DD58F523}"/>
    <dgm:cxn modelId="{78EF899F-76CC-494E-8536-9BAD6F026B11}" srcId="{DB9FC8E7-438E-4BEC-ADF5-7EBA0B01FCC9}" destId="{8900F53C-19EE-4697-BC86-F8E28BBA30F3}" srcOrd="0" destOrd="0" parTransId="{9D1AF32D-B4F5-4AE3-A003-53AE2657567C}" sibTransId="{234D3AFD-12DE-452E-A1B5-BC505405D86A}"/>
    <dgm:cxn modelId="{7A0AB2A8-1559-42F8-9AAD-B8C69C548660}" type="presOf" srcId="{7019EFA5-409B-4A61-8704-DC05207230BC}" destId="{0C5B3DF7-2589-4E6E-804F-3CAB4F9F66A2}" srcOrd="0" destOrd="2" presId="urn:microsoft.com/office/officeart/2018/2/layout/IconVerticalSolidList"/>
    <dgm:cxn modelId="{ABAF56C5-E465-4568-8911-3BC3935CCA9A}" type="presOf" srcId="{C7AD47F3-562A-4730-B37F-CFC6FDB46C32}" destId="{0C5B3DF7-2589-4E6E-804F-3CAB4F9F66A2}" srcOrd="0" destOrd="0" presId="urn:microsoft.com/office/officeart/2018/2/layout/IconVerticalSolidList"/>
    <dgm:cxn modelId="{45A190D3-23B4-4FEA-B822-F88E451CBABF}" srcId="{4BE0674C-34D0-442B-8826-6C4FE8A53AE6}" destId="{9E58E736-DBD9-4C4D-969A-A65EB86F4A41}" srcOrd="0" destOrd="0" parTransId="{92AC0F36-B063-43DB-BE5A-51C644322407}" sibTransId="{1A249A0A-C3BF-4307-85F6-DC00D89C4401}"/>
    <dgm:cxn modelId="{9C5A4CDE-87E5-4FFF-8A71-120915C34749}" type="presOf" srcId="{ECE9844C-1DB7-4B56-B789-6CF22AF1F57B}" destId="{D70DE62E-82B5-4AF4-948A-53425B991721}" srcOrd="0" destOrd="1" presId="urn:microsoft.com/office/officeart/2018/2/layout/IconVerticalSolidList"/>
    <dgm:cxn modelId="{DAD498E5-F275-4830-ABF4-41F3102F53AA}" type="presOf" srcId="{A9BEF348-2D2C-41C0-B7C6-DDBDDF1D1730}" destId="{3101D531-9F84-4C90-AD3B-018CA5676132}" srcOrd="0" destOrd="2" presId="urn:microsoft.com/office/officeart/2018/2/layout/IconVerticalSolidList"/>
    <dgm:cxn modelId="{5126BAF1-4F30-49E1-BA12-EC156019A714}" srcId="{181BF028-79E5-46AC-A0C0-2C5EDD7481D4}" destId="{ECE9844C-1DB7-4B56-B789-6CF22AF1F57B}" srcOrd="1" destOrd="0" parTransId="{AB8C1492-9C81-49A4-A1A7-FD65B2193321}" sibTransId="{C439863D-BA71-4F10-9CB7-4121EDE1CF6A}"/>
    <dgm:cxn modelId="{E1FDC9F7-6610-4F42-A2A1-B68946B0C732}" srcId="{4BE0674C-34D0-442B-8826-6C4FE8A53AE6}" destId="{A9BEF348-2D2C-41C0-B7C6-DDBDDF1D1730}" srcOrd="2" destOrd="0" parTransId="{F86F2FCD-EA50-4BF8-AB4A-324C2FF13BD5}" sibTransId="{1A88D373-97CB-46C0-AEE4-03F1130B27A5}"/>
    <dgm:cxn modelId="{29C652FB-6F2B-47F9-A519-3607AA767510}" srcId="{181BF028-79E5-46AC-A0C0-2C5EDD7481D4}" destId="{27E7EEDE-B4AC-4CE1-B8CE-F7B0A2109761}" srcOrd="0" destOrd="0" parTransId="{A093647C-462F-4087-8A71-2F856060E261}" sibTransId="{14286018-8FAE-4FBA-BA28-0698AE47DE08}"/>
    <dgm:cxn modelId="{458753FB-CAF7-4465-81F8-2FE066C80F51}" srcId="{DB9FC8E7-438E-4BEC-ADF5-7EBA0B01FCC9}" destId="{4BE0674C-34D0-442B-8826-6C4FE8A53AE6}" srcOrd="1" destOrd="0" parTransId="{99E11361-47A8-45C1-84F9-14D9E5D76E19}" sibTransId="{4032A391-6C3A-4A96-9184-7E11C0A05314}"/>
    <dgm:cxn modelId="{B7DB2FFF-47A4-4067-A687-22923723CFBB}" type="presOf" srcId="{181BF028-79E5-46AC-A0C0-2C5EDD7481D4}" destId="{4ED82470-DEF5-4AB0-A7F1-505619F59EA3}" srcOrd="0" destOrd="0" presId="urn:microsoft.com/office/officeart/2018/2/layout/IconVerticalSolidList"/>
    <dgm:cxn modelId="{9035CF60-2D28-4A53-BB99-12881C208245}" type="presParOf" srcId="{2CF5B16A-59C1-4E84-82BC-4EDAFA1C318C}" destId="{793CB015-0DCE-4006-BA6A-FADBE1CF4CD5}" srcOrd="0" destOrd="0" presId="urn:microsoft.com/office/officeart/2018/2/layout/IconVerticalSolidList"/>
    <dgm:cxn modelId="{D978484B-73BB-45FD-8642-6D28567386B3}" type="presParOf" srcId="{793CB015-0DCE-4006-BA6A-FADBE1CF4CD5}" destId="{321BB72E-4E70-4594-871A-171ECEC3BB28}" srcOrd="0" destOrd="0" presId="urn:microsoft.com/office/officeart/2018/2/layout/IconVerticalSolidList"/>
    <dgm:cxn modelId="{13DDD1B4-D81C-4EB9-B57D-7CF4D6E0BE11}" type="presParOf" srcId="{793CB015-0DCE-4006-BA6A-FADBE1CF4CD5}" destId="{A7F5046D-289A-4EA7-AD2D-900909D76E9B}" srcOrd="1" destOrd="0" presId="urn:microsoft.com/office/officeart/2018/2/layout/IconVerticalSolidList"/>
    <dgm:cxn modelId="{837174AD-01C3-4B3D-90F1-E49E010BC2E4}" type="presParOf" srcId="{793CB015-0DCE-4006-BA6A-FADBE1CF4CD5}" destId="{86D9845C-AABB-41CD-A0A1-BD4FF3B52FDF}" srcOrd="2" destOrd="0" presId="urn:microsoft.com/office/officeart/2018/2/layout/IconVerticalSolidList"/>
    <dgm:cxn modelId="{F1C5ACE1-4F68-4740-9AFD-B6B7455107B0}" type="presParOf" srcId="{793CB015-0DCE-4006-BA6A-FADBE1CF4CD5}" destId="{1A203864-12B3-44CE-8573-AB2F92407BB9}" srcOrd="3" destOrd="0" presId="urn:microsoft.com/office/officeart/2018/2/layout/IconVerticalSolidList"/>
    <dgm:cxn modelId="{FEF5536D-D85E-4E8B-9B59-0084B551A359}" type="presParOf" srcId="{793CB015-0DCE-4006-BA6A-FADBE1CF4CD5}" destId="{0C5B3DF7-2589-4E6E-804F-3CAB4F9F66A2}" srcOrd="4" destOrd="0" presId="urn:microsoft.com/office/officeart/2018/2/layout/IconVerticalSolidList"/>
    <dgm:cxn modelId="{8E7AA74F-305E-4A8C-9840-A35D79F7942B}" type="presParOf" srcId="{2CF5B16A-59C1-4E84-82BC-4EDAFA1C318C}" destId="{B6F4902C-C206-445C-A747-3A3294E3D7CF}" srcOrd="1" destOrd="0" presId="urn:microsoft.com/office/officeart/2018/2/layout/IconVerticalSolidList"/>
    <dgm:cxn modelId="{62021270-928B-48A3-B33E-D13A52E2C62A}" type="presParOf" srcId="{2CF5B16A-59C1-4E84-82BC-4EDAFA1C318C}" destId="{F7875798-F9E7-4847-B0CD-B415AB0D40A7}" srcOrd="2" destOrd="0" presId="urn:microsoft.com/office/officeart/2018/2/layout/IconVerticalSolidList"/>
    <dgm:cxn modelId="{6362635B-3C4B-4CB5-A088-FFEF2C3BFFE1}" type="presParOf" srcId="{F7875798-F9E7-4847-B0CD-B415AB0D40A7}" destId="{F018B458-BCC2-4E1F-B089-FBECFC85517A}" srcOrd="0" destOrd="0" presId="urn:microsoft.com/office/officeart/2018/2/layout/IconVerticalSolidList"/>
    <dgm:cxn modelId="{EF2EC3BB-456B-496F-9FD3-F61AA7D4F50D}" type="presParOf" srcId="{F7875798-F9E7-4847-B0CD-B415AB0D40A7}" destId="{710E9240-77DB-462C-8429-1387F5D2AA92}" srcOrd="1" destOrd="0" presId="urn:microsoft.com/office/officeart/2018/2/layout/IconVerticalSolidList"/>
    <dgm:cxn modelId="{9E76DD56-DA85-47C3-A68D-8C0A0C292317}" type="presParOf" srcId="{F7875798-F9E7-4847-B0CD-B415AB0D40A7}" destId="{87EB9A91-DF4B-44AD-998F-539CA99193EA}" srcOrd="2" destOrd="0" presId="urn:microsoft.com/office/officeart/2018/2/layout/IconVerticalSolidList"/>
    <dgm:cxn modelId="{3EC39E30-05D5-463C-9A11-735713FC6E83}" type="presParOf" srcId="{F7875798-F9E7-4847-B0CD-B415AB0D40A7}" destId="{6ED4A243-03EC-484C-B834-68A1834A9D3E}" srcOrd="3" destOrd="0" presId="urn:microsoft.com/office/officeart/2018/2/layout/IconVerticalSolidList"/>
    <dgm:cxn modelId="{3B4659E8-DC72-4AA7-8867-DABE7010C09B}" type="presParOf" srcId="{F7875798-F9E7-4847-B0CD-B415AB0D40A7}" destId="{3101D531-9F84-4C90-AD3B-018CA5676132}" srcOrd="4" destOrd="0" presId="urn:microsoft.com/office/officeart/2018/2/layout/IconVerticalSolidList"/>
    <dgm:cxn modelId="{A821AEF4-6D8B-41BD-B05D-24667812949C}" type="presParOf" srcId="{2CF5B16A-59C1-4E84-82BC-4EDAFA1C318C}" destId="{3BA72E62-BB77-4805-905C-7E0C232A9276}" srcOrd="3" destOrd="0" presId="urn:microsoft.com/office/officeart/2018/2/layout/IconVerticalSolidList"/>
    <dgm:cxn modelId="{54A60718-1978-4D74-A07E-5E27A0BA149B}" type="presParOf" srcId="{2CF5B16A-59C1-4E84-82BC-4EDAFA1C318C}" destId="{F71BAB45-FEA6-436D-8BDE-41C568FC0471}" srcOrd="4" destOrd="0" presId="urn:microsoft.com/office/officeart/2018/2/layout/IconVerticalSolidList"/>
    <dgm:cxn modelId="{ABE1048A-14AE-4353-95B9-A9AC201B707F}" type="presParOf" srcId="{F71BAB45-FEA6-436D-8BDE-41C568FC0471}" destId="{7A565D63-1D85-4458-B11E-7CCD8FAB6761}" srcOrd="0" destOrd="0" presId="urn:microsoft.com/office/officeart/2018/2/layout/IconVerticalSolidList"/>
    <dgm:cxn modelId="{4763D716-05DE-460B-9112-23BEAC92440C}" type="presParOf" srcId="{F71BAB45-FEA6-436D-8BDE-41C568FC0471}" destId="{58DEFC30-9E31-4990-B837-CFEE9B131057}" srcOrd="1" destOrd="0" presId="urn:microsoft.com/office/officeart/2018/2/layout/IconVerticalSolidList"/>
    <dgm:cxn modelId="{87D1AD3E-BF96-4155-93A8-114BF3EF5B15}" type="presParOf" srcId="{F71BAB45-FEA6-436D-8BDE-41C568FC0471}" destId="{0AF860F4-5EE6-480D-9D5D-CA0232A3260D}" srcOrd="2" destOrd="0" presId="urn:microsoft.com/office/officeart/2018/2/layout/IconVerticalSolidList"/>
    <dgm:cxn modelId="{A143EB16-3BEC-42C2-9312-9A9B6DEF1978}" type="presParOf" srcId="{F71BAB45-FEA6-436D-8BDE-41C568FC0471}" destId="{4ED82470-DEF5-4AB0-A7F1-505619F59EA3}" srcOrd="3" destOrd="0" presId="urn:microsoft.com/office/officeart/2018/2/layout/IconVerticalSolidList"/>
    <dgm:cxn modelId="{3138C821-12F6-4589-B1F2-2200DC14546C}" type="presParOf" srcId="{F71BAB45-FEA6-436D-8BDE-41C568FC0471}" destId="{D70DE62E-82B5-4AF4-948A-53425B99172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9CE7B-BE16-4DF5-9F7A-28C129920F52}"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580CA301-1B1B-490B-B73C-1ED482639E64}">
      <dgm:prSet/>
      <dgm:spPr/>
      <dgm:t>
        <a:bodyPr/>
        <a:lstStyle/>
        <a:p>
          <a:r>
            <a:rPr lang="nb-NO"/>
            <a:t>Tilrettelegging</a:t>
          </a:r>
        </a:p>
      </dgm:t>
    </dgm:pt>
    <dgm:pt modelId="{B4E9BC3D-A100-4339-BCC5-3435BF8C08B8}" type="parTrans" cxnId="{91B6846D-BADC-4250-97E8-B2027204DF5D}">
      <dgm:prSet/>
      <dgm:spPr/>
      <dgm:t>
        <a:bodyPr/>
        <a:lstStyle/>
        <a:p>
          <a:endParaRPr lang="en-US"/>
        </a:p>
      </dgm:t>
    </dgm:pt>
    <dgm:pt modelId="{E2BF5C75-5245-44FC-99BD-4A1BCDC697D4}" type="sibTrans" cxnId="{91B6846D-BADC-4250-97E8-B2027204DF5D}">
      <dgm:prSet/>
      <dgm:spPr/>
      <dgm:t>
        <a:bodyPr/>
        <a:lstStyle/>
        <a:p>
          <a:endParaRPr lang="en-US"/>
        </a:p>
      </dgm:t>
    </dgm:pt>
    <dgm:pt modelId="{78CF25D8-B769-428A-A44E-6E11D958DB00}">
      <dgm:prSet/>
      <dgm:spPr/>
      <dgm:t>
        <a:bodyPr/>
        <a:lstStyle/>
        <a:p>
          <a:r>
            <a:rPr lang="nb-NO"/>
            <a:t>eID (f.eks. BankID, </a:t>
          </a:r>
          <a:r>
            <a:rPr lang="nb-NO">
              <a:latin typeface="Calibri Light"/>
              <a:cs typeface="Calibri Light"/>
            </a:rPr>
            <a:t>BuyPass</a:t>
          </a:r>
          <a:r>
            <a:rPr lang="nb-NO"/>
            <a:t>)</a:t>
          </a:r>
        </a:p>
      </dgm:t>
    </dgm:pt>
    <dgm:pt modelId="{5FF39338-7ECC-4BCF-A845-EC250149C450}" type="parTrans" cxnId="{2D867818-25EF-44E3-B5AD-B34709AB8827}">
      <dgm:prSet/>
      <dgm:spPr/>
      <dgm:t>
        <a:bodyPr/>
        <a:lstStyle/>
        <a:p>
          <a:endParaRPr lang="en-US"/>
        </a:p>
      </dgm:t>
    </dgm:pt>
    <dgm:pt modelId="{A69AE6D2-B291-4E6B-9786-7E59233BE651}" type="sibTrans" cxnId="{2D867818-25EF-44E3-B5AD-B34709AB8827}">
      <dgm:prSet/>
      <dgm:spPr/>
      <dgm:t>
        <a:bodyPr/>
        <a:lstStyle/>
        <a:p>
          <a:endParaRPr lang="en-US"/>
        </a:p>
      </dgm:t>
    </dgm:pt>
    <dgm:pt modelId="{AE0A4B58-DE2C-4929-9AD5-C0CB32664149}">
      <dgm:prSet/>
      <dgm:spPr/>
      <dgm:t>
        <a:bodyPr/>
        <a:lstStyle/>
        <a:p>
          <a:r>
            <a:rPr lang="nb-NO"/>
            <a:t>Tilgjengelighet for bruker</a:t>
          </a:r>
        </a:p>
      </dgm:t>
    </dgm:pt>
    <dgm:pt modelId="{9DD9C01E-2D0F-4E57-A39C-2CA7B07D7734}" type="parTrans" cxnId="{D8C8D0C2-3447-4798-9269-3703A063247D}">
      <dgm:prSet/>
      <dgm:spPr/>
      <dgm:t>
        <a:bodyPr/>
        <a:lstStyle/>
        <a:p>
          <a:endParaRPr lang="en-US"/>
        </a:p>
      </dgm:t>
    </dgm:pt>
    <dgm:pt modelId="{E1ECAD92-AA4C-4055-BD54-60328D5388D1}" type="sibTrans" cxnId="{D8C8D0C2-3447-4798-9269-3703A063247D}">
      <dgm:prSet/>
      <dgm:spPr/>
      <dgm:t>
        <a:bodyPr/>
        <a:lstStyle/>
        <a:p>
          <a:endParaRPr lang="en-US"/>
        </a:p>
      </dgm:t>
    </dgm:pt>
    <dgm:pt modelId="{4C674AE0-E3CA-46E0-BB85-F9445A754C0A}">
      <dgm:prSet/>
      <dgm:spPr/>
      <dgm:t>
        <a:bodyPr/>
        <a:lstStyle/>
        <a:p>
          <a:r>
            <a:rPr lang="nb-NO"/>
            <a:t>Åpne for aktuelle adresser på helsenettet</a:t>
          </a:r>
        </a:p>
      </dgm:t>
    </dgm:pt>
    <dgm:pt modelId="{BEEF4D26-B14B-4E5F-A336-5425DE246FCA}" type="parTrans" cxnId="{12E8518E-0523-4E73-BDE0-E54BF6529AF6}">
      <dgm:prSet/>
      <dgm:spPr/>
      <dgm:t>
        <a:bodyPr/>
        <a:lstStyle/>
        <a:p>
          <a:endParaRPr lang="en-US"/>
        </a:p>
      </dgm:t>
    </dgm:pt>
    <dgm:pt modelId="{A4C1F2E4-19B7-4464-A15A-4A8523DCF583}" type="sibTrans" cxnId="{12E8518E-0523-4E73-BDE0-E54BF6529AF6}">
      <dgm:prSet/>
      <dgm:spPr/>
      <dgm:t>
        <a:bodyPr/>
        <a:lstStyle/>
        <a:p>
          <a:endParaRPr lang="en-US"/>
        </a:p>
      </dgm:t>
    </dgm:pt>
    <dgm:pt modelId="{BF0A397B-1A41-4776-9FEA-6318087661EC}">
      <dgm:prSet/>
      <dgm:spPr/>
      <dgm:t>
        <a:bodyPr/>
        <a:lstStyle/>
        <a:p>
          <a:pPr rtl="0"/>
          <a:r>
            <a:rPr lang="nb-NO">
              <a:latin typeface="Calibri" panose="020F0502020204030204"/>
            </a:rPr>
            <a:t>Kompatibel nettleser</a:t>
          </a:r>
          <a:endParaRPr lang="nb-NO"/>
        </a:p>
      </dgm:t>
    </dgm:pt>
    <dgm:pt modelId="{3F705D8B-7015-4E7D-A7ED-9BEFF2FF6B13}" type="parTrans" cxnId="{588C596D-265F-4630-BCB3-EFD865069758}">
      <dgm:prSet/>
      <dgm:spPr/>
      <dgm:t>
        <a:bodyPr/>
        <a:lstStyle/>
        <a:p>
          <a:endParaRPr lang="en-US"/>
        </a:p>
      </dgm:t>
    </dgm:pt>
    <dgm:pt modelId="{033900D8-D3DB-4E07-A617-A8670B2292E3}" type="sibTrans" cxnId="{588C596D-265F-4630-BCB3-EFD865069758}">
      <dgm:prSet/>
      <dgm:spPr/>
      <dgm:t>
        <a:bodyPr/>
        <a:lstStyle/>
        <a:p>
          <a:endParaRPr lang="en-US"/>
        </a:p>
      </dgm:t>
    </dgm:pt>
    <dgm:pt modelId="{2DA9E145-E95C-4823-8371-B03E1272BDE0}">
      <dgm:prSet/>
      <dgm:spPr/>
      <dgm:t>
        <a:bodyPr/>
        <a:lstStyle/>
        <a:p>
          <a:pPr rtl="0"/>
          <a:r>
            <a:rPr lang="nb-NO">
              <a:latin typeface="Calibri" panose="020F0502020204030204"/>
            </a:rPr>
            <a:t>Justere klokketid</a:t>
          </a:r>
          <a:endParaRPr lang="nb-NO"/>
        </a:p>
      </dgm:t>
    </dgm:pt>
    <dgm:pt modelId="{5C2ACFD7-CD72-4899-8257-FB843B3E8499}" type="parTrans" cxnId="{91A89143-8B4E-4FCF-BF2C-A9B8B9B0F3A3}">
      <dgm:prSet/>
      <dgm:spPr/>
      <dgm:t>
        <a:bodyPr/>
        <a:lstStyle/>
        <a:p>
          <a:endParaRPr lang="en-US"/>
        </a:p>
      </dgm:t>
    </dgm:pt>
    <dgm:pt modelId="{0478BB55-66C1-45C7-B160-26AD9FDA156A}" type="sibTrans" cxnId="{91A89143-8B4E-4FCF-BF2C-A9B8B9B0F3A3}">
      <dgm:prSet/>
      <dgm:spPr/>
      <dgm:t>
        <a:bodyPr/>
        <a:lstStyle/>
        <a:p>
          <a:endParaRPr lang="en-US"/>
        </a:p>
      </dgm:t>
    </dgm:pt>
    <dgm:pt modelId="{3928333A-75B6-4DDB-ABE5-462319909577}">
      <dgm:prSet/>
      <dgm:spPr/>
      <dgm:t>
        <a:bodyPr/>
        <a:lstStyle/>
        <a:p>
          <a:r>
            <a:rPr lang="nb-NO"/>
            <a:t>Opplæring</a:t>
          </a:r>
        </a:p>
      </dgm:t>
    </dgm:pt>
    <dgm:pt modelId="{A3CD76BE-CC30-4475-87F1-B0BAB5DD0CA4}" type="parTrans" cxnId="{7D70A69B-9F8C-4AEA-84B9-19EAEEBAF544}">
      <dgm:prSet/>
      <dgm:spPr/>
      <dgm:t>
        <a:bodyPr/>
        <a:lstStyle/>
        <a:p>
          <a:endParaRPr lang="en-US"/>
        </a:p>
      </dgm:t>
    </dgm:pt>
    <dgm:pt modelId="{24852A41-251E-4B3C-A8C7-4681406347B6}" type="sibTrans" cxnId="{7D70A69B-9F8C-4AEA-84B9-19EAEEBAF544}">
      <dgm:prSet/>
      <dgm:spPr/>
      <dgm:t>
        <a:bodyPr/>
        <a:lstStyle/>
        <a:p>
          <a:endParaRPr lang="en-US"/>
        </a:p>
      </dgm:t>
    </dgm:pt>
    <dgm:pt modelId="{0C495AA2-9837-4CCB-BDFD-E37A0E87237E}">
      <dgm:prSet/>
      <dgm:spPr/>
      <dgm:t>
        <a:bodyPr/>
        <a:lstStyle/>
        <a:p>
          <a:r>
            <a:rPr lang="nb-NO"/>
            <a:t>Veileder og brukermanual fra FHI</a:t>
          </a:r>
        </a:p>
      </dgm:t>
    </dgm:pt>
    <dgm:pt modelId="{E3BE5C59-39AC-4040-9586-61AA04F32B7D}" type="parTrans" cxnId="{E8261D54-07DB-4CB3-ACE5-6C5D6FDB866E}">
      <dgm:prSet/>
      <dgm:spPr/>
      <dgm:t>
        <a:bodyPr/>
        <a:lstStyle/>
        <a:p>
          <a:endParaRPr lang="en-US"/>
        </a:p>
      </dgm:t>
    </dgm:pt>
    <dgm:pt modelId="{EC18CF65-90E8-438B-B503-5EE849EC4031}" type="sibTrans" cxnId="{E8261D54-07DB-4CB3-ACE5-6C5D6FDB866E}">
      <dgm:prSet/>
      <dgm:spPr/>
      <dgm:t>
        <a:bodyPr/>
        <a:lstStyle/>
        <a:p>
          <a:endParaRPr lang="en-US"/>
        </a:p>
      </dgm:t>
    </dgm:pt>
    <dgm:pt modelId="{59607D3B-B0CA-432B-9885-3861E5517565}">
      <dgm:prSet/>
      <dgm:spPr/>
      <dgm:t>
        <a:bodyPr/>
        <a:lstStyle/>
        <a:p>
          <a:r>
            <a:rPr lang="nb-NO"/>
            <a:t>Brukerstøtte NHN og FHI</a:t>
          </a:r>
        </a:p>
      </dgm:t>
    </dgm:pt>
    <dgm:pt modelId="{65B0FF5B-FE56-4711-9801-CC3F338A1840}" type="parTrans" cxnId="{3D2871D3-2A21-4471-8B2B-4417B2B9E252}">
      <dgm:prSet/>
      <dgm:spPr/>
      <dgm:t>
        <a:bodyPr/>
        <a:lstStyle/>
        <a:p>
          <a:endParaRPr lang="en-US"/>
        </a:p>
      </dgm:t>
    </dgm:pt>
    <dgm:pt modelId="{F1C34D9B-1981-42A4-94EB-EB187EF53E7C}" type="sibTrans" cxnId="{3D2871D3-2A21-4471-8B2B-4417B2B9E252}">
      <dgm:prSet/>
      <dgm:spPr/>
      <dgm:t>
        <a:bodyPr/>
        <a:lstStyle/>
        <a:p>
          <a:endParaRPr lang="en-US"/>
        </a:p>
      </dgm:t>
    </dgm:pt>
    <dgm:pt modelId="{BC405073-841A-4A58-BB08-6E7BD04793C3}">
      <dgm:prSet phldr="0"/>
      <dgm:spPr/>
      <dgm:t>
        <a:bodyPr/>
        <a:lstStyle/>
        <a:p>
          <a:pPr rtl="0"/>
          <a:r>
            <a:rPr lang="nb-NO">
              <a:latin typeface="Calibri" panose="020F0502020204030204"/>
            </a:rPr>
            <a:t>Hjelp av lokal IT-support for konfigurering</a:t>
          </a:r>
        </a:p>
      </dgm:t>
    </dgm:pt>
    <dgm:pt modelId="{A3D8B739-D449-45C8-8818-5DE5DC3641F2}" type="parTrans" cxnId="{E5206A51-A640-490F-A520-4E6E3F737B5D}">
      <dgm:prSet/>
      <dgm:spPr/>
      <dgm:t>
        <a:bodyPr/>
        <a:lstStyle/>
        <a:p>
          <a:endParaRPr lang="nb-NO"/>
        </a:p>
      </dgm:t>
    </dgm:pt>
    <dgm:pt modelId="{B0F37D36-65D7-4B9C-B66B-2E52F36F8903}" type="sibTrans" cxnId="{E5206A51-A640-490F-A520-4E6E3F737B5D}">
      <dgm:prSet/>
      <dgm:spPr/>
      <dgm:t>
        <a:bodyPr/>
        <a:lstStyle/>
        <a:p>
          <a:endParaRPr lang="nb-NO"/>
        </a:p>
      </dgm:t>
    </dgm:pt>
    <dgm:pt modelId="{5561CC04-9DEB-40B4-B225-B352CFAE4DA1}" type="pres">
      <dgm:prSet presAssocID="{1BA9CE7B-BE16-4DF5-9F7A-28C129920F52}" presName="Name0" presStyleCnt="0">
        <dgm:presLayoutVars>
          <dgm:dir/>
          <dgm:animLvl val="lvl"/>
          <dgm:resizeHandles val="exact"/>
        </dgm:presLayoutVars>
      </dgm:prSet>
      <dgm:spPr/>
    </dgm:pt>
    <dgm:pt modelId="{974B3352-DC85-49F6-B578-1B553C2AD748}" type="pres">
      <dgm:prSet presAssocID="{580CA301-1B1B-490B-B73C-1ED482639E64}" presName="linNode" presStyleCnt="0"/>
      <dgm:spPr/>
    </dgm:pt>
    <dgm:pt modelId="{51ACD270-6399-4904-8B74-E943085655FE}" type="pres">
      <dgm:prSet presAssocID="{580CA301-1B1B-490B-B73C-1ED482639E64}" presName="parentText" presStyleLbl="node1" presStyleIdx="0" presStyleCnt="2" custLinFactNeighborX="0" custLinFactNeighborY="-1101">
        <dgm:presLayoutVars>
          <dgm:chMax val="1"/>
          <dgm:bulletEnabled val="1"/>
        </dgm:presLayoutVars>
      </dgm:prSet>
      <dgm:spPr/>
    </dgm:pt>
    <dgm:pt modelId="{7C733090-6D21-44FB-A54C-B73E8A360A84}" type="pres">
      <dgm:prSet presAssocID="{580CA301-1B1B-490B-B73C-1ED482639E64}" presName="descendantText" presStyleLbl="alignAccFollowNode1" presStyleIdx="0" presStyleCnt="2">
        <dgm:presLayoutVars>
          <dgm:bulletEnabled val="1"/>
        </dgm:presLayoutVars>
      </dgm:prSet>
      <dgm:spPr/>
    </dgm:pt>
    <dgm:pt modelId="{86EE0072-2234-4989-A004-EF32317ADE5D}" type="pres">
      <dgm:prSet presAssocID="{E2BF5C75-5245-44FC-99BD-4A1BCDC697D4}" presName="sp" presStyleCnt="0"/>
      <dgm:spPr/>
    </dgm:pt>
    <dgm:pt modelId="{1CD025A7-CF6C-4F0F-9B25-4A111DC7FC63}" type="pres">
      <dgm:prSet presAssocID="{3928333A-75B6-4DDB-ABE5-462319909577}" presName="linNode" presStyleCnt="0"/>
      <dgm:spPr/>
    </dgm:pt>
    <dgm:pt modelId="{EA7D07C8-C567-4C32-8F2D-258AA33290C6}" type="pres">
      <dgm:prSet presAssocID="{3928333A-75B6-4DDB-ABE5-462319909577}" presName="parentText" presStyleLbl="node1" presStyleIdx="1" presStyleCnt="2">
        <dgm:presLayoutVars>
          <dgm:chMax val="1"/>
          <dgm:bulletEnabled val="1"/>
        </dgm:presLayoutVars>
      </dgm:prSet>
      <dgm:spPr/>
    </dgm:pt>
    <dgm:pt modelId="{2E4ABAA0-DC8B-44EE-909A-00B66AC0E2B4}" type="pres">
      <dgm:prSet presAssocID="{3928333A-75B6-4DDB-ABE5-462319909577}" presName="descendantText" presStyleLbl="alignAccFollowNode1" presStyleIdx="1" presStyleCnt="2">
        <dgm:presLayoutVars>
          <dgm:bulletEnabled val="1"/>
        </dgm:presLayoutVars>
      </dgm:prSet>
      <dgm:spPr/>
    </dgm:pt>
  </dgm:ptLst>
  <dgm:cxnLst>
    <dgm:cxn modelId="{1405D714-8E3A-4A33-92EE-95D3591939C3}" type="presOf" srcId="{AE0A4B58-DE2C-4929-9AD5-C0CB32664149}" destId="{7C733090-6D21-44FB-A54C-B73E8A360A84}" srcOrd="0" destOrd="1" presId="urn:microsoft.com/office/officeart/2005/8/layout/vList5"/>
    <dgm:cxn modelId="{2D867818-25EF-44E3-B5AD-B34709AB8827}" srcId="{580CA301-1B1B-490B-B73C-1ED482639E64}" destId="{78CF25D8-B769-428A-A44E-6E11D958DB00}" srcOrd="0" destOrd="0" parTransId="{5FF39338-7ECC-4BCF-A845-EC250149C450}" sibTransId="{A69AE6D2-B291-4E6B-9786-7E59233BE651}"/>
    <dgm:cxn modelId="{3177C71E-1352-4A16-879C-FA7159E127C0}" type="presOf" srcId="{78CF25D8-B769-428A-A44E-6E11D958DB00}" destId="{7C733090-6D21-44FB-A54C-B73E8A360A84}" srcOrd="0" destOrd="0" presId="urn:microsoft.com/office/officeart/2005/8/layout/vList5"/>
    <dgm:cxn modelId="{91A89143-8B4E-4FCF-BF2C-A9B8B9B0F3A3}" srcId="{580CA301-1B1B-490B-B73C-1ED482639E64}" destId="{2DA9E145-E95C-4823-8371-B03E1272BDE0}" srcOrd="5" destOrd="0" parTransId="{5C2ACFD7-CD72-4899-8257-FB843B3E8499}" sibTransId="{0478BB55-66C1-45C7-B160-26AD9FDA156A}"/>
    <dgm:cxn modelId="{5D3A6569-9035-40C2-8D3B-8DAB3BA14186}" type="presOf" srcId="{2DA9E145-E95C-4823-8371-B03E1272BDE0}" destId="{7C733090-6D21-44FB-A54C-B73E8A360A84}" srcOrd="0" destOrd="5" presId="urn:microsoft.com/office/officeart/2005/8/layout/vList5"/>
    <dgm:cxn modelId="{588C596D-265F-4630-BCB3-EFD865069758}" srcId="{580CA301-1B1B-490B-B73C-1ED482639E64}" destId="{BF0A397B-1A41-4776-9FEA-6318087661EC}" srcOrd="4" destOrd="0" parTransId="{3F705D8B-7015-4E7D-A7ED-9BEFF2FF6B13}" sibTransId="{033900D8-D3DB-4E07-A617-A8670B2292E3}"/>
    <dgm:cxn modelId="{91B6846D-BADC-4250-97E8-B2027204DF5D}" srcId="{1BA9CE7B-BE16-4DF5-9F7A-28C129920F52}" destId="{580CA301-1B1B-490B-B73C-1ED482639E64}" srcOrd="0" destOrd="0" parTransId="{B4E9BC3D-A100-4339-BCC5-3435BF8C08B8}" sibTransId="{E2BF5C75-5245-44FC-99BD-4A1BCDC697D4}"/>
    <dgm:cxn modelId="{E5206A51-A640-490F-A520-4E6E3F737B5D}" srcId="{580CA301-1B1B-490B-B73C-1ED482639E64}" destId="{BC405073-841A-4A58-BB08-6E7BD04793C3}" srcOrd="3" destOrd="0" parTransId="{A3D8B739-D449-45C8-8818-5DE5DC3641F2}" sibTransId="{B0F37D36-65D7-4B9C-B66B-2E52F36F8903}"/>
    <dgm:cxn modelId="{E8261D54-07DB-4CB3-ACE5-6C5D6FDB866E}" srcId="{3928333A-75B6-4DDB-ABE5-462319909577}" destId="{0C495AA2-9837-4CCB-BDFD-E37A0E87237E}" srcOrd="0" destOrd="0" parTransId="{E3BE5C59-39AC-4040-9586-61AA04F32B7D}" sibTransId="{EC18CF65-90E8-438B-B503-5EE849EC4031}"/>
    <dgm:cxn modelId="{CDB41455-E8A5-4CB4-8BD8-CA5160F862F9}" type="presOf" srcId="{3928333A-75B6-4DDB-ABE5-462319909577}" destId="{EA7D07C8-C567-4C32-8F2D-258AA33290C6}" srcOrd="0" destOrd="0" presId="urn:microsoft.com/office/officeart/2005/8/layout/vList5"/>
    <dgm:cxn modelId="{1E6D0988-9F59-41B9-85E7-88191466D440}" type="presOf" srcId="{BF0A397B-1A41-4776-9FEA-6318087661EC}" destId="{7C733090-6D21-44FB-A54C-B73E8A360A84}" srcOrd="0" destOrd="4" presId="urn:microsoft.com/office/officeart/2005/8/layout/vList5"/>
    <dgm:cxn modelId="{12E8518E-0523-4E73-BDE0-E54BF6529AF6}" srcId="{580CA301-1B1B-490B-B73C-1ED482639E64}" destId="{4C674AE0-E3CA-46E0-BB85-F9445A754C0A}" srcOrd="2" destOrd="0" parTransId="{BEEF4D26-B14B-4E5F-A336-5425DE246FCA}" sibTransId="{A4C1F2E4-19B7-4464-A15A-4A8523DCF583}"/>
    <dgm:cxn modelId="{7D70A69B-9F8C-4AEA-84B9-19EAEEBAF544}" srcId="{1BA9CE7B-BE16-4DF5-9F7A-28C129920F52}" destId="{3928333A-75B6-4DDB-ABE5-462319909577}" srcOrd="1" destOrd="0" parTransId="{A3CD76BE-CC30-4475-87F1-B0BAB5DD0CA4}" sibTransId="{24852A41-251E-4B3C-A8C7-4681406347B6}"/>
    <dgm:cxn modelId="{3EE597A6-1D61-496A-A475-B735FAC454B0}" type="presOf" srcId="{580CA301-1B1B-490B-B73C-1ED482639E64}" destId="{51ACD270-6399-4904-8B74-E943085655FE}" srcOrd="0" destOrd="0" presId="urn:microsoft.com/office/officeart/2005/8/layout/vList5"/>
    <dgm:cxn modelId="{68FAF7C0-C425-4900-AD92-AC2BB1E5EDA2}" type="presOf" srcId="{0C495AA2-9837-4CCB-BDFD-E37A0E87237E}" destId="{2E4ABAA0-DC8B-44EE-909A-00B66AC0E2B4}" srcOrd="0" destOrd="0" presId="urn:microsoft.com/office/officeart/2005/8/layout/vList5"/>
    <dgm:cxn modelId="{D8C8D0C2-3447-4798-9269-3703A063247D}" srcId="{580CA301-1B1B-490B-B73C-1ED482639E64}" destId="{AE0A4B58-DE2C-4929-9AD5-C0CB32664149}" srcOrd="1" destOrd="0" parTransId="{9DD9C01E-2D0F-4E57-A39C-2CA7B07D7734}" sibTransId="{E1ECAD92-AA4C-4055-BD54-60328D5388D1}"/>
    <dgm:cxn modelId="{E22D7DC7-116E-4239-8A39-FA6D09C3AA3E}" type="presOf" srcId="{59607D3B-B0CA-432B-9885-3861E5517565}" destId="{2E4ABAA0-DC8B-44EE-909A-00B66AC0E2B4}" srcOrd="0" destOrd="1" presId="urn:microsoft.com/office/officeart/2005/8/layout/vList5"/>
    <dgm:cxn modelId="{A78EAED1-0B75-4E3C-9E2A-1A030A989CB8}" type="presOf" srcId="{1BA9CE7B-BE16-4DF5-9F7A-28C129920F52}" destId="{5561CC04-9DEB-40B4-B225-B352CFAE4DA1}" srcOrd="0" destOrd="0" presId="urn:microsoft.com/office/officeart/2005/8/layout/vList5"/>
    <dgm:cxn modelId="{3D2871D3-2A21-4471-8B2B-4417B2B9E252}" srcId="{3928333A-75B6-4DDB-ABE5-462319909577}" destId="{59607D3B-B0CA-432B-9885-3861E5517565}" srcOrd="1" destOrd="0" parTransId="{65B0FF5B-FE56-4711-9801-CC3F338A1840}" sibTransId="{F1C34D9B-1981-42A4-94EB-EB187EF53E7C}"/>
    <dgm:cxn modelId="{9513E2F7-F70F-4E7F-A0C3-F502B4964212}" type="presOf" srcId="{4C674AE0-E3CA-46E0-BB85-F9445A754C0A}" destId="{7C733090-6D21-44FB-A54C-B73E8A360A84}" srcOrd="0" destOrd="2" presId="urn:microsoft.com/office/officeart/2005/8/layout/vList5"/>
    <dgm:cxn modelId="{99B53DF8-F70B-4005-9EFD-9EACF055CFAE}" type="presOf" srcId="{BC405073-841A-4A58-BB08-6E7BD04793C3}" destId="{7C733090-6D21-44FB-A54C-B73E8A360A84}" srcOrd="0" destOrd="3" presId="urn:microsoft.com/office/officeart/2005/8/layout/vList5"/>
    <dgm:cxn modelId="{E2A29205-E1A6-445A-A497-26441D719F55}" type="presParOf" srcId="{5561CC04-9DEB-40B4-B225-B352CFAE4DA1}" destId="{974B3352-DC85-49F6-B578-1B553C2AD748}" srcOrd="0" destOrd="0" presId="urn:microsoft.com/office/officeart/2005/8/layout/vList5"/>
    <dgm:cxn modelId="{15EAFB3A-D916-4CD8-BC33-C888C3A899A4}" type="presParOf" srcId="{974B3352-DC85-49F6-B578-1B553C2AD748}" destId="{51ACD270-6399-4904-8B74-E943085655FE}" srcOrd="0" destOrd="0" presId="urn:microsoft.com/office/officeart/2005/8/layout/vList5"/>
    <dgm:cxn modelId="{5E8BC9A5-9AD5-4ACF-9560-132C21125516}" type="presParOf" srcId="{974B3352-DC85-49F6-B578-1B553C2AD748}" destId="{7C733090-6D21-44FB-A54C-B73E8A360A84}" srcOrd="1" destOrd="0" presId="urn:microsoft.com/office/officeart/2005/8/layout/vList5"/>
    <dgm:cxn modelId="{D58D74F9-6E56-4F7A-8256-5FB2F1E84294}" type="presParOf" srcId="{5561CC04-9DEB-40B4-B225-B352CFAE4DA1}" destId="{86EE0072-2234-4989-A004-EF32317ADE5D}" srcOrd="1" destOrd="0" presId="urn:microsoft.com/office/officeart/2005/8/layout/vList5"/>
    <dgm:cxn modelId="{B9330FA3-FEC8-43E9-AA9D-3DBE63C56A05}" type="presParOf" srcId="{5561CC04-9DEB-40B4-B225-B352CFAE4DA1}" destId="{1CD025A7-CF6C-4F0F-9B25-4A111DC7FC63}" srcOrd="2" destOrd="0" presId="urn:microsoft.com/office/officeart/2005/8/layout/vList5"/>
    <dgm:cxn modelId="{CB8AFEC3-0B74-4223-8DF3-CB058EA1C827}" type="presParOf" srcId="{1CD025A7-CF6C-4F0F-9B25-4A111DC7FC63}" destId="{EA7D07C8-C567-4C32-8F2D-258AA33290C6}" srcOrd="0" destOrd="0" presId="urn:microsoft.com/office/officeart/2005/8/layout/vList5"/>
    <dgm:cxn modelId="{1C04B877-68AD-48B6-93CF-F9312B8BFFD2}" type="presParOf" srcId="{1CD025A7-CF6C-4F0F-9B25-4A111DC7FC63}" destId="{2E4ABAA0-DC8B-44EE-909A-00B66AC0E2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BB72E-4E70-4594-871A-171ECEC3BB28}">
      <dsp:nvSpPr>
        <dsp:cNvPr id="0" name=""/>
        <dsp:cNvSpPr/>
      </dsp:nvSpPr>
      <dsp:spPr>
        <a:xfrm>
          <a:off x="0" y="615"/>
          <a:ext cx="6595575" cy="14391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5046D-289A-4EA7-AD2D-900909D76E9B}">
      <dsp:nvSpPr>
        <dsp:cNvPr id="0" name=""/>
        <dsp:cNvSpPr/>
      </dsp:nvSpPr>
      <dsp:spPr>
        <a:xfrm>
          <a:off x="435339" y="324421"/>
          <a:ext cx="791527" cy="7915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03864-12B3-44CE-8573-AB2F92407BB9}">
      <dsp:nvSpPr>
        <dsp:cNvPr id="0" name=""/>
        <dsp:cNvSpPr/>
      </dsp:nvSpPr>
      <dsp:spPr>
        <a:xfrm>
          <a:off x="1662207" y="615"/>
          <a:ext cx="2968008" cy="14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09" tIns="152309" rIns="152309" bIns="152309" numCol="1" spcCol="1270" anchor="ctr" anchorCtr="0">
          <a:noAutofit/>
        </a:bodyPr>
        <a:lstStyle/>
        <a:p>
          <a:pPr marL="0" lvl="0" indent="0" algn="l" defTabSz="1066800">
            <a:lnSpc>
              <a:spcPct val="100000"/>
            </a:lnSpc>
            <a:spcBef>
              <a:spcPct val="0"/>
            </a:spcBef>
            <a:spcAft>
              <a:spcPct val="35000"/>
            </a:spcAft>
            <a:buNone/>
          </a:pPr>
          <a:r>
            <a:rPr lang="nb-NO" sz="2400" kern="1200"/>
            <a:t>Tidsriktige data - elektronisk registrering i SYSVAK</a:t>
          </a:r>
        </a:p>
      </dsp:txBody>
      <dsp:txXfrm>
        <a:off x="1662207" y="615"/>
        <a:ext cx="2968008" cy="1439140"/>
      </dsp:txXfrm>
    </dsp:sp>
    <dsp:sp modelId="{0C5B3DF7-2589-4E6E-804F-3CAB4F9F66A2}">
      <dsp:nvSpPr>
        <dsp:cNvPr id="0" name=""/>
        <dsp:cNvSpPr/>
      </dsp:nvSpPr>
      <dsp:spPr>
        <a:xfrm>
          <a:off x="4630215" y="615"/>
          <a:ext cx="1965359" cy="14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09" tIns="152309" rIns="152309" bIns="152309" numCol="1" spcCol="1270" anchor="ctr" anchorCtr="0">
          <a:noAutofit/>
        </a:bodyPr>
        <a:lstStyle/>
        <a:p>
          <a:pPr marL="0" lvl="0" indent="0" algn="l" defTabSz="533400">
            <a:lnSpc>
              <a:spcPct val="100000"/>
            </a:lnSpc>
            <a:spcBef>
              <a:spcPct val="0"/>
            </a:spcBef>
            <a:spcAft>
              <a:spcPct val="35000"/>
            </a:spcAft>
            <a:buNone/>
          </a:pPr>
          <a:r>
            <a:rPr lang="nb-NO" sz="1200" kern="1200"/>
            <a:t>Forskriftsendring vedtatt 4. desember</a:t>
          </a:r>
        </a:p>
        <a:p>
          <a:pPr marL="0" lvl="0" indent="0" algn="l" defTabSz="533400">
            <a:lnSpc>
              <a:spcPct val="100000"/>
            </a:lnSpc>
            <a:spcBef>
              <a:spcPct val="0"/>
            </a:spcBef>
            <a:spcAft>
              <a:spcPct val="35000"/>
            </a:spcAft>
            <a:buNone/>
          </a:pPr>
          <a:r>
            <a:rPr lang="nb-NO" sz="1200" kern="1200"/>
            <a:t>Integrert løsning i EPJ – anbefales</a:t>
          </a:r>
        </a:p>
        <a:p>
          <a:pPr marL="0" lvl="0" indent="0" algn="l" defTabSz="533400">
            <a:lnSpc>
              <a:spcPct val="100000"/>
            </a:lnSpc>
            <a:spcBef>
              <a:spcPct val="0"/>
            </a:spcBef>
            <a:spcAft>
              <a:spcPct val="35000"/>
            </a:spcAft>
            <a:buNone/>
          </a:pPr>
          <a:r>
            <a:rPr lang="nb-NO" sz="1200" kern="1200"/>
            <a:t>SYSVAK-nett</a:t>
          </a:r>
        </a:p>
      </dsp:txBody>
      <dsp:txXfrm>
        <a:off x="4630215" y="615"/>
        <a:ext cx="1965359" cy="1439140"/>
      </dsp:txXfrm>
    </dsp:sp>
    <dsp:sp modelId="{F018B458-BCC2-4E1F-B089-FBECFC85517A}">
      <dsp:nvSpPr>
        <dsp:cNvPr id="0" name=""/>
        <dsp:cNvSpPr/>
      </dsp:nvSpPr>
      <dsp:spPr>
        <a:xfrm>
          <a:off x="0" y="1799540"/>
          <a:ext cx="6595575" cy="14391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E9240-77DB-462C-8429-1387F5D2AA92}">
      <dsp:nvSpPr>
        <dsp:cNvPr id="0" name=""/>
        <dsp:cNvSpPr/>
      </dsp:nvSpPr>
      <dsp:spPr>
        <a:xfrm>
          <a:off x="435339" y="2123346"/>
          <a:ext cx="791527" cy="7915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4A243-03EC-484C-B834-68A1834A9D3E}">
      <dsp:nvSpPr>
        <dsp:cNvPr id="0" name=""/>
        <dsp:cNvSpPr/>
      </dsp:nvSpPr>
      <dsp:spPr>
        <a:xfrm>
          <a:off x="1662207" y="1799540"/>
          <a:ext cx="2968008" cy="14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09" tIns="152309" rIns="152309" bIns="152309" numCol="1" spcCol="1270" anchor="ctr" anchorCtr="0">
          <a:noAutofit/>
        </a:bodyPr>
        <a:lstStyle/>
        <a:p>
          <a:pPr marL="0" lvl="0" indent="0" algn="l" defTabSz="1066800">
            <a:lnSpc>
              <a:spcPct val="100000"/>
            </a:lnSpc>
            <a:spcBef>
              <a:spcPct val="0"/>
            </a:spcBef>
            <a:spcAft>
              <a:spcPct val="35000"/>
            </a:spcAft>
            <a:buNone/>
          </a:pPr>
          <a:r>
            <a:rPr lang="nb-NO" sz="2400" kern="1200"/>
            <a:t>Tilgang til vaksinasjonsstatus</a:t>
          </a:r>
        </a:p>
      </dsp:txBody>
      <dsp:txXfrm>
        <a:off x="1662207" y="1799540"/>
        <a:ext cx="2968008" cy="1439140"/>
      </dsp:txXfrm>
    </dsp:sp>
    <dsp:sp modelId="{3101D531-9F84-4C90-AD3B-018CA5676132}">
      <dsp:nvSpPr>
        <dsp:cNvPr id="0" name=""/>
        <dsp:cNvSpPr/>
      </dsp:nvSpPr>
      <dsp:spPr>
        <a:xfrm>
          <a:off x="4630215" y="1799540"/>
          <a:ext cx="1965359" cy="14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09" tIns="152309" rIns="152309" bIns="152309" numCol="1" spcCol="1270" anchor="ctr" anchorCtr="0">
          <a:noAutofit/>
        </a:bodyPr>
        <a:lstStyle/>
        <a:p>
          <a:pPr marL="0" lvl="0" indent="0" algn="l" defTabSz="533400">
            <a:lnSpc>
              <a:spcPct val="100000"/>
            </a:lnSpc>
            <a:spcBef>
              <a:spcPct val="0"/>
            </a:spcBef>
            <a:spcAft>
              <a:spcPct val="35000"/>
            </a:spcAft>
            <a:buNone/>
          </a:pPr>
          <a:r>
            <a:rPr lang="nb-NO" sz="1200" kern="1200"/>
            <a:t>EPJ (som i dag)</a:t>
          </a:r>
        </a:p>
        <a:p>
          <a:pPr marL="0" lvl="0" indent="0" algn="l" defTabSz="533400">
            <a:lnSpc>
              <a:spcPct val="100000"/>
            </a:lnSpc>
            <a:spcBef>
              <a:spcPct val="0"/>
            </a:spcBef>
            <a:spcAft>
              <a:spcPct val="35000"/>
            </a:spcAft>
            <a:buNone/>
          </a:pPr>
          <a:r>
            <a:rPr lang="nb-NO" sz="1200" kern="1200"/>
            <a:t>Kjernejournal</a:t>
          </a:r>
        </a:p>
        <a:p>
          <a:pPr marL="0" lvl="0" indent="0" algn="l" defTabSz="533400">
            <a:lnSpc>
              <a:spcPct val="100000"/>
            </a:lnSpc>
            <a:spcBef>
              <a:spcPct val="0"/>
            </a:spcBef>
            <a:spcAft>
              <a:spcPct val="35000"/>
            </a:spcAft>
            <a:buNone/>
          </a:pPr>
          <a:r>
            <a:rPr lang="nb-NO" sz="1200" kern="1200"/>
            <a:t>SYSVAK-nett</a:t>
          </a:r>
        </a:p>
        <a:p>
          <a:pPr marL="0" lvl="0" indent="0" algn="l" defTabSz="533400">
            <a:lnSpc>
              <a:spcPct val="100000"/>
            </a:lnSpc>
            <a:spcBef>
              <a:spcPct val="0"/>
            </a:spcBef>
            <a:spcAft>
              <a:spcPct val="35000"/>
            </a:spcAft>
            <a:buNone/>
          </a:pPr>
          <a:r>
            <a:rPr lang="nb-NO" sz="1200" kern="1200"/>
            <a:t>Helsenorge.no</a:t>
          </a:r>
        </a:p>
      </dsp:txBody>
      <dsp:txXfrm>
        <a:off x="4630215" y="1799540"/>
        <a:ext cx="1965359" cy="1439140"/>
      </dsp:txXfrm>
    </dsp:sp>
    <dsp:sp modelId="{7A565D63-1D85-4458-B11E-7CCD8FAB6761}">
      <dsp:nvSpPr>
        <dsp:cNvPr id="0" name=""/>
        <dsp:cNvSpPr/>
      </dsp:nvSpPr>
      <dsp:spPr>
        <a:xfrm>
          <a:off x="0" y="3598465"/>
          <a:ext cx="6595575" cy="14391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EFC30-9E31-4990-B837-CFEE9B131057}">
      <dsp:nvSpPr>
        <dsp:cNvPr id="0" name=""/>
        <dsp:cNvSpPr/>
      </dsp:nvSpPr>
      <dsp:spPr>
        <a:xfrm>
          <a:off x="435339" y="3922272"/>
          <a:ext cx="791527" cy="7915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82470-DEF5-4AB0-A7F1-505619F59EA3}">
      <dsp:nvSpPr>
        <dsp:cNvPr id="0" name=""/>
        <dsp:cNvSpPr/>
      </dsp:nvSpPr>
      <dsp:spPr>
        <a:xfrm>
          <a:off x="1662207" y="3598465"/>
          <a:ext cx="2968008" cy="14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09" tIns="152309" rIns="152309" bIns="152309" numCol="1" spcCol="1270" anchor="ctr" anchorCtr="0">
          <a:noAutofit/>
        </a:bodyPr>
        <a:lstStyle/>
        <a:p>
          <a:pPr marL="0" lvl="0" indent="0" algn="l" defTabSz="1066800">
            <a:lnSpc>
              <a:spcPct val="100000"/>
            </a:lnSpc>
            <a:spcBef>
              <a:spcPct val="0"/>
            </a:spcBef>
            <a:spcAft>
              <a:spcPct val="35000"/>
            </a:spcAft>
            <a:buNone/>
          </a:pPr>
          <a:r>
            <a:rPr lang="nb-NO" sz="2400" kern="1200"/>
            <a:t>Oppdatert statistikk</a:t>
          </a:r>
        </a:p>
      </dsp:txBody>
      <dsp:txXfrm>
        <a:off x="1662207" y="3598465"/>
        <a:ext cx="2968008" cy="1439140"/>
      </dsp:txXfrm>
    </dsp:sp>
    <dsp:sp modelId="{D70DE62E-82B5-4AF4-948A-53425B991721}">
      <dsp:nvSpPr>
        <dsp:cNvPr id="0" name=""/>
        <dsp:cNvSpPr/>
      </dsp:nvSpPr>
      <dsp:spPr>
        <a:xfrm>
          <a:off x="4630215" y="3598465"/>
          <a:ext cx="1965359" cy="14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09" tIns="152309" rIns="152309" bIns="152309" numCol="1" spcCol="1270" anchor="ctr" anchorCtr="0">
          <a:noAutofit/>
        </a:bodyPr>
        <a:lstStyle/>
        <a:p>
          <a:pPr marL="0" lvl="0" indent="0" algn="l" defTabSz="533400">
            <a:lnSpc>
              <a:spcPct val="100000"/>
            </a:lnSpc>
            <a:spcBef>
              <a:spcPct val="0"/>
            </a:spcBef>
            <a:spcAft>
              <a:spcPct val="35000"/>
            </a:spcAft>
            <a:buNone/>
          </a:pPr>
          <a:r>
            <a:rPr lang="nb-NO" sz="1200" kern="1200"/>
            <a:t>SYSVAK statistikkbank på </a:t>
          </a:r>
          <a:r>
            <a:rPr lang="nb-NO" sz="1200" kern="1200">
              <a:hlinkClick xmlns:r="http://schemas.openxmlformats.org/officeDocument/2006/relationships" r:id="rId7"/>
            </a:rPr>
            <a:t>www.fhi.no</a:t>
          </a:r>
          <a:r>
            <a:rPr lang="nb-NO" sz="1200" kern="1200"/>
            <a:t> (</a:t>
          </a:r>
          <a:r>
            <a:rPr lang="nb-NO" sz="1200" kern="1200">
              <a:latin typeface="Calibri" panose="020F0502020204030204"/>
            </a:rPr>
            <a:t>som MSIS</a:t>
          </a:r>
          <a:r>
            <a:rPr lang="nb-NO" sz="1200" kern="1200"/>
            <a:t>)</a:t>
          </a:r>
        </a:p>
        <a:p>
          <a:pPr marL="0" lvl="0" indent="0" algn="l" defTabSz="533400">
            <a:lnSpc>
              <a:spcPct val="100000"/>
            </a:lnSpc>
            <a:spcBef>
              <a:spcPct val="0"/>
            </a:spcBef>
            <a:spcAft>
              <a:spcPct val="35000"/>
            </a:spcAft>
            <a:buNone/>
          </a:pPr>
          <a:r>
            <a:rPr lang="nb-NO" sz="1200" kern="1200"/>
            <a:t>Registerkobling</a:t>
          </a:r>
        </a:p>
      </dsp:txBody>
      <dsp:txXfrm>
        <a:off x="4630215" y="3598465"/>
        <a:ext cx="1965359" cy="1439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33090-6D21-44FB-A54C-B73E8A360A84}">
      <dsp:nvSpPr>
        <dsp:cNvPr id="0" name=""/>
        <dsp:cNvSpPr/>
      </dsp:nvSpPr>
      <dsp:spPr>
        <a:xfrm rot="5400000">
          <a:off x="3593648" y="-972591"/>
          <a:ext cx="1843645" cy="424985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nb-NO" sz="1600" kern="1200"/>
            <a:t>eID (f.eks. BankID, </a:t>
          </a:r>
          <a:r>
            <a:rPr lang="nb-NO" sz="1600" kern="1200">
              <a:latin typeface="Calibri Light"/>
              <a:cs typeface="Calibri Light"/>
            </a:rPr>
            <a:t>BuyPass</a:t>
          </a:r>
          <a:r>
            <a:rPr lang="nb-NO" sz="1600" kern="1200"/>
            <a:t>)</a:t>
          </a:r>
        </a:p>
        <a:p>
          <a:pPr marL="171450" lvl="1" indent="-171450" algn="l" defTabSz="711200">
            <a:lnSpc>
              <a:spcPct val="90000"/>
            </a:lnSpc>
            <a:spcBef>
              <a:spcPct val="0"/>
            </a:spcBef>
            <a:spcAft>
              <a:spcPct val="15000"/>
            </a:spcAft>
            <a:buChar char="•"/>
          </a:pPr>
          <a:r>
            <a:rPr lang="nb-NO" sz="1600" kern="1200"/>
            <a:t>Tilgjengelighet for bruker</a:t>
          </a:r>
        </a:p>
        <a:p>
          <a:pPr marL="171450" lvl="1" indent="-171450" algn="l" defTabSz="711200">
            <a:lnSpc>
              <a:spcPct val="90000"/>
            </a:lnSpc>
            <a:spcBef>
              <a:spcPct val="0"/>
            </a:spcBef>
            <a:spcAft>
              <a:spcPct val="15000"/>
            </a:spcAft>
            <a:buChar char="•"/>
          </a:pPr>
          <a:r>
            <a:rPr lang="nb-NO" sz="1600" kern="1200"/>
            <a:t>Åpne for aktuelle adresser på helsenettet</a:t>
          </a:r>
        </a:p>
        <a:p>
          <a:pPr marL="171450" lvl="1" indent="-171450" algn="l" defTabSz="711200" rtl="0">
            <a:lnSpc>
              <a:spcPct val="90000"/>
            </a:lnSpc>
            <a:spcBef>
              <a:spcPct val="0"/>
            </a:spcBef>
            <a:spcAft>
              <a:spcPct val="15000"/>
            </a:spcAft>
            <a:buChar char="•"/>
          </a:pPr>
          <a:r>
            <a:rPr lang="nb-NO" sz="1600" kern="1200">
              <a:latin typeface="Calibri" panose="020F0502020204030204"/>
            </a:rPr>
            <a:t>Hjelp av lokal IT-support for konfigurering</a:t>
          </a:r>
        </a:p>
        <a:p>
          <a:pPr marL="171450" lvl="1" indent="-171450" algn="l" defTabSz="711200" rtl="0">
            <a:lnSpc>
              <a:spcPct val="90000"/>
            </a:lnSpc>
            <a:spcBef>
              <a:spcPct val="0"/>
            </a:spcBef>
            <a:spcAft>
              <a:spcPct val="15000"/>
            </a:spcAft>
            <a:buChar char="•"/>
          </a:pPr>
          <a:r>
            <a:rPr lang="nb-NO" sz="1600" kern="1200">
              <a:latin typeface="Calibri" panose="020F0502020204030204"/>
            </a:rPr>
            <a:t>Kompatibel nettleser</a:t>
          </a:r>
          <a:endParaRPr lang="nb-NO" sz="1600" kern="1200"/>
        </a:p>
        <a:p>
          <a:pPr marL="171450" lvl="1" indent="-171450" algn="l" defTabSz="711200" rtl="0">
            <a:lnSpc>
              <a:spcPct val="90000"/>
            </a:lnSpc>
            <a:spcBef>
              <a:spcPct val="0"/>
            </a:spcBef>
            <a:spcAft>
              <a:spcPct val="15000"/>
            </a:spcAft>
            <a:buChar char="•"/>
          </a:pPr>
          <a:r>
            <a:rPr lang="nb-NO" sz="1600" kern="1200">
              <a:latin typeface="Calibri" panose="020F0502020204030204"/>
            </a:rPr>
            <a:t>Justere klokketid</a:t>
          </a:r>
          <a:endParaRPr lang="nb-NO" sz="1600" kern="1200"/>
        </a:p>
      </dsp:txBody>
      <dsp:txXfrm rot="-5400000">
        <a:off x="2390544" y="320512"/>
        <a:ext cx="4159856" cy="1663647"/>
      </dsp:txXfrm>
    </dsp:sp>
    <dsp:sp modelId="{51ACD270-6399-4904-8B74-E943085655FE}">
      <dsp:nvSpPr>
        <dsp:cNvPr id="0" name=""/>
        <dsp:cNvSpPr/>
      </dsp:nvSpPr>
      <dsp:spPr>
        <a:xfrm>
          <a:off x="0" y="0"/>
          <a:ext cx="2390543" cy="230455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nb-NO" sz="2600" kern="1200"/>
            <a:t>Tilrettelegging</a:t>
          </a:r>
        </a:p>
      </dsp:txBody>
      <dsp:txXfrm>
        <a:off x="112499" y="112499"/>
        <a:ext cx="2165545" cy="2079558"/>
      </dsp:txXfrm>
    </dsp:sp>
    <dsp:sp modelId="{2E4ABAA0-DC8B-44EE-909A-00B66AC0E2B4}">
      <dsp:nvSpPr>
        <dsp:cNvPr id="0" name=""/>
        <dsp:cNvSpPr/>
      </dsp:nvSpPr>
      <dsp:spPr>
        <a:xfrm rot="5400000">
          <a:off x="3593648" y="1447193"/>
          <a:ext cx="1843645" cy="424985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nb-NO" sz="1600" kern="1200"/>
            <a:t>Veileder og brukermanual fra FHI</a:t>
          </a:r>
        </a:p>
        <a:p>
          <a:pPr marL="171450" lvl="1" indent="-171450" algn="l" defTabSz="711200">
            <a:lnSpc>
              <a:spcPct val="90000"/>
            </a:lnSpc>
            <a:spcBef>
              <a:spcPct val="0"/>
            </a:spcBef>
            <a:spcAft>
              <a:spcPct val="15000"/>
            </a:spcAft>
            <a:buChar char="•"/>
          </a:pPr>
          <a:r>
            <a:rPr lang="nb-NO" sz="1600" kern="1200"/>
            <a:t>Brukerstøtte NHN og FHI</a:t>
          </a:r>
        </a:p>
      </dsp:txBody>
      <dsp:txXfrm rot="-5400000">
        <a:off x="2390544" y="2740297"/>
        <a:ext cx="4159856" cy="1663647"/>
      </dsp:txXfrm>
    </dsp:sp>
    <dsp:sp modelId="{EA7D07C8-C567-4C32-8F2D-258AA33290C6}">
      <dsp:nvSpPr>
        <dsp:cNvPr id="0" name=""/>
        <dsp:cNvSpPr/>
      </dsp:nvSpPr>
      <dsp:spPr>
        <a:xfrm>
          <a:off x="0" y="2419842"/>
          <a:ext cx="2390543" cy="230455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nb-NO" sz="2600" kern="1200"/>
            <a:t>Opplæring</a:t>
          </a:r>
        </a:p>
      </dsp:txBody>
      <dsp:txXfrm>
        <a:off x="112499" y="2532341"/>
        <a:ext cx="2165545" cy="20795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451A1-4D77-4F82-A3A9-A53BB715536A}" type="datetimeFigureOut">
              <a:rPr lang="nb-NO" smtClean="0"/>
              <a:t>09.12.2020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6567F-751F-45A7-9816-CE6098301111}" type="slidenum">
              <a:rPr lang="nb-NO" smtClean="0"/>
              <a:t>‹#›</a:t>
            </a:fld>
            <a:endParaRPr lang="nb-NO"/>
          </a:p>
        </p:txBody>
      </p:sp>
    </p:spTree>
    <p:extLst>
      <p:ext uri="{BB962C8B-B14F-4D97-AF65-F5344CB8AC3E}">
        <p14:creationId xmlns:p14="http://schemas.microsoft.com/office/powerpoint/2010/main" val="129832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ysvaknett.fhi.n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hi.no/nettpub/vaksinasjonsveilederen-for-helsepersonell/vaksiner-mot-de-enkelte-sykdommene/koronavaksin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40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0E279-D0EA-4B41-899C-1AA722325EDD}" type="slidenum">
              <a:rPr kumimoji="0" lang="nb-NO"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56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20</a:t>
            </a:fld>
            <a:endParaRPr lang="nb-NO"/>
          </a:p>
        </p:txBody>
      </p:sp>
    </p:spTree>
    <p:extLst>
      <p:ext uri="{BB962C8B-B14F-4D97-AF65-F5344CB8AC3E}">
        <p14:creationId xmlns:p14="http://schemas.microsoft.com/office/powerpoint/2010/main" val="370382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t>Elektronisk meldingsutveksling via EPJ 90%, 10 % fordelt på papir og </a:t>
            </a:r>
            <a:r>
              <a:rPr lang="nb-NO" err="1"/>
              <a:t>filimport</a:t>
            </a:r>
            <a:endParaRPr lang="en-US" err="1"/>
          </a:p>
          <a:p>
            <a:pPr>
              <a:defRPr/>
            </a:pPr>
            <a:endParaRPr lang="nb-NO"/>
          </a:p>
          <a:p>
            <a:pPr>
              <a:defRPr/>
            </a:pPr>
            <a:r>
              <a:rPr lang="nb-NO" err="1"/>
              <a:t>Ifbm</a:t>
            </a:r>
            <a:r>
              <a:rPr lang="nb-NO"/>
              <a:t> underrapportering: 2019: litt</a:t>
            </a:r>
            <a:r>
              <a:rPr lang="nb-NO" baseline="0"/>
              <a:t> over 20</a:t>
            </a:r>
            <a:r>
              <a:rPr lang="nb-NO"/>
              <a:t> % av influensavaksineringer</a:t>
            </a:r>
            <a:r>
              <a:rPr lang="nb-NO" baseline="0"/>
              <a:t> blir ikke registrert i SYSVAK, sammenliknet med ant distribuerte doser.</a:t>
            </a:r>
            <a:endParaRPr lang="nb-NO">
              <a:cs typeface="Calibri"/>
            </a:endParaRPr>
          </a:p>
          <a:p>
            <a:endParaRPr lang="nb-NO">
              <a:cs typeface="Calibri"/>
            </a:endParaRPr>
          </a:p>
          <a:p>
            <a:r>
              <a:rPr lang="nb-NO">
                <a:cs typeface="Calibri"/>
              </a:rPr>
              <a:t>Når vaksinen(e) mot Covid-19 blir tilgjengelige er </a:t>
            </a:r>
            <a:r>
              <a:rPr lang="nb-NO"/>
              <a:t>det nødvendig å ha løpende oversikt over hvem som er vaksinert, hvilke vaksiner som er gitt og vaksinasjonsdekningen i befolkningen, for å kunne sikre en forsvarlig pasientsikkerhet. Dette forutsetter tidsriktige opplysninger i SYSVAK om hvem som er vaksinert og hvilke vaksiner og hvor mange dosert som er gitt, og dette sikres kun ved </a:t>
            </a:r>
            <a:r>
              <a:rPr lang="nb-NO" i="1"/>
              <a:t>elektronisk </a:t>
            </a:r>
            <a:r>
              <a:rPr lang="nb-NO"/>
              <a:t>registrering av vaksinasjoner i SYSVAK.  </a:t>
            </a:r>
            <a:endParaRPr lang="nb-NO">
              <a:cs typeface="Calibri" panose="020F0502020204030204"/>
            </a:endParaRPr>
          </a:p>
          <a:p>
            <a:endParaRPr lang="nb-NO">
              <a:cs typeface="Calibri" panose="020F0502020204030204"/>
            </a:endParaRPr>
          </a:p>
          <a:p>
            <a:r>
              <a:rPr lang="nb-NO"/>
              <a:t>De som vaksineres skal ha samme vaksine i dose 1 og 2. Man må vite at man har nok til to doser av samme vaksine når man gir første dose. Dette fordrer at kommunen har god oversikt over vaksinerte ansatte og innbyggere og hvem som skal kalles inn til dose 2, og når. I den forbindelse er det svært viktig at kommunen sørger for at vaksinasjoner registreres fortløpende i SYSVAK.  </a:t>
            </a:r>
            <a:endParaRPr lang="nb-NO">
              <a:cs typeface="Calibri"/>
            </a:endParaRPr>
          </a:p>
          <a:p>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285265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a:t>Moderniseringsløp lenge planlagt, skutt fart </a:t>
            </a:r>
            <a:r>
              <a:rPr lang="nb-NO" err="1"/>
              <a:t>pga</a:t>
            </a:r>
            <a:r>
              <a:rPr lang="nb-NO"/>
              <a:t> korona</a:t>
            </a:r>
          </a:p>
          <a:p>
            <a:r>
              <a:rPr lang="nb-NO"/>
              <a:t>Kartlegging: helsenett, hvem er brukerne, hvilke aktører bruker hvilke EPJ, hvem har ikke EPJ med SYSVAK-integrasjon?</a:t>
            </a:r>
          </a:p>
          <a:p>
            <a:endParaRPr lang="nb-NO"/>
          </a:p>
          <a:p>
            <a:r>
              <a:rPr lang="nb-NO"/>
              <a:t>Essensielt: Ha tidsriktige data for å ivareta pasientsikkerheten. Sikres kun med elektronisk registrering.</a:t>
            </a:r>
          </a:p>
          <a:p>
            <a:r>
              <a:rPr lang="nb-NO"/>
              <a:t>Forskriftsendring på høring om krav til elektronisk registrering for covid-19 relaterte vaksinasjoner (vaksine mot sesonginfluensa, </a:t>
            </a:r>
            <a:r>
              <a:rPr lang="nb-NO" err="1"/>
              <a:t>pneumokokksykdom</a:t>
            </a:r>
            <a:r>
              <a:rPr lang="nb-NO"/>
              <a:t>, kikhoste og covid-19)</a:t>
            </a:r>
          </a:p>
          <a:p>
            <a:r>
              <a:rPr lang="nb-NO"/>
              <a:t>Integrert løsning i EPJ ivaretar journalplikten – foretrukket</a:t>
            </a:r>
          </a:p>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22</a:t>
            </a:fld>
            <a:endParaRPr lang="nb-NO"/>
          </a:p>
        </p:txBody>
      </p:sp>
    </p:spTree>
    <p:extLst>
      <p:ext uri="{BB962C8B-B14F-4D97-AF65-F5344CB8AC3E}">
        <p14:creationId xmlns:p14="http://schemas.microsoft.com/office/powerpoint/2010/main" val="334947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Hovedmålet er integrasjon med SYSVAK i EPJ, men ikke alle vil rekke å få dette på plass før vaksinen er tilgjengelig DERFOR =&gt; SYSVAK-nett – brannslokking på kort sikt</a:t>
            </a:r>
          </a:p>
          <a:p>
            <a:r>
              <a:rPr lang="nb-NO"/>
              <a:t>Tenkt for de vaksinatørene som ikke har EPJ med elektronisk kommunikasjon med SYSVAK</a:t>
            </a:r>
            <a:endParaRPr lang="nb-NO">
              <a:cs typeface="Calibri"/>
            </a:endParaRPr>
          </a:p>
          <a:p>
            <a:r>
              <a:rPr lang="nb-NO">
                <a:cs typeface="Calibri"/>
              </a:rPr>
              <a:t>Potensielle brukere av løsningen er: </a:t>
            </a:r>
          </a:p>
          <a:p>
            <a:endParaRPr lang="nb-NO">
              <a:cs typeface="Calibri"/>
            </a:endParaRPr>
          </a:p>
        </p:txBody>
      </p:sp>
      <p:sp>
        <p:nvSpPr>
          <p:cNvPr id="4" name="Plassholder for lysbildenummer 3"/>
          <p:cNvSpPr>
            <a:spLocks noGrp="1"/>
          </p:cNvSpPr>
          <p:nvPr>
            <p:ph type="sldNum" sz="quarter" idx="10"/>
          </p:nvPr>
        </p:nvSpPr>
        <p:spPr/>
        <p:txBody>
          <a:bodyPr/>
          <a:lstStyle/>
          <a:p>
            <a:fld id="{E28AD8F3-0350-44BA-933B-98872F5805AB}" type="slidenum">
              <a:rPr lang="nb-NO" smtClean="0"/>
              <a:t>23</a:t>
            </a:fld>
            <a:endParaRPr lang="nb-NO"/>
          </a:p>
        </p:txBody>
      </p:sp>
    </p:spTree>
    <p:extLst>
      <p:ext uri="{BB962C8B-B14F-4D97-AF65-F5344CB8AC3E}">
        <p14:creationId xmlns:p14="http://schemas.microsoft.com/office/powerpoint/2010/main" val="883849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a:t>Søk/oppslag på vaksinasjonsstatus for covid-19 relaterte vaksinasjoner (vaksine mot sesonginfluensa, </a:t>
            </a:r>
            <a:r>
              <a:rPr lang="nb-NO" err="1"/>
              <a:t>pneumokokk</a:t>
            </a:r>
            <a:r>
              <a:rPr lang="nb-NO"/>
              <a:t>, kikhoste og covid-19)</a:t>
            </a:r>
          </a:p>
          <a:p>
            <a:endParaRPr lang="nb-NO"/>
          </a:p>
          <a:p>
            <a:r>
              <a:rPr lang="nb-NO"/>
              <a:t>Tilgjengelig for leger, sykepleiere, provisor- og reseptarfarmasøyter og apotekteknikere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24</a:t>
            </a:fld>
            <a:endParaRPr lang="nb-NO"/>
          </a:p>
        </p:txBody>
      </p:sp>
    </p:spTree>
    <p:extLst>
      <p:ext uri="{BB962C8B-B14F-4D97-AF65-F5344CB8AC3E}">
        <p14:creationId xmlns:p14="http://schemas.microsoft.com/office/powerpoint/2010/main" val="334824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Tilrettelegging</a:t>
            </a:r>
          </a:p>
          <a:p>
            <a:r>
              <a:rPr lang="nb-NO"/>
              <a:t>Det anbefales at virksomheten har en retningslinje for bruk av </a:t>
            </a:r>
            <a:r>
              <a:rPr lang="nb-NO" err="1"/>
              <a:t>eID</a:t>
            </a:r>
            <a:endParaRPr lang="nb-NO"/>
          </a:p>
          <a:p>
            <a:r>
              <a:rPr lang="nb-NO"/>
              <a:t>Slik </a:t>
            </a:r>
            <a:r>
              <a:rPr lang="nb-NO" err="1"/>
              <a:t>eID</a:t>
            </a:r>
            <a:r>
              <a:rPr lang="nb-NO"/>
              <a:t> kan fremskaffes privat eller via arbeidsgiver</a:t>
            </a:r>
          </a:p>
          <a:p>
            <a:r>
              <a:rPr lang="nb-NO"/>
              <a:t>Det er den enkelte helsevirksomhet sitt ansvar å sørge for at eget helsepersonell har tilgang på egnet </a:t>
            </a:r>
            <a:r>
              <a:rPr lang="nb-NO" err="1"/>
              <a:t>eID</a:t>
            </a:r>
            <a:r>
              <a:rPr lang="nb-NO"/>
              <a:t>. </a:t>
            </a:r>
            <a:r>
              <a:rPr lang="nb-NO" err="1"/>
              <a:t>eID</a:t>
            </a:r>
            <a:r>
              <a:rPr lang="nb-NO"/>
              <a:t>-er som allerede brukes i sektoren og som tilbys av anerkjente identitetstilbydere, slik som f.eks. </a:t>
            </a:r>
            <a:r>
              <a:rPr lang="nb-NO" err="1"/>
              <a:t>BuyPass</a:t>
            </a:r>
            <a:r>
              <a:rPr lang="nb-NO"/>
              <a:t>, </a:t>
            </a:r>
            <a:r>
              <a:rPr lang="nb-NO" err="1"/>
              <a:t>Commfides</a:t>
            </a:r>
            <a:r>
              <a:rPr lang="nb-NO"/>
              <a:t> og </a:t>
            </a:r>
            <a:r>
              <a:rPr lang="nb-NO" err="1"/>
              <a:t>BankID</a:t>
            </a:r>
            <a:r>
              <a:rPr lang="nb-NO"/>
              <a:t>.</a:t>
            </a:r>
            <a:endParaRPr lang="nb-NO">
              <a:cs typeface="Calibri"/>
            </a:endParaRPr>
          </a:p>
          <a:p>
            <a:endParaRPr lang="nb-NO"/>
          </a:p>
          <a:p>
            <a:r>
              <a:rPr lang="nb-NO" sz="1200" b="0" i="0" kern="1200">
                <a:solidFill>
                  <a:schemeClr val="tx1"/>
                </a:solidFill>
                <a:effectLst/>
                <a:latin typeface="+mn-lt"/>
                <a:ea typeface="+mn-ea"/>
                <a:cs typeface="+mn-cs"/>
              </a:rPr>
              <a:t>Det vil være nødvendig for lokal IT å gjøre noen konfigureringer, som f.eks. portåpninger</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Nettlesere: Sjekke at virksomheten benytter nettlesere som støttes av</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løsningen.</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 Klokketid: Sørge for at lokal klokke viser rett tid (synkroniser mot</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ntp.nhn.no ved Helsenett-tilkobling).</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 Gjennomføre alternativ 1 (</a:t>
            </a:r>
            <a:r>
              <a:rPr lang="nb-NO" sz="1200" b="0" i="0" kern="1200" err="1">
                <a:solidFill>
                  <a:schemeClr val="tx1"/>
                </a:solidFill>
                <a:effectLst/>
                <a:latin typeface="+mn-lt"/>
                <a:ea typeface="+mn-ea"/>
                <a:cs typeface="+mn-cs"/>
              </a:rPr>
              <a:t>proxy</a:t>
            </a:r>
            <a:r>
              <a:rPr lang="nb-NO" sz="1200" b="0" i="0" kern="1200">
                <a:solidFill>
                  <a:schemeClr val="tx1"/>
                </a:solidFill>
                <a:effectLst/>
                <a:latin typeface="+mn-lt"/>
                <a:ea typeface="+mn-ea"/>
                <a:cs typeface="+mn-cs"/>
              </a:rPr>
              <a:t>) eller alternativ 2 (brannmur og DNS)</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som beskrevet under, der det åpnes for adresser på Helsenettet.</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 Informere bestiller om at løsningen er klar, og på hvilken måte brukerne</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kan nå løsningen via Helsenettet på </a:t>
            </a:r>
            <a:r>
              <a:rPr lang="nb-NO" sz="1200" b="0" i="0" u="none" strike="noStrike" kern="1200">
                <a:solidFill>
                  <a:schemeClr val="tx1"/>
                </a:solidFill>
                <a:effectLst/>
                <a:latin typeface="+mn-lt"/>
                <a:ea typeface="+mn-ea"/>
                <a:cs typeface="+mn-cs"/>
                <a:hlinkClick r:id="rId3" tooltip="https://sysvaknett.fhi.no"/>
              </a:rPr>
              <a:t>https://SYSVAKnett.fhi.no</a:t>
            </a:r>
            <a:endParaRPr lang="nb-NO" sz="1200" b="0" i="0" kern="1200">
              <a:solidFill>
                <a:schemeClr val="tx1"/>
              </a:solidFill>
              <a:effectLst/>
              <a:latin typeface="+mn-lt"/>
              <a:ea typeface="+mn-ea"/>
              <a:cs typeface="+mn-cs"/>
            </a:endParaRPr>
          </a:p>
          <a:p>
            <a:br>
              <a:rPr lang="nb-NO"/>
            </a:br>
            <a:endParaRPr lang="nb-NO"/>
          </a:p>
          <a:p>
            <a:endParaRPr lang="nb-NO"/>
          </a:p>
          <a:p>
            <a:r>
              <a:rPr lang="nb-NO"/>
              <a:t>Tilgjengelighet – ikon i sikker sone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25</a:t>
            </a:fld>
            <a:endParaRPr lang="nb-NO"/>
          </a:p>
        </p:txBody>
      </p:sp>
    </p:spTree>
    <p:extLst>
      <p:ext uri="{BB962C8B-B14F-4D97-AF65-F5344CB8AC3E}">
        <p14:creationId xmlns:p14="http://schemas.microsoft.com/office/powerpoint/2010/main" val="414273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26</a:t>
            </a:fld>
            <a:endParaRPr lang="nb-NO"/>
          </a:p>
        </p:txBody>
      </p:sp>
    </p:spTree>
    <p:extLst>
      <p:ext uri="{BB962C8B-B14F-4D97-AF65-F5344CB8AC3E}">
        <p14:creationId xmlns:p14="http://schemas.microsoft.com/office/powerpoint/2010/main" val="398349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419206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78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57D28-2882-4893-8A9F-CD579B2573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22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57D28-2882-4893-8A9F-CD579B2573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13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a:t>(f.eks om smitteverntiltak ved vaksinering i hjemmetjenesten, omtale av enkeltvaksiner, prioriteringer, detaljert planlegging av logistikk for enkeltvaksiner, brukerveiledninger for SYSVAK-nett osv.)</a:t>
            </a:r>
          </a:p>
          <a:p>
            <a:pPr marL="360072" lvl="1"/>
            <a:endParaRPr lang="nb-NO"/>
          </a:p>
          <a:p>
            <a:endParaRPr lang="nb-NO"/>
          </a:p>
        </p:txBody>
      </p:sp>
      <p:sp>
        <p:nvSpPr>
          <p:cNvPr id="4" name="Plassholder for lysbildenummer 3"/>
          <p:cNvSpPr>
            <a:spLocks noGrp="1"/>
          </p:cNvSpPr>
          <p:nvPr>
            <p:ph type="sldNum" sz="quarter" idx="10"/>
          </p:nvPr>
        </p:nvSpPr>
        <p:spPr/>
        <p:txBody>
          <a:bodyPr/>
          <a:lstStyle/>
          <a:p>
            <a:fld id="{31C6567F-751F-45A7-9816-CE6098301111}" type="slidenum">
              <a:rPr lang="nb-NO" smtClean="0"/>
              <a:t>42</a:t>
            </a:fld>
            <a:endParaRPr lang="nb-NO"/>
          </a:p>
        </p:txBody>
      </p:sp>
    </p:spTree>
    <p:extLst>
      <p:ext uri="{BB962C8B-B14F-4D97-AF65-F5344CB8AC3E}">
        <p14:creationId xmlns:p14="http://schemas.microsoft.com/office/powerpoint/2010/main" val="3116708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C09AC9BE-A335-46D3-96C0-12069BD0C66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029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59410" indent="-359410">
              <a:spcAft>
                <a:spcPts val="0"/>
              </a:spcAft>
              <a:buFont typeface="Arial" panose="020B0604020202020204" pitchFamily="34" charset="0"/>
              <a:buChar char="•"/>
            </a:pPr>
            <a:r>
              <a:rPr lang="nb-NO"/>
              <a:t>Klart definere roller og ansvar for partene som skal delta i vaksinasjonsarbeidet </a:t>
            </a:r>
          </a:p>
          <a:p>
            <a:pPr marL="1079500" lvl="1" indent="-359410">
              <a:spcBef>
                <a:spcPts val="600"/>
              </a:spcBef>
              <a:spcAft>
                <a:spcPts val="1200"/>
              </a:spcAft>
              <a:buFont typeface="Arial"/>
              <a:buChar char="•"/>
            </a:pPr>
            <a:r>
              <a:rPr lang="nb-NO"/>
              <a:t>Koordinator for vaksinasjonsarbeidet</a:t>
            </a:r>
            <a:endParaRPr lang="nb-NO">
              <a:cs typeface="Calibri"/>
            </a:endParaRPr>
          </a:p>
          <a:p>
            <a:pPr marL="359410" indent="-359410">
              <a:buFont typeface="Arial" panose="020B0604020202020204" pitchFamily="34" charset="0"/>
              <a:buChar char="•"/>
            </a:pPr>
            <a:r>
              <a:rPr lang="nb-NO"/>
              <a:t>Gjennomføring av vaksinasjon i prioritert rekkefølge over et lengre tidsrom, fordeling av vaksinedoser mellom ulike vaksinasjonssteder og hvem ordinerer vaksine på individnivå – må ha med vaksinekompetanse i planleggingen</a:t>
            </a:r>
            <a:endParaRPr lang="nb-NO">
              <a:cs typeface="Calibri"/>
            </a:endParaRPr>
          </a:p>
          <a:p>
            <a:pPr marL="359410" indent="-359410">
              <a:buFont typeface="Arial" panose="020B0604020202020204" pitchFamily="34" charset="0"/>
              <a:buChar char="•"/>
            </a:pPr>
            <a:r>
              <a:rPr lang="nb-NO"/>
              <a:t>Inngå avtaler med andre kommuner om samarbeid.</a:t>
            </a:r>
            <a:endParaRPr lang="nb-NO">
              <a:cs typeface="Calibri"/>
            </a:endParaRPr>
          </a:p>
          <a:p>
            <a:pPr marL="359410" indent="-359410">
              <a:buFont typeface="Arial" panose="020B0604020202020204" pitchFamily="34" charset="0"/>
              <a:buChar char="•"/>
            </a:pPr>
            <a:r>
              <a:rPr lang="nb-NO"/>
              <a:t>Ha dialog med og avklare fastlegenes deltakelse i vaksinasjon av prioriterte grupper.</a:t>
            </a:r>
            <a:endParaRPr lang="nb-NO">
              <a:cs typeface="Calibri"/>
            </a:endParaRPr>
          </a:p>
          <a:p>
            <a:pPr marL="359410" indent="-359410">
              <a:buFont typeface="Arial" panose="020B0604020202020204" pitchFamily="34" charset="0"/>
              <a:buChar char="•"/>
            </a:pPr>
            <a:r>
              <a:rPr lang="nb-NO"/>
              <a:t>Samarbeid med andre virksomheter (for eksempel legevakt, helseinstitusjoner) for å ha nok helsepersonell til å utføre vaksinering og/ eller holde medisinsk beredskap ved sentralisert vaksinering.</a:t>
            </a:r>
            <a:endParaRPr lang="nb-NO">
              <a:cs typeface="Calibri"/>
            </a:endParaRPr>
          </a:p>
          <a:p>
            <a:pPr marL="359410" indent="-359410">
              <a:buFont typeface="Arial" panose="020B0604020202020204" pitchFamily="34" charset="0"/>
              <a:buChar char="•"/>
            </a:pPr>
            <a:r>
              <a:rPr lang="nb-NO"/>
              <a:t>Etablere kontakt med frivillige organisasjoner eller private firmaer som kan bistå ved sentralisert vaksinering.</a:t>
            </a:r>
            <a:endParaRPr lang="nb-NO">
              <a:cs typeface="Calibri"/>
            </a:endParaRPr>
          </a:p>
          <a:p>
            <a:pPr marL="359410" indent="-359410">
              <a:buFont typeface="Arial" panose="020B0604020202020204" pitchFamily="34" charset="0"/>
              <a:buChar char="•"/>
            </a:pPr>
            <a:r>
              <a:rPr lang="nb-NO"/>
              <a:t>OPPLÆRING</a:t>
            </a:r>
            <a:endParaRPr lang="nb-NO">
              <a:cs typeface="Calibri"/>
            </a:endParaRPr>
          </a:p>
          <a:p>
            <a:endParaRPr lang="nb-NO" sz="2400" b="0" i="0" kern="1200">
              <a:solidFill>
                <a:schemeClr val="tx1"/>
              </a:solidFill>
              <a:effectLst/>
              <a:latin typeface="+mn-lt"/>
              <a:ea typeface="+mn-ea"/>
              <a:cs typeface="+mn-cs"/>
            </a:endParaRPr>
          </a:p>
          <a:p>
            <a:r>
              <a:rPr lang="nb-NO" sz="2400" b="0" i="0" kern="1200">
                <a:solidFill>
                  <a:schemeClr val="tx1"/>
                </a:solidFill>
                <a:effectLst/>
                <a:latin typeface="+mn-lt"/>
                <a:ea typeface="+mn-ea"/>
                <a:cs typeface="+mn-cs"/>
              </a:rPr>
              <a:t>Der oppgavene og kompensasjonen ikke følger av nasjonal regulering, må både deltakelse og kompensasjon være avtalt på forhånd. Dette er særlig viktig når det inngås avtaler med private aktører.</a:t>
            </a:r>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48</a:t>
            </a:fld>
            <a:endParaRPr lang="nb-NO"/>
          </a:p>
        </p:txBody>
      </p:sp>
    </p:spTree>
    <p:extLst>
      <p:ext uri="{BB962C8B-B14F-4D97-AF65-F5344CB8AC3E}">
        <p14:creationId xmlns:p14="http://schemas.microsoft.com/office/powerpoint/2010/main" val="204610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59410" indent="-359410">
              <a:spcAft>
                <a:spcPts val="0"/>
              </a:spcAft>
              <a:buFont typeface="Arial" panose="020B0604020202020204" pitchFamily="34" charset="0"/>
              <a:buChar char="•"/>
            </a:pPr>
            <a:r>
              <a:rPr lang="nb-NO"/>
              <a:t>Klart definere roller og ansvar for partene som skal delta i vaksinasjonsarbeidet </a:t>
            </a:r>
          </a:p>
          <a:p>
            <a:pPr marL="1079500" lvl="1" indent="-359410">
              <a:spcBef>
                <a:spcPts val="600"/>
              </a:spcBef>
              <a:spcAft>
                <a:spcPts val="1200"/>
              </a:spcAft>
              <a:buFont typeface="Arial"/>
              <a:buChar char="•"/>
            </a:pPr>
            <a:r>
              <a:rPr lang="nb-NO"/>
              <a:t>Koordinator for vaksinasjonsarbeidet</a:t>
            </a:r>
            <a:endParaRPr lang="nb-NO">
              <a:cs typeface="Calibri"/>
            </a:endParaRPr>
          </a:p>
          <a:p>
            <a:pPr marL="359410" indent="-359410">
              <a:buFont typeface="Arial" panose="020B0604020202020204" pitchFamily="34" charset="0"/>
              <a:buChar char="•"/>
            </a:pPr>
            <a:r>
              <a:rPr lang="nb-NO"/>
              <a:t>Gjennomføring av vaksinasjon i prioritert rekkefølge over et lengre tidsrom, fordeling av vaksinedoser mellom ulike vaksinasjonssteder og hvem ordinerer vaksine på individnivå – må ha med vaksinekompetanse i planleggingen</a:t>
            </a:r>
            <a:endParaRPr lang="nb-NO">
              <a:cs typeface="Calibri"/>
            </a:endParaRPr>
          </a:p>
          <a:p>
            <a:pPr marL="359410" indent="-359410">
              <a:buFont typeface="Arial" panose="020B0604020202020204" pitchFamily="34" charset="0"/>
              <a:buChar char="•"/>
            </a:pPr>
            <a:r>
              <a:rPr lang="nb-NO"/>
              <a:t>Inngå avtaler med andre kommuner om samarbeid.</a:t>
            </a:r>
            <a:endParaRPr lang="nb-NO">
              <a:cs typeface="Calibri"/>
            </a:endParaRPr>
          </a:p>
          <a:p>
            <a:pPr marL="359410" indent="-359410">
              <a:buFont typeface="Arial" panose="020B0604020202020204" pitchFamily="34" charset="0"/>
              <a:buChar char="•"/>
            </a:pPr>
            <a:r>
              <a:rPr lang="nb-NO"/>
              <a:t>Ha dialog med og avklare fastlegenes deltakelse i vaksinasjon av prioriterte grupper.</a:t>
            </a:r>
            <a:endParaRPr lang="nb-NO">
              <a:cs typeface="Calibri"/>
            </a:endParaRPr>
          </a:p>
          <a:p>
            <a:pPr marL="359410" indent="-359410">
              <a:buFont typeface="Arial" panose="020B0604020202020204" pitchFamily="34" charset="0"/>
              <a:buChar char="•"/>
            </a:pPr>
            <a:r>
              <a:rPr lang="nb-NO"/>
              <a:t>Samarbeid med andre virksomheter (for eksempel legevakt, helseinstitusjoner) for å ha nok helsepersonell til å utføre vaksinering og/ eller holde medisinsk beredskap ved sentralisert vaksinering.</a:t>
            </a:r>
            <a:endParaRPr lang="nb-NO">
              <a:cs typeface="Calibri"/>
            </a:endParaRPr>
          </a:p>
          <a:p>
            <a:pPr marL="359410" indent="-359410">
              <a:buFont typeface="Arial" panose="020B0604020202020204" pitchFamily="34" charset="0"/>
              <a:buChar char="•"/>
            </a:pPr>
            <a:r>
              <a:rPr lang="nb-NO"/>
              <a:t>Etablere kontakt med frivillige organisasjoner eller private firmaer som kan bistå ved sentralisert vaksinering.</a:t>
            </a:r>
            <a:endParaRPr lang="nb-NO">
              <a:cs typeface="Calibri"/>
            </a:endParaRPr>
          </a:p>
          <a:p>
            <a:pPr marL="359410" indent="-359410">
              <a:buFont typeface="Arial" panose="020B0604020202020204" pitchFamily="34" charset="0"/>
              <a:buChar char="•"/>
            </a:pPr>
            <a:r>
              <a:rPr lang="nb-NO"/>
              <a:t>OPPLÆRING</a:t>
            </a:r>
            <a:endParaRPr lang="nb-NO">
              <a:cs typeface="Calibri"/>
            </a:endParaRPr>
          </a:p>
          <a:p>
            <a:endParaRPr lang="nb-NO" sz="2400" b="0" i="0" kern="1200">
              <a:solidFill>
                <a:schemeClr val="tx1"/>
              </a:solidFill>
              <a:effectLst/>
              <a:latin typeface="+mn-lt"/>
              <a:ea typeface="+mn-ea"/>
              <a:cs typeface="+mn-cs"/>
            </a:endParaRPr>
          </a:p>
          <a:p>
            <a:r>
              <a:rPr lang="nb-NO" sz="2400" b="0" i="0" kern="1200">
                <a:solidFill>
                  <a:schemeClr val="tx1"/>
                </a:solidFill>
                <a:effectLst/>
                <a:latin typeface="+mn-lt"/>
                <a:ea typeface="+mn-ea"/>
                <a:cs typeface="+mn-cs"/>
              </a:rPr>
              <a:t>Der oppgavene og kompensasjonen ikke følger av nasjonal regulering, må både deltakelse og kompensasjon være avtalt på forhånd. Dette er særlig viktig når det inngås avtaler med private aktører.</a:t>
            </a:r>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50</a:t>
            </a:fld>
            <a:endParaRPr lang="nb-NO"/>
          </a:p>
        </p:txBody>
      </p:sp>
    </p:spTree>
    <p:extLst>
      <p:ext uri="{BB962C8B-B14F-4D97-AF65-F5344CB8AC3E}">
        <p14:creationId xmlns:p14="http://schemas.microsoft.com/office/powerpoint/2010/main" val="177087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Generelt:</a:t>
            </a:r>
          </a:p>
          <a:p>
            <a:pPr marL="342900" indent="-342900">
              <a:buFont typeface="Arial" panose="020B0604020202020204" pitchFamily="34" charset="0"/>
              <a:buChar char="•"/>
            </a:pPr>
            <a:r>
              <a:rPr lang="nb-NO"/>
              <a:t>Kommunen skal sørge for forsvarlig håndtering av vaksinene - . Kommunene skal ta utgangspunkt i at vaksinene må oppbevares ved 2–8 °C for ikke å bli ødelagt eller miste effekt</a:t>
            </a:r>
          </a:p>
          <a:p>
            <a:pPr marL="342900" indent="-342900">
              <a:buFont typeface="Arial" panose="020B0604020202020204" pitchFamily="34" charset="0"/>
              <a:buChar char="•"/>
            </a:pPr>
            <a:r>
              <a:rPr lang="nb-NO"/>
              <a:t>Detaljer om vaksinene og hvordan de distribueres til og lagres i kommunene vil bli gjort fortløpende tilgjengelig i Vaksinasjonsveilederen for helsepersonell. Kapittelet om </a:t>
            </a:r>
            <a:r>
              <a:rPr lang="nb-NO" u="sng">
                <a:hlinkClick r:id="rId3" tooltip="Koronavaksiner"/>
              </a:rPr>
              <a:t>koronavaksiner</a:t>
            </a:r>
            <a:r>
              <a:rPr lang="nb-NO"/>
              <a:t> oppdateres fortløpende. Medisinsk og praktisk informasjon om vaksinene som blir tilgjengelige i Norge vil bli publisert når informasjonen er offentlig tilgjengelig.</a:t>
            </a:r>
          </a:p>
          <a:p>
            <a:pPr marL="342900" indent="-342900">
              <a:buFont typeface="Arial" panose="020B0604020202020204" pitchFamily="34" charset="0"/>
              <a:buChar char="•"/>
            </a:pPr>
            <a:r>
              <a:rPr lang="nb-NO"/>
              <a:t>Kommunen skal gi melding til Folkehelseinstituttet om leveringsadresse </a:t>
            </a:r>
          </a:p>
          <a:p>
            <a:pPr marL="342900" indent="-342900">
              <a:buFont typeface="Arial" panose="020B0604020202020204" pitchFamily="34" charset="0"/>
              <a:buChar char="•"/>
            </a:pPr>
            <a:r>
              <a:rPr lang="nb-NO"/>
              <a:t>Folkehelseinstituttet vil gi beskjed om leveringstidspunkt for vaksine. Personell må være til stede for å ta imot vaksine på oppgitt dato. Vaksinen blir i utgangspunktet levert innenfor normal arbeidstid, men det må tas høyde for avvik.</a:t>
            </a:r>
          </a:p>
          <a:p>
            <a:pPr marL="342900" indent="-342900">
              <a:buFont typeface="Arial" panose="020B0604020202020204" pitchFamily="34" charset="0"/>
              <a:buChar char="•"/>
            </a:pPr>
            <a:r>
              <a:rPr lang="nb-NO"/>
              <a:t>Det må foreligge et system for overvåkning av temperatur (helst med alarmfunksjon i tilfelle temperaturen blir for høy eller for lav) der vaksinen oppbevares. Ved videre distribusjon internt i kommunen (til ulike vaksinasjonssentre, helseinstitusjoner, fastleger etc.) er det kommunen som har ansvar for at vaksinen fraktes ved korrekt temperatur (2-8 °C).  </a:t>
            </a:r>
          </a:p>
          <a:p>
            <a:pPr marL="342900" indent="-342900">
              <a:buFont typeface="Arial" panose="020B0604020202020204" pitchFamily="34" charset="0"/>
              <a:buChar char="•"/>
            </a:pPr>
            <a:r>
              <a:rPr lang="nb-NO"/>
              <a:t>Dersom kommunen benytter ambulerende vaksinasjonsteam må det foreligge rutiner som sikrer minst mulig svinn. Dette innebærer blant annet nøye oversikt over planlagt antall vaksinasjoner per tur, slik at overskuddsvaksine ikke går til spille. Kjøleutstyret må videre sikre at vaksinen ikke fryser, og så langt mulig holdes mellom 2–8 °C. Helsedirektoratet har kjøpt inn og vil distribuere kjøleutstyr til internt frakt i kommunen.</a:t>
            </a:r>
          </a:p>
          <a:p>
            <a:pPr marL="342900" indent="-342900">
              <a:buFont typeface="Arial" panose="020B0604020202020204" pitchFamily="34" charset="0"/>
              <a:buChar char="•"/>
            </a:pPr>
            <a:r>
              <a:rPr lang="nb-NO"/>
              <a:t>Ved brudd på kjølekjeden må kommunens vaksineansvarlige forholde seg til de retningslinjer som er gitt, og eventuelt kontakte Folkehelseinstituttet for å avgjøre om vaksinene fortsatt kan benyttes.</a:t>
            </a:r>
          </a:p>
          <a:p>
            <a:pPr marL="342900" indent="-342900">
              <a:buFont typeface="Arial" panose="020B0604020202020204" pitchFamily="34" charset="0"/>
              <a:buChar char="•"/>
            </a:pPr>
            <a:r>
              <a:rPr lang="nb-NO"/>
              <a:t>Kommunen skal sørge for forsvarlig oppbevaring av vaksinene. Ulike vaksinetyper skal holdes atskilt for å unngå feilvaksinering. Det må foreligge rutiner for sikring som minimerer muligheten for tyveri og annet av svinn av vaksiner som oppbevares i kommunen. Dette blir spesielt viktig i en knapphetssituasjon.</a:t>
            </a:r>
          </a:p>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52</a:t>
            </a:fld>
            <a:endParaRPr lang="nb-NO"/>
          </a:p>
        </p:txBody>
      </p:sp>
    </p:spTree>
    <p:extLst>
      <p:ext uri="{BB962C8B-B14F-4D97-AF65-F5344CB8AC3E}">
        <p14:creationId xmlns:p14="http://schemas.microsoft.com/office/powerpoint/2010/main" val="77967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173038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57D28-2882-4893-8A9F-CD579B2573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57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247764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eaLnBrk="1" fontAlgn="ctr" latinLnBrk="0" hangingPunct="1"/>
            <a:r>
              <a:rPr lang="nb-NO" sz="1200" b="0" i="1" u="none" strike="noStrike" kern="1200">
                <a:solidFill>
                  <a:schemeClr val="tx1"/>
                </a:solidFill>
                <a:effectLst/>
                <a:latin typeface="+mn-lt"/>
                <a:ea typeface="+mn-ea"/>
                <a:cs typeface="+mn-cs"/>
              </a:rPr>
              <a:t>Pfizer: </a:t>
            </a:r>
            <a:r>
              <a:rPr lang="nb-NO" sz="1200" b="0" i="1" u="none" strike="noStrike" kern="1200" err="1">
                <a:solidFill>
                  <a:schemeClr val="tx1"/>
                </a:solidFill>
                <a:effectLst/>
                <a:latin typeface="+mn-lt"/>
                <a:ea typeface="+mn-ea"/>
                <a:cs typeface="+mn-cs"/>
              </a:rPr>
              <a:t>seroneg</a:t>
            </a:r>
            <a:r>
              <a:rPr lang="nb-NO" sz="1200" b="0" i="1" u="none" strike="noStrike" kern="1200">
                <a:solidFill>
                  <a:schemeClr val="tx1"/>
                </a:solidFill>
                <a:effectLst/>
                <a:latin typeface="+mn-lt"/>
                <a:ea typeface="+mn-ea"/>
                <a:cs typeface="+mn-cs"/>
              </a:rPr>
              <a:t> deltagere. Alvorlig</a:t>
            </a:r>
            <a:r>
              <a:rPr lang="nb-NO" sz="1200" b="0" i="1" u="none" strike="noStrike" kern="1200" baseline="0">
                <a:solidFill>
                  <a:schemeClr val="tx1"/>
                </a:solidFill>
                <a:effectLst/>
                <a:latin typeface="+mn-lt"/>
                <a:ea typeface="+mn-ea"/>
                <a:cs typeface="+mn-cs"/>
              </a:rPr>
              <a:t> sykdom </a:t>
            </a:r>
            <a:r>
              <a:rPr lang="nb-NO" sz="1200" b="0" i="1" u="none" strike="noStrike" kern="1200">
                <a:solidFill>
                  <a:schemeClr val="tx1"/>
                </a:solidFill>
                <a:effectLst/>
                <a:latin typeface="+mn-lt"/>
                <a:ea typeface="+mn-ea"/>
                <a:cs typeface="+mn-cs"/>
              </a:rPr>
              <a:t>89 % (20-100 %) etter DOSE 1. Sank til 52 % (30-68 %) fra</a:t>
            </a:r>
            <a:r>
              <a:rPr lang="nb-NO" sz="1200" b="0" i="1" u="none" strike="noStrike" kern="1200" baseline="0">
                <a:solidFill>
                  <a:schemeClr val="tx1"/>
                </a:solidFill>
                <a:effectLst/>
                <a:latin typeface="+mn-lt"/>
                <a:ea typeface="+mn-ea"/>
                <a:cs typeface="+mn-cs"/>
              </a:rPr>
              <a:t> 7d etter dose 1 til dose 2. </a:t>
            </a:r>
            <a:endParaRPr lang="nb-NO" sz="1200" b="0" i="1" u="none" strike="noStrike" kern="1200">
              <a:solidFill>
                <a:schemeClr val="tx1"/>
              </a:solidFill>
              <a:effectLst/>
              <a:latin typeface="+mn-lt"/>
              <a:ea typeface="+mn-ea"/>
              <a:cs typeface="+mn-cs"/>
            </a:endParaRPr>
          </a:p>
          <a:p>
            <a:pPr rtl="0" eaLnBrk="1" fontAlgn="ctr" latinLnBrk="0" hangingPunct="1"/>
            <a:r>
              <a:rPr lang="nb-NO" sz="1200" b="0" i="1" u="none" strike="noStrike" kern="1200">
                <a:solidFill>
                  <a:schemeClr val="tx1"/>
                </a:solidFill>
                <a:effectLst/>
                <a:latin typeface="+mn-lt"/>
                <a:ea typeface="+mn-ea"/>
                <a:cs typeface="+mn-cs"/>
              </a:rPr>
              <a:t>AZ: Alle</a:t>
            </a:r>
            <a:r>
              <a:rPr lang="nb-NO" sz="1200" b="0" i="1" u="none" strike="noStrike" kern="1200" baseline="0">
                <a:solidFill>
                  <a:schemeClr val="tx1"/>
                </a:solidFill>
                <a:effectLst/>
                <a:latin typeface="+mn-lt"/>
                <a:ea typeface="+mn-ea"/>
                <a:cs typeface="+mn-cs"/>
              </a:rPr>
              <a:t> i LD/SD 18-55 år; kun ca. 10% &gt;56 år</a:t>
            </a:r>
          </a:p>
          <a:p>
            <a:pPr rtl="0" eaLnBrk="1" fontAlgn="ctr" latinLnBrk="0" hangingPunct="1"/>
            <a:endParaRPr lang="nb-NO" sz="1200" b="0" i="1" u="none" strike="noStrike" kern="1200" baseline="0">
              <a:solidFill>
                <a:schemeClr val="tx1"/>
              </a:solidFill>
              <a:effectLst/>
              <a:latin typeface="+mn-lt"/>
              <a:ea typeface="+mn-ea"/>
              <a:cs typeface="+mn-cs"/>
            </a:endParaRPr>
          </a:p>
          <a:p>
            <a:pPr rtl="0" eaLnBrk="1" fontAlgn="ctr" latinLnBrk="0" hangingPunct="1"/>
            <a:r>
              <a:rPr lang="nb-NO" sz="1200" b="0" i="1" u="none" strike="noStrike" kern="1200" baseline="0">
                <a:solidFill>
                  <a:schemeClr val="tx1"/>
                </a:solidFill>
                <a:effectLst/>
                <a:latin typeface="+mn-lt"/>
                <a:ea typeface="+mn-ea"/>
                <a:cs typeface="+mn-cs"/>
              </a:rPr>
              <a:t>Transmisjon: Pfizer: vet ikke i menneske, fins det NHP studie publisert?; AZ: tendens til effekt mot </a:t>
            </a:r>
            <a:r>
              <a:rPr lang="nb-NO" sz="1200" b="0" i="1" u="none" strike="noStrike" kern="1200" baseline="0" err="1">
                <a:solidFill>
                  <a:schemeClr val="tx1"/>
                </a:solidFill>
                <a:effectLst/>
                <a:latin typeface="+mn-lt"/>
                <a:ea typeface="+mn-ea"/>
                <a:cs typeface="+mn-cs"/>
              </a:rPr>
              <a:t>asymptomatisk</a:t>
            </a:r>
            <a:r>
              <a:rPr lang="nb-NO" sz="1200" b="0" i="1" u="none" strike="noStrike" kern="1200" baseline="0">
                <a:solidFill>
                  <a:schemeClr val="tx1"/>
                </a:solidFill>
                <a:effectLst/>
                <a:latin typeface="+mn-lt"/>
                <a:ea typeface="+mn-ea"/>
                <a:cs typeface="+mn-cs"/>
              </a:rPr>
              <a:t> infeksjon, ingen effekt på </a:t>
            </a:r>
            <a:r>
              <a:rPr lang="nb-NO" sz="1200" b="0" i="1" u="none" strike="noStrike" kern="1200" baseline="0" err="1">
                <a:solidFill>
                  <a:schemeClr val="tx1"/>
                </a:solidFill>
                <a:effectLst/>
                <a:latin typeface="+mn-lt"/>
                <a:ea typeface="+mn-ea"/>
                <a:cs typeface="+mn-cs"/>
              </a:rPr>
              <a:t>virsureplikasjon</a:t>
            </a:r>
            <a:r>
              <a:rPr lang="nb-NO" sz="1200" b="0" i="1" u="none" strike="noStrike" kern="1200" baseline="0">
                <a:solidFill>
                  <a:schemeClr val="tx1"/>
                </a:solidFill>
                <a:effectLst/>
                <a:latin typeface="+mn-lt"/>
                <a:ea typeface="+mn-ea"/>
                <a:cs typeface="+mn-cs"/>
              </a:rPr>
              <a:t> i nesen ved NHP </a:t>
            </a:r>
            <a:r>
              <a:rPr lang="nb-NO" sz="1200" b="0" i="1" u="none" strike="noStrike" kern="1200" baseline="0" err="1">
                <a:solidFill>
                  <a:schemeClr val="tx1"/>
                </a:solidFill>
                <a:effectLst/>
                <a:latin typeface="+mn-lt"/>
                <a:ea typeface="+mn-ea"/>
                <a:cs typeface="+mn-cs"/>
              </a:rPr>
              <a:t>challenge</a:t>
            </a:r>
            <a:r>
              <a:rPr lang="nb-NO" sz="1200" b="0" i="1" u="none" strike="noStrike" kern="1200" baseline="0">
                <a:solidFill>
                  <a:schemeClr val="tx1"/>
                </a:solidFill>
                <a:effectLst/>
                <a:latin typeface="+mn-lt"/>
                <a:ea typeface="+mn-ea"/>
                <a:cs typeface="+mn-cs"/>
              </a:rPr>
              <a:t>; </a:t>
            </a:r>
            <a:r>
              <a:rPr lang="nb-NO" sz="1200" b="0" i="1" u="none" strike="noStrike" kern="1200" baseline="0" err="1">
                <a:solidFill>
                  <a:schemeClr val="tx1"/>
                </a:solidFill>
                <a:effectLst/>
                <a:latin typeface="+mn-lt"/>
                <a:ea typeface="+mn-ea"/>
                <a:cs typeface="+mn-cs"/>
              </a:rPr>
              <a:t>Moderna</a:t>
            </a:r>
            <a:r>
              <a:rPr lang="nb-NO" sz="1200" b="0" i="1" u="none" strike="noStrike" kern="1200" baseline="0">
                <a:solidFill>
                  <a:schemeClr val="tx1"/>
                </a:solidFill>
                <a:effectLst/>
                <a:latin typeface="+mn-lt"/>
                <a:ea typeface="+mn-ea"/>
                <a:cs typeface="+mn-cs"/>
              </a:rPr>
              <a:t> vet ikke i menneske, men ingen virusreplikasjon i nesen ved NHP </a:t>
            </a:r>
            <a:r>
              <a:rPr lang="nb-NO" sz="1200" b="0" i="1" u="none" strike="noStrike" kern="1200" baseline="0" err="1">
                <a:solidFill>
                  <a:schemeClr val="tx1"/>
                </a:solidFill>
                <a:effectLst/>
                <a:latin typeface="+mn-lt"/>
                <a:ea typeface="+mn-ea"/>
                <a:cs typeface="+mn-cs"/>
              </a:rPr>
              <a:t>challenge</a:t>
            </a:r>
            <a:endParaRPr lang="en-GB" sz="1200" b="0" i="0" u="none" strike="noStrike"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319057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282247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57D28-2882-4893-8A9F-CD579B2573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96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57D28-2882-4893-8A9F-CD579B2573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04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167907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62012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9582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831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166675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2850301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3247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901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1347845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813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DBCC71-6C80-4DCF-A0BC-64C2D2A1414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A8FD09F-0F5B-4A98-AD84-AA0077D6C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B56180C-5123-4DD4-BA76-2B935B04E84D}"/>
              </a:ext>
            </a:extLst>
          </p:cNvPr>
          <p:cNvSpPr>
            <a:spLocks noGrp="1"/>
          </p:cNvSpPr>
          <p:nvPr>
            <p:ph type="dt" sz="half" idx="10"/>
          </p:nvPr>
        </p:nvSpPr>
        <p:spPr/>
        <p:txBody>
          <a:bodyPr/>
          <a:lstStyle/>
          <a:p>
            <a:fld id="{DDDA85B0-438F-4651-A567-654E2AF7B64A}" type="datetimeFigureOut">
              <a:rPr lang="nb-NO" smtClean="0"/>
              <a:t>09.12.2020</a:t>
            </a:fld>
            <a:endParaRPr lang="nb-NO"/>
          </a:p>
        </p:txBody>
      </p:sp>
      <p:sp>
        <p:nvSpPr>
          <p:cNvPr id="5" name="Plassholder for bunntekst 4">
            <a:extLst>
              <a:ext uri="{FF2B5EF4-FFF2-40B4-BE49-F238E27FC236}">
                <a16:creationId xmlns:a16="http://schemas.microsoft.com/office/drawing/2014/main" id="{7D538A3A-7CAC-4B60-9D4C-34F56C3823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E383F12-5759-46DC-8E15-DBDD636C5F4E}"/>
              </a:ext>
            </a:extLst>
          </p:cNvPr>
          <p:cNvSpPr>
            <a:spLocks noGrp="1"/>
          </p:cNvSpPr>
          <p:nvPr>
            <p:ph type="sldNum" sz="quarter" idx="12"/>
          </p:nvPr>
        </p:nvSpPr>
        <p:spPr/>
        <p:txBody>
          <a:bodyPr/>
          <a:lstStyle/>
          <a:p>
            <a:fld id="{1DA2C71E-EC33-4667-A426-FE35C202270A}" type="slidenum">
              <a:rPr lang="nb-NO" smtClean="0"/>
              <a:t>‹#›</a:t>
            </a:fld>
            <a:endParaRPr lang="nb-NO"/>
          </a:p>
        </p:txBody>
      </p:sp>
    </p:spTree>
    <p:extLst>
      <p:ext uri="{BB962C8B-B14F-4D97-AF65-F5344CB8AC3E}">
        <p14:creationId xmlns:p14="http://schemas.microsoft.com/office/powerpoint/2010/main" val="312151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Rektangel 6">
            <a:extLst>
              <a:ext uri="{FF2B5EF4-FFF2-40B4-BE49-F238E27FC236}">
                <a16:creationId xmlns:a16="http://schemas.microsoft.com/office/drawing/2014/main" id="{EF7AA2AA-23A2-4A08-86D6-425D6BC9B729}"/>
              </a:ext>
            </a:extLst>
          </p:cNvPr>
          <p:cNvSpPr/>
          <p:nvPr/>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218047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Egendefinert oppsett">
    <p:spTree>
      <p:nvGrpSpPr>
        <p:cNvPr id="1" name=""/>
        <p:cNvGrpSpPr/>
        <p:nvPr/>
      </p:nvGrpSpPr>
      <p:grpSpPr>
        <a:xfrm>
          <a:off x="0" y="0"/>
          <a:ext cx="0" cy="0"/>
          <a:chOff x="0" y="0"/>
          <a:chExt cx="0" cy="0"/>
        </a:xfrm>
      </p:grpSpPr>
      <p:sp>
        <p:nvSpPr>
          <p:cNvPr id="3" name="Rektangel 1"/>
          <p:cNvSpPr/>
          <p:nvPr userDrawn="1"/>
        </p:nvSpPr>
        <p:spPr>
          <a:xfrm>
            <a:off x="173182" y="178903"/>
            <a:ext cx="11843657" cy="6509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Tree>
    <p:extLst>
      <p:ext uri="{BB962C8B-B14F-4D97-AF65-F5344CB8AC3E}">
        <p14:creationId xmlns:p14="http://schemas.microsoft.com/office/powerpoint/2010/main" val="100037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5461" y="1825626"/>
            <a:ext cx="5004341" cy="415295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424496" y="1825626"/>
            <a:ext cx="5106563" cy="415295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9" name="Plassholder for dato 8">
            <a:extLst>
              <a:ext uri="{FF2B5EF4-FFF2-40B4-BE49-F238E27FC236}">
                <a16:creationId xmlns:a16="http://schemas.microsoft.com/office/drawing/2014/main" id="{2B81E3DB-807F-4EF4-A3B5-F22DEF73D6DE}"/>
              </a:ext>
            </a:extLst>
          </p:cNvPr>
          <p:cNvSpPr>
            <a:spLocks noGrp="1"/>
          </p:cNvSpPr>
          <p:nvPr>
            <p:ph type="dt" sz="half" idx="10"/>
          </p:nvPr>
        </p:nvSpPr>
        <p:spPr/>
        <p:txBody>
          <a:bodyPr/>
          <a:lstStyle/>
          <a:p>
            <a:fld id="{4167C6B6-FEB8-414C-A14E-6A2471EE30DD}" type="datetime1">
              <a:rPr lang="nb-NO" smtClean="0">
                <a:solidFill>
                  <a:srgbClr val="3A3B63"/>
                </a:solidFill>
              </a:rPr>
              <a:pPr/>
              <a:t>09.12.2020</a:t>
            </a:fld>
            <a:endParaRPr lang="nb-NO">
              <a:solidFill>
                <a:srgbClr val="3A3B63"/>
              </a:solidFill>
            </a:endParaRPr>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Tree>
    <p:extLst>
      <p:ext uri="{BB962C8B-B14F-4D97-AF65-F5344CB8AC3E}">
        <p14:creationId xmlns:p14="http://schemas.microsoft.com/office/powerpoint/2010/main" val="1437219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7"/>
            <a:ext cx="10515600" cy="3641147"/>
          </a:xfrm>
          <a:prstGeom prst="rect">
            <a:avLst/>
          </a:prstGeom>
        </p:spPr>
        <p:txBody>
          <a:bodyPr lIns="0" tIns="0" rIns="0" bIns="0"/>
          <a:lstStyle/>
          <a:p>
            <a:pPr lvl="0"/>
            <a:endParaRPr lang="nb-NO"/>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1015459" y="6291038"/>
            <a:ext cx="1362362" cy="123111"/>
          </a:xfrm>
          <a:prstGeom prst="rect">
            <a:avLst/>
          </a:prstGeom>
          <a:noFill/>
        </p:spPr>
        <p:txBody>
          <a:bodyPr wrap="square" lIns="0" tIns="0" rIns="0" bIns="0" rtlCol="0">
            <a:spAutoFit/>
          </a:bodyPr>
          <a:lstStyle/>
          <a:p>
            <a:pPr defTabSz="228657">
              <a:defRPr/>
            </a:pPr>
            <a:r>
              <a:rPr lang="nb-NO" sz="800" b="1">
                <a:solidFill>
                  <a:srgbClr val="3A3B63"/>
                </a:solidFill>
                <a:latin typeface="Arial" panose="020B0604020202020204" pitchFamily="34" charset="0"/>
                <a:cs typeface="Arial" panose="020B0604020202020204" pitchFamily="34" charset="0"/>
              </a:rPr>
              <a:t>FHI -</a:t>
            </a:r>
            <a:r>
              <a:rPr lang="nb-NO" sz="800">
                <a:solidFill>
                  <a:srgbClr val="3A3B63"/>
                </a:solidFill>
                <a:latin typeface="Arial" panose="020B0604020202020204" pitchFamily="34" charset="0"/>
                <a:cs typeface="Arial" panose="020B0604020202020204" pitchFamily="34" charset="0"/>
              </a:rPr>
              <a:t> </a:t>
            </a:r>
          </a:p>
        </p:txBody>
      </p:sp>
      <p:sp>
        <p:nvSpPr>
          <p:cNvPr id="5" name="Plassholder for dato 4">
            <a:extLst>
              <a:ext uri="{FF2B5EF4-FFF2-40B4-BE49-F238E27FC236}">
                <a16:creationId xmlns:a16="http://schemas.microsoft.com/office/drawing/2014/main" id="{FE001868-84CF-4402-88BC-B79B39F3E4B7}"/>
              </a:ext>
            </a:extLst>
          </p:cNvPr>
          <p:cNvSpPr>
            <a:spLocks noGrp="1"/>
          </p:cNvSpPr>
          <p:nvPr>
            <p:ph type="dt" sz="half" idx="13"/>
          </p:nvPr>
        </p:nvSpPr>
        <p:spPr/>
        <p:txBody>
          <a:bodyPr/>
          <a:lstStyle/>
          <a:p>
            <a:fld id="{FC66170D-AF63-42F3-B8AC-0F9486E98973}" type="datetime1">
              <a:rPr lang="nb-NO" smtClean="0">
                <a:solidFill>
                  <a:srgbClr val="3A3B63"/>
                </a:solidFill>
              </a:rPr>
              <a:pPr/>
              <a:t>09.12.2020</a:t>
            </a:fld>
            <a:endParaRPr lang="nb-NO">
              <a:solidFill>
                <a:srgbClr val="3A3B63"/>
              </a:solidFill>
            </a:endParaRPr>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Tree>
    <p:extLst>
      <p:ext uri="{BB962C8B-B14F-4D97-AF65-F5344CB8AC3E}">
        <p14:creationId xmlns:p14="http://schemas.microsoft.com/office/powerpoint/2010/main" val="382576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2177396"/>
            <a:ext cx="4652654" cy="3604948"/>
          </a:xfrm>
          <a:prstGeom prst="rect">
            <a:avLst/>
          </a:prstGeom>
        </p:spPr>
        <p:txBody>
          <a:bodyPr lIns="0" tIns="0" rIns="0" bIns="0"/>
          <a:lstStyle/>
          <a:p>
            <a:pPr lvl="0"/>
            <a:r>
              <a:rPr lang="nb-NO"/>
              <a:t>Klikk for å redigere tekststiler i malen</a:t>
            </a:r>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fld id="{AE4DE845-7FBD-4484-BDD6-B6C4B644536D}" type="datetime1">
              <a:rPr lang="nb-NO" smtClean="0"/>
              <a:t>09.12.2020</a:t>
            </a:fld>
            <a:endParaRPr lang="nb-NO"/>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3345215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2177396"/>
            <a:ext cx="4652654" cy="3604948"/>
          </a:xfrm>
          <a:prstGeom prst="rect">
            <a:avLst/>
          </a:prstGeom>
        </p:spPr>
        <p:txBody>
          <a:bodyPr lIns="0" tIns="0" rIns="0" bIns="0"/>
          <a:lstStyle/>
          <a:p>
            <a:pPr lvl="0"/>
            <a:r>
              <a:rPr lang="nb-NO"/>
              <a:t>Klikk for å redigere tekststiler i malen</a:t>
            </a:r>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fld id="{AE4DE845-7FBD-4484-BDD6-B6C4B644536D}" type="datetime1">
              <a:rPr lang="nb-NO" smtClean="0"/>
              <a:t>09.12.2020</a:t>
            </a:fld>
            <a:endParaRPr lang="nb-NO"/>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559052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Rediger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Rediger tekststiler i malen</a:t>
            </a:r>
          </a:p>
        </p:txBody>
      </p:sp>
    </p:spTree>
    <p:extLst>
      <p:ext uri="{BB962C8B-B14F-4D97-AF65-F5344CB8AC3E}">
        <p14:creationId xmlns:p14="http://schemas.microsoft.com/office/powerpoint/2010/main" val="165001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Rediger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Rediger tekststiler i malen</a:t>
            </a:r>
          </a:p>
        </p:txBody>
      </p:sp>
    </p:spTree>
    <p:extLst>
      <p:ext uri="{BB962C8B-B14F-4D97-AF65-F5344CB8AC3E}">
        <p14:creationId xmlns:p14="http://schemas.microsoft.com/office/powerpoint/2010/main" val="4234106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Rediger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Rediger tekststiler i malen</a:t>
            </a:r>
          </a:p>
        </p:txBody>
      </p:sp>
    </p:spTree>
    <p:extLst>
      <p:ext uri="{BB962C8B-B14F-4D97-AF65-F5344CB8AC3E}">
        <p14:creationId xmlns:p14="http://schemas.microsoft.com/office/powerpoint/2010/main" val="3063523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Rediger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Rediger tekststiler i malen</a:t>
            </a:r>
          </a:p>
        </p:txBody>
      </p:sp>
    </p:spTree>
    <p:extLst>
      <p:ext uri="{BB962C8B-B14F-4D97-AF65-F5344CB8AC3E}">
        <p14:creationId xmlns:p14="http://schemas.microsoft.com/office/powerpoint/2010/main" val="4045826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Rediger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Rediger tekststiler i malen</a:t>
            </a:r>
          </a:p>
        </p:txBody>
      </p:sp>
    </p:spTree>
    <p:extLst>
      <p:ext uri="{BB962C8B-B14F-4D97-AF65-F5344CB8AC3E}">
        <p14:creationId xmlns:p14="http://schemas.microsoft.com/office/powerpoint/2010/main" val="416742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400276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Rediger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Rediger tekststiler i malen</a:t>
            </a:r>
          </a:p>
        </p:txBody>
      </p:sp>
    </p:spTree>
    <p:extLst>
      <p:ext uri="{BB962C8B-B14F-4D97-AF65-F5344CB8AC3E}">
        <p14:creationId xmlns:p14="http://schemas.microsoft.com/office/powerpoint/2010/main" val="2038676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Rediger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4556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Rediger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58312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934016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Rediger tekststiler i malen</a:t>
            </a:r>
          </a:p>
        </p:txBody>
      </p:sp>
    </p:spTree>
    <p:extLst>
      <p:ext uri="{BB962C8B-B14F-4D97-AF65-F5344CB8AC3E}">
        <p14:creationId xmlns:p14="http://schemas.microsoft.com/office/powerpoint/2010/main" val="1582976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Rediger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49844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Rediger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9024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p>
        </p:txBody>
      </p:sp>
    </p:spTree>
    <p:extLst>
      <p:ext uri="{BB962C8B-B14F-4D97-AF65-F5344CB8AC3E}">
        <p14:creationId xmlns:p14="http://schemas.microsoft.com/office/powerpoint/2010/main" val="1911698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p>
        </p:txBody>
      </p:sp>
    </p:spTree>
    <p:extLst>
      <p:ext uri="{BB962C8B-B14F-4D97-AF65-F5344CB8AC3E}">
        <p14:creationId xmlns:p14="http://schemas.microsoft.com/office/powerpoint/2010/main" val="1428644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3536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80695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Rediger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Rediger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9994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2417862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9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Egendefinert oppsett">
    <p:spTree>
      <p:nvGrpSpPr>
        <p:cNvPr id="1" name=""/>
        <p:cNvGrpSpPr/>
        <p:nvPr/>
      </p:nvGrpSpPr>
      <p:grpSpPr>
        <a:xfrm>
          <a:off x="0" y="0"/>
          <a:ext cx="0" cy="0"/>
          <a:chOff x="0" y="0"/>
          <a:chExt cx="0" cy="0"/>
        </a:xfrm>
      </p:grpSpPr>
      <p:sp>
        <p:nvSpPr>
          <p:cNvPr id="3" name="Rektangel 1"/>
          <p:cNvSpPr/>
          <p:nvPr userDrawn="1"/>
        </p:nvSpPr>
        <p:spPr>
          <a:xfrm>
            <a:off x="173182" y="178903"/>
            <a:ext cx="11843657" cy="6509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Tree>
    <p:extLst>
      <p:ext uri="{BB962C8B-B14F-4D97-AF65-F5344CB8AC3E}">
        <p14:creationId xmlns:p14="http://schemas.microsoft.com/office/powerpoint/2010/main" val="3001919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5"/>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7"/>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3"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endParaRPr lang="nb-NO"/>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4" y="3772329"/>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endParaRPr lang="nb-NO"/>
          </a:p>
        </p:txBody>
      </p:sp>
    </p:spTree>
    <p:extLst>
      <p:ext uri="{BB962C8B-B14F-4D97-AF65-F5344CB8AC3E}">
        <p14:creationId xmlns:p14="http://schemas.microsoft.com/office/powerpoint/2010/main" val="2144548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4" y="1886855"/>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1"/>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3"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endParaRPr lang="nb-NO"/>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4" y="3772329"/>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endParaRPr lang="nb-NO"/>
          </a:p>
        </p:txBody>
      </p:sp>
    </p:spTree>
    <p:extLst>
      <p:ext uri="{BB962C8B-B14F-4D97-AF65-F5344CB8AC3E}">
        <p14:creationId xmlns:p14="http://schemas.microsoft.com/office/powerpoint/2010/main" val="289472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5"/>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1"/>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3"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endParaRPr lang="nb-NO"/>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4" y="3772329"/>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endParaRPr lang="nb-NO"/>
          </a:p>
        </p:txBody>
      </p:sp>
    </p:spTree>
    <p:extLst>
      <p:ext uri="{BB962C8B-B14F-4D97-AF65-F5344CB8AC3E}">
        <p14:creationId xmlns:p14="http://schemas.microsoft.com/office/powerpoint/2010/main" val="2342484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5"/>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1"/>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3"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endParaRPr lang="nb-NO"/>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4" y="3772329"/>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endParaRPr lang="nb-NO"/>
          </a:p>
        </p:txBody>
      </p:sp>
    </p:spTree>
    <p:extLst>
      <p:ext uri="{BB962C8B-B14F-4D97-AF65-F5344CB8AC3E}">
        <p14:creationId xmlns:p14="http://schemas.microsoft.com/office/powerpoint/2010/main" val="2968586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5"/>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1"/>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3"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endParaRPr lang="nb-NO"/>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4" y="3772329"/>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endParaRPr lang="nb-NO"/>
          </a:p>
        </p:txBody>
      </p:sp>
    </p:spTree>
    <p:extLst>
      <p:ext uri="{BB962C8B-B14F-4D97-AF65-F5344CB8AC3E}">
        <p14:creationId xmlns:p14="http://schemas.microsoft.com/office/powerpoint/2010/main" val="3631925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5"/>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1"/>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3"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endParaRPr lang="nb-NO"/>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4" y="3772329"/>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endParaRPr lang="nb-NO"/>
          </a:p>
        </p:txBody>
      </p:sp>
    </p:spTree>
    <p:extLst>
      <p:ext uri="{BB962C8B-B14F-4D97-AF65-F5344CB8AC3E}">
        <p14:creationId xmlns:p14="http://schemas.microsoft.com/office/powerpoint/2010/main" val="64764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42748853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57"/>
            <a:endParaRPr lang="nb-NO" sz="900">
              <a:solidFill>
                <a:prstClr val="white"/>
              </a:solidFill>
            </a:endParaRPr>
          </a:p>
        </p:txBody>
      </p:sp>
      <p:sp>
        <p:nvSpPr>
          <p:cNvPr id="2" name="Title 1"/>
          <p:cNvSpPr>
            <a:spLocks noGrp="1"/>
          </p:cNvSpPr>
          <p:nvPr>
            <p:ph type="title"/>
          </p:nvPr>
        </p:nvSpPr>
        <p:spPr>
          <a:xfrm>
            <a:off x="1015459" y="718429"/>
            <a:ext cx="10515600" cy="644097"/>
          </a:xfrm>
        </p:spPr>
        <p:txBody>
          <a:bodyPr>
            <a:spAutoFit/>
          </a:bodyPr>
          <a:lstStyle>
            <a:lvl1pPr>
              <a:defRPr/>
            </a:lvl1pPr>
          </a:lstStyle>
          <a:p>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7"/>
            <a:ext cx="10515600" cy="3641147"/>
          </a:xfrm>
          <a:prstGeom prst="rect">
            <a:avLst/>
          </a:prstGeom>
        </p:spPr>
        <p:txBody>
          <a:bodyPr lIns="0" tIns="0" rIns="0" bIns="0"/>
          <a:lstStyle/>
          <a:p>
            <a:pPr lvl="0"/>
            <a:endParaRPr lang="nb-NO"/>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1015460" y="6291038"/>
            <a:ext cx="257882" cy="123111"/>
          </a:xfrm>
          <a:prstGeom prst="rect">
            <a:avLst/>
          </a:prstGeom>
          <a:noFill/>
        </p:spPr>
        <p:txBody>
          <a:bodyPr wrap="square" lIns="0" tIns="0" rIns="0" bIns="0" rtlCol="0">
            <a:spAutoFit/>
          </a:bodyPr>
          <a:lstStyle/>
          <a:p>
            <a:pPr defTabSz="228657">
              <a:defRPr/>
            </a:pPr>
            <a:r>
              <a:rPr lang="nb-NO" sz="800" b="1">
                <a:solidFill>
                  <a:srgbClr val="3A3B63"/>
                </a:solidFill>
                <a:latin typeface="Arial" panose="020B0604020202020204" pitchFamily="34" charset="0"/>
                <a:cs typeface="Arial" panose="020B0604020202020204" pitchFamily="34" charset="0"/>
              </a:rPr>
              <a:t>FHI - </a:t>
            </a:r>
            <a:r>
              <a:rPr lang="nb-NO" sz="800">
                <a:solidFill>
                  <a:srgbClr val="3A3B63"/>
                </a:solidFill>
                <a:latin typeface="Arial" panose="020B0604020202020204" pitchFamily="34" charset="0"/>
                <a:cs typeface="Arial" panose="020B0604020202020204" pitchFamily="34" charset="0"/>
              </a:rPr>
              <a:t> </a:t>
            </a:r>
          </a:p>
        </p:txBody>
      </p:sp>
      <p:sp>
        <p:nvSpPr>
          <p:cNvPr id="6" name="Plassholder for dato 5">
            <a:extLst>
              <a:ext uri="{FF2B5EF4-FFF2-40B4-BE49-F238E27FC236}">
                <a16:creationId xmlns:a16="http://schemas.microsoft.com/office/drawing/2014/main" id="{463A727C-8736-49BF-8ADE-F780822BD707}"/>
              </a:ext>
            </a:extLst>
          </p:cNvPr>
          <p:cNvSpPr>
            <a:spLocks noGrp="1"/>
          </p:cNvSpPr>
          <p:nvPr>
            <p:ph type="dt" sz="half" idx="13"/>
          </p:nvPr>
        </p:nvSpPr>
        <p:spPr/>
        <p:txBody>
          <a:bodyPr/>
          <a:lstStyle/>
          <a:p>
            <a:fld id="{286F342A-38DB-4162-9258-C1639628DEFF}" type="datetime1">
              <a:rPr lang="nb-NO" smtClean="0">
                <a:solidFill>
                  <a:srgbClr val="3A3B63"/>
                </a:solidFill>
              </a:rPr>
              <a:pPr/>
              <a:t>09.12.2020</a:t>
            </a:fld>
            <a:endParaRPr lang="nb-NO">
              <a:solidFill>
                <a:srgbClr val="3A3B63"/>
              </a:solidFill>
            </a:endParaRPr>
          </a:p>
        </p:txBody>
      </p:sp>
    </p:spTree>
    <p:extLst>
      <p:ext uri="{BB962C8B-B14F-4D97-AF65-F5344CB8AC3E}">
        <p14:creationId xmlns:p14="http://schemas.microsoft.com/office/powerpoint/2010/main" val="1160150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7"/>
            <a:ext cx="10515600" cy="3641147"/>
          </a:xfrm>
          <a:prstGeom prst="rect">
            <a:avLst/>
          </a:prstGeom>
        </p:spPr>
        <p:txBody>
          <a:bodyPr lIns="0" tIns="0" rIns="0" bIns="0"/>
          <a:lstStyle/>
          <a:p>
            <a:pPr lvl="0"/>
            <a:endParaRPr lang="nb-NO"/>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1015459" y="6291038"/>
            <a:ext cx="1362362" cy="123111"/>
          </a:xfrm>
          <a:prstGeom prst="rect">
            <a:avLst/>
          </a:prstGeom>
          <a:noFill/>
        </p:spPr>
        <p:txBody>
          <a:bodyPr wrap="square" lIns="0" tIns="0" rIns="0" bIns="0" rtlCol="0">
            <a:spAutoFit/>
          </a:bodyPr>
          <a:lstStyle/>
          <a:p>
            <a:pPr defTabSz="228657">
              <a:defRPr/>
            </a:pPr>
            <a:r>
              <a:rPr lang="nb-NO" sz="800" b="1">
                <a:solidFill>
                  <a:srgbClr val="3A3B63"/>
                </a:solidFill>
                <a:latin typeface="Arial" panose="020B0604020202020204" pitchFamily="34" charset="0"/>
                <a:cs typeface="Arial" panose="020B0604020202020204" pitchFamily="34" charset="0"/>
              </a:rPr>
              <a:t>FHI -</a:t>
            </a:r>
            <a:r>
              <a:rPr lang="nb-NO" sz="800">
                <a:solidFill>
                  <a:srgbClr val="3A3B63"/>
                </a:solidFill>
                <a:latin typeface="Arial" panose="020B0604020202020204" pitchFamily="34" charset="0"/>
                <a:cs typeface="Arial" panose="020B0604020202020204" pitchFamily="34" charset="0"/>
              </a:rPr>
              <a:t> </a:t>
            </a:r>
          </a:p>
        </p:txBody>
      </p:sp>
      <p:sp>
        <p:nvSpPr>
          <p:cNvPr id="5" name="Plassholder for dato 4">
            <a:extLst>
              <a:ext uri="{FF2B5EF4-FFF2-40B4-BE49-F238E27FC236}">
                <a16:creationId xmlns:a16="http://schemas.microsoft.com/office/drawing/2014/main" id="{FE001868-84CF-4402-88BC-B79B39F3E4B7}"/>
              </a:ext>
            </a:extLst>
          </p:cNvPr>
          <p:cNvSpPr>
            <a:spLocks noGrp="1"/>
          </p:cNvSpPr>
          <p:nvPr>
            <p:ph type="dt" sz="half" idx="13"/>
          </p:nvPr>
        </p:nvSpPr>
        <p:spPr/>
        <p:txBody>
          <a:bodyPr/>
          <a:lstStyle/>
          <a:p>
            <a:fld id="{FC66170D-AF63-42F3-B8AC-0F9486E98973}" type="datetime1">
              <a:rPr lang="nb-NO" smtClean="0">
                <a:solidFill>
                  <a:srgbClr val="3A3B63"/>
                </a:solidFill>
              </a:rPr>
              <a:pPr/>
              <a:t>09.12.2020</a:t>
            </a:fld>
            <a:endParaRPr lang="nb-NO">
              <a:solidFill>
                <a:srgbClr val="3A3B63"/>
              </a:solidFill>
            </a:endParaRPr>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Tree>
    <p:extLst>
      <p:ext uri="{BB962C8B-B14F-4D97-AF65-F5344CB8AC3E}">
        <p14:creationId xmlns:p14="http://schemas.microsoft.com/office/powerpoint/2010/main" val="2238193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60" y="1505163"/>
            <a:ext cx="10160523" cy="4554527"/>
          </a:xfrm>
          <a:solidFill>
            <a:schemeClr val="bg1">
              <a:lumMod val="65000"/>
            </a:schemeClr>
          </a:solidFill>
        </p:spPr>
        <p:txBody>
          <a:bodyPr anchor="t"/>
          <a:lstStyle>
            <a:lvl1pPr marL="0" indent="0" algn="ctr">
              <a:buNone/>
              <a:defRPr sz="3200"/>
            </a:lvl1pPr>
            <a:lvl2pPr marL="457246" indent="0">
              <a:buNone/>
              <a:defRPr sz="2800"/>
            </a:lvl2pPr>
            <a:lvl3pPr marL="914492" indent="0">
              <a:buNone/>
              <a:defRPr sz="2400"/>
            </a:lvl3pPr>
            <a:lvl4pPr marL="1371737" indent="0">
              <a:buNone/>
              <a:defRPr sz="2000"/>
            </a:lvl4pPr>
            <a:lvl5pPr marL="1828982" indent="0">
              <a:buNone/>
              <a:defRPr sz="2000"/>
            </a:lvl5pPr>
            <a:lvl6pPr marL="2286228" indent="0">
              <a:buNone/>
              <a:defRPr sz="2000"/>
            </a:lvl6pPr>
            <a:lvl7pPr marL="2743474" indent="0">
              <a:buNone/>
              <a:defRPr sz="2000"/>
            </a:lvl7pPr>
            <a:lvl8pPr marL="3200720" indent="0">
              <a:buNone/>
              <a:defRPr sz="2000"/>
            </a:lvl8pPr>
            <a:lvl9pPr marL="3657966" indent="0">
              <a:buNone/>
              <a:defRPr sz="2000"/>
            </a:lvl9pPr>
          </a:lstStyle>
          <a:p>
            <a:r>
              <a:rPr lang="nb-NO"/>
              <a:t>Klikk på ikonet for å legge til et bilde</a:t>
            </a:r>
            <a:endParaRPr lang="en-US"/>
          </a:p>
        </p:txBody>
      </p:sp>
      <p:sp>
        <p:nvSpPr>
          <p:cNvPr id="2" name="Plassholder for dato 1">
            <a:extLst>
              <a:ext uri="{FF2B5EF4-FFF2-40B4-BE49-F238E27FC236}">
                <a16:creationId xmlns:a16="http://schemas.microsoft.com/office/drawing/2014/main" id="{AE809B7F-3D7E-4EF3-A940-ECD54BD14B25}"/>
              </a:ext>
            </a:extLst>
          </p:cNvPr>
          <p:cNvSpPr>
            <a:spLocks noGrp="1"/>
          </p:cNvSpPr>
          <p:nvPr>
            <p:ph type="dt" sz="half" idx="10"/>
          </p:nvPr>
        </p:nvSpPr>
        <p:spPr/>
        <p:txBody>
          <a:bodyPr/>
          <a:lstStyle/>
          <a:p>
            <a:fld id="{6A48EDF2-6DC0-4842-B51E-D7BC605EC415}" type="datetime1">
              <a:rPr lang="nb-NO" smtClean="0">
                <a:solidFill>
                  <a:srgbClr val="3A3B63"/>
                </a:solidFill>
              </a:rPr>
              <a:pPr/>
              <a:t>09.12.2020</a:t>
            </a:fld>
            <a:endParaRPr lang="nb-NO">
              <a:solidFill>
                <a:srgbClr val="3A3B63"/>
              </a:solidFill>
            </a:endParaRPr>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Tree>
    <p:extLst>
      <p:ext uri="{BB962C8B-B14F-4D97-AF65-F5344CB8AC3E}">
        <p14:creationId xmlns:p14="http://schemas.microsoft.com/office/powerpoint/2010/main" val="849871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60" y="1886855"/>
            <a:ext cx="10160523" cy="4172835"/>
          </a:xfrm>
          <a:solidFill>
            <a:schemeClr val="bg1">
              <a:lumMod val="65000"/>
            </a:schemeClr>
          </a:solidFill>
        </p:spPr>
        <p:txBody>
          <a:bodyPr anchor="t"/>
          <a:lstStyle>
            <a:lvl1pPr marL="0" indent="0" algn="ctr">
              <a:buNone/>
              <a:defRPr sz="3200"/>
            </a:lvl1pPr>
            <a:lvl2pPr marL="457246" indent="0">
              <a:buNone/>
              <a:defRPr sz="2800"/>
            </a:lvl2pPr>
            <a:lvl3pPr marL="914492" indent="0">
              <a:buNone/>
              <a:defRPr sz="2400"/>
            </a:lvl3pPr>
            <a:lvl4pPr marL="1371737" indent="0">
              <a:buNone/>
              <a:defRPr sz="2000"/>
            </a:lvl4pPr>
            <a:lvl5pPr marL="1828982" indent="0">
              <a:buNone/>
              <a:defRPr sz="2000"/>
            </a:lvl5pPr>
            <a:lvl6pPr marL="2286228" indent="0">
              <a:buNone/>
              <a:defRPr sz="2000"/>
            </a:lvl6pPr>
            <a:lvl7pPr marL="2743474" indent="0">
              <a:buNone/>
              <a:defRPr sz="2000"/>
            </a:lvl7pPr>
            <a:lvl8pPr marL="3200720" indent="0">
              <a:buNone/>
              <a:defRPr sz="2000"/>
            </a:lvl8pPr>
            <a:lvl9pPr marL="3657966" indent="0">
              <a:buNone/>
              <a:defRPr sz="2000"/>
            </a:lvl9pPr>
          </a:lstStyle>
          <a:p>
            <a:r>
              <a:rPr lang="nb-NO"/>
              <a:t>Klikk på ikonet for å legge til et bilde</a:t>
            </a:r>
            <a:endParaRPr lang="en-US"/>
          </a:p>
        </p:txBody>
      </p:sp>
      <p:sp>
        <p:nvSpPr>
          <p:cNvPr id="2" name="Plassholder for dato 1">
            <a:extLst>
              <a:ext uri="{FF2B5EF4-FFF2-40B4-BE49-F238E27FC236}">
                <a16:creationId xmlns:a16="http://schemas.microsoft.com/office/drawing/2014/main" id="{F4704D7D-ED5F-45E6-9CDF-D81C65F6E360}"/>
              </a:ext>
            </a:extLst>
          </p:cNvPr>
          <p:cNvSpPr>
            <a:spLocks noGrp="1"/>
          </p:cNvSpPr>
          <p:nvPr>
            <p:ph type="dt" sz="half" idx="12"/>
          </p:nvPr>
        </p:nvSpPr>
        <p:spPr/>
        <p:txBody>
          <a:bodyPr/>
          <a:lstStyle/>
          <a:p>
            <a:fld id="{CF0EF1BD-D923-4D25-9C3A-EE55EF5C881F}" type="datetime1">
              <a:rPr lang="nb-NO" smtClean="0">
                <a:solidFill>
                  <a:srgbClr val="3A3B63"/>
                </a:solidFill>
              </a:rPr>
              <a:pPr/>
              <a:t>09.12.2020</a:t>
            </a:fld>
            <a:endParaRPr lang="nb-NO">
              <a:solidFill>
                <a:srgbClr val="3A3B63"/>
              </a:solidFill>
            </a:endParaRPr>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Tree>
    <p:extLst>
      <p:ext uri="{BB962C8B-B14F-4D97-AF65-F5344CB8AC3E}">
        <p14:creationId xmlns:p14="http://schemas.microsoft.com/office/powerpoint/2010/main" val="1217900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2304555"/>
            <a:ext cx="5012505" cy="3753904"/>
          </a:xfrm>
          <a:solidFill>
            <a:schemeClr val="bg1">
              <a:lumMod val="65000"/>
            </a:schemeClr>
          </a:solidFill>
        </p:spPr>
        <p:txBody>
          <a:bodyPr anchor="t"/>
          <a:lstStyle>
            <a:lvl1pPr marL="0" indent="0" algn="ctr">
              <a:buNone/>
              <a:defRPr sz="3200"/>
            </a:lvl1pPr>
            <a:lvl2pPr marL="457246" indent="0">
              <a:buNone/>
              <a:defRPr sz="2800"/>
            </a:lvl2pPr>
            <a:lvl3pPr marL="914492" indent="0">
              <a:buNone/>
              <a:defRPr sz="2400"/>
            </a:lvl3pPr>
            <a:lvl4pPr marL="1371737" indent="0">
              <a:buNone/>
              <a:defRPr sz="2000"/>
            </a:lvl4pPr>
            <a:lvl5pPr marL="1828982" indent="0">
              <a:buNone/>
              <a:defRPr sz="2000"/>
            </a:lvl5pPr>
            <a:lvl6pPr marL="2286228" indent="0">
              <a:buNone/>
              <a:defRPr sz="2000"/>
            </a:lvl6pPr>
            <a:lvl7pPr marL="2743474" indent="0">
              <a:buNone/>
              <a:defRPr sz="2000"/>
            </a:lvl7pPr>
            <a:lvl8pPr marL="3200720" indent="0">
              <a:buNone/>
              <a:defRPr sz="2000"/>
            </a:lvl8pPr>
            <a:lvl9pPr marL="3657966" indent="0">
              <a:buNone/>
              <a:defRPr sz="2000"/>
            </a:lvl9pPr>
          </a:lstStyle>
          <a:p>
            <a:r>
              <a:rPr lang="nb-NO"/>
              <a:t>Klikk på ikonet for å legge til et bilde</a:t>
            </a:r>
            <a:endParaRPr lang="en-US"/>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2177396"/>
            <a:ext cx="4652654" cy="3604948"/>
          </a:xfrm>
          <a:prstGeom prst="rect">
            <a:avLst/>
          </a:prstGeom>
        </p:spPr>
        <p:txBody>
          <a:bodyPr lIns="0" tIns="0" rIns="0" bIns="0"/>
          <a:lstStyle/>
          <a:p>
            <a:pPr lvl="0"/>
            <a:endParaRPr lang="nb-NO"/>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fld id="{AE4DE845-7FBD-4484-BDD6-B6C4B644536D}" type="datetime1">
              <a:rPr lang="nb-NO" smtClean="0">
                <a:solidFill>
                  <a:srgbClr val="3A3B63"/>
                </a:solidFill>
              </a:rPr>
              <a:pPr/>
              <a:t>09.12.2020</a:t>
            </a:fld>
            <a:endParaRPr lang="nb-NO">
              <a:solidFill>
                <a:srgbClr val="3A3B63"/>
              </a:solidFill>
            </a:endParaRPr>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Tree>
    <p:extLst>
      <p:ext uri="{BB962C8B-B14F-4D97-AF65-F5344CB8AC3E}">
        <p14:creationId xmlns:p14="http://schemas.microsoft.com/office/powerpoint/2010/main" val="42255184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7" y="705770"/>
            <a:ext cx="5005277" cy="5352688"/>
          </a:xfrm>
          <a:solidFill>
            <a:schemeClr val="bg1">
              <a:lumMod val="65000"/>
            </a:schemeClr>
          </a:solidFill>
        </p:spPr>
        <p:txBody>
          <a:bodyPr anchor="t"/>
          <a:lstStyle>
            <a:lvl1pPr marL="0" indent="0" algn="ctr">
              <a:buNone/>
              <a:defRPr sz="3200"/>
            </a:lvl1pPr>
            <a:lvl2pPr marL="457246" indent="0">
              <a:buNone/>
              <a:defRPr sz="2800"/>
            </a:lvl2pPr>
            <a:lvl3pPr marL="914492" indent="0">
              <a:buNone/>
              <a:defRPr sz="2400"/>
            </a:lvl3pPr>
            <a:lvl4pPr marL="1371737" indent="0">
              <a:buNone/>
              <a:defRPr sz="2000"/>
            </a:lvl4pPr>
            <a:lvl5pPr marL="1828982" indent="0">
              <a:buNone/>
              <a:defRPr sz="2000"/>
            </a:lvl5pPr>
            <a:lvl6pPr marL="2286228" indent="0">
              <a:buNone/>
              <a:defRPr sz="2000"/>
            </a:lvl6pPr>
            <a:lvl7pPr marL="2743474" indent="0">
              <a:buNone/>
              <a:defRPr sz="2000"/>
            </a:lvl7pPr>
            <a:lvl8pPr marL="3200720" indent="0">
              <a:buNone/>
              <a:defRPr sz="2000"/>
            </a:lvl8pPr>
            <a:lvl9pPr marL="3657966" indent="0">
              <a:buNone/>
              <a:defRPr sz="2000"/>
            </a:lvl9pPr>
          </a:lstStyle>
          <a:p>
            <a:r>
              <a:rPr lang="nb-NO"/>
              <a:t>Klikk på ikonet for å legge til et bilde</a:t>
            </a:r>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3000724"/>
            <a:ext cx="4652654" cy="2781621"/>
          </a:xfrm>
          <a:prstGeom prst="rect">
            <a:avLst/>
          </a:prstGeom>
        </p:spPr>
        <p:txBody>
          <a:bodyPr lIns="0" tIns="0" rIns="0" bIns="0"/>
          <a:lstStyle/>
          <a:p>
            <a:pPr lvl="0"/>
            <a:endParaRPr lang="nb-NO"/>
          </a:p>
        </p:txBody>
      </p:sp>
      <p:sp>
        <p:nvSpPr>
          <p:cNvPr id="11" name="Plassholder for dato 10">
            <a:extLst>
              <a:ext uri="{FF2B5EF4-FFF2-40B4-BE49-F238E27FC236}">
                <a16:creationId xmlns:a16="http://schemas.microsoft.com/office/drawing/2014/main" id="{30D48CFD-DDBA-47C2-BE7F-9D3C6FA7CCB6}"/>
              </a:ext>
            </a:extLst>
          </p:cNvPr>
          <p:cNvSpPr>
            <a:spLocks noGrp="1"/>
          </p:cNvSpPr>
          <p:nvPr>
            <p:ph type="dt" sz="half" idx="13"/>
          </p:nvPr>
        </p:nvSpPr>
        <p:spPr/>
        <p:txBody>
          <a:bodyPr/>
          <a:lstStyle/>
          <a:p>
            <a:fld id="{87D767A2-73CE-45A6-B0BA-9233508C3B72}" type="datetime1">
              <a:rPr lang="nb-NO" smtClean="0">
                <a:solidFill>
                  <a:srgbClr val="3A3B63"/>
                </a:solidFill>
              </a:rPr>
              <a:pPr/>
              <a:t>09.12.2020</a:t>
            </a:fld>
            <a:endParaRPr lang="nb-NO">
              <a:solidFill>
                <a:srgbClr val="3A3B63"/>
              </a:solidFill>
            </a:endParaRP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Tree>
    <p:extLst>
      <p:ext uri="{BB962C8B-B14F-4D97-AF65-F5344CB8AC3E}">
        <p14:creationId xmlns:p14="http://schemas.microsoft.com/office/powerpoint/2010/main" val="1898972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7" y="705770"/>
            <a:ext cx="5005277" cy="5352688"/>
          </a:xfrm>
          <a:solidFill>
            <a:schemeClr val="bg1">
              <a:lumMod val="65000"/>
            </a:schemeClr>
          </a:solidFill>
        </p:spPr>
        <p:txBody>
          <a:bodyPr anchor="t"/>
          <a:lstStyle>
            <a:lvl1pPr marL="0" indent="0" algn="ctr">
              <a:buNone/>
              <a:defRPr sz="3200"/>
            </a:lvl1pPr>
            <a:lvl2pPr marL="457246" indent="0">
              <a:buNone/>
              <a:defRPr sz="2800"/>
            </a:lvl2pPr>
            <a:lvl3pPr marL="914492" indent="0">
              <a:buNone/>
              <a:defRPr sz="2400"/>
            </a:lvl3pPr>
            <a:lvl4pPr marL="1371737" indent="0">
              <a:buNone/>
              <a:defRPr sz="2000"/>
            </a:lvl4pPr>
            <a:lvl5pPr marL="1828982" indent="0">
              <a:buNone/>
              <a:defRPr sz="2000"/>
            </a:lvl5pPr>
            <a:lvl6pPr marL="2286228" indent="0">
              <a:buNone/>
              <a:defRPr sz="2000"/>
            </a:lvl6pPr>
            <a:lvl7pPr marL="2743474" indent="0">
              <a:buNone/>
              <a:defRPr sz="2000"/>
            </a:lvl7pPr>
            <a:lvl8pPr marL="3200720" indent="0">
              <a:buNone/>
              <a:defRPr sz="2000"/>
            </a:lvl8pPr>
            <a:lvl9pPr marL="3657966" indent="0">
              <a:buNone/>
              <a:defRPr sz="2000"/>
            </a:lvl9pPr>
          </a:lstStyle>
          <a:p>
            <a:r>
              <a:rPr lang="nb-NO"/>
              <a:t>Klikk på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1" y="705770"/>
            <a:ext cx="5005277" cy="5352688"/>
          </a:xfrm>
          <a:solidFill>
            <a:schemeClr val="bg1">
              <a:lumMod val="65000"/>
            </a:schemeClr>
          </a:solidFill>
        </p:spPr>
        <p:txBody>
          <a:bodyPr anchor="t"/>
          <a:lstStyle>
            <a:lvl1pPr marL="0" indent="0" algn="ctr">
              <a:buNone/>
              <a:defRPr sz="3200"/>
            </a:lvl1pPr>
            <a:lvl2pPr marL="457246" indent="0">
              <a:buNone/>
              <a:defRPr sz="2800"/>
            </a:lvl2pPr>
            <a:lvl3pPr marL="914492" indent="0">
              <a:buNone/>
              <a:defRPr sz="2400"/>
            </a:lvl3pPr>
            <a:lvl4pPr marL="1371737" indent="0">
              <a:buNone/>
              <a:defRPr sz="2000"/>
            </a:lvl4pPr>
            <a:lvl5pPr marL="1828982" indent="0">
              <a:buNone/>
              <a:defRPr sz="2000"/>
            </a:lvl5pPr>
            <a:lvl6pPr marL="2286228" indent="0">
              <a:buNone/>
              <a:defRPr sz="2000"/>
            </a:lvl6pPr>
            <a:lvl7pPr marL="2743474" indent="0">
              <a:buNone/>
              <a:defRPr sz="2000"/>
            </a:lvl7pPr>
            <a:lvl8pPr marL="3200720" indent="0">
              <a:buNone/>
              <a:defRPr sz="2000"/>
            </a:lvl8pPr>
            <a:lvl9pPr marL="3657966" indent="0">
              <a:buNone/>
              <a:defRPr sz="2000"/>
            </a:lvl9pPr>
          </a:lstStyle>
          <a:p>
            <a:r>
              <a:rPr lang="nb-NO"/>
              <a:t>Klikk på ikonet for å legge til et bilde</a:t>
            </a:r>
          </a:p>
        </p:txBody>
      </p:sp>
      <p:sp>
        <p:nvSpPr>
          <p:cNvPr id="2" name="Plassholder for dato 1">
            <a:extLst>
              <a:ext uri="{FF2B5EF4-FFF2-40B4-BE49-F238E27FC236}">
                <a16:creationId xmlns:a16="http://schemas.microsoft.com/office/drawing/2014/main" id="{14473398-51B0-43A7-B4D9-98E04D9A7608}"/>
              </a:ext>
            </a:extLst>
          </p:cNvPr>
          <p:cNvSpPr>
            <a:spLocks noGrp="1"/>
          </p:cNvSpPr>
          <p:nvPr>
            <p:ph type="dt" sz="half" idx="12"/>
          </p:nvPr>
        </p:nvSpPr>
        <p:spPr/>
        <p:txBody>
          <a:bodyPr/>
          <a:lstStyle/>
          <a:p>
            <a:fld id="{E7A3C9B5-782E-46DB-A8E2-55F2F48D2524}" type="datetime1">
              <a:rPr lang="nb-NO" smtClean="0">
                <a:solidFill>
                  <a:srgbClr val="3A3B63"/>
                </a:solidFill>
              </a:rPr>
              <a:pPr/>
              <a:t>09.12.2020</a:t>
            </a:fld>
            <a:endParaRPr lang="nb-NO">
              <a:solidFill>
                <a:srgbClr val="3A3B63"/>
              </a:solidFill>
            </a:endParaRPr>
          </a:p>
        </p:txBody>
      </p:sp>
    </p:spTree>
    <p:extLst>
      <p:ext uri="{BB962C8B-B14F-4D97-AF65-F5344CB8AC3E}">
        <p14:creationId xmlns:p14="http://schemas.microsoft.com/office/powerpoint/2010/main" val="2140387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46" indent="0">
              <a:buNone/>
              <a:defRPr sz="2800"/>
            </a:lvl2pPr>
            <a:lvl3pPr marL="914492" indent="0">
              <a:buNone/>
              <a:defRPr sz="2400"/>
            </a:lvl3pPr>
            <a:lvl4pPr marL="1371737" indent="0">
              <a:buNone/>
              <a:defRPr sz="2000"/>
            </a:lvl4pPr>
            <a:lvl5pPr marL="1828982" indent="0">
              <a:buNone/>
              <a:defRPr sz="2000"/>
            </a:lvl5pPr>
            <a:lvl6pPr marL="2286228" indent="0">
              <a:buNone/>
              <a:defRPr sz="2000"/>
            </a:lvl6pPr>
            <a:lvl7pPr marL="2743474" indent="0">
              <a:buNone/>
              <a:defRPr sz="2000"/>
            </a:lvl7pPr>
            <a:lvl8pPr marL="3200720" indent="0">
              <a:buNone/>
              <a:defRPr sz="2000"/>
            </a:lvl8pPr>
            <a:lvl9pPr marL="3657966" indent="0">
              <a:buNone/>
              <a:defRPr sz="2000"/>
            </a:lvl9pPr>
          </a:lstStyle>
          <a:p>
            <a:r>
              <a:rPr lang="nb-NO"/>
              <a:t>Klikk på ikonet for å legge til et bilde</a:t>
            </a:r>
          </a:p>
        </p:txBody>
      </p:sp>
    </p:spTree>
    <p:extLst>
      <p:ext uri="{BB962C8B-B14F-4D97-AF65-F5344CB8AC3E}">
        <p14:creationId xmlns:p14="http://schemas.microsoft.com/office/powerpoint/2010/main" val="959715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5461" y="1825626"/>
            <a:ext cx="5004341" cy="415295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424496" y="1825626"/>
            <a:ext cx="5106563" cy="415295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9" name="Plassholder for dato 8">
            <a:extLst>
              <a:ext uri="{FF2B5EF4-FFF2-40B4-BE49-F238E27FC236}">
                <a16:creationId xmlns:a16="http://schemas.microsoft.com/office/drawing/2014/main" id="{2B81E3DB-807F-4EF4-A3B5-F22DEF73D6DE}"/>
              </a:ext>
            </a:extLst>
          </p:cNvPr>
          <p:cNvSpPr>
            <a:spLocks noGrp="1"/>
          </p:cNvSpPr>
          <p:nvPr>
            <p:ph type="dt" sz="half" idx="10"/>
          </p:nvPr>
        </p:nvSpPr>
        <p:spPr/>
        <p:txBody>
          <a:bodyPr/>
          <a:lstStyle/>
          <a:p>
            <a:fld id="{4167C6B6-FEB8-414C-A14E-6A2471EE30DD}" type="datetime1">
              <a:rPr lang="nb-NO" smtClean="0">
                <a:solidFill>
                  <a:srgbClr val="3A3B63"/>
                </a:solidFill>
              </a:rPr>
              <a:pPr/>
              <a:t>09.12.2020</a:t>
            </a:fld>
            <a:endParaRPr lang="nb-NO">
              <a:solidFill>
                <a:srgbClr val="3A3B63"/>
              </a:solidFill>
            </a:endParaRPr>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Tree>
    <p:extLst>
      <p:ext uri="{BB962C8B-B14F-4D97-AF65-F5344CB8AC3E}">
        <p14:creationId xmlns:p14="http://schemas.microsoft.com/office/powerpoint/2010/main" val="562451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1015459" y="2177396"/>
            <a:ext cx="4849392" cy="3604948"/>
          </a:xfrm>
          <a:prstGeom prst="rect">
            <a:avLst/>
          </a:prstGeom>
        </p:spPr>
        <p:txBody>
          <a:bodyPr lIns="0" tIns="0" rIns="0" bIns="0"/>
          <a:lstStyle/>
          <a:p>
            <a:pPr lvl="0"/>
            <a:endParaRPr lang="nb-NO"/>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6681546" y="2177396"/>
            <a:ext cx="4849392" cy="3604948"/>
          </a:xfrm>
          <a:prstGeom prst="rect">
            <a:avLst/>
          </a:prstGeom>
        </p:spPr>
        <p:txBody>
          <a:bodyPr lIns="0" tIns="0" rIns="0" bIns="0"/>
          <a:lstStyle/>
          <a:p>
            <a:pPr lvl="0"/>
            <a:endParaRPr lang="nb-NO"/>
          </a:p>
        </p:txBody>
      </p:sp>
      <p:sp>
        <p:nvSpPr>
          <p:cNvPr id="18" name="Plassholder for dato 17">
            <a:extLst>
              <a:ext uri="{FF2B5EF4-FFF2-40B4-BE49-F238E27FC236}">
                <a16:creationId xmlns:a16="http://schemas.microsoft.com/office/drawing/2014/main" id="{03E9C817-A94E-4A47-B829-C98F4A0F40F5}"/>
              </a:ext>
            </a:extLst>
          </p:cNvPr>
          <p:cNvSpPr>
            <a:spLocks noGrp="1"/>
          </p:cNvSpPr>
          <p:nvPr>
            <p:ph type="dt" sz="half" idx="15"/>
          </p:nvPr>
        </p:nvSpPr>
        <p:spPr/>
        <p:txBody>
          <a:bodyPr/>
          <a:lstStyle/>
          <a:p>
            <a:fld id="{7B94BE9F-DCAE-4197-B5C5-DA8ABCD0653B}" type="datetime1">
              <a:rPr lang="nb-NO" smtClean="0">
                <a:solidFill>
                  <a:srgbClr val="3A3B63"/>
                </a:solidFill>
              </a:rPr>
              <a:pPr/>
              <a:t>09.12.2020</a:t>
            </a:fld>
            <a:endParaRPr lang="nb-NO">
              <a:solidFill>
                <a:srgbClr val="3A3B63"/>
              </a:solidFill>
            </a:endParaRPr>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339"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81546"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90" indent="0">
              <a:buNone/>
              <a:defRPr/>
            </a:lvl2pPr>
          </a:lstStyle>
          <a:p>
            <a:pPr lvl="0"/>
            <a:endParaRPr lang="nb-NO"/>
          </a:p>
        </p:txBody>
      </p:sp>
    </p:spTree>
    <p:extLst>
      <p:ext uri="{BB962C8B-B14F-4D97-AF65-F5344CB8AC3E}">
        <p14:creationId xmlns:p14="http://schemas.microsoft.com/office/powerpoint/2010/main" val="91355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034744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are tittel">
    <p:spTree>
      <p:nvGrpSpPr>
        <p:cNvPr id="1" name=""/>
        <p:cNvGrpSpPr/>
        <p:nvPr/>
      </p:nvGrpSpPr>
      <p:grpSpPr>
        <a:xfrm>
          <a:off x="0" y="0"/>
          <a:ext cx="0" cy="0"/>
          <a:chOff x="0" y="0"/>
          <a:chExt cx="0" cy="0"/>
        </a:xfrm>
      </p:grpSpPr>
      <p:sp>
        <p:nvSpPr>
          <p:cNvPr id="6" name="Plassholder for dato 5">
            <a:extLst>
              <a:ext uri="{FF2B5EF4-FFF2-40B4-BE49-F238E27FC236}">
                <a16:creationId xmlns:a16="http://schemas.microsoft.com/office/drawing/2014/main" id="{747CDA8C-5CFF-4903-90E1-FF11DBBCD009}"/>
              </a:ext>
            </a:extLst>
          </p:cNvPr>
          <p:cNvSpPr>
            <a:spLocks noGrp="1"/>
          </p:cNvSpPr>
          <p:nvPr>
            <p:ph type="dt" sz="half" idx="10"/>
          </p:nvPr>
        </p:nvSpPr>
        <p:spPr/>
        <p:txBody>
          <a:bodyPr/>
          <a:lstStyle/>
          <a:p>
            <a:fld id="{A06D36E2-0DA9-4DC2-9FB6-C98931D02558}" type="datetime1">
              <a:rPr lang="nb-NO" smtClean="0">
                <a:solidFill>
                  <a:srgbClr val="3A3B63"/>
                </a:solidFill>
              </a:rPr>
              <a:pPr/>
              <a:t>09.12.2020</a:t>
            </a:fld>
            <a:endParaRPr lang="nb-NO">
              <a:solidFill>
                <a:srgbClr val="3A3B63"/>
              </a:solidFill>
            </a:endParaRPr>
          </a:p>
        </p:txBody>
      </p:sp>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9"/>
            <a:ext cx="10515600" cy="644097"/>
          </a:xfrm>
        </p:spPr>
        <p:txBody>
          <a:bodyPr>
            <a:spAutoFit/>
          </a:bodyPr>
          <a:lstStyle>
            <a:lvl1pPr>
              <a:defRPr/>
            </a:lvl1pPr>
          </a:lstStyle>
          <a:p>
            <a:endParaRPr lang="en-US"/>
          </a:p>
        </p:txBody>
      </p:sp>
    </p:spTree>
    <p:extLst>
      <p:ext uri="{BB962C8B-B14F-4D97-AF65-F5344CB8AC3E}">
        <p14:creationId xmlns:p14="http://schemas.microsoft.com/office/powerpoint/2010/main" val="4191501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928DA9F6-9943-430E-9883-1BA967E3F34F}"/>
              </a:ext>
            </a:extLst>
          </p:cNvPr>
          <p:cNvSpPr>
            <a:spLocks noGrp="1"/>
          </p:cNvSpPr>
          <p:nvPr>
            <p:ph type="dt" sz="half" idx="10"/>
          </p:nvPr>
        </p:nvSpPr>
        <p:spPr/>
        <p:txBody>
          <a:bodyPr/>
          <a:lstStyle/>
          <a:p>
            <a:fld id="{F21BF8FC-A251-4D60-917B-55EF1D773990}" type="datetime1">
              <a:rPr lang="nb-NO" smtClean="0">
                <a:solidFill>
                  <a:srgbClr val="3A3B63"/>
                </a:solidFill>
              </a:rPr>
              <a:pPr/>
              <a:t>09.12.2020</a:t>
            </a:fld>
            <a:endParaRPr lang="nb-NO">
              <a:solidFill>
                <a:srgbClr val="3A3B63"/>
              </a:solidFill>
            </a:endParaRPr>
          </a:p>
        </p:txBody>
      </p:sp>
    </p:spTree>
    <p:extLst>
      <p:ext uri="{BB962C8B-B14F-4D97-AF65-F5344CB8AC3E}">
        <p14:creationId xmlns:p14="http://schemas.microsoft.com/office/powerpoint/2010/main" val="374291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0266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9529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144420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504586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01" r:id="rId21"/>
    <p:sldLayoutId id="2147483702" r:id="rId22"/>
    <p:sldLayoutId id="2147483703" r:id="rId23"/>
    <p:sldLayoutId id="2147483704" r:id="rId24"/>
  </p:sldLayoutIdLst>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6"/>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6"/>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6"/>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6"/>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6"/>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6480724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1"/>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1"/>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1"/>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1"/>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1"/>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6"/>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TekstSylinder 10">
            <a:extLst>
              <a:ext uri="{FF2B5EF4-FFF2-40B4-BE49-F238E27FC236}">
                <a16:creationId xmlns:a16="http://schemas.microsoft.com/office/drawing/2014/main" id="{019FED00-6816-48CE-B9ED-3A2CE4ED08A9}"/>
              </a:ext>
            </a:extLst>
          </p:cNvPr>
          <p:cNvSpPr txBox="1"/>
          <p:nvPr userDrawn="1"/>
        </p:nvSpPr>
        <p:spPr>
          <a:xfrm>
            <a:off x="1015459" y="6291038"/>
            <a:ext cx="1362362" cy="123111"/>
          </a:xfrm>
          <a:prstGeom prst="rect">
            <a:avLst/>
          </a:prstGeom>
          <a:noFill/>
        </p:spPr>
        <p:txBody>
          <a:bodyPr wrap="square" lIns="0" tIns="0" rIns="0" bIns="0" rtlCol="0">
            <a:spAutoFit/>
          </a:bodyPr>
          <a:lstStyle/>
          <a:p>
            <a:pPr defTabSz="228657">
              <a:defRPr/>
            </a:pPr>
            <a:r>
              <a:rPr lang="nb-NO" sz="800" b="1">
                <a:solidFill>
                  <a:srgbClr val="3A3B63"/>
                </a:solidFill>
                <a:latin typeface="Arial" panose="020B0604020202020204" pitchFamily="34" charset="0"/>
                <a:cs typeface="Arial" panose="020B0604020202020204" pitchFamily="34" charset="0"/>
              </a:rPr>
              <a:t>FHI -</a:t>
            </a:r>
            <a:r>
              <a:rPr lang="nb-NO" sz="800">
                <a:solidFill>
                  <a:srgbClr val="3A3B63"/>
                </a:solidFill>
                <a:latin typeface="Arial" panose="020B0604020202020204" pitchFamily="34" charset="0"/>
                <a:cs typeface="Arial" panose="020B0604020202020204" pitchFamily="34" charset="0"/>
              </a:rPr>
              <a:t> </a:t>
            </a:r>
          </a:p>
        </p:txBody>
      </p:sp>
      <p:sp>
        <p:nvSpPr>
          <p:cNvPr id="8" name="Plassholder for dato 7">
            <a:extLst>
              <a:ext uri="{FF2B5EF4-FFF2-40B4-BE49-F238E27FC236}">
                <a16:creationId xmlns:a16="http://schemas.microsoft.com/office/drawing/2014/main" id="{BE40BA08-1573-4BBD-93BC-3121038CDF55}"/>
              </a:ext>
            </a:extLst>
          </p:cNvPr>
          <p:cNvSpPr>
            <a:spLocks noGrp="1"/>
          </p:cNvSpPr>
          <p:nvPr>
            <p:ph type="dt" sz="half" idx="2"/>
          </p:nvPr>
        </p:nvSpPr>
        <p:spPr>
          <a:xfrm>
            <a:off x="1224123" y="6277701"/>
            <a:ext cx="2323609" cy="148449"/>
          </a:xfrm>
          <a:prstGeom prst="rect">
            <a:avLst/>
          </a:prstGeom>
        </p:spPr>
        <p:txBody>
          <a:bodyPr vert="horz" lIns="91440" tIns="45720" rIns="91440" bIns="45720" rtlCol="0" anchor="ctr"/>
          <a:lstStyle>
            <a:lvl1pPr algn="l">
              <a:defRPr sz="800">
                <a:solidFill>
                  <a:schemeClr val="accent6"/>
                </a:solidFill>
                <a:latin typeface="Arial" panose="020B0604020202020204" pitchFamily="34" charset="0"/>
                <a:cs typeface="Arial" panose="020B0604020202020204" pitchFamily="34" charset="0"/>
              </a:defRPr>
            </a:lvl1pPr>
          </a:lstStyle>
          <a:p>
            <a:pPr defTabSz="228657"/>
            <a:fld id="{28FE70B9-23C1-4673-9A88-D0C2A6947541}" type="datetime1">
              <a:rPr lang="nb-NO" smtClean="0">
                <a:solidFill>
                  <a:srgbClr val="3A3B63"/>
                </a:solidFill>
              </a:rPr>
              <a:pPr defTabSz="228657"/>
              <a:t>09.12.2020</a:t>
            </a:fld>
            <a:endParaRPr lang="nb-NO">
              <a:solidFill>
                <a:srgbClr val="3A3B63"/>
              </a:solidFill>
            </a:endParaRPr>
          </a:p>
        </p:txBody>
      </p:sp>
    </p:spTree>
    <p:extLst>
      <p:ext uri="{BB962C8B-B14F-4D97-AF65-F5344CB8AC3E}">
        <p14:creationId xmlns:p14="http://schemas.microsoft.com/office/powerpoint/2010/main" val="39369435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sldNum="0" hdr="0" ftr="0"/>
  <p:txStyles>
    <p:titleStyle>
      <a:lvl1pPr algn="l" defTabSz="914492"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180045" indent="-180045" algn="l" defTabSz="914492" rtl="0" eaLnBrk="1" latinLnBrk="0" hangingPunct="1">
        <a:lnSpc>
          <a:spcPct val="120000"/>
        </a:lnSpc>
        <a:spcBef>
          <a:spcPts val="0"/>
        </a:spcBef>
        <a:spcAft>
          <a:spcPts val="650"/>
        </a:spcAft>
        <a:buClr>
          <a:schemeClr val="accent4"/>
        </a:buClr>
        <a:buSzPct val="100000"/>
        <a:buFontTx/>
        <a:buBlip>
          <a:blip r:embed="rId20"/>
        </a:buBlip>
        <a:defRPr sz="1900" kern="1200">
          <a:solidFill>
            <a:schemeClr val="dk1"/>
          </a:solidFill>
          <a:latin typeface="+mn-lt"/>
          <a:ea typeface="+mn-ea"/>
          <a:cs typeface="+mn-cs"/>
        </a:defRPr>
      </a:lvl1pPr>
      <a:lvl2pPr marL="540135" indent="-180045" algn="l" defTabSz="914492" rtl="0" eaLnBrk="1" latinLnBrk="0" hangingPunct="1">
        <a:lnSpc>
          <a:spcPct val="90000"/>
        </a:lnSpc>
        <a:spcBef>
          <a:spcPts val="500"/>
        </a:spcBef>
        <a:buClr>
          <a:schemeClr val="accent4"/>
        </a:buClr>
        <a:buFontTx/>
        <a:buBlip>
          <a:blip r:embed="rId20"/>
        </a:buBlip>
        <a:defRPr sz="1600" kern="1200">
          <a:solidFill>
            <a:schemeClr val="dk1"/>
          </a:solidFill>
          <a:latin typeface="+mn-lt"/>
          <a:ea typeface="+mn-ea"/>
          <a:cs typeface="+mn-cs"/>
        </a:defRPr>
      </a:lvl2pPr>
      <a:lvl3pPr marL="720180" indent="-180045" algn="l" defTabSz="914492" rtl="0" eaLnBrk="1" latinLnBrk="0" hangingPunct="1">
        <a:lnSpc>
          <a:spcPct val="90000"/>
        </a:lnSpc>
        <a:spcBef>
          <a:spcPts val="500"/>
        </a:spcBef>
        <a:buClr>
          <a:schemeClr val="accent4"/>
        </a:buClr>
        <a:buFontTx/>
        <a:buBlip>
          <a:blip r:embed="rId20"/>
        </a:buBlip>
        <a:defRPr sz="1400" kern="1200">
          <a:solidFill>
            <a:schemeClr val="dk1"/>
          </a:solidFill>
          <a:latin typeface="+mn-lt"/>
          <a:ea typeface="+mn-ea"/>
          <a:cs typeface="+mn-cs"/>
        </a:defRPr>
      </a:lvl3pPr>
      <a:lvl4pPr marL="900225" indent="-180045" algn="l" defTabSz="914492" rtl="0" eaLnBrk="1" latinLnBrk="0" hangingPunct="1">
        <a:lnSpc>
          <a:spcPct val="90000"/>
        </a:lnSpc>
        <a:spcBef>
          <a:spcPts val="500"/>
        </a:spcBef>
        <a:buClr>
          <a:schemeClr val="accent4"/>
        </a:buClr>
        <a:buFontTx/>
        <a:buBlip>
          <a:blip r:embed="rId20"/>
        </a:buBlip>
        <a:defRPr sz="1300" kern="1200">
          <a:solidFill>
            <a:schemeClr val="dk1"/>
          </a:solidFill>
          <a:latin typeface="+mn-lt"/>
          <a:ea typeface="+mn-ea"/>
          <a:cs typeface="+mn-cs"/>
        </a:defRPr>
      </a:lvl4pPr>
      <a:lvl5pPr marL="1080270" indent="-180045" algn="l" defTabSz="914492" rtl="0" eaLnBrk="1" latinLnBrk="0" hangingPunct="1">
        <a:lnSpc>
          <a:spcPct val="90000"/>
        </a:lnSpc>
        <a:spcBef>
          <a:spcPts val="500"/>
        </a:spcBef>
        <a:buClr>
          <a:schemeClr val="accent4"/>
        </a:buClr>
        <a:buFontTx/>
        <a:buBlip>
          <a:blip r:embed="rId20"/>
        </a:buBlip>
        <a:defRPr sz="1200" kern="1200">
          <a:solidFill>
            <a:schemeClr val="dk1"/>
          </a:solidFill>
          <a:latin typeface="+mn-lt"/>
          <a:ea typeface="+mn-ea"/>
          <a:cs typeface="+mn-cs"/>
        </a:defRPr>
      </a:lvl5pPr>
      <a:lvl6pPr marL="2514852" indent="-228622"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6" indent="-228622"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2" indent="-228622"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2"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7" algn="l" defTabSz="914492" rtl="0" eaLnBrk="1" latinLnBrk="0" hangingPunct="1">
        <a:defRPr sz="1800" kern="1200">
          <a:solidFill>
            <a:schemeClr val="tx1"/>
          </a:solidFill>
          <a:latin typeface="+mn-lt"/>
          <a:ea typeface="+mn-ea"/>
          <a:cs typeface="+mn-cs"/>
        </a:defRPr>
      </a:lvl4pPr>
      <a:lvl5pPr marL="1828982"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4"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ovdata.no/dokument/SF/forskrift/2009-10-02-1229"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hi.no/hn/helseregistre-og-registre/sysvak/teknisk-informasjon-for-sysvak" TargetMode="External"/><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hyperlink" Target="mailto:sysvak@fhi.no" TargetMode="External"/><Relationship Id="rId5" Type="http://schemas.openxmlformats.org/officeDocument/2006/relationships/hyperlink" Target="https://www.fhi.no/hn/helseregistre-og-registre/sysvak/hvordan-registreres/" TargetMode="External"/><Relationship Id="rId4" Type="http://schemas.openxmlformats.org/officeDocument/2006/relationships/hyperlink" Target="https://www.fhi.no/hn/helseregistre-og-registre/sysvak/veileder-for-sysvak-net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http://www.slv.no/" TargetMode="External"/><Relationship Id="rId2" Type="http://schemas.openxmlformats.org/officeDocument/2006/relationships/hyperlink" Target="http://www.fhi.no/kvp" TargetMode="Externa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hi.no/kvp" TargetMode="Externa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www.fhi.no/kvp" TargetMode="External"/><Relationship Id="rId2" Type="http://schemas.openxmlformats.org/officeDocument/2006/relationships/image" Target="../media/image37.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hyperlink" Target="https://www.fhi.no/sv/vaksine/koronavaksinasjonsprogrammet/" TargetMode="External"/><Relationship Id="rId7"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hyperlink" Target="https://legemiddelverket.no/andre-temaer/covid-19-og-legemidler#vaksiner-mot-covid-19" TargetMode="External"/><Relationship Id="rId5" Type="http://schemas.openxmlformats.org/officeDocument/2006/relationships/hyperlink" Target="https://www.fhi.no/nettpub/vaksinasjonsveilederen-for-helsepersonell/vaksiner-mot-de-enkelte-sykdommene/koronavaksine/" TargetMode="External"/><Relationship Id="rId4" Type="http://schemas.openxmlformats.org/officeDocument/2006/relationships/hyperlink" Target="https://www.fhi.no/nettpub/vaksinasjonsveilederen-for-helsepersonell/vaksinasjon/koronavaksinasjonsprogrammet/?term=&amp;h=1"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hyperlink" Target="https://www.fhi.no/nettpub/vaksinasjonsveilederen-for-helsepersonell/vaksiner-mot-de-enkelte-sykdommene/koronavaksine/"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image" Target="../media/image44.svg"/><Relationship Id="rId12" Type="http://schemas.openxmlformats.org/officeDocument/2006/relationships/image" Target="../media/image53.jpeg"/><Relationship Id="rId2" Type="http://schemas.openxmlformats.org/officeDocument/2006/relationships/image" Target="../media/image41.png"/><Relationship Id="rId1" Type="http://schemas.openxmlformats.org/officeDocument/2006/relationships/slideLayout" Target="../slideLayouts/slideLayout1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51.png"/><Relationship Id="rId9" Type="http://schemas.openxmlformats.org/officeDocument/2006/relationships/image" Target="../media/image46.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investors.modernatx.com/news-releases/news-release-details/moderna-announces-primary-efficacy-analysis-phase-3-cove-study" TargetMode="External"/><Relationship Id="rId4" Type="http://schemas.openxmlformats.org/officeDocument/2006/relationships/hyperlink" Target="https://doi.org/10.1016/S0140-6736(20)3266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1424954" y="1483303"/>
            <a:ext cx="8041342"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6000">
                <a:solidFill>
                  <a:srgbClr val="FFFFFF"/>
                </a:solidFill>
                <a:latin typeface="Calibri"/>
                <a:cs typeface="Calibri"/>
              </a:rPr>
              <a:t>Koronavaksinasjon</a:t>
            </a:r>
            <a:endParaRPr lang="nb-NO" sz="6000" b="0" i="0" u="none" strike="noStrike" kern="1200" cap="none" spc="0" normalizeH="0" baseline="0" noProof="0">
              <a:ln>
                <a:noFill/>
              </a:ln>
              <a:solidFill>
                <a:srgbClr val="FFFFFF"/>
              </a:solidFill>
              <a:effectLst/>
              <a:uLnTx/>
              <a:uFillTx/>
              <a:latin typeface="Calibri"/>
              <a:cs typeface="Calibri"/>
            </a:endParaRPr>
          </a:p>
          <a:p>
            <a:pPr defTabSz="914400">
              <a:defRPr/>
            </a:pPr>
            <a:r>
              <a:rPr lang="nb-NO" sz="4000" err="1">
                <a:solidFill>
                  <a:srgbClr val="FFFFFF"/>
                </a:solidFill>
                <a:latin typeface="Calibri"/>
                <a:cs typeface="Calibri"/>
              </a:rPr>
              <a:t>Webinar</a:t>
            </a:r>
            <a:r>
              <a:rPr lang="nb-NO" sz="4000">
                <a:solidFill>
                  <a:srgbClr val="FFFFFF"/>
                </a:solidFill>
                <a:latin typeface="Calibri"/>
                <a:cs typeface="Calibri"/>
              </a:rPr>
              <a:t> for kommunene</a:t>
            </a:r>
            <a:endParaRPr lang="nb-NO" sz="4000" b="0" i="0" u="none" strike="noStrike" kern="1200" cap="none" spc="0" normalizeH="0" baseline="0" noProof="0">
              <a:ln>
                <a:noFill/>
              </a:ln>
              <a:solidFill>
                <a:srgbClr val="FFFFFF"/>
              </a:solidFill>
              <a:effectLst/>
              <a:uLnTx/>
              <a:uFillTx/>
              <a:latin typeface="Calibri"/>
              <a:cs typeface="Calibri"/>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0052" y="4689909"/>
            <a:ext cx="2339580" cy="1492018"/>
          </a:xfrm>
          <a:prstGeom prst="rect">
            <a:avLst/>
          </a:prstGeom>
        </p:spPr>
      </p:pic>
      <p:sp>
        <p:nvSpPr>
          <p:cNvPr id="2" name="TekstSylinder 1"/>
          <p:cNvSpPr txBox="1"/>
          <p:nvPr/>
        </p:nvSpPr>
        <p:spPr>
          <a:xfrm>
            <a:off x="1424954" y="3243338"/>
            <a:ext cx="7082232" cy="584775"/>
          </a:xfrm>
          <a:prstGeom prst="rect">
            <a:avLst/>
          </a:prstGeom>
          <a:noFill/>
        </p:spPr>
        <p:txBody>
          <a:bodyPr wrap="square" lIns="91440" tIns="45720" rIns="91440" bIns="45720" rtlCol="0" anchor="t">
            <a:spAutoFit/>
          </a:bodyPr>
          <a:lstStyle/>
          <a:p>
            <a:r>
              <a:rPr lang="nb-NO" sz="3200">
                <a:solidFill>
                  <a:schemeClr val="accent4">
                    <a:lumMod val="60000"/>
                    <a:lumOff val="40000"/>
                  </a:schemeClr>
                </a:solidFill>
              </a:rPr>
              <a:t>10. desember 2020</a:t>
            </a:r>
            <a:endParaRPr lang="nb-NO" sz="3200" u="sng">
              <a:solidFill>
                <a:schemeClr val="accent4">
                  <a:lumMod val="60000"/>
                  <a:lumOff val="40000"/>
                </a:schemeClr>
              </a:solidFill>
              <a:cs typeface="Calibri"/>
            </a:endParaRPr>
          </a:p>
        </p:txBody>
      </p:sp>
    </p:spTree>
    <p:extLst>
      <p:ext uri="{BB962C8B-B14F-4D97-AF65-F5344CB8AC3E}">
        <p14:creationId xmlns:p14="http://schemas.microsoft.com/office/powerpoint/2010/main" val="232350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C94AD52-7B82-4012-AE70-1DA1C06528BC}"/>
              </a:ext>
            </a:extLst>
          </p:cNvPr>
          <p:cNvSpPr txBox="1">
            <a:spLocks/>
          </p:cNvSpPr>
          <p:nvPr/>
        </p:nvSpPr>
        <p:spPr>
          <a:xfrm>
            <a:off x="1647241" y="3211215"/>
            <a:ext cx="8844296" cy="2559677"/>
          </a:xfrm>
          <a:prstGeom prst="rect">
            <a:avLst/>
          </a:prstGeom>
        </p:spPr>
        <p:txBody>
          <a:bodyPr lIns="91440" tIns="45720" rIns="91440" bIns="45720" anchor="t"/>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2000" b="0" i="0" u="none" strike="noStrike" kern="1200" cap="none" spc="0" normalizeH="0" baseline="0" noProof="0">
                <a:ln>
                  <a:noFill/>
                </a:ln>
                <a:solidFill>
                  <a:srgbClr val="EE756A">
                    <a:lumMod val="50000"/>
                  </a:srgbClr>
                </a:solidFill>
                <a:effectLst/>
                <a:uLnTx/>
                <a:uFillTx/>
                <a:latin typeface="Calibri" panose="020F0502020204030204"/>
                <a:ea typeface="+mn-ea"/>
                <a:cs typeface="Calibri Light" panose="020F0302020204030204" pitchFamily="34" charset="0"/>
              </a:rPr>
              <a:t>VAKSINASJON MOT COVID-19</a:t>
            </a:r>
          </a:p>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3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Anbefalte grupper og prioritering</a:t>
            </a:r>
            <a:r>
              <a:rPr kumimoji="0" lang="nb-NO" sz="3600" b="0" i="0" u="none" strike="noStrike" kern="1200" cap="none" spc="0" normalizeH="0" noProof="0">
                <a:ln>
                  <a:noFill/>
                </a:ln>
                <a:solidFill>
                  <a:prstClr val="black"/>
                </a:solidFill>
                <a:effectLst/>
                <a:uLnTx/>
                <a:uFillTx/>
                <a:latin typeface="Calibri Light" panose="020F0302020204030204" pitchFamily="34" charset="0"/>
                <a:ea typeface="+mn-ea"/>
                <a:cs typeface="Calibri Light" panose="020F0302020204030204" pitchFamily="34" charset="0"/>
              </a:rPr>
              <a:t> mellom disse</a:t>
            </a:r>
          </a:p>
          <a:p>
            <a:pPr marL="0" indent="0">
              <a:lnSpc>
                <a:spcPct val="100000"/>
              </a:lnSpc>
              <a:spcAft>
                <a:spcPts val="0"/>
              </a:spcAft>
              <a:buNone/>
              <a:defRPr/>
            </a:pPr>
            <a:r>
              <a:rPr lang="nb-NO" sz="2400">
                <a:latin typeface="Calibri Light"/>
                <a:cs typeface="Calibri Light"/>
              </a:rPr>
              <a:t>Jasper Littmann</a:t>
            </a:r>
          </a:p>
          <a:p>
            <a:pPr marL="0" indent="0">
              <a:lnSpc>
                <a:spcPct val="100000"/>
              </a:lnSpc>
              <a:spcAft>
                <a:spcPts val="0"/>
              </a:spcAft>
              <a:buNone/>
              <a:defRPr/>
            </a:pPr>
            <a:endParaRPr lang="nb-NO" sz="3600">
              <a:latin typeface="Calibri Light" panose="020F0302020204030204" pitchFamily="34" charset="0"/>
              <a:cs typeface="Calibri Light" panose="020F0302020204030204" pitchFamily="34" charset="0"/>
            </a:endParaRPr>
          </a:p>
        </p:txBody>
      </p:sp>
      <p:pic>
        <p:nvPicPr>
          <p:cNvPr id="6" name="Bilde 5">
            <a:extLst>
              <a:ext uri="{FF2B5EF4-FFF2-40B4-BE49-F238E27FC236}">
                <a16:creationId xmlns:a16="http://schemas.microsoft.com/office/drawing/2014/main" id="{87EC1118-34C1-4F9F-9996-A7BF569BB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98184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80693CD-079C-4A62-A732-EBFE219FAF59}"/>
              </a:ext>
            </a:extLst>
          </p:cNvPr>
          <p:cNvSpPr txBox="1"/>
          <p:nvPr/>
        </p:nvSpPr>
        <p:spPr>
          <a:xfrm>
            <a:off x="4497161" y="3239527"/>
            <a:ext cx="302402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FHI anbefaler grupper for vaksinasjonen</a:t>
            </a:r>
          </a:p>
          <a:p>
            <a:pPr marL="285750" indent="-285750">
              <a:buFont typeface="Arial" panose="020B0604020202020204" pitchFamily="34" charset="0"/>
              <a:buChar char="•"/>
            </a:pPr>
            <a:r>
              <a:rPr lang="nb-NO" sz="1600">
                <a:latin typeface="Calibri Light"/>
                <a:cs typeface="Calibri Light"/>
              </a:rPr>
              <a:t>Anbefalinger trenger ikke å inkludere alle grupper som vaksinene godkjennes for </a:t>
            </a:r>
          </a:p>
          <a:p>
            <a:r>
              <a:rPr lang="nb-NO" sz="1600">
                <a:latin typeface="Calibri Light"/>
                <a:cs typeface="Calibri Light"/>
              </a:rPr>
              <a:t>	 (eksempel: influensa)</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For en anbefaling må </a:t>
            </a:r>
            <a:r>
              <a:rPr lang="nb-NO" sz="1600" u="sng">
                <a:latin typeface="Calibri Light" panose="020F0302020204030204" pitchFamily="34" charset="0"/>
                <a:cs typeface="Calibri Light" panose="020F0302020204030204" pitchFamily="34" charset="0"/>
              </a:rPr>
              <a:t>fordelene oppveie mulige ulemper</a:t>
            </a:r>
          </a:p>
          <a:p>
            <a:pPr marL="285750" indent="-285750">
              <a:buFont typeface="Arial" panose="020B0604020202020204" pitchFamily="34" charset="0"/>
              <a:buChar char="•"/>
            </a:pPr>
            <a:r>
              <a:rPr lang="nb-NO" sz="1600">
                <a:latin typeface="Calibri Light"/>
                <a:cs typeface="Calibri Light"/>
              </a:rPr>
              <a:t>Hvis vaksinen inngår i nasjonalt vaksinasjonsprogram, har kommunene ansvar for å tilby vaksinasjonen*</a:t>
            </a:r>
          </a:p>
          <a:p>
            <a:endParaRPr lang="nb-NO" sz="1600">
              <a:latin typeface="Calibri Light" panose="020F0302020204030204" pitchFamily="34" charset="0"/>
              <a:ea typeface="+mn-lt"/>
              <a:cs typeface="Calibri Light" panose="020F0302020204030204" pitchFamily="34" charset="0"/>
            </a:endParaRPr>
          </a:p>
          <a:p>
            <a:endParaRPr lang="nb-NO" sz="1600">
              <a:latin typeface="Calibri Light" panose="020F0302020204030204" pitchFamily="34" charset="0"/>
              <a:cs typeface="Calibri Light" panose="020F0302020204030204" pitchFamily="34" charset="0"/>
            </a:endParaRPr>
          </a:p>
        </p:txBody>
      </p:sp>
      <p:sp>
        <p:nvSpPr>
          <p:cNvPr id="3" name="TekstSylinder 2">
            <a:extLst>
              <a:ext uri="{FF2B5EF4-FFF2-40B4-BE49-F238E27FC236}">
                <a16:creationId xmlns:a16="http://schemas.microsoft.com/office/drawing/2014/main" id="{06C78CD8-6A79-4D3A-80EE-B99AEA08EA49}"/>
              </a:ext>
            </a:extLst>
          </p:cNvPr>
          <p:cNvSpPr txBox="1"/>
          <p:nvPr/>
        </p:nvSpPr>
        <p:spPr>
          <a:xfrm>
            <a:off x="957943" y="862149"/>
            <a:ext cx="8011886" cy="523220"/>
          </a:xfrm>
          <a:prstGeom prst="rect">
            <a:avLst/>
          </a:prstGeom>
          <a:noFill/>
        </p:spPr>
        <p:txBody>
          <a:bodyPr wrap="square" rtlCol="0">
            <a:spAutoFit/>
          </a:bodyPr>
          <a:lstStyle/>
          <a:p>
            <a:pPr algn="l"/>
            <a:r>
              <a:rPr lang="nb-NO" sz="2800">
                <a:latin typeface="Calibri Light" panose="020F0302020204030204" pitchFamily="34" charset="0"/>
                <a:cs typeface="Calibri Light" panose="020F0302020204030204" pitchFamily="34" charset="0"/>
              </a:rPr>
              <a:t>Godkjenning, anbefaling og prioritering</a:t>
            </a:r>
          </a:p>
        </p:txBody>
      </p:sp>
      <p:sp>
        <p:nvSpPr>
          <p:cNvPr id="4" name="Rektangel 3">
            <a:extLst>
              <a:ext uri="{FF2B5EF4-FFF2-40B4-BE49-F238E27FC236}">
                <a16:creationId xmlns:a16="http://schemas.microsoft.com/office/drawing/2014/main" id="{0804B969-9706-4C01-AB02-487E52BEAAB7}"/>
              </a:ext>
            </a:extLst>
          </p:cNvPr>
          <p:cNvSpPr/>
          <p:nvPr/>
        </p:nvSpPr>
        <p:spPr>
          <a:xfrm>
            <a:off x="1091293" y="2014537"/>
            <a:ext cx="2842532" cy="8477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a:latin typeface="Calibri Light" panose="020F0302020204030204" pitchFamily="34" charset="0"/>
                <a:cs typeface="Calibri Light" panose="020F0302020204030204" pitchFamily="34" charset="0"/>
              </a:rPr>
              <a:t>Godkjenning</a:t>
            </a:r>
          </a:p>
        </p:txBody>
      </p:sp>
      <p:sp>
        <p:nvSpPr>
          <p:cNvPr id="5" name="Rektangel 4">
            <a:extLst>
              <a:ext uri="{FF2B5EF4-FFF2-40B4-BE49-F238E27FC236}">
                <a16:creationId xmlns:a16="http://schemas.microsoft.com/office/drawing/2014/main" id="{4F395A9E-9203-49BB-9995-A1BC0C00D2D9}"/>
              </a:ext>
            </a:extLst>
          </p:cNvPr>
          <p:cNvSpPr/>
          <p:nvPr/>
        </p:nvSpPr>
        <p:spPr>
          <a:xfrm>
            <a:off x="4497161" y="2014535"/>
            <a:ext cx="2842532" cy="8477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a:latin typeface="Calibri Light" panose="020F0302020204030204" pitchFamily="34" charset="0"/>
                <a:cs typeface="Calibri Light" panose="020F0302020204030204" pitchFamily="34" charset="0"/>
              </a:rPr>
              <a:t>Anbefaling</a:t>
            </a:r>
          </a:p>
        </p:txBody>
      </p:sp>
      <p:sp>
        <p:nvSpPr>
          <p:cNvPr id="6" name="Rektangel 5">
            <a:extLst>
              <a:ext uri="{FF2B5EF4-FFF2-40B4-BE49-F238E27FC236}">
                <a16:creationId xmlns:a16="http://schemas.microsoft.com/office/drawing/2014/main" id="{B6260DA0-4C9F-40EE-BDA4-2261FB086F6F}"/>
              </a:ext>
            </a:extLst>
          </p:cNvPr>
          <p:cNvSpPr/>
          <p:nvPr/>
        </p:nvSpPr>
        <p:spPr>
          <a:xfrm>
            <a:off x="7903029" y="2014533"/>
            <a:ext cx="2842532" cy="8477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a:latin typeface="Calibri Light" panose="020F0302020204030204" pitchFamily="34" charset="0"/>
                <a:cs typeface="Calibri Light" panose="020F0302020204030204" pitchFamily="34" charset="0"/>
              </a:rPr>
              <a:t>Prioritering</a:t>
            </a:r>
          </a:p>
        </p:txBody>
      </p:sp>
      <p:sp>
        <p:nvSpPr>
          <p:cNvPr id="8" name="Rektangel 7">
            <a:extLst>
              <a:ext uri="{FF2B5EF4-FFF2-40B4-BE49-F238E27FC236}">
                <a16:creationId xmlns:a16="http://schemas.microsoft.com/office/drawing/2014/main" id="{EA26EF92-5A83-476E-8973-24AE9BE4B93F}"/>
              </a:ext>
            </a:extLst>
          </p:cNvPr>
          <p:cNvSpPr/>
          <p:nvPr/>
        </p:nvSpPr>
        <p:spPr>
          <a:xfrm>
            <a:off x="1091292" y="3243776"/>
            <a:ext cx="2842531" cy="2062103"/>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EMA godkjenner vaksinen på europeisk nivå. </a:t>
            </a:r>
          </a:p>
          <a:p>
            <a:pPr marL="285750" indent="-285750">
              <a:buFont typeface="Arial" panose="020B0604020202020204" pitchFamily="34" charset="0"/>
              <a:buChar char="•"/>
            </a:pPr>
            <a:r>
              <a:rPr lang="nb-NO" sz="1600">
                <a:latin typeface="Calibri Light"/>
                <a:cs typeface="Calibri Light"/>
              </a:rPr>
              <a:t>Godkjenning gjelder dermed også i Norge: SLV har en måned for å godkjenne vaksinene</a:t>
            </a:r>
          </a:p>
          <a:p>
            <a:pPr marL="285750" indent="-285750">
              <a:buFont typeface="Arial" panose="020B0604020202020204" pitchFamily="34" charset="0"/>
              <a:buChar char="•"/>
            </a:pPr>
            <a:endParaRPr lang="nb-NO" sz="1600">
              <a:latin typeface="Calibri Light"/>
              <a:cs typeface="Calibri Light"/>
            </a:endParaRPr>
          </a:p>
          <a:p>
            <a:endParaRPr lang="nb-NO" sz="1600">
              <a:latin typeface="Calibri Light" panose="020F0302020204030204" pitchFamily="34" charset="0"/>
              <a:cs typeface="Calibri Light" panose="020F0302020204030204" pitchFamily="34" charset="0"/>
            </a:endParaRPr>
          </a:p>
        </p:txBody>
      </p:sp>
      <p:sp>
        <p:nvSpPr>
          <p:cNvPr id="13" name="Rektangel 12">
            <a:extLst>
              <a:ext uri="{FF2B5EF4-FFF2-40B4-BE49-F238E27FC236}">
                <a16:creationId xmlns:a16="http://schemas.microsoft.com/office/drawing/2014/main" id="{3AE1974C-2E49-44FF-A4DF-F74F8EC5B32F}"/>
              </a:ext>
            </a:extLst>
          </p:cNvPr>
          <p:cNvSpPr/>
          <p:nvPr/>
        </p:nvSpPr>
        <p:spPr>
          <a:xfrm>
            <a:off x="8499290" y="6426346"/>
            <a:ext cx="3597460" cy="261610"/>
          </a:xfrm>
          <a:prstGeom prst="rect">
            <a:avLst/>
          </a:prstGeom>
        </p:spPr>
        <p:txBody>
          <a:bodyPr wrap="none">
            <a:spAutoFit/>
          </a:bodyPr>
          <a:lstStyle/>
          <a:p>
            <a:r>
              <a:rPr lang="nb-NO" sz="1050">
                <a:latin typeface="Calibri Light" panose="020F0302020204030204" pitchFamily="34" charset="0"/>
                <a:cs typeface="Calibri Light" panose="020F0302020204030204" pitchFamily="34" charset="0"/>
              </a:rPr>
              <a:t>  </a:t>
            </a:r>
            <a:r>
              <a:rPr lang="nb-NO" sz="1100">
                <a:latin typeface="Calibri Light" panose="020F0302020204030204" pitchFamily="34" charset="0"/>
                <a:cs typeface="Calibri Light" panose="020F0302020204030204" pitchFamily="34" charset="0"/>
              </a:rPr>
              <a:t>* </a:t>
            </a:r>
            <a:r>
              <a:rPr lang="nb-NO" sz="1050">
                <a:latin typeface="Calibri Light" panose="020F0302020204030204" pitchFamily="34" charset="0"/>
                <a:ea typeface="+mn-lt"/>
                <a:cs typeface="Calibri Light" panose="020F0302020204030204" pitchFamily="34" charset="0"/>
                <a:hlinkClick r:id="rId2"/>
              </a:rPr>
              <a:t>https://lovdata.no/dokument/SF/forskrift/2009-10-02-1229</a:t>
            </a:r>
            <a:endParaRPr lang="nb-NO" sz="1050">
              <a:latin typeface="Calibri Light" panose="020F0302020204030204" pitchFamily="34" charset="0"/>
              <a:cs typeface="Calibri Light" panose="020F0302020204030204" pitchFamily="34" charset="0"/>
            </a:endParaRPr>
          </a:p>
        </p:txBody>
      </p:sp>
      <p:sp>
        <p:nvSpPr>
          <p:cNvPr id="14" name="TekstSylinder 13">
            <a:extLst>
              <a:ext uri="{FF2B5EF4-FFF2-40B4-BE49-F238E27FC236}">
                <a16:creationId xmlns:a16="http://schemas.microsoft.com/office/drawing/2014/main" id="{4E079A5D-5201-4DBE-B056-B4B8D8EC71FB}"/>
              </a:ext>
            </a:extLst>
          </p:cNvPr>
          <p:cNvSpPr txBox="1"/>
          <p:nvPr/>
        </p:nvSpPr>
        <p:spPr>
          <a:xfrm>
            <a:off x="7961540" y="3249119"/>
            <a:ext cx="30240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I tilfelle en mangel på vaksinedoser anbefaler FHI en prioriteringsordning </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Prioriteringen rangerer de anbefalte gruppene</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Beslutningen om prioriteringen tas av regjeringen</a:t>
            </a:r>
          </a:p>
          <a:p>
            <a:endParaRPr lang="nb-NO" sz="1600">
              <a:latin typeface="Calibri Light" panose="020F0302020204030204" pitchFamily="34" charset="0"/>
              <a:ea typeface="+mn-lt"/>
              <a:cs typeface="Calibri Light" panose="020F0302020204030204" pitchFamily="34" charset="0"/>
            </a:endParaRPr>
          </a:p>
          <a:p>
            <a:endParaRPr lang="nb-NO" sz="1600">
              <a:latin typeface="Calibri Light" panose="020F0302020204030204" pitchFamily="34" charset="0"/>
              <a:cs typeface="Calibri Light" panose="020F0302020204030204" pitchFamily="34" charset="0"/>
            </a:endParaRPr>
          </a:p>
        </p:txBody>
      </p:sp>
      <p:sp>
        <p:nvSpPr>
          <p:cNvPr id="15" name="Likebent trekant 14">
            <a:extLst>
              <a:ext uri="{FF2B5EF4-FFF2-40B4-BE49-F238E27FC236}">
                <a16:creationId xmlns:a16="http://schemas.microsoft.com/office/drawing/2014/main" id="{81C3A6D5-9899-46A5-B7DD-CC4C38C284A0}"/>
              </a:ext>
            </a:extLst>
          </p:cNvPr>
          <p:cNvSpPr/>
          <p:nvPr/>
        </p:nvSpPr>
        <p:spPr>
          <a:xfrm rot="5400000">
            <a:off x="3791630" y="2282934"/>
            <a:ext cx="847725" cy="310925"/>
          </a:xfrm>
          <a:prstGeom prst="triangle">
            <a:avLst>
              <a:gd name="adj" fmla="val 5028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Likebent trekant 15">
            <a:extLst>
              <a:ext uri="{FF2B5EF4-FFF2-40B4-BE49-F238E27FC236}">
                <a16:creationId xmlns:a16="http://schemas.microsoft.com/office/drawing/2014/main" id="{2EAB731D-F844-4A65-AE8A-2BCAF9506D18}"/>
              </a:ext>
            </a:extLst>
          </p:cNvPr>
          <p:cNvSpPr/>
          <p:nvPr/>
        </p:nvSpPr>
        <p:spPr>
          <a:xfrm rot="5400000">
            <a:off x="7197499" y="2282933"/>
            <a:ext cx="847725" cy="310925"/>
          </a:xfrm>
          <a:prstGeom prst="triangle">
            <a:avLst>
              <a:gd name="adj" fmla="val 5028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B8E7F883-412A-41EF-A988-6E28DA7FD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271612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2ECAA5A8-090F-4DDF-893F-59494D033073}"/>
              </a:ext>
            </a:extLst>
          </p:cNvPr>
          <p:cNvSpPr/>
          <p:nvPr/>
        </p:nvSpPr>
        <p:spPr>
          <a:xfrm>
            <a:off x="6877783" y="6484551"/>
            <a:ext cx="5965914" cy="230832"/>
          </a:xfrm>
          <a:prstGeom prst="rect">
            <a:avLst/>
          </a:prstGeom>
        </p:spPr>
        <p:txBody>
          <a:bodyPr wrap="square">
            <a:spAutoFit/>
          </a:bodyPr>
          <a:lstStyle/>
          <a:p>
            <a:r>
              <a:rPr lang="nb-NO"/>
              <a:t>Adaptert fra https://www.cdc.gov/vaccines/acip/meetings/downloads/slides-2020-09/COVID-07-Dooling.pdf</a:t>
            </a:r>
          </a:p>
        </p:txBody>
      </p:sp>
      <p:pic>
        <p:nvPicPr>
          <p:cNvPr id="4" name="Bilde 3">
            <a:extLst>
              <a:ext uri="{FF2B5EF4-FFF2-40B4-BE49-F238E27FC236}">
                <a16:creationId xmlns:a16="http://schemas.microsoft.com/office/drawing/2014/main" id="{D0CC08A0-B998-4630-A7C0-C1F8008FA49F}"/>
              </a:ext>
            </a:extLst>
          </p:cNvPr>
          <p:cNvPicPr>
            <a:picLocks noChangeAspect="1"/>
          </p:cNvPicPr>
          <p:nvPr/>
        </p:nvPicPr>
        <p:blipFill>
          <a:blip r:embed="rId2"/>
          <a:stretch>
            <a:fillRect/>
          </a:stretch>
        </p:blipFill>
        <p:spPr>
          <a:xfrm>
            <a:off x="590835" y="1620906"/>
            <a:ext cx="11010330" cy="4487045"/>
          </a:xfrm>
          <a:prstGeom prst="rect">
            <a:avLst/>
          </a:prstGeom>
        </p:spPr>
      </p:pic>
      <p:sp>
        <p:nvSpPr>
          <p:cNvPr id="6" name="TekstSylinder 5">
            <a:extLst>
              <a:ext uri="{FF2B5EF4-FFF2-40B4-BE49-F238E27FC236}">
                <a16:creationId xmlns:a16="http://schemas.microsoft.com/office/drawing/2014/main" id="{D7477694-8865-474F-8CF9-50685617AF30}"/>
              </a:ext>
            </a:extLst>
          </p:cNvPr>
          <p:cNvSpPr txBox="1"/>
          <p:nvPr/>
        </p:nvSpPr>
        <p:spPr>
          <a:xfrm>
            <a:off x="957942" y="862149"/>
            <a:ext cx="8319407" cy="492443"/>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a:ln>
                  <a:noFill/>
                </a:ln>
                <a:solidFill>
                  <a:prstClr val="black"/>
                </a:solidFill>
                <a:effectLst/>
                <a:uLnTx/>
                <a:uFillTx/>
                <a:latin typeface="+mj-lt"/>
                <a:ea typeface="+mn-ea"/>
                <a:cs typeface="Calibri Light" panose="020F0302020204030204" pitchFamily="34" charset="0"/>
              </a:rPr>
              <a:t>FORVENTET PRIORITERINGSPERIODE</a:t>
            </a:r>
          </a:p>
        </p:txBody>
      </p:sp>
      <p:pic>
        <p:nvPicPr>
          <p:cNvPr id="8" name="Bilde 7">
            <a:extLst>
              <a:ext uri="{FF2B5EF4-FFF2-40B4-BE49-F238E27FC236}">
                <a16:creationId xmlns:a16="http://schemas.microsoft.com/office/drawing/2014/main" id="{1A540DBD-EA8B-4FE2-99D4-EE26138FE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343247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BDCDDBB5-9C9C-4345-9778-0BB8BD11B3D4}"/>
              </a:ext>
            </a:extLst>
          </p:cNvPr>
          <p:cNvSpPr txBox="1"/>
          <p:nvPr/>
        </p:nvSpPr>
        <p:spPr>
          <a:xfrm>
            <a:off x="957942" y="862149"/>
            <a:ext cx="10148208" cy="523220"/>
          </a:xfrm>
          <a:prstGeom prst="rect">
            <a:avLst/>
          </a:prstGeom>
          <a:noFill/>
        </p:spPr>
        <p:txBody>
          <a:bodyPr wrap="square" rtlCol="0">
            <a:spAutoFit/>
          </a:bodyPr>
          <a:lstStyle/>
          <a:p>
            <a:pPr algn="l"/>
            <a:r>
              <a:rPr lang="nb-NO" sz="2800">
                <a:latin typeface="Calibri Light" panose="020F0302020204030204" pitchFamily="34" charset="0"/>
                <a:cs typeface="Calibri Light" panose="020F0302020204030204" pitchFamily="34" charset="0"/>
              </a:rPr>
              <a:t>Hva er målene for koronavaksinasjonsprogrammet?</a:t>
            </a:r>
          </a:p>
        </p:txBody>
      </p:sp>
      <p:sp>
        <p:nvSpPr>
          <p:cNvPr id="5" name="Rektangel 4">
            <a:extLst>
              <a:ext uri="{FF2B5EF4-FFF2-40B4-BE49-F238E27FC236}">
                <a16:creationId xmlns:a16="http://schemas.microsoft.com/office/drawing/2014/main" id="{E472B9ED-876D-4EA4-B791-6A26AC444D57}"/>
              </a:ext>
            </a:extLst>
          </p:cNvPr>
          <p:cNvSpPr/>
          <p:nvPr/>
        </p:nvSpPr>
        <p:spPr>
          <a:xfrm>
            <a:off x="1062446" y="2969188"/>
            <a:ext cx="391886" cy="3918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latin typeface="Arial" panose="020B0604020202020204" pitchFamily="34" charset="0"/>
                <a:cs typeface="Arial" panose="020B0604020202020204" pitchFamily="34" charset="0"/>
              </a:rPr>
              <a:t>1</a:t>
            </a:r>
            <a:endParaRPr lang="nb-NO" b="1">
              <a:latin typeface="Arial" panose="020B0604020202020204" pitchFamily="34" charset="0"/>
              <a:cs typeface="Arial" panose="020B0604020202020204" pitchFamily="34" charset="0"/>
            </a:endParaRPr>
          </a:p>
        </p:txBody>
      </p:sp>
      <p:sp>
        <p:nvSpPr>
          <p:cNvPr id="6" name="Rektangel 5">
            <a:extLst>
              <a:ext uri="{FF2B5EF4-FFF2-40B4-BE49-F238E27FC236}">
                <a16:creationId xmlns:a16="http://schemas.microsoft.com/office/drawing/2014/main" id="{64DCF372-972A-4B3E-8A35-6EEBEB90E9A3}"/>
              </a:ext>
            </a:extLst>
          </p:cNvPr>
          <p:cNvSpPr/>
          <p:nvPr/>
        </p:nvSpPr>
        <p:spPr>
          <a:xfrm>
            <a:off x="1062446" y="3496928"/>
            <a:ext cx="391886" cy="3918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latin typeface="Arial" panose="020B0604020202020204" pitchFamily="34" charset="0"/>
                <a:cs typeface="Arial" panose="020B0604020202020204" pitchFamily="34" charset="0"/>
              </a:rPr>
              <a:t>2</a:t>
            </a:r>
            <a:endParaRPr lang="nb-NO" b="1">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40E0AE15-45EB-4620-A1CE-7A195FE385E4}"/>
              </a:ext>
            </a:extLst>
          </p:cNvPr>
          <p:cNvSpPr/>
          <p:nvPr/>
        </p:nvSpPr>
        <p:spPr>
          <a:xfrm>
            <a:off x="1062446" y="4024668"/>
            <a:ext cx="391886" cy="3918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latin typeface="Arial" panose="020B0604020202020204" pitchFamily="34" charset="0"/>
                <a:cs typeface="Arial" panose="020B0604020202020204" pitchFamily="34" charset="0"/>
              </a:rPr>
              <a:t>3</a:t>
            </a:r>
            <a:endParaRPr lang="nb-NO" b="1">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FD9949E7-02BD-457F-AC59-FC18BF7CC20A}"/>
              </a:ext>
            </a:extLst>
          </p:cNvPr>
          <p:cNvSpPr/>
          <p:nvPr/>
        </p:nvSpPr>
        <p:spPr>
          <a:xfrm>
            <a:off x="1062446" y="4552408"/>
            <a:ext cx="391886" cy="3918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latin typeface="Arial" panose="020B0604020202020204" pitchFamily="34" charset="0"/>
                <a:cs typeface="Arial" panose="020B0604020202020204" pitchFamily="34" charset="0"/>
              </a:rPr>
              <a:t>4</a:t>
            </a:r>
            <a:endParaRPr lang="nb-NO" b="1">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E1F729DA-EC77-4AF4-BD2F-6F3DFD3EB236}"/>
              </a:ext>
            </a:extLst>
          </p:cNvPr>
          <p:cNvSpPr/>
          <p:nvPr/>
        </p:nvSpPr>
        <p:spPr>
          <a:xfrm>
            <a:off x="1062446" y="5080148"/>
            <a:ext cx="391886" cy="3918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latin typeface="Arial" panose="020B0604020202020204" pitchFamily="34" charset="0"/>
                <a:cs typeface="Arial" panose="020B0604020202020204" pitchFamily="34" charset="0"/>
              </a:rPr>
              <a:t>5</a:t>
            </a:r>
            <a:endParaRPr lang="nb-NO" b="1">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20A8F02B-00B9-46B1-A35E-82B9DD5AE833}"/>
              </a:ext>
            </a:extLst>
          </p:cNvPr>
          <p:cNvSpPr/>
          <p:nvPr/>
        </p:nvSpPr>
        <p:spPr>
          <a:xfrm>
            <a:off x="1628503" y="2951062"/>
            <a:ext cx="5572397" cy="392159"/>
          </a:xfrm>
          <a:prstGeom prst="rect">
            <a:avLst/>
          </a:prstGeom>
        </p:spPr>
        <p:txBody>
          <a:bodyPr wrap="square">
            <a:spAutoFit/>
          </a:bodyPr>
          <a:lstStyle/>
          <a:p>
            <a:pPr lvl="0" algn="just">
              <a:lnSpc>
                <a:spcPct val="115000"/>
              </a:lnSpc>
              <a:spcAft>
                <a:spcPts val="0"/>
              </a:spcAft>
            </a:pPr>
            <a:r>
              <a:rPr lang="nb-NO" sz="1800">
                <a:latin typeface="Calibri Light" panose="020F0302020204030204" pitchFamily="34" charset="0"/>
                <a:ea typeface="Times New Roman" panose="02020603050405020304" pitchFamily="18" charset="0"/>
                <a:cs typeface="Calibri Light" panose="020F0302020204030204" pitchFamily="34" charset="0"/>
              </a:rPr>
              <a:t>Redusere risiko for død</a:t>
            </a:r>
          </a:p>
        </p:txBody>
      </p:sp>
      <p:sp>
        <p:nvSpPr>
          <p:cNvPr id="11" name="Rektangel 10">
            <a:extLst>
              <a:ext uri="{FF2B5EF4-FFF2-40B4-BE49-F238E27FC236}">
                <a16:creationId xmlns:a16="http://schemas.microsoft.com/office/drawing/2014/main" id="{848860D7-43AE-4258-B78A-CB47B6848734}"/>
              </a:ext>
            </a:extLst>
          </p:cNvPr>
          <p:cNvSpPr/>
          <p:nvPr/>
        </p:nvSpPr>
        <p:spPr>
          <a:xfrm>
            <a:off x="1628503" y="3519571"/>
            <a:ext cx="5572397" cy="392159"/>
          </a:xfrm>
          <a:prstGeom prst="rect">
            <a:avLst/>
          </a:prstGeom>
        </p:spPr>
        <p:txBody>
          <a:bodyPr wrap="square">
            <a:spAutoFit/>
          </a:bodyPr>
          <a:lstStyle/>
          <a:p>
            <a:pPr lvl="0" algn="just">
              <a:lnSpc>
                <a:spcPct val="115000"/>
              </a:lnSpc>
              <a:spcAft>
                <a:spcPts val="0"/>
              </a:spcAft>
            </a:pPr>
            <a:r>
              <a:rPr lang="nb-NO" sz="1800">
                <a:latin typeface="Calibri Light" panose="020F0302020204030204" pitchFamily="34" charset="0"/>
                <a:ea typeface="Times New Roman" panose="02020603050405020304" pitchFamily="18" charset="0"/>
                <a:cs typeface="Calibri Light" panose="020F0302020204030204" pitchFamily="34" charset="0"/>
              </a:rPr>
              <a:t>Redusere risiko for alvorlig sykdom</a:t>
            </a:r>
          </a:p>
        </p:txBody>
      </p:sp>
      <p:sp>
        <p:nvSpPr>
          <p:cNvPr id="12" name="Rektangel 11">
            <a:extLst>
              <a:ext uri="{FF2B5EF4-FFF2-40B4-BE49-F238E27FC236}">
                <a16:creationId xmlns:a16="http://schemas.microsoft.com/office/drawing/2014/main" id="{D35872F9-C8AA-4D8A-BB67-5821C055FE45}"/>
              </a:ext>
            </a:extLst>
          </p:cNvPr>
          <p:cNvSpPr/>
          <p:nvPr/>
        </p:nvSpPr>
        <p:spPr>
          <a:xfrm>
            <a:off x="1628503" y="4024668"/>
            <a:ext cx="5572397" cy="392159"/>
          </a:xfrm>
          <a:prstGeom prst="rect">
            <a:avLst/>
          </a:prstGeom>
        </p:spPr>
        <p:txBody>
          <a:bodyPr wrap="square">
            <a:spAutoFit/>
          </a:bodyPr>
          <a:lstStyle/>
          <a:p>
            <a:pPr lvl="0" algn="just">
              <a:lnSpc>
                <a:spcPct val="115000"/>
              </a:lnSpc>
              <a:spcAft>
                <a:spcPts val="0"/>
              </a:spcAft>
            </a:pPr>
            <a:r>
              <a:rPr lang="nb-NO" sz="1800">
                <a:latin typeface="Calibri Light" panose="020F0302020204030204" pitchFamily="34" charset="0"/>
                <a:ea typeface="Times New Roman" panose="02020603050405020304" pitchFamily="18" charset="0"/>
                <a:cs typeface="Calibri Light" panose="020F0302020204030204" pitchFamily="34" charset="0"/>
              </a:rPr>
              <a:t>Opprettholde essensielle tjenester og kritisk infrastruktur</a:t>
            </a:r>
          </a:p>
        </p:txBody>
      </p:sp>
      <p:sp>
        <p:nvSpPr>
          <p:cNvPr id="13" name="Rektangel 12">
            <a:extLst>
              <a:ext uri="{FF2B5EF4-FFF2-40B4-BE49-F238E27FC236}">
                <a16:creationId xmlns:a16="http://schemas.microsoft.com/office/drawing/2014/main" id="{3A23F0C3-D303-4902-AC2F-6297F3236773}"/>
              </a:ext>
            </a:extLst>
          </p:cNvPr>
          <p:cNvSpPr/>
          <p:nvPr/>
        </p:nvSpPr>
        <p:spPr>
          <a:xfrm>
            <a:off x="1628502" y="4561631"/>
            <a:ext cx="5572397" cy="392159"/>
          </a:xfrm>
          <a:prstGeom prst="rect">
            <a:avLst/>
          </a:prstGeom>
        </p:spPr>
        <p:txBody>
          <a:bodyPr wrap="square">
            <a:spAutoFit/>
          </a:bodyPr>
          <a:lstStyle/>
          <a:p>
            <a:pPr lvl="0" algn="just">
              <a:lnSpc>
                <a:spcPct val="115000"/>
              </a:lnSpc>
              <a:spcAft>
                <a:spcPts val="0"/>
              </a:spcAft>
            </a:pPr>
            <a:r>
              <a:rPr lang="nb-NO" sz="1800">
                <a:latin typeface="Calibri Light" panose="020F0302020204030204" pitchFamily="34" charset="0"/>
                <a:ea typeface="Times New Roman" panose="02020603050405020304" pitchFamily="18" charset="0"/>
                <a:cs typeface="Calibri Light" panose="020F0302020204030204" pitchFamily="34" charset="0"/>
              </a:rPr>
              <a:t>Beskytte sysselsettingen og økonomien</a:t>
            </a:r>
          </a:p>
        </p:txBody>
      </p:sp>
      <p:sp>
        <p:nvSpPr>
          <p:cNvPr id="14" name="Rektangel 13">
            <a:extLst>
              <a:ext uri="{FF2B5EF4-FFF2-40B4-BE49-F238E27FC236}">
                <a16:creationId xmlns:a16="http://schemas.microsoft.com/office/drawing/2014/main" id="{345D06C8-125C-4685-800D-14622F4EE5AC}"/>
              </a:ext>
            </a:extLst>
          </p:cNvPr>
          <p:cNvSpPr/>
          <p:nvPr/>
        </p:nvSpPr>
        <p:spPr>
          <a:xfrm>
            <a:off x="1628501" y="5066728"/>
            <a:ext cx="5572397" cy="392159"/>
          </a:xfrm>
          <a:prstGeom prst="rect">
            <a:avLst/>
          </a:prstGeom>
        </p:spPr>
        <p:txBody>
          <a:bodyPr wrap="square">
            <a:spAutoFit/>
          </a:bodyPr>
          <a:lstStyle/>
          <a:p>
            <a:pPr lvl="0" algn="just">
              <a:lnSpc>
                <a:spcPct val="115000"/>
              </a:lnSpc>
              <a:spcAft>
                <a:spcPts val="0"/>
              </a:spcAft>
            </a:pPr>
            <a:r>
              <a:rPr lang="nb-NO" sz="1800">
                <a:latin typeface="Calibri Light" panose="020F0302020204030204" pitchFamily="34" charset="0"/>
                <a:ea typeface="Times New Roman" panose="02020603050405020304" pitchFamily="18" charset="0"/>
                <a:cs typeface="Calibri Light" panose="020F0302020204030204" pitchFamily="34" charset="0"/>
              </a:rPr>
              <a:t>Gjenåpne samfunnet</a:t>
            </a:r>
          </a:p>
        </p:txBody>
      </p:sp>
      <p:cxnSp>
        <p:nvCxnSpPr>
          <p:cNvPr id="15" name="Rett linje 14">
            <a:extLst>
              <a:ext uri="{FF2B5EF4-FFF2-40B4-BE49-F238E27FC236}">
                <a16:creationId xmlns:a16="http://schemas.microsoft.com/office/drawing/2014/main" id="{812C9DCB-000D-43B2-9445-001796110441}"/>
              </a:ext>
            </a:extLst>
          </p:cNvPr>
          <p:cNvCxnSpPr>
            <a:cxnSpLocks/>
          </p:cNvCxnSpPr>
          <p:nvPr/>
        </p:nvCxnSpPr>
        <p:spPr>
          <a:xfrm>
            <a:off x="7219948" y="2893858"/>
            <a:ext cx="0" cy="29494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ikebent trekant 15">
            <a:extLst>
              <a:ext uri="{FF2B5EF4-FFF2-40B4-BE49-F238E27FC236}">
                <a16:creationId xmlns:a16="http://schemas.microsoft.com/office/drawing/2014/main" id="{2120862F-5CC4-48D5-B819-C3112BA386DC}"/>
              </a:ext>
            </a:extLst>
          </p:cNvPr>
          <p:cNvSpPr/>
          <p:nvPr/>
        </p:nvSpPr>
        <p:spPr>
          <a:xfrm rot="5400000">
            <a:off x="6967982" y="4073693"/>
            <a:ext cx="814172" cy="16170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F261432B-7C84-4005-88E6-AB3349C36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pic>
        <p:nvPicPr>
          <p:cNvPr id="2" name="Bilde 1">
            <a:extLst>
              <a:ext uri="{FF2B5EF4-FFF2-40B4-BE49-F238E27FC236}">
                <a16:creationId xmlns:a16="http://schemas.microsoft.com/office/drawing/2014/main" id="{76A93A27-880A-49CB-B3B7-247A276D9CD3}"/>
              </a:ext>
            </a:extLst>
          </p:cNvPr>
          <p:cNvPicPr>
            <a:picLocks noChangeAspect="1"/>
          </p:cNvPicPr>
          <p:nvPr/>
        </p:nvPicPr>
        <p:blipFill>
          <a:blip r:embed="rId3"/>
          <a:stretch>
            <a:fillRect/>
          </a:stretch>
        </p:blipFill>
        <p:spPr>
          <a:xfrm>
            <a:off x="7993389" y="1966879"/>
            <a:ext cx="3112754" cy="4516237"/>
          </a:xfrm>
          <a:prstGeom prst="rect">
            <a:avLst/>
          </a:prstGeom>
        </p:spPr>
      </p:pic>
    </p:spTree>
    <p:extLst>
      <p:ext uri="{BB962C8B-B14F-4D97-AF65-F5344CB8AC3E}">
        <p14:creationId xmlns:p14="http://schemas.microsoft.com/office/powerpoint/2010/main" val="4577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D19C6B70-5C29-4A05-8BDF-9D735992EC13}"/>
              </a:ext>
            </a:extLst>
          </p:cNvPr>
          <p:cNvSpPr txBox="1"/>
          <p:nvPr/>
        </p:nvSpPr>
        <p:spPr>
          <a:xfrm>
            <a:off x="957942" y="862149"/>
            <a:ext cx="10148208" cy="523220"/>
          </a:xfrm>
          <a:prstGeom prst="rect">
            <a:avLst/>
          </a:prstGeom>
          <a:noFill/>
        </p:spPr>
        <p:txBody>
          <a:bodyPr wrap="square" lIns="91440" tIns="45720" rIns="91440" bIns="45720" rtlCol="0" anchor="t">
            <a:spAutoFit/>
          </a:bodyPr>
          <a:lstStyle/>
          <a:p>
            <a:r>
              <a:rPr lang="nb-NO" sz="2800">
                <a:latin typeface="Calibri Light"/>
                <a:cs typeface="Calibri Light"/>
              </a:rPr>
              <a:t>Forhold relevant for anbefaling og prioritering</a:t>
            </a:r>
          </a:p>
        </p:txBody>
      </p:sp>
      <p:pic>
        <p:nvPicPr>
          <p:cNvPr id="1026" name="Picture 2" descr="Elderly Person Icon #92313 - Free Icons Library">
            <a:extLst>
              <a:ext uri="{FF2B5EF4-FFF2-40B4-BE49-F238E27FC236}">
                <a16:creationId xmlns:a16="http://schemas.microsoft.com/office/drawing/2014/main" id="{3A9AF2E8-57A2-40C9-8888-DFF75119CFC0}"/>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0991" y="2432515"/>
            <a:ext cx="1100882" cy="11008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e 1">
            <a:extLst>
              <a:ext uri="{FF2B5EF4-FFF2-40B4-BE49-F238E27FC236}">
                <a16:creationId xmlns:a16="http://schemas.microsoft.com/office/drawing/2014/main" id="{97769DC8-1D19-4614-93F9-8B11F29E8B57}"/>
              </a:ext>
            </a:extLst>
          </p:cNvPr>
          <p:cNvGrpSpPr/>
          <p:nvPr/>
        </p:nvGrpSpPr>
        <p:grpSpPr>
          <a:xfrm>
            <a:off x="2179294" y="2742401"/>
            <a:ext cx="671013" cy="582649"/>
            <a:chOff x="2179294" y="2742401"/>
            <a:chExt cx="671013" cy="582649"/>
          </a:xfrm>
        </p:grpSpPr>
        <p:sp>
          <p:nvSpPr>
            <p:cNvPr id="6" name="Hjerte 5">
              <a:extLst>
                <a:ext uri="{FF2B5EF4-FFF2-40B4-BE49-F238E27FC236}">
                  <a16:creationId xmlns:a16="http://schemas.microsoft.com/office/drawing/2014/main" id="{3E0EF43C-7C93-4FC8-A1E0-79C3FF676BE3}"/>
                </a:ext>
              </a:extLst>
            </p:cNvPr>
            <p:cNvSpPr/>
            <p:nvPr/>
          </p:nvSpPr>
          <p:spPr>
            <a:xfrm>
              <a:off x="2179294" y="2742401"/>
              <a:ext cx="671013" cy="582649"/>
            </a:xfrm>
            <a:prstGeom prst="hear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6" name="Bilde 25">
              <a:extLst>
                <a:ext uri="{FF2B5EF4-FFF2-40B4-BE49-F238E27FC236}">
                  <a16:creationId xmlns:a16="http://schemas.microsoft.com/office/drawing/2014/main" id="{26BB7528-2E91-43A8-A0D8-57F93A6F3C2A}"/>
                </a:ext>
              </a:extLst>
            </p:cNvPr>
            <p:cNvPicPr>
              <a:picLocks noChangeAspect="1"/>
            </p:cNvPicPr>
            <p:nvPr/>
          </p:nvPicPr>
          <p:blipFill>
            <a:blip r:embed="rId3"/>
            <a:stretch>
              <a:fillRect/>
            </a:stretch>
          </p:blipFill>
          <p:spPr>
            <a:xfrm>
              <a:off x="2266414" y="2863049"/>
              <a:ext cx="583893" cy="341352"/>
            </a:xfrm>
            <a:prstGeom prst="rect">
              <a:avLst/>
            </a:prstGeom>
          </p:spPr>
        </p:pic>
      </p:grpSp>
      <p:pic>
        <p:nvPicPr>
          <p:cNvPr id="1030" name="Picture 6" descr="Lung icon isolated on white background from Vector Image">
            <a:extLst>
              <a:ext uri="{FF2B5EF4-FFF2-40B4-BE49-F238E27FC236}">
                <a16:creationId xmlns:a16="http://schemas.microsoft.com/office/drawing/2014/main" id="{B86DEE63-C514-4875-A7F1-7BD1AC257630}"/>
              </a:ext>
            </a:extLst>
          </p:cNvPr>
          <p:cNvPicPr>
            <a:picLocks noChangeAspect="1" noChangeArrowheads="1"/>
          </p:cNvPicPr>
          <p:nvPr/>
        </p:nvPicPr>
        <p:blipFill rotWithShape="1">
          <a:blip r:embed="rId4" cstate="hqprint">
            <a:duotone>
              <a:schemeClr val="accent6">
                <a:shade val="45000"/>
                <a:satMod val="135000"/>
              </a:schemeClr>
              <a:prstClr val="white"/>
            </a:duotone>
            <a:extLst>
              <a:ext uri="{28A0092B-C50C-407E-A947-70E740481C1C}">
                <a14:useLocalDpi xmlns:a14="http://schemas.microsoft.com/office/drawing/2010/main" val="0"/>
              </a:ext>
            </a:extLst>
          </a:blip>
          <a:srcRect l="9211" t="10320" r="9908" b="16147"/>
          <a:stretch/>
        </p:blipFill>
        <p:spPr bwMode="auto">
          <a:xfrm>
            <a:off x="2955713" y="2567915"/>
            <a:ext cx="771113" cy="757135"/>
          </a:xfrm>
          <a:prstGeom prst="rect">
            <a:avLst/>
          </a:prstGeom>
          <a:noFill/>
          <a:extLst>
            <a:ext uri="{909E8E84-426E-40DD-AFC4-6F175D3DCCD1}">
              <a14:hiddenFill xmlns:a14="http://schemas.microsoft.com/office/drawing/2010/main">
                <a:solidFill>
                  <a:srgbClr val="FFFFFF"/>
                </a:solidFill>
              </a14:hiddenFill>
            </a:ext>
          </a:extLst>
        </p:spPr>
      </p:pic>
      <p:sp>
        <p:nvSpPr>
          <p:cNvPr id="37" name="Rektangel 36">
            <a:extLst>
              <a:ext uri="{FF2B5EF4-FFF2-40B4-BE49-F238E27FC236}">
                <a16:creationId xmlns:a16="http://schemas.microsoft.com/office/drawing/2014/main" id="{F9827CFC-1493-4E76-A121-79D5C18FD1F2}"/>
              </a:ext>
            </a:extLst>
          </p:cNvPr>
          <p:cNvSpPr/>
          <p:nvPr/>
        </p:nvSpPr>
        <p:spPr>
          <a:xfrm>
            <a:off x="957942" y="3982559"/>
            <a:ext cx="3109234" cy="1815882"/>
          </a:xfrm>
          <a:prstGeom prst="rect">
            <a:avLst/>
          </a:prstGeom>
        </p:spPr>
        <p:txBody>
          <a:bodyPr wrap="square">
            <a:spAutoFit/>
          </a:bodyPr>
          <a:lstStyle/>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alder (65+)</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underliggende sykdommer</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uttrekk av diagnosekoder fra EPJ</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basert på registerdata og litteraturgjennomgang </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liste kvalitetssikres og oppdateres fortløpende </a:t>
            </a:r>
          </a:p>
        </p:txBody>
      </p:sp>
      <p:sp>
        <p:nvSpPr>
          <p:cNvPr id="41" name="Rektangel 40">
            <a:extLst>
              <a:ext uri="{FF2B5EF4-FFF2-40B4-BE49-F238E27FC236}">
                <a16:creationId xmlns:a16="http://schemas.microsoft.com/office/drawing/2014/main" id="{A60B537C-6584-400C-A0DC-D0C47C4C56AF}"/>
              </a:ext>
            </a:extLst>
          </p:cNvPr>
          <p:cNvSpPr/>
          <p:nvPr/>
        </p:nvSpPr>
        <p:spPr>
          <a:xfrm>
            <a:off x="1269898" y="1829889"/>
            <a:ext cx="2498441" cy="369332"/>
          </a:xfrm>
          <a:prstGeom prst="rect">
            <a:avLst/>
          </a:prstGeom>
        </p:spPr>
        <p:txBody>
          <a:bodyPr wrap="none">
            <a:spAutoFit/>
          </a:bodyPr>
          <a:lstStyle/>
          <a:p>
            <a:r>
              <a:rPr lang="nb-NO" sz="1800">
                <a:latin typeface="Calibri Light" panose="020F0302020204030204" pitchFamily="34" charset="0"/>
                <a:cs typeface="Calibri Light" panose="020F0302020204030204" pitchFamily="34" charset="0"/>
              </a:rPr>
              <a:t>Medisinske risikofaktorer</a:t>
            </a:r>
          </a:p>
        </p:txBody>
      </p:sp>
      <p:grpSp>
        <p:nvGrpSpPr>
          <p:cNvPr id="40" name="Gruppe 39">
            <a:extLst>
              <a:ext uri="{FF2B5EF4-FFF2-40B4-BE49-F238E27FC236}">
                <a16:creationId xmlns:a16="http://schemas.microsoft.com/office/drawing/2014/main" id="{2E4E5D3D-6A88-41C1-9325-095B6B517A01}"/>
              </a:ext>
            </a:extLst>
          </p:cNvPr>
          <p:cNvGrpSpPr/>
          <p:nvPr/>
        </p:nvGrpSpPr>
        <p:grpSpPr>
          <a:xfrm>
            <a:off x="5645150" y="2269200"/>
            <a:ext cx="1354136" cy="1373970"/>
            <a:chOff x="5529261" y="2184065"/>
            <a:chExt cx="1571625" cy="1571625"/>
          </a:xfrm>
        </p:grpSpPr>
        <p:pic>
          <p:nvPicPr>
            <p:cNvPr id="1032" name="Picture 8" descr="Norway Icons - Download Free Vector Icons | Noun Project">
              <a:extLst>
                <a:ext uri="{FF2B5EF4-FFF2-40B4-BE49-F238E27FC236}">
                  <a16:creationId xmlns:a16="http://schemas.microsoft.com/office/drawing/2014/main" id="{07E6DDFB-B0CD-4796-950B-7E37687D72D7}"/>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9261" y="2184065"/>
              <a:ext cx="1571625" cy="157162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uppe 38">
              <a:extLst>
                <a:ext uri="{FF2B5EF4-FFF2-40B4-BE49-F238E27FC236}">
                  <a16:creationId xmlns:a16="http://schemas.microsoft.com/office/drawing/2014/main" id="{7EC63E32-7D2A-4CBC-AF1B-08C2A714FA8B}"/>
                </a:ext>
              </a:extLst>
            </p:cNvPr>
            <p:cNvGrpSpPr/>
            <p:nvPr/>
          </p:nvGrpSpPr>
          <p:grpSpPr>
            <a:xfrm>
              <a:off x="5976696" y="3384194"/>
              <a:ext cx="187325" cy="181093"/>
              <a:chOff x="6905036" y="3210363"/>
              <a:chExt cx="187325" cy="181093"/>
            </a:xfrm>
          </p:grpSpPr>
          <p:sp>
            <p:nvSpPr>
              <p:cNvPr id="44" name="Ellipse 43">
                <a:extLst>
                  <a:ext uri="{FF2B5EF4-FFF2-40B4-BE49-F238E27FC236}">
                    <a16:creationId xmlns:a16="http://schemas.microsoft.com/office/drawing/2014/main" id="{445DD00F-6DC2-4EAA-982C-82EECDF75718}"/>
                  </a:ext>
                </a:extLst>
              </p:cNvPr>
              <p:cNvSpPr/>
              <p:nvPr/>
            </p:nvSpPr>
            <p:spPr>
              <a:xfrm>
                <a:off x="6905036" y="3210363"/>
                <a:ext cx="187325" cy="1810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8005D25A-E899-414F-8062-8A72D618DBFF}"/>
                  </a:ext>
                </a:extLst>
              </p:cNvPr>
              <p:cNvSpPr/>
              <p:nvPr/>
            </p:nvSpPr>
            <p:spPr>
              <a:xfrm>
                <a:off x="6943370" y="3251696"/>
                <a:ext cx="110656" cy="9842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46" name="Gruppe 45">
              <a:extLst>
                <a:ext uri="{FF2B5EF4-FFF2-40B4-BE49-F238E27FC236}">
                  <a16:creationId xmlns:a16="http://schemas.microsoft.com/office/drawing/2014/main" id="{F9E11EB5-B000-4099-ADEC-499CA19C7EC9}"/>
                </a:ext>
              </a:extLst>
            </p:cNvPr>
            <p:cNvGrpSpPr/>
            <p:nvPr/>
          </p:nvGrpSpPr>
          <p:grpSpPr>
            <a:xfrm>
              <a:off x="5819517" y="3173168"/>
              <a:ext cx="141735" cy="132981"/>
              <a:chOff x="6945051" y="3137380"/>
              <a:chExt cx="187325" cy="181092"/>
            </a:xfrm>
          </p:grpSpPr>
          <p:sp>
            <p:nvSpPr>
              <p:cNvPr id="47" name="Ellipse 46">
                <a:extLst>
                  <a:ext uri="{FF2B5EF4-FFF2-40B4-BE49-F238E27FC236}">
                    <a16:creationId xmlns:a16="http://schemas.microsoft.com/office/drawing/2014/main" id="{255E86AB-222B-42A4-A634-70BD762A5CB8}"/>
                  </a:ext>
                </a:extLst>
              </p:cNvPr>
              <p:cNvSpPr/>
              <p:nvPr/>
            </p:nvSpPr>
            <p:spPr>
              <a:xfrm>
                <a:off x="6945051" y="3137380"/>
                <a:ext cx="187325" cy="1810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8" name="Ellipse 47">
                <a:extLst>
                  <a:ext uri="{FF2B5EF4-FFF2-40B4-BE49-F238E27FC236}">
                    <a16:creationId xmlns:a16="http://schemas.microsoft.com/office/drawing/2014/main" id="{1899E4B8-B839-4C0B-9777-10CD7331D9CE}"/>
                  </a:ext>
                </a:extLst>
              </p:cNvPr>
              <p:cNvSpPr/>
              <p:nvPr/>
            </p:nvSpPr>
            <p:spPr>
              <a:xfrm>
                <a:off x="6983385" y="3178720"/>
                <a:ext cx="110656" cy="9842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49" name="Gruppe 48">
              <a:extLst>
                <a:ext uri="{FF2B5EF4-FFF2-40B4-BE49-F238E27FC236}">
                  <a16:creationId xmlns:a16="http://schemas.microsoft.com/office/drawing/2014/main" id="{39E6E208-6179-4F51-91F0-8842F66FE35B}"/>
                </a:ext>
              </a:extLst>
            </p:cNvPr>
            <p:cNvGrpSpPr/>
            <p:nvPr/>
          </p:nvGrpSpPr>
          <p:grpSpPr>
            <a:xfrm>
              <a:off x="6096681" y="2925591"/>
              <a:ext cx="141735" cy="132982"/>
              <a:chOff x="6935353" y="3305856"/>
              <a:chExt cx="187325" cy="181093"/>
            </a:xfrm>
          </p:grpSpPr>
          <p:sp>
            <p:nvSpPr>
              <p:cNvPr id="50" name="Ellipse 49">
                <a:extLst>
                  <a:ext uri="{FF2B5EF4-FFF2-40B4-BE49-F238E27FC236}">
                    <a16:creationId xmlns:a16="http://schemas.microsoft.com/office/drawing/2014/main" id="{DEFBCC3D-D198-486E-8107-5F76A8C699C8}"/>
                  </a:ext>
                </a:extLst>
              </p:cNvPr>
              <p:cNvSpPr/>
              <p:nvPr/>
            </p:nvSpPr>
            <p:spPr>
              <a:xfrm>
                <a:off x="6935353" y="3305856"/>
                <a:ext cx="187325" cy="1810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1" name="Ellipse 50">
                <a:extLst>
                  <a:ext uri="{FF2B5EF4-FFF2-40B4-BE49-F238E27FC236}">
                    <a16:creationId xmlns:a16="http://schemas.microsoft.com/office/drawing/2014/main" id="{EA9958A1-A724-4B7E-99E6-2D916A8BD1F7}"/>
                  </a:ext>
                </a:extLst>
              </p:cNvPr>
              <p:cNvSpPr/>
              <p:nvPr/>
            </p:nvSpPr>
            <p:spPr>
              <a:xfrm>
                <a:off x="6973687" y="3347189"/>
                <a:ext cx="110656" cy="9842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53" name="Rektangel 52">
            <a:extLst>
              <a:ext uri="{FF2B5EF4-FFF2-40B4-BE49-F238E27FC236}">
                <a16:creationId xmlns:a16="http://schemas.microsoft.com/office/drawing/2014/main" id="{81E55868-2AC6-4806-AD3F-4987916ACC8B}"/>
              </a:ext>
            </a:extLst>
          </p:cNvPr>
          <p:cNvSpPr/>
          <p:nvPr/>
        </p:nvSpPr>
        <p:spPr>
          <a:xfrm>
            <a:off x="5214186" y="1829889"/>
            <a:ext cx="2784288" cy="369332"/>
          </a:xfrm>
          <a:prstGeom prst="rect">
            <a:avLst/>
          </a:prstGeom>
        </p:spPr>
        <p:txBody>
          <a:bodyPr wrap="none">
            <a:spAutoFit/>
          </a:bodyPr>
          <a:lstStyle/>
          <a:p>
            <a:r>
              <a:rPr lang="nb-NO" sz="1800">
                <a:latin typeface="Calibri Light" panose="020F0302020204030204" pitchFamily="34" charset="0"/>
                <a:cs typeface="Calibri Light" panose="020F0302020204030204" pitchFamily="34" charset="0"/>
              </a:rPr>
              <a:t>Geografiske forskjell i smitte</a:t>
            </a:r>
          </a:p>
        </p:txBody>
      </p:sp>
      <p:sp>
        <p:nvSpPr>
          <p:cNvPr id="54" name="Rektangel 53">
            <a:extLst>
              <a:ext uri="{FF2B5EF4-FFF2-40B4-BE49-F238E27FC236}">
                <a16:creationId xmlns:a16="http://schemas.microsoft.com/office/drawing/2014/main" id="{801DE57F-7B10-4FF0-AB23-87ACBE229EE5}"/>
              </a:ext>
            </a:extLst>
          </p:cNvPr>
          <p:cNvSpPr/>
          <p:nvPr/>
        </p:nvSpPr>
        <p:spPr>
          <a:xfrm>
            <a:off x="4840184" y="3982559"/>
            <a:ext cx="3109234" cy="1323439"/>
          </a:xfrm>
          <a:prstGeom prst="rect">
            <a:avLst/>
          </a:prstGeom>
        </p:spPr>
        <p:txBody>
          <a:bodyPr wrap="square">
            <a:spAutoFit/>
          </a:bodyPr>
          <a:lstStyle/>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mulig prioritering av regioner etter smittepress</a:t>
            </a:r>
          </a:p>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tett bebodde områder opplever økt smittepress og mer inngripende smitteverntiltak </a:t>
            </a:r>
          </a:p>
        </p:txBody>
      </p:sp>
      <p:cxnSp>
        <p:nvCxnSpPr>
          <p:cNvPr id="55" name="Rett linje 54">
            <a:extLst>
              <a:ext uri="{FF2B5EF4-FFF2-40B4-BE49-F238E27FC236}">
                <a16:creationId xmlns:a16="http://schemas.microsoft.com/office/drawing/2014/main" id="{E37EC722-63BA-41E2-BB8D-739C475088C7}"/>
              </a:ext>
            </a:extLst>
          </p:cNvPr>
          <p:cNvCxnSpPr>
            <a:cxnSpLocks/>
          </p:cNvCxnSpPr>
          <p:nvPr/>
        </p:nvCxnSpPr>
        <p:spPr>
          <a:xfrm>
            <a:off x="4654548" y="1767110"/>
            <a:ext cx="0" cy="4186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tt linje 56">
            <a:extLst>
              <a:ext uri="{FF2B5EF4-FFF2-40B4-BE49-F238E27FC236}">
                <a16:creationId xmlns:a16="http://schemas.microsoft.com/office/drawing/2014/main" id="{D54DEDCF-92C0-42D1-9859-AE5E99EC3290}"/>
              </a:ext>
            </a:extLst>
          </p:cNvPr>
          <p:cNvCxnSpPr>
            <a:cxnSpLocks/>
          </p:cNvCxnSpPr>
          <p:nvPr/>
        </p:nvCxnSpPr>
        <p:spPr>
          <a:xfrm>
            <a:off x="8106582" y="1767110"/>
            <a:ext cx="0" cy="4186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ktangel 57">
            <a:extLst>
              <a:ext uri="{FF2B5EF4-FFF2-40B4-BE49-F238E27FC236}">
                <a16:creationId xmlns:a16="http://schemas.microsoft.com/office/drawing/2014/main" id="{85274616-CF69-44B3-97A3-3590F9B662F2}"/>
              </a:ext>
            </a:extLst>
          </p:cNvPr>
          <p:cNvSpPr/>
          <p:nvPr/>
        </p:nvSpPr>
        <p:spPr>
          <a:xfrm>
            <a:off x="8720667" y="1814500"/>
            <a:ext cx="1404167" cy="369332"/>
          </a:xfrm>
          <a:prstGeom prst="rect">
            <a:avLst/>
          </a:prstGeom>
        </p:spPr>
        <p:txBody>
          <a:bodyPr wrap="none">
            <a:spAutoFit/>
          </a:bodyPr>
          <a:lstStyle/>
          <a:p>
            <a:r>
              <a:rPr lang="nb-NO" sz="1800">
                <a:latin typeface="Calibri Light" panose="020F0302020204030204" pitchFamily="34" charset="0"/>
                <a:cs typeface="Calibri Light" panose="020F0302020204030204" pitchFamily="34" charset="0"/>
              </a:rPr>
              <a:t>Yrkesgrupper</a:t>
            </a:r>
          </a:p>
        </p:txBody>
      </p:sp>
      <p:pic>
        <p:nvPicPr>
          <p:cNvPr id="45" name="Bilde 44">
            <a:extLst>
              <a:ext uri="{FF2B5EF4-FFF2-40B4-BE49-F238E27FC236}">
                <a16:creationId xmlns:a16="http://schemas.microsoft.com/office/drawing/2014/main" id="{79846190-9383-4803-8571-BCBAFAD6834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48803" t="18704" r="8514" b="45408"/>
          <a:stretch/>
        </p:blipFill>
        <p:spPr>
          <a:xfrm>
            <a:off x="9030484" y="2388889"/>
            <a:ext cx="1870430" cy="1110227"/>
          </a:xfrm>
          <a:prstGeom prst="rect">
            <a:avLst/>
          </a:prstGeom>
        </p:spPr>
      </p:pic>
      <p:sp>
        <p:nvSpPr>
          <p:cNvPr id="61" name="Rektangel 60">
            <a:extLst>
              <a:ext uri="{FF2B5EF4-FFF2-40B4-BE49-F238E27FC236}">
                <a16:creationId xmlns:a16="http://schemas.microsoft.com/office/drawing/2014/main" id="{F0FE8D6F-1396-4A7F-B2C1-AC0F618E0A61}"/>
              </a:ext>
            </a:extLst>
          </p:cNvPr>
          <p:cNvSpPr/>
          <p:nvPr/>
        </p:nvSpPr>
        <p:spPr>
          <a:xfrm>
            <a:off x="8500677" y="3974143"/>
            <a:ext cx="3109234" cy="1815882"/>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nb-NO" sz="1600">
                <a:latin typeface="Calibri Light" panose="020F0302020204030204" pitchFamily="34" charset="0"/>
                <a:cs typeface="Calibri Light" panose="020F0302020204030204" pitchFamily="34" charset="0"/>
              </a:rPr>
              <a:t>2 grupper mest relevant:</a:t>
            </a:r>
          </a:p>
          <a:p>
            <a:pPr marL="571500" lvl="1" indent="-209550">
              <a:buFont typeface="+mj-lt"/>
              <a:buAutoNum type="alphaLcParenR"/>
            </a:pPr>
            <a:r>
              <a:rPr lang="nb-NO" sz="1600" i="1">
                <a:latin typeface="Calibri Light" panose="020F0302020204030204" pitchFamily="34" charset="0"/>
                <a:cs typeface="Calibri Light" panose="020F0302020204030204" pitchFamily="34" charset="0"/>
              </a:rPr>
              <a:t>helsepersonell</a:t>
            </a:r>
          </a:p>
          <a:p>
            <a:pPr marL="571500" lvl="1" indent="-209550">
              <a:buFont typeface="+mj-lt"/>
              <a:buAutoNum type="alphaLcParenR"/>
            </a:pPr>
            <a:r>
              <a:rPr lang="nb-NO" sz="1600" i="1">
                <a:latin typeface="Calibri Light"/>
                <a:cs typeface="Calibri Light"/>
              </a:rPr>
              <a:t>kritiske samfunnsfunksjoner</a:t>
            </a:r>
          </a:p>
          <a:p>
            <a:pPr marL="285750" indent="-285750">
              <a:buFont typeface="Arial" panose="020B0604020202020204" pitchFamily="34" charset="0"/>
              <a:buChar char="•"/>
            </a:pPr>
            <a:r>
              <a:rPr lang="nb-NO" sz="1600">
                <a:latin typeface="Calibri Light"/>
                <a:cs typeface="Calibri Light"/>
              </a:rPr>
              <a:t>prioritering bør skje i tråd med  målene for vaksinasjonen: beskyttelse av liv og helse avgjørende  </a:t>
            </a:r>
            <a:endParaRPr lang="nb-NO" sz="1600">
              <a:latin typeface="Calibri Light" panose="020F0302020204030204" pitchFamily="34" charset="0"/>
              <a:cs typeface="Calibri Light" panose="020F0302020204030204" pitchFamily="34" charset="0"/>
            </a:endParaRPr>
          </a:p>
        </p:txBody>
      </p:sp>
      <p:sp>
        <p:nvSpPr>
          <p:cNvPr id="52" name="Ellipse 51">
            <a:extLst>
              <a:ext uri="{FF2B5EF4-FFF2-40B4-BE49-F238E27FC236}">
                <a16:creationId xmlns:a16="http://schemas.microsoft.com/office/drawing/2014/main" id="{D36C408E-CA21-4263-8A93-2F4D2BF137E5}"/>
              </a:ext>
            </a:extLst>
          </p:cNvPr>
          <p:cNvSpPr/>
          <p:nvPr/>
        </p:nvSpPr>
        <p:spPr>
          <a:xfrm>
            <a:off x="902308" y="1829889"/>
            <a:ext cx="367590" cy="338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latin typeface="Arial" panose="020B0604020202020204" pitchFamily="34" charset="0"/>
                <a:cs typeface="Arial" panose="020B0604020202020204" pitchFamily="34" charset="0"/>
              </a:rPr>
              <a:t>1</a:t>
            </a:r>
          </a:p>
        </p:txBody>
      </p:sp>
      <p:sp>
        <p:nvSpPr>
          <p:cNvPr id="63" name="Ellipse 62">
            <a:extLst>
              <a:ext uri="{FF2B5EF4-FFF2-40B4-BE49-F238E27FC236}">
                <a16:creationId xmlns:a16="http://schemas.microsoft.com/office/drawing/2014/main" id="{C9C35470-0427-45D1-95A0-FD751A9265B6}"/>
              </a:ext>
            </a:extLst>
          </p:cNvPr>
          <p:cNvSpPr/>
          <p:nvPr/>
        </p:nvSpPr>
        <p:spPr>
          <a:xfrm>
            <a:off x="4782259" y="1829889"/>
            <a:ext cx="367590" cy="338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latin typeface="Arial" panose="020B0604020202020204" pitchFamily="34" charset="0"/>
                <a:cs typeface="Arial" panose="020B0604020202020204" pitchFamily="34" charset="0"/>
              </a:rPr>
              <a:t>2</a:t>
            </a:r>
          </a:p>
        </p:txBody>
      </p:sp>
      <p:sp>
        <p:nvSpPr>
          <p:cNvPr id="64" name="Ellipse 63">
            <a:extLst>
              <a:ext uri="{FF2B5EF4-FFF2-40B4-BE49-F238E27FC236}">
                <a16:creationId xmlns:a16="http://schemas.microsoft.com/office/drawing/2014/main" id="{E548DC4B-FC29-4BC2-9E1F-EEB419CA1F3F}"/>
              </a:ext>
            </a:extLst>
          </p:cNvPr>
          <p:cNvSpPr/>
          <p:nvPr/>
        </p:nvSpPr>
        <p:spPr>
          <a:xfrm>
            <a:off x="8316882" y="1829889"/>
            <a:ext cx="367590" cy="338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a:latin typeface="Arial" panose="020B0604020202020204" pitchFamily="34" charset="0"/>
                <a:cs typeface="Arial" panose="020B0604020202020204" pitchFamily="34" charset="0"/>
              </a:rPr>
              <a:t>3</a:t>
            </a:r>
          </a:p>
        </p:txBody>
      </p:sp>
      <p:cxnSp>
        <p:nvCxnSpPr>
          <p:cNvPr id="60" name="Rett linje 59">
            <a:extLst>
              <a:ext uri="{FF2B5EF4-FFF2-40B4-BE49-F238E27FC236}">
                <a16:creationId xmlns:a16="http://schemas.microsoft.com/office/drawing/2014/main" id="{2FA23CF9-C82F-4573-BBA0-899D784E1360}"/>
              </a:ext>
            </a:extLst>
          </p:cNvPr>
          <p:cNvCxnSpPr/>
          <p:nvPr/>
        </p:nvCxnSpPr>
        <p:spPr>
          <a:xfrm>
            <a:off x="957942" y="6096000"/>
            <a:ext cx="10753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ikebent trekant 68">
            <a:extLst>
              <a:ext uri="{FF2B5EF4-FFF2-40B4-BE49-F238E27FC236}">
                <a16:creationId xmlns:a16="http://schemas.microsoft.com/office/drawing/2014/main" id="{4054C4A3-5B68-45A6-9E0A-66ABDDD2487A}"/>
              </a:ext>
            </a:extLst>
          </p:cNvPr>
          <p:cNvSpPr/>
          <p:nvPr/>
        </p:nvSpPr>
        <p:spPr>
          <a:xfrm rot="10800000">
            <a:off x="2266414" y="6153612"/>
            <a:ext cx="814172" cy="18798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Likebent trekant 69">
            <a:extLst>
              <a:ext uri="{FF2B5EF4-FFF2-40B4-BE49-F238E27FC236}">
                <a16:creationId xmlns:a16="http://schemas.microsoft.com/office/drawing/2014/main" id="{812DC04C-FEF6-4A73-A062-56CFD6063260}"/>
              </a:ext>
            </a:extLst>
          </p:cNvPr>
          <p:cNvSpPr/>
          <p:nvPr/>
        </p:nvSpPr>
        <p:spPr>
          <a:xfrm rot="10800000">
            <a:off x="6096000" y="6144797"/>
            <a:ext cx="814172" cy="18798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Likebent trekant 71">
            <a:extLst>
              <a:ext uri="{FF2B5EF4-FFF2-40B4-BE49-F238E27FC236}">
                <a16:creationId xmlns:a16="http://schemas.microsoft.com/office/drawing/2014/main" id="{A4905770-62BC-4377-9F79-9700662AC050}"/>
              </a:ext>
            </a:extLst>
          </p:cNvPr>
          <p:cNvSpPr/>
          <p:nvPr/>
        </p:nvSpPr>
        <p:spPr>
          <a:xfrm rot="10800000">
            <a:off x="9883685" y="6153612"/>
            <a:ext cx="814172" cy="18798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Likebent trekant 72">
            <a:extLst>
              <a:ext uri="{FF2B5EF4-FFF2-40B4-BE49-F238E27FC236}">
                <a16:creationId xmlns:a16="http://schemas.microsoft.com/office/drawing/2014/main" id="{280F1096-1835-4EE4-81AC-8EEA0B87ED8F}"/>
              </a:ext>
            </a:extLst>
          </p:cNvPr>
          <p:cNvSpPr/>
          <p:nvPr/>
        </p:nvSpPr>
        <p:spPr>
          <a:xfrm rot="10800000">
            <a:off x="6063696" y="6144797"/>
            <a:ext cx="814172" cy="18798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Likebent trekant 73">
            <a:extLst>
              <a:ext uri="{FF2B5EF4-FFF2-40B4-BE49-F238E27FC236}">
                <a16:creationId xmlns:a16="http://schemas.microsoft.com/office/drawing/2014/main" id="{B594B800-0BA2-4E2D-864F-C639C1727A2D}"/>
              </a:ext>
            </a:extLst>
          </p:cNvPr>
          <p:cNvSpPr/>
          <p:nvPr/>
        </p:nvSpPr>
        <p:spPr>
          <a:xfrm rot="10800000">
            <a:off x="9851381" y="6153612"/>
            <a:ext cx="814172" cy="18798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673AE5C-CB77-4380-A780-1396D6D56DE2}"/>
              </a:ext>
            </a:extLst>
          </p:cNvPr>
          <p:cNvSpPr/>
          <p:nvPr/>
        </p:nvSpPr>
        <p:spPr>
          <a:xfrm>
            <a:off x="3164915" y="6441445"/>
            <a:ext cx="6959919" cy="338554"/>
          </a:xfrm>
          <a:prstGeom prst="rect">
            <a:avLst/>
          </a:prstGeom>
        </p:spPr>
        <p:txBody>
          <a:bodyPr wrap="none">
            <a:spAutoFit/>
          </a:bodyPr>
          <a:lstStyle/>
          <a:p>
            <a:r>
              <a:rPr lang="nb-NO" sz="1600" b="1">
                <a:latin typeface="Calibri Light" panose="020F0302020204030204" pitchFamily="34" charset="0"/>
                <a:cs typeface="Calibri Light" panose="020F0302020204030204" pitchFamily="34" charset="0"/>
              </a:rPr>
              <a:t>Prioriteringskriterier må tilpasses både smittesituasjonen og vaksinenes egenskaper </a:t>
            </a:r>
          </a:p>
        </p:txBody>
      </p:sp>
      <p:pic>
        <p:nvPicPr>
          <p:cNvPr id="43" name="Bilde 42">
            <a:extLst>
              <a:ext uri="{FF2B5EF4-FFF2-40B4-BE49-F238E27FC236}">
                <a16:creationId xmlns:a16="http://schemas.microsoft.com/office/drawing/2014/main" id="{4574AEAB-71D3-48A3-9971-1DD17AF2FA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4252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D19C6B70-5C29-4A05-8BDF-9D735992EC13}"/>
              </a:ext>
            </a:extLst>
          </p:cNvPr>
          <p:cNvSpPr txBox="1"/>
          <p:nvPr/>
        </p:nvSpPr>
        <p:spPr>
          <a:xfrm>
            <a:off x="957942" y="862149"/>
            <a:ext cx="10148208" cy="523220"/>
          </a:xfrm>
          <a:prstGeom prst="rect">
            <a:avLst/>
          </a:prstGeom>
          <a:noFill/>
        </p:spPr>
        <p:txBody>
          <a:bodyPr wrap="square" lIns="91440" tIns="45720" rIns="91440" bIns="45720" rtlCol="0" anchor="t">
            <a:spAutoFit/>
          </a:bodyPr>
          <a:lstStyle/>
          <a:p>
            <a:r>
              <a:rPr lang="nb-NO" sz="2800">
                <a:latin typeface="Calibri Light"/>
                <a:cs typeface="Calibri Light"/>
              </a:rPr>
              <a:t>Foreløpig prioriterte grupper</a:t>
            </a:r>
          </a:p>
        </p:txBody>
      </p:sp>
      <p:sp>
        <p:nvSpPr>
          <p:cNvPr id="37" name="Rektangel 36">
            <a:extLst>
              <a:ext uri="{FF2B5EF4-FFF2-40B4-BE49-F238E27FC236}">
                <a16:creationId xmlns:a16="http://schemas.microsoft.com/office/drawing/2014/main" id="{F9827CFC-1493-4E76-A121-79D5C18FD1F2}"/>
              </a:ext>
            </a:extLst>
          </p:cNvPr>
          <p:cNvSpPr/>
          <p:nvPr/>
        </p:nvSpPr>
        <p:spPr>
          <a:xfrm>
            <a:off x="2231682" y="3769213"/>
            <a:ext cx="3862710" cy="2862322"/>
          </a:xfrm>
          <a:prstGeom prst="rect">
            <a:avLst/>
          </a:prstGeom>
        </p:spPr>
        <p:txBody>
          <a:bodyPr wrap="square">
            <a:spAutoFit/>
          </a:bodyPr>
          <a:lstStyle/>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Beboere i sykehjem og omsorgsboliger</a:t>
            </a:r>
          </a:p>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Eldre over 85 år</a:t>
            </a:r>
          </a:p>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Eldre over 75 år</a:t>
            </a:r>
          </a:p>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Eldre over 65 år</a:t>
            </a:r>
          </a:p>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Personer 18-64 med underliggende sykdommer (spesifiseres separat) </a:t>
            </a:r>
          </a:p>
          <a:p>
            <a:pPr marL="285750" indent="-285750">
              <a:buFont typeface="Arial" panose="020B0604020202020204" pitchFamily="34" charset="0"/>
              <a:buChar char="•"/>
            </a:pPr>
            <a:endParaRPr lang="nb-NO"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nb-NO"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nb-NO" sz="1800">
              <a:latin typeface="Calibri Light" panose="020F0302020204030204" pitchFamily="34" charset="0"/>
              <a:cs typeface="Calibri Light" panose="020F0302020204030204" pitchFamily="34" charset="0"/>
            </a:endParaRPr>
          </a:p>
        </p:txBody>
      </p:sp>
      <p:sp>
        <p:nvSpPr>
          <p:cNvPr id="61" name="Rektangel 60">
            <a:extLst>
              <a:ext uri="{FF2B5EF4-FFF2-40B4-BE49-F238E27FC236}">
                <a16:creationId xmlns:a16="http://schemas.microsoft.com/office/drawing/2014/main" id="{F0FE8D6F-1396-4A7F-B2C1-AC0F618E0A61}"/>
              </a:ext>
            </a:extLst>
          </p:cNvPr>
          <p:cNvSpPr/>
          <p:nvPr/>
        </p:nvSpPr>
        <p:spPr>
          <a:xfrm>
            <a:off x="6977116" y="3523608"/>
            <a:ext cx="3109234" cy="1477328"/>
          </a:xfrm>
          <a:prstGeom prst="rect">
            <a:avLst/>
          </a:prstGeom>
        </p:spPr>
        <p:txBody>
          <a:bodyPr wrap="square" lIns="91440" tIns="45720" rIns="91440" bIns="45720" anchor="t">
            <a:spAutoFit/>
          </a:bodyPr>
          <a:lstStyle/>
          <a:p>
            <a:r>
              <a:rPr lang="nb-NO" sz="1800">
                <a:latin typeface="Calibri Light" panose="020F0302020204030204" pitchFamily="34" charset="0"/>
                <a:cs typeface="Calibri Light" panose="020F0302020204030204" pitchFamily="34" charset="0"/>
              </a:rPr>
              <a:t>Mulig stratifisering etter: </a:t>
            </a:r>
          </a:p>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Omfang pasientkontakt	</a:t>
            </a:r>
          </a:p>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Arbeidssted</a:t>
            </a:r>
          </a:p>
          <a:p>
            <a:pPr marL="285750" indent="-285750">
              <a:buFont typeface="Arial" panose="020B0604020202020204" pitchFamily="34" charset="0"/>
              <a:buChar char="•"/>
            </a:pPr>
            <a:r>
              <a:rPr lang="nb-NO" sz="1800">
                <a:latin typeface="Calibri Light" panose="020F0302020204030204" pitchFamily="34" charset="0"/>
                <a:cs typeface="Calibri Light" panose="020F0302020204030204" pitchFamily="34" charset="0"/>
              </a:rPr>
              <a:t>Smitterisiko</a:t>
            </a:r>
          </a:p>
          <a:p>
            <a:endParaRPr lang="nb-NO" sz="1800">
              <a:latin typeface="Calibri Light" panose="020F0302020204030204" pitchFamily="34" charset="0"/>
              <a:cs typeface="Calibri Light" panose="020F0302020204030204" pitchFamily="34" charset="0"/>
            </a:endParaRPr>
          </a:p>
        </p:txBody>
      </p:sp>
      <p:cxnSp>
        <p:nvCxnSpPr>
          <p:cNvPr id="60" name="Rett linje 59">
            <a:extLst>
              <a:ext uri="{FF2B5EF4-FFF2-40B4-BE49-F238E27FC236}">
                <a16:creationId xmlns:a16="http://schemas.microsoft.com/office/drawing/2014/main" id="{2FA23CF9-C82F-4573-BBA0-899D784E1360}"/>
              </a:ext>
            </a:extLst>
          </p:cNvPr>
          <p:cNvCxnSpPr>
            <a:cxnSpLocks/>
          </p:cNvCxnSpPr>
          <p:nvPr/>
        </p:nvCxnSpPr>
        <p:spPr>
          <a:xfrm>
            <a:off x="1796708" y="5815265"/>
            <a:ext cx="80288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ikebent trekant 68">
            <a:extLst>
              <a:ext uri="{FF2B5EF4-FFF2-40B4-BE49-F238E27FC236}">
                <a16:creationId xmlns:a16="http://schemas.microsoft.com/office/drawing/2014/main" id="{4054C4A3-5B68-45A6-9E0A-66ABDDD2487A}"/>
              </a:ext>
            </a:extLst>
          </p:cNvPr>
          <p:cNvSpPr/>
          <p:nvPr/>
        </p:nvSpPr>
        <p:spPr>
          <a:xfrm rot="10800000">
            <a:off x="3476411" y="5995851"/>
            <a:ext cx="814172" cy="18798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Likebent trekant 73">
            <a:extLst>
              <a:ext uri="{FF2B5EF4-FFF2-40B4-BE49-F238E27FC236}">
                <a16:creationId xmlns:a16="http://schemas.microsoft.com/office/drawing/2014/main" id="{B594B800-0BA2-4E2D-864F-C639C1727A2D}"/>
              </a:ext>
            </a:extLst>
          </p:cNvPr>
          <p:cNvSpPr/>
          <p:nvPr/>
        </p:nvSpPr>
        <p:spPr>
          <a:xfrm rot="10800000">
            <a:off x="7878274" y="5998342"/>
            <a:ext cx="814172" cy="18798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673AE5C-CB77-4380-A780-1396D6D56DE2}"/>
              </a:ext>
            </a:extLst>
          </p:cNvPr>
          <p:cNvSpPr/>
          <p:nvPr/>
        </p:nvSpPr>
        <p:spPr>
          <a:xfrm>
            <a:off x="2818906" y="6233931"/>
            <a:ext cx="6959919" cy="338554"/>
          </a:xfrm>
          <a:prstGeom prst="rect">
            <a:avLst/>
          </a:prstGeom>
        </p:spPr>
        <p:txBody>
          <a:bodyPr wrap="none">
            <a:spAutoFit/>
          </a:bodyPr>
          <a:lstStyle/>
          <a:p>
            <a:r>
              <a:rPr lang="nb-NO" sz="1600" b="1">
                <a:latin typeface="Calibri Light" panose="020F0302020204030204" pitchFamily="34" charset="0"/>
                <a:cs typeface="Calibri Light" panose="020F0302020204030204" pitchFamily="34" charset="0"/>
              </a:rPr>
              <a:t>Prioriteringskriterier må tilpasses både smittesituasjonen og vaksinenes egenskaper </a:t>
            </a:r>
          </a:p>
        </p:txBody>
      </p:sp>
      <p:pic>
        <p:nvPicPr>
          <p:cNvPr id="43" name="Bilde 42">
            <a:extLst>
              <a:ext uri="{FF2B5EF4-FFF2-40B4-BE49-F238E27FC236}">
                <a16:creationId xmlns:a16="http://schemas.microsoft.com/office/drawing/2014/main" id="{4574AEAB-71D3-48A3-9971-1DD17AF2FA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pic>
        <p:nvPicPr>
          <p:cNvPr id="42" name="Picture 2" descr="Elderly Person Icon #92313 - Free Icons Library">
            <a:extLst>
              <a:ext uri="{FF2B5EF4-FFF2-40B4-BE49-F238E27FC236}">
                <a16:creationId xmlns:a16="http://schemas.microsoft.com/office/drawing/2014/main" id="{ED833315-91E7-4A14-B059-59ABCA61BF4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0342" y="2178002"/>
            <a:ext cx="1100882" cy="1100882"/>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uppe 55">
            <a:extLst>
              <a:ext uri="{FF2B5EF4-FFF2-40B4-BE49-F238E27FC236}">
                <a16:creationId xmlns:a16="http://schemas.microsoft.com/office/drawing/2014/main" id="{36FF4955-AFF1-469B-8204-7C94ED6985DD}"/>
              </a:ext>
            </a:extLst>
          </p:cNvPr>
          <p:cNvGrpSpPr/>
          <p:nvPr/>
        </p:nvGrpSpPr>
        <p:grpSpPr>
          <a:xfrm>
            <a:off x="3498645" y="2487888"/>
            <a:ext cx="671013" cy="582649"/>
            <a:chOff x="2179294" y="2742401"/>
            <a:chExt cx="671013" cy="582649"/>
          </a:xfrm>
        </p:grpSpPr>
        <p:sp>
          <p:nvSpPr>
            <p:cNvPr id="59" name="Hjerte 58">
              <a:extLst>
                <a:ext uri="{FF2B5EF4-FFF2-40B4-BE49-F238E27FC236}">
                  <a16:creationId xmlns:a16="http://schemas.microsoft.com/office/drawing/2014/main" id="{6FB00094-6C4D-4070-A388-850D325268E0}"/>
                </a:ext>
              </a:extLst>
            </p:cNvPr>
            <p:cNvSpPr/>
            <p:nvPr/>
          </p:nvSpPr>
          <p:spPr>
            <a:xfrm>
              <a:off x="2179294" y="2742401"/>
              <a:ext cx="671013" cy="582649"/>
            </a:xfrm>
            <a:prstGeom prst="hear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a:extLst>
                <a:ext uri="{FF2B5EF4-FFF2-40B4-BE49-F238E27FC236}">
                  <a16:creationId xmlns:a16="http://schemas.microsoft.com/office/drawing/2014/main" id="{AEBF4A5A-526C-4F45-BAAB-2F1C7C5CA162}"/>
                </a:ext>
              </a:extLst>
            </p:cNvPr>
            <p:cNvPicPr>
              <a:picLocks noChangeAspect="1"/>
            </p:cNvPicPr>
            <p:nvPr/>
          </p:nvPicPr>
          <p:blipFill>
            <a:blip r:embed="rId4"/>
            <a:stretch>
              <a:fillRect/>
            </a:stretch>
          </p:blipFill>
          <p:spPr>
            <a:xfrm>
              <a:off x="2266414" y="2863049"/>
              <a:ext cx="583893" cy="341352"/>
            </a:xfrm>
            <a:prstGeom prst="rect">
              <a:avLst/>
            </a:prstGeom>
          </p:spPr>
        </p:pic>
      </p:grpSp>
      <p:pic>
        <p:nvPicPr>
          <p:cNvPr id="65" name="Picture 6" descr="Lung icon isolated on white background from Vector Image">
            <a:extLst>
              <a:ext uri="{FF2B5EF4-FFF2-40B4-BE49-F238E27FC236}">
                <a16:creationId xmlns:a16="http://schemas.microsoft.com/office/drawing/2014/main" id="{DE8F82B4-0DDF-467D-9389-D9BFE5763B3B}"/>
              </a:ext>
            </a:extLst>
          </p:cNvPr>
          <p:cNvPicPr>
            <a:picLocks noChangeAspect="1" noChangeArrowheads="1"/>
          </p:cNvPicPr>
          <p:nvPr/>
        </p:nvPicPr>
        <p:blipFill rotWithShape="1">
          <a:blip r:embed="rId5" cstate="hqprint">
            <a:duotone>
              <a:schemeClr val="accent6">
                <a:shade val="45000"/>
                <a:satMod val="135000"/>
              </a:schemeClr>
              <a:prstClr val="white"/>
            </a:duotone>
            <a:extLst>
              <a:ext uri="{28A0092B-C50C-407E-A947-70E740481C1C}">
                <a14:useLocalDpi xmlns:a14="http://schemas.microsoft.com/office/drawing/2010/main" val="0"/>
              </a:ext>
            </a:extLst>
          </a:blip>
          <a:srcRect l="9211" t="10320" r="9908" b="16147"/>
          <a:stretch/>
        </p:blipFill>
        <p:spPr bwMode="auto">
          <a:xfrm>
            <a:off x="4275064" y="2313402"/>
            <a:ext cx="771113" cy="757135"/>
          </a:xfrm>
          <a:prstGeom prst="rect">
            <a:avLst/>
          </a:prstGeom>
          <a:noFill/>
          <a:extLst>
            <a:ext uri="{909E8E84-426E-40DD-AFC4-6F175D3DCCD1}">
              <a14:hiddenFill xmlns:a14="http://schemas.microsoft.com/office/drawing/2010/main">
                <a:solidFill>
                  <a:srgbClr val="FFFFFF"/>
                </a:solidFill>
              </a14:hiddenFill>
            </a:ext>
          </a:extLst>
        </p:spPr>
      </p:pic>
      <p:sp>
        <p:nvSpPr>
          <p:cNvPr id="66" name="Rektangel 65">
            <a:extLst>
              <a:ext uri="{FF2B5EF4-FFF2-40B4-BE49-F238E27FC236}">
                <a16:creationId xmlns:a16="http://schemas.microsoft.com/office/drawing/2014/main" id="{D57CC8DA-8415-4549-A2BC-F82B0042D937}"/>
              </a:ext>
            </a:extLst>
          </p:cNvPr>
          <p:cNvSpPr/>
          <p:nvPr/>
        </p:nvSpPr>
        <p:spPr>
          <a:xfrm>
            <a:off x="7445323" y="1633328"/>
            <a:ext cx="1680075" cy="400110"/>
          </a:xfrm>
          <a:prstGeom prst="rect">
            <a:avLst/>
          </a:prstGeom>
        </p:spPr>
        <p:txBody>
          <a:bodyPr wrap="none">
            <a:spAutoFit/>
          </a:bodyPr>
          <a:lstStyle/>
          <a:p>
            <a:r>
              <a:rPr lang="nb-NO" sz="2000" b="1">
                <a:latin typeface="Calibri Light" panose="020F0302020204030204" pitchFamily="34" charset="0"/>
                <a:cs typeface="Calibri Light" panose="020F0302020204030204" pitchFamily="34" charset="0"/>
              </a:rPr>
              <a:t>Helsepersonell</a:t>
            </a:r>
          </a:p>
        </p:txBody>
      </p:sp>
      <p:pic>
        <p:nvPicPr>
          <p:cNvPr id="67" name="Bilde 66">
            <a:extLst>
              <a:ext uri="{FF2B5EF4-FFF2-40B4-BE49-F238E27FC236}">
                <a16:creationId xmlns:a16="http://schemas.microsoft.com/office/drawing/2014/main" id="{91E724F4-E589-44A8-B330-27E6D14A8DD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48803" t="18704" r="8514" b="45408"/>
          <a:stretch/>
        </p:blipFill>
        <p:spPr>
          <a:xfrm>
            <a:off x="7226079" y="2245014"/>
            <a:ext cx="1870430" cy="1110227"/>
          </a:xfrm>
          <a:prstGeom prst="rect">
            <a:avLst/>
          </a:prstGeom>
        </p:spPr>
      </p:pic>
      <p:sp>
        <p:nvSpPr>
          <p:cNvPr id="68" name="Rektangel 67">
            <a:extLst>
              <a:ext uri="{FF2B5EF4-FFF2-40B4-BE49-F238E27FC236}">
                <a16:creationId xmlns:a16="http://schemas.microsoft.com/office/drawing/2014/main" id="{A97DAAE3-1B51-4F33-B4CB-A3C65C168475}"/>
              </a:ext>
            </a:extLst>
          </p:cNvPr>
          <p:cNvSpPr/>
          <p:nvPr/>
        </p:nvSpPr>
        <p:spPr>
          <a:xfrm>
            <a:off x="2421880" y="1633328"/>
            <a:ext cx="3371051" cy="400110"/>
          </a:xfrm>
          <a:prstGeom prst="rect">
            <a:avLst/>
          </a:prstGeom>
        </p:spPr>
        <p:txBody>
          <a:bodyPr wrap="none">
            <a:spAutoFit/>
          </a:bodyPr>
          <a:lstStyle/>
          <a:p>
            <a:r>
              <a:rPr lang="nb-NO" sz="2000" b="1">
                <a:latin typeface="Calibri Light" panose="020F0302020204030204" pitchFamily="34" charset="0"/>
                <a:cs typeface="Calibri Light" panose="020F0302020204030204" pitchFamily="34" charset="0"/>
              </a:rPr>
              <a:t>Risikogrupper for alvorlig forløp</a:t>
            </a:r>
          </a:p>
        </p:txBody>
      </p:sp>
      <p:cxnSp>
        <p:nvCxnSpPr>
          <p:cNvPr id="71" name="Rett linje 70">
            <a:extLst>
              <a:ext uri="{FF2B5EF4-FFF2-40B4-BE49-F238E27FC236}">
                <a16:creationId xmlns:a16="http://schemas.microsoft.com/office/drawing/2014/main" id="{14088D1F-84E5-4CF4-A222-247E401B3CB6}"/>
              </a:ext>
            </a:extLst>
          </p:cNvPr>
          <p:cNvCxnSpPr>
            <a:cxnSpLocks/>
          </p:cNvCxnSpPr>
          <p:nvPr/>
        </p:nvCxnSpPr>
        <p:spPr>
          <a:xfrm>
            <a:off x="6298866" y="1629162"/>
            <a:ext cx="0" cy="4186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Rett linje 75">
            <a:extLst>
              <a:ext uri="{FF2B5EF4-FFF2-40B4-BE49-F238E27FC236}">
                <a16:creationId xmlns:a16="http://schemas.microsoft.com/office/drawing/2014/main" id="{08F7B5C6-6E72-4C22-816C-BE70FC145A89}"/>
              </a:ext>
            </a:extLst>
          </p:cNvPr>
          <p:cNvCxnSpPr>
            <a:cxnSpLocks/>
          </p:cNvCxnSpPr>
          <p:nvPr/>
        </p:nvCxnSpPr>
        <p:spPr>
          <a:xfrm>
            <a:off x="1796708" y="2009166"/>
            <a:ext cx="80288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5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33754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Likebent trekant 2"/>
          <p:cNvSpPr/>
          <p:nvPr/>
        </p:nvSpPr>
        <p:spPr>
          <a:xfrm rot="5400000">
            <a:off x="2901770" y="1412384"/>
            <a:ext cx="1046884" cy="424852"/>
          </a:xfrm>
          <a:prstGeom prst="triangle">
            <a:avLst>
              <a:gd name="adj" fmla="val 4894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Likebent trekant 3"/>
          <p:cNvSpPr/>
          <p:nvPr/>
        </p:nvSpPr>
        <p:spPr>
          <a:xfrm rot="16200000">
            <a:off x="2804717" y="2758073"/>
            <a:ext cx="1082989" cy="43239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Sylinder 4"/>
          <p:cNvSpPr txBox="1"/>
          <p:nvPr/>
        </p:nvSpPr>
        <p:spPr>
          <a:xfrm>
            <a:off x="399072" y="1145988"/>
            <a:ext cx="2469178" cy="861774"/>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b-NO" sz="2800" b="0" i="0" u="none" strike="noStrike" kern="1200" cap="none" spc="0" normalizeH="0" baseline="0" noProof="0">
                <a:ln>
                  <a:noFill/>
                </a:ln>
                <a:solidFill>
                  <a:srgbClr val="E1EAED"/>
                </a:solidFill>
                <a:effectLst/>
                <a:uLnTx/>
                <a:uFillTx/>
                <a:latin typeface="Calibri" panose="020F0502020204030204"/>
                <a:ea typeface="+mn-ea"/>
                <a:cs typeface="+mn-cs"/>
              </a:rPr>
              <a:t>OVERVÅKING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nb-NO" sz="2800" b="0" i="0" u="none" strike="noStrike" kern="1200" cap="none" spc="0" normalizeH="0" baseline="0" noProof="0">
                <a:ln>
                  <a:noFill/>
                </a:ln>
                <a:solidFill>
                  <a:srgbClr val="E1EAED"/>
                </a:solidFill>
                <a:effectLst/>
                <a:uLnTx/>
                <a:uFillTx/>
                <a:latin typeface="Calibri" panose="020F0502020204030204"/>
                <a:ea typeface="+mn-ea"/>
                <a:cs typeface="+mn-cs"/>
              </a:rPr>
              <a:t>AV EPIDEMIEN</a:t>
            </a:r>
          </a:p>
        </p:txBody>
      </p:sp>
      <p:sp>
        <p:nvSpPr>
          <p:cNvPr id="7" name="TekstSylinder 6"/>
          <p:cNvSpPr txBox="1"/>
          <p:nvPr/>
        </p:nvSpPr>
        <p:spPr>
          <a:xfrm>
            <a:off x="4037894" y="1034407"/>
            <a:ext cx="670376"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rPr>
              <a:t>1</a:t>
            </a:r>
            <a:r>
              <a:rPr kumimoji="0" lang="nb-NO" sz="2800"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rPr>
              <a:t>a</a:t>
            </a:r>
            <a:endParaRPr kumimoji="0" lang="nb-NO" sz="2400"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endParaRPr>
          </a:p>
        </p:txBody>
      </p:sp>
      <p:cxnSp>
        <p:nvCxnSpPr>
          <p:cNvPr id="15" name="Rett linje 14"/>
          <p:cNvCxnSpPr/>
          <p:nvPr/>
        </p:nvCxnSpPr>
        <p:spPr>
          <a:xfrm>
            <a:off x="5438385" y="2562669"/>
            <a:ext cx="0" cy="154800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4041341" y="511547"/>
            <a:ext cx="5337268"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a:ln>
                  <a:noFill/>
                </a:ln>
                <a:solidFill>
                  <a:prstClr val="black"/>
                </a:solidFill>
                <a:effectLst/>
                <a:uLnTx/>
                <a:uFillTx/>
                <a:latin typeface="Calibri" panose="020F0502020204030204"/>
                <a:ea typeface="+mn-ea"/>
                <a:cs typeface="+mn-cs"/>
              </a:rPr>
              <a:t>SCENARIER FOR TILTAK</a:t>
            </a:r>
          </a:p>
        </p:txBody>
      </p:sp>
      <p:sp>
        <p:nvSpPr>
          <p:cNvPr id="20" name="Rektangel 19"/>
          <p:cNvSpPr/>
          <p:nvPr/>
        </p:nvSpPr>
        <p:spPr>
          <a:xfrm>
            <a:off x="3724008" y="2480114"/>
            <a:ext cx="1613264" cy="830997"/>
          </a:xfrm>
          <a:prstGeom prst="rect">
            <a:avLst/>
          </a:prstGeom>
        </p:spPr>
        <p:txBody>
          <a:bodyPr wrap="square">
            <a:sp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God hygiene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Testing og isolering</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Sporing og karantene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Avstand (tilpasset)</a:t>
            </a:r>
          </a:p>
        </p:txBody>
      </p:sp>
      <p:sp>
        <p:nvSpPr>
          <p:cNvPr id="13" name="TekstSylinder 12"/>
          <p:cNvSpPr txBox="1"/>
          <p:nvPr/>
        </p:nvSpPr>
        <p:spPr>
          <a:xfrm>
            <a:off x="4090022" y="1593090"/>
            <a:ext cx="1336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Kontroll</a:t>
            </a:r>
          </a:p>
        </p:txBody>
      </p:sp>
      <p:sp>
        <p:nvSpPr>
          <p:cNvPr id="21" name="TekstSylinder 20"/>
          <p:cNvSpPr txBox="1"/>
          <p:nvPr/>
        </p:nvSpPr>
        <p:spPr>
          <a:xfrm>
            <a:off x="5845449" y="1667625"/>
            <a:ext cx="1772705" cy="630942"/>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Kontroll,</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med klynger</a:t>
            </a:r>
          </a:p>
        </p:txBody>
      </p:sp>
      <p:sp>
        <p:nvSpPr>
          <p:cNvPr id="22" name="TekstSylinder 21"/>
          <p:cNvSpPr txBox="1"/>
          <p:nvPr/>
        </p:nvSpPr>
        <p:spPr>
          <a:xfrm>
            <a:off x="8039650" y="1667625"/>
            <a:ext cx="1323639" cy="630942"/>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Delvis</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kontroll</a:t>
            </a:r>
          </a:p>
        </p:txBody>
      </p:sp>
      <p:sp>
        <p:nvSpPr>
          <p:cNvPr id="23" name="TekstSylinder 22"/>
          <p:cNvSpPr txBox="1"/>
          <p:nvPr/>
        </p:nvSpPr>
        <p:spPr>
          <a:xfrm>
            <a:off x="10070202" y="1667625"/>
            <a:ext cx="1360739" cy="644857"/>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Utbredt smitte</a:t>
            </a:r>
          </a:p>
        </p:txBody>
      </p:sp>
      <p:sp>
        <p:nvSpPr>
          <p:cNvPr id="24" name="TekstSylinder 23"/>
          <p:cNvSpPr txBox="1"/>
          <p:nvPr/>
        </p:nvSpPr>
        <p:spPr>
          <a:xfrm>
            <a:off x="5730878" y="1049957"/>
            <a:ext cx="689612"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rPr>
              <a:t>1</a:t>
            </a:r>
            <a:r>
              <a:rPr kumimoji="0" lang="nb-NO" sz="2800"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rPr>
              <a:t>b</a:t>
            </a:r>
            <a:endParaRPr kumimoji="0" lang="nb-NO" sz="2400"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endParaRPr>
          </a:p>
        </p:txBody>
      </p:sp>
      <p:sp>
        <p:nvSpPr>
          <p:cNvPr id="25" name="TekstSylinder 24"/>
          <p:cNvSpPr txBox="1"/>
          <p:nvPr/>
        </p:nvSpPr>
        <p:spPr>
          <a:xfrm>
            <a:off x="8022765" y="1034407"/>
            <a:ext cx="670376"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rPr>
              <a:t>2</a:t>
            </a:r>
            <a:r>
              <a:rPr kumimoji="0" lang="nb-NO" sz="2800"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rPr>
              <a:t>a</a:t>
            </a:r>
            <a:endParaRPr kumimoji="0" lang="nb-NO" sz="2400"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endParaRPr>
          </a:p>
        </p:txBody>
      </p:sp>
      <p:sp>
        <p:nvSpPr>
          <p:cNvPr id="26" name="TekstSylinder 25"/>
          <p:cNvSpPr txBox="1"/>
          <p:nvPr/>
        </p:nvSpPr>
        <p:spPr>
          <a:xfrm>
            <a:off x="10052945" y="1049805"/>
            <a:ext cx="689612"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EE756A">
                    <a:lumMod val="50000"/>
                  </a:srgbClr>
                </a:solidFill>
                <a:effectLst/>
                <a:uLnTx/>
                <a:uFillTx/>
                <a:latin typeface="Arial" panose="020B0604020202020204" pitchFamily="34" charset="0"/>
                <a:ea typeface="+mn-ea"/>
                <a:cs typeface="Arial" panose="020B0604020202020204" pitchFamily="34" charset="0"/>
              </a:rPr>
              <a:t>2</a:t>
            </a:r>
            <a:r>
              <a:rPr kumimoji="0" lang="nb-NO" sz="2800" b="1" i="0" u="none" strike="noStrike" kern="1200" cap="none" spc="0" normalizeH="0" baseline="0" noProof="0">
                <a:ln>
                  <a:noFill/>
                </a:ln>
                <a:solidFill>
                  <a:srgbClr val="EE756A">
                    <a:lumMod val="50000"/>
                  </a:srgbClr>
                </a:solidFill>
                <a:effectLst/>
                <a:uLnTx/>
                <a:uFillTx/>
                <a:latin typeface="Arial" panose="020B0604020202020204" pitchFamily="34" charset="0"/>
                <a:ea typeface="+mn-ea"/>
                <a:cs typeface="Arial" panose="020B0604020202020204" pitchFamily="34" charset="0"/>
              </a:rPr>
              <a:t>b</a:t>
            </a:r>
            <a:endParaRPr kumimoji="0" lang="nb-NO" sz="2400" b="1" i="0" u="none" strike="noStrike" kern="1200" cap="none" spc="0" normalizeH="0" baseline="0" noProof="0">
              <a:ln>
                <a:noFill/>
              </a:ln>
              <a:solidFill>
                <a:srgbClr val="EE756A">
                  <a:lumMod val="50000"/>
                </a:srgbClr>
              </a:solidFill>
              <a:effectLst/>
              <a:uLnTx/>
              <a:uFillTx/>
              <a:latin typeface="Arial" panose="020B0604020202020204" pitchFamily="34" charset="0"/>
              <a:ea typeface="+mn-ea"/>
              <a:cs typeface="Arial" panose="020B0604020202020204" pitchFamily="34" charset="0"/>
            </a:endParaRPr>
          </a:p>
        </p:txBody>
      </p:sp>
      <p:cxnSp>
        <p:nvCxnSpPr>
          <p:cNvPr id="27" name="Rett linje 26"/>
          <p:cNvCxnSpPr/>
          <p:nvPr/>
        </p:nvCxnSpPr>
        <p:spPr>
          <a:xfrm>
            <a:off x="7584681" y="2562669"/>
            <a:ext cx="0" cy="154800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8" name="Rett linje 27"/>
          <p:cNvCxnSpPr/>
          <p:nvPr/>
        </p:nvCxnSpPr>
        <p:spPr>
          <a:xfrm>
            <a:off x="9751913" y="2562669"/>
            <a:ext cx="0" cy="280800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2" name="Rektangel 31"/>
          <p:cNvSpPr/>
          <p:nvPr/>
        </p:nvSpPr>
        <p:spPr>
          <a:xfrm>
            <a:off x="5482413" y="2480117"/>
            <a:ext cx="1992997" cy="1384995"/>
          </a:xfrm>
          <a:prstGeom prst="rect">
            <a:avLst/>
          </a:prstGeom>
        </p:spPr>
        <p:txBody>
          <a:bodyPr wrap="square">
            <a:sp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God hygiene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Testing og isolering</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Sporing og karantene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Avstand</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Fjernarbeid</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Beskytte helseinstitusjoner</a:t>
            </a:r>
          </a:p>
        </p:txBody>
      </p:sp>
      <p:sp>
        <p:nvSpPr>
          <p:cNvPr id="33" name="Rektangel 32"/>
          <p:cNvSpPr/>
          <p:nvPr/>
        </p:nvSpPr>
        <p:spPr>
          <a:xfrm>
            <a:off x="7601974" y="2480113"/>
            <a:ext cx="2040662" cy="3416320"/>
          </a:xfrm>
          <a:prstGeom prst="rect">
            <a:avLst/>
          </a:prstGeom>
        </p:spPr>
        <p:txBody>
          <a:bodyPr wrap="square">
            <a:sp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God hygiene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Testing og isolering</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Sporing og karantene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Avstand</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Fjernarbeid</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Beskytte helseinstitusjoner</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Unngå kollektivtrafikk</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Unngå innenlandsreiser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Skjerme risikogrupper</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900" b="0" i="1" u="none" strike="noStrike" kern="1200" cap="none" spc="0" normalizeH="0" baseline="0" noProof="0">
                <a:ln>
                  <a:noFill/>
                </a:ln>
                <a:solidFill>
                  <a:srgbClr val="404040"/>
                </a:solidFill>
                <a:effectLst/>
                <a:uLnTx/>
                <a:uFillTx/>
                <a:latin typeface="Calibri Light" panose="020F0302020204030204" pitchFamily="34" charset="0"/>
                <a:ea typeface="+mn-ea"/>
                <a:cs typeface="Calibri Light" panose="020F0302020204030204" pitchFamily="34" charset="0"/>
              </a:rPr>
              <a:t>VURDER Å STENGE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Lokaler og arrangementer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Serveringssteder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Videregående og universitet</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p:txBody>
      </p:sp>
      <p:sp>
        <p:nvSpPr>
          <p:cNvPr id="36" name="Rektangel 35"/>
          <p:cNvSpPr/>
          <p:nvPr/>
        </p:nvSpPr>
        <p:spPr>
          <a:xfrm>
            <a:off x="9696641" y="2480113"/>
            <a:ext cx="2147479" cy="3970318"/>
          </a:xfrm>
          <a:prstGeom prst="rect">
            <a:avLst/>
          </a:prstGeom>
        </p:spPr>
        <p:txBody>
          <a:bodyPr wrap="square">
            <a:sp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God hygiene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Testing og isolering</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Avstand</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Fjernarbeid</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Beskytte helseinstitusjoner</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Unngå kollektivtrafikk</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Unngå innenlandsreiser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Skjerme risikogrupper</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900" b="0" i="1" u="none" strike="noStrike" kern="1200" cap="none" spc="0" normalizeH="0" baseline="0" noProof="0">
                <a:ln>
                  <a:noFill/>
                </a:ln>
                <a:solidFill>
                  <a:srgbClr val="404040"/>
                </a:solidFill>
                <a:effectLst/>
                <a:uLnTx/>
                <a:uFillTx/>
                <a:latin typeface="Calibri Light" panose="020F0302020204030204" pitchFamily="34" charset="0"/>
                <a:ea typeface="+mn-ea"/>
                <a:cs typeface="Calibri Light" panose="020F0302020204030204" pitchFamily="34" charset="0"/>
              </a:rPr>
              <a:t>VURDER Å STENGE</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Lokaler og arrangementer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Serveringssteder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Videregående og universitet</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Andre virksomheter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Barnehager og skoler</a:t>
            </a:r>
          </a:p>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900" b="0" i="1" u="none" strike="noStrike" kern="1200" cap="none" spc="0" normalizeH="0" baseline="0" noProof="0">
                <a:ln>
                  <a:noFill/>
                </a:ln>
                <a:solidFill>
                  <a:srgbClr val="404040"/>
                </a:solidFill>
                <a:effectLst/>
                <a:uLnTx/>
                <a:uFillTx/>
                <a:latin typeface="Calibri Light" panose="020F0302020204030204" pitchFamily="34" charset="0"/>
                <a:ea typeface="+mn-ea"/>
                <a:cs typeface="Calibri Light" panose="020F0302020204030204" pitchFamily="34" charset="0"/>
              </a:rPr>
              <a:t>I EKSTREMSITUASJON VURDER</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04040"/>
                </a:solidFill>
                <a:effectLst/>
                <a:uLnTx/>
                <a:uFillTx/>
                <a:latin typeface="Calibri" panose="020F0502020204030204" pitchFamily="34" charset="0"/>
                <a:ea typeface="+mn-ea"/>
                <a:cs typeface="+mn-cs"/>
              </a:rPr>
              <a:t>Portforbud</a:t>
            </a:r>
          </a:p>
        </p:txBody>
      </p:sp>
      <p:sp>
        <p:nvSpPr>
          <p:cNvPr id="37" name="Rektangel 36"/>
          <p:cNvSpPr/>
          <p:nvPr/>
        </p:nvSpPr>
        <p:spPr>
          <a:xfrm>
            <a:off x="408045" y="2295401"/>
            <a:ext cx="2416683" cy="349582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ts val="1000"/>
              </a:spcAft>
              <a:buClrTx/>
              <a:buSzTx/>
              <a:buFontTx/>
              <a:buNone/>
              <a:tabLst/>
              <a:defRPr/>
            </a:pPr>
            <a:r>
              <a:rPr kumimoji="0" lang="nb-NO" sz="2000" b="0" i="0" u="none" strike="noStrike" kern="1200" cap="none" spc="0" normalizeH="0" baseline="0" noProof="0">
                <a:ln>
                  <a:noFill/>
                </a:ln>
                <a:solidFill>
                  <a:srgbClr val="E1EAED"/>
                </a:solidFill>
                <a:effectLst/>
                <a:uLnTx/>
                <a:uFillTx/>
                <a:latin typeface="Calibri" panose="020F0502020204030204"/>
                <a:ea typeface="+mn-ea"/>
                <a:cs typeface="Calibri Light" panose="020F0302020204030204" pitchFamily="34" charset="0"/>
              </a:rPr>
              <a:t>Epidemiologi</a:t>
            </a:r>
            <a:br>
              <a:rPr kumimoji="0" lang="nb-NO" sz="20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Smitte</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Innleggelser og dødsfall</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R-tall og </a:t>
            </a:r>
            <a:r>
              <a:rPr kumimoji="0" lang="nb-NO" sz="1200" b="0" i="0" u="none" strike="noStrike" kern="1200" cap="none" spc="0" normalizeH="0" baseline="0" noProof="0" err="1">
                <a:ln>
                  <a:noFill/>
                </a:ln>
                <a:solidFill>
                  <a:srgbClr val="E1EAED"/>
                </a:solidFill>
                <a:effectLst/>
                <a:uLnTx/>
                <a:uFillTx/>
                <a:latin typeface="Calibri Light" panose="020F0302020204030204" pitchFamily="34" charset="0"/>
                <a:ea typeface="+mn-ea"/>
                <a:cs typeface="Calibri Light" panose="020F0302020204030204" pitchFamily="34" charset="0"/>
              </a:rPr>
              <a:t>fremskrivning</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Immunitet og vaksinasjon</a:t>
            </a:r>
          </a:p>
          <a:p>
            <a:pPr marL="0" marR="0" lvl="0" indent="0" algn="l" defTabSz="914400" rtl="0" eaLnBrk="1" fontAlgn="base" latinLnBrk="0" hangingPunct="1">
              <a:lnSpc>
                <a:spcPct val="100000"/>
              </a:lnSpc>
              <a:spcBef>
                <a:spcPts val="300"/>
              </a:spcBef>
              <a:spcAft>
                <a:spcPts val="400"/>
              </a:spcAft>
              <a:buClrTx/>
              <a:buSzTx/>
              <a:buFontTx/>
              <a:buNone/>
              <a:tabLst/>
              <a:defRPr/>
            </a:pP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Sårbare grupper</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Risikogrupper</a:t>
            </a:r>
            <a:br>
              <a:rPr kumimoji="0" lang="nb-NO" sz="14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br>
              <a:rPr kumimoji="0" lang="nb-NO" sz="14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2000" b="0" i="0" u="none" strike="noStrike" kern="1200" cap="none" spc="0" normalizeH="0" baseline="0" noProof="0">
                <a:ln>
                  <a:noFill/>
                </a:ln>
                <a:solidFill>
                  <a:srgbClr val="E1EAED"/>
                </a:solidFill>
                <a:effectLst/>
                <a:uLnTx/>
                <a:uFillTx/>
                <a:latin typeface="Calibri" panose="020F0502020204030204"/>
                <a:ea typeface="+mn-ea"/>
                <a:cs typeface="Calibri Light" panose="020F0302020204030204" pitchFamily="34" charset="0"/>
              </a:rPr>
              <a:t>Kapasitet</a:t>
            </a:r>
            <a:br>
              <a:rPr kumimoji="0" lang="nb-NO" sz="16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Primær- og spesialisthelsetjeneste</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Testing og smittesporing</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Smittevernutstyr</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Legemidler</a:t>
            </a:r>
            <a:b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br>
            <a:r>
              <a:rPr kumimoji="0" lang="nb-NO" sz="12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rPr>
              <a:t>Vaksiner</a:t>
            </a: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nb-NO" sz="1600" b="0" i="0" u="none" strike="noStrike" kern="1200" cap="none" spc="0" normalizeH="0" baseline="0" noProof="0">
              <a:ln>
                <a:noFill/>
              </a:ln>
              <a:solidFill>
                <a:srgbClr val="E1EAED"/>
              </a:solidFill>
              <a:effectLst/>
              <a:uLnTx/>
              <a:uFillTx/>
              <a:latin typeface="Calibri Light" panose="020F0302020204030204" pitchFamily="34" charset="0"/>
              <a:ea typeface="+mn-ea"/>
              <a:cs typeface="Calibri Light" panose="020F0302020204030204" pitchFamily="34" charset="0"/>
            </a:endParaRPr>
          </a:p>
        </p:txBody>
      </p:sp>
      <p:pic>
        <p:nvPicPr>
          <p:cNvPr id="29" name="Bilde 28">
            <a:extLst>
              <a:ext uri="{FF2B5EF4-FFF2-40B4-BE49-F238E27FC236}">
                <a16:creationId xmlns:a16="http://schemas.microsoft.com/office/drawing/2014/main" id="{05AE9E20-56AD-4DA0-9DB5-4B4D323DD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369771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CD6D99E1-7F40-4B6B-B43C-3C1F1A156A96}"/>
              </a:ext>
            </a:extLst>
          </p:cNvPr>
          <p:cNvSpPr/>
          <p:nvPr/>
        </p:nvSpPr>
        <p:spPr>
          <a:xfrm>
            <a:off x="1368224" y="1357844"/>
            <a:ext cx="9982456" cy="14263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D073D75C-DB39-4EF6-8BF4-1EF40552D956}"/>
              </a:ext>
            </a:extLst>
          </p:cNvPr>
          <p:cNvSpPr/>
          <p:nvPr/>
        </p:nvSpPr>
        <p:spPr>
          <a:xfrm>
            <a:off x="1368225" y="2997894"/>
            <a:ext cx="9982456" cy="12995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1650103" y="2938686"/>
            <a:ext cx="470000"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rPr>
              <a:t>1</a:t>
            </a:r>
            <a:endParaRPr kumimoji="0" lang="nb-NO" sz="2400"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endParaRPr>
          </a:p>
        </p:txBody>
      </p:sp>
      <p:sp>
        <p:nvSpPr>
          <p:cNvPr id="12" name="TekstSylinder 11"/>
          <p:cNvSpPr txBox="1"/>
          <p:nvPr/>
        </p:nvSpPr>
        <p:spPr>
          <a:xfrm>
            <a:off x="779162" y="511547"/>
            <a:ext cx="627615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a:ln>
                  <a:noFill/>
                </a:ln>
                <a:solidFill>
                  <a:prstClr val="black"/>
                </a:solidFill>
                <a:effectLst/>
                <a:uLnTx/>
                <a:uFillTx/>
                <a:latin typeface="Calibri" panose="020F0502020204030204"/>
              </a:rPr>
              <a:t>SCENARIER FOR DYNAMISK PRIORITERING</a:t>
            </a:r>
          </a:p>
        </p:txBody>
      </p:sp>
      <p:sp>
        <p:nvSpPr>
          <p:cNvPr id="13" name="TekstSylinder 12"/>
          <p:cNvSpPr txBox="1"/>
          <p:nvPr/>
        </p:nvSpPr>
        <p:spPr>
          <a:xfrm>
            <a:off x="1708949" y="3646700"/>
            <a:ext cx="1336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Kontroll</a:t>
            </a:r>
          </a:p>
        </p:txBody>
      </p:sp>
      <p:sp>
        <p:nvSpPr>
          <p:cNvPr id="21" name="TekstSylinder 20"/>
          <p:cNvSpPr txBox="1"/>
          <p:nvPr/>
        </p:nvSpPr>
        <p:spPr>
          <a:xfrm>
            <a:off x="3536314" y="3604463"/>
            <a:ext cx="1772705" cy="630942"/>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Kontroll,</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med klynger</a:t>
            </a:r>
          </a:p>
        </p:txBody>
      </p:sp>
      <p:sp>
        <p:nvSpPr>
          <p:cNvPr id="22" name="TekstSylinder 21"/>
          <p:cNvSpPr txBox="1"/>
          <p:nvPr/>
        </p:nvSpPr>
        <p:spPr>
          <a:xfrm>
            <a:off x="5596544" y="3604463"/>
            <a:ext cx="1323639" cy="630942"/>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Delvis</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kontroll</a:t>
            </a:r>
          </a:p>
        </p:txBody>
      </p:sp>
      <p:sp>
        <p:nvSpPr>
          <p:cNvPr id="23" name="TekstSylinder 22"/>
          <p:cNvSpPr txBox="1"/>
          <p:nvPr/>
        </p:nvSpPr>
        <p:spPr>
          <a:xfrm>
            <a:off x="7627410" y="3604463"/>
            <a:ext cx="1360739" cy="644857"/>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Utbredt smitte</a:t>
            </a:r>
          </a:p>
        </p:txBody>
      </p:sp>
      <p:sp>
        <p:nvSpPr>
          <p:cNvPr id="24" name="TekstSylinder 23"/>
          <p:cNvSpPr txBox="1"/>
          <p:nvPr/>
        </p:nvSpPr>
        <p:spPr>
          <a:xfrm>
            <a:off x="3642539" y="2938686"/>
            <a:ext cx="470000"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rPr>
              <a:t>2</a:t>
            </a:r>
            <a:endParaRPr kumimoji="0" lang="nb-NO" sz="2400"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endParaRPr>
          </a:p>
        </p:txBody>
      </p:sp>
      <p:sp>
        <p:nvSpPr>
          <p:cNvPr id="25" name="TekstSylinder 24"/>
          <p:cNvSpPr txBox="1"/>
          <p:nvPr/>
        </p:nvSpPr>
        <p:spPr>
          <a:xfrm>
            <a:off x="5634975" y="2938686"/>
            <a:ext cx="470000"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rPr>
              <a:t>3</a:t>
            </a:r>
            <a:endParaRPr kumimoji="0" lang="nb-NO" sz="2400"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endParaRPr>
          </a:p>
        </p:txBody>
      </p:sp>
      <p:sp>
        <p:nvSpPr>
          <p:cNvPr id="26" name="TekstSylinder 25"/>
          <p:cNvSpPr txBox="1"/>
          <p:nvPr/>
        </p:nvSpPr>
        <p:spPr>
          <a:xfrm>
            <a:off x="7627410" y="2938686"/>
            <a:ext cx="470000"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4001" b="1">
                <a:solidFill>
                  <a:srgbClr val="EE756A">
                    <a:lumMod val="50000"/>
                  </a:srgbClr>
                </a:solidFill>
                <a:latin typeface="Arial" panose="020B0604020202020204" pitchFamily="34" charset="0"/>
                <a:cs typeface="Arial" panose="020B0604020202020204" pitchFamily="34" charset="0"/>
              </a:rPr>
              <a:t>4</a:t>
            </a:r>
            <a:endParaRPr kumimoji="0" lang="nb-NO" sz="2400" b="1" i="0" u="none" strike="noStrike" kern="1200" cap="none" spc="0" normalizeH="0" baseline="0" noProof="0">
              <a:ln>
                <a:noFill/>
              </a:ln>
              <a:solidFill>
                <a:srgbClr val="EE756A">
                  <a:lumMod val="50000"/>
                </a:srgbClr>
              </a:solidFill>
              <a:effectLst/>
              <a:uLnTx/>
              <a:uFillTx/>
              <a:latin typeface="Arial" panose="020B0604020202020204" pitchFamily="34" charset="0"/>
              <a:ea typeface="+mn-ea"/>
              <a:cs typeface="Arial" panose="020B0604020202020204" pitchFamily="34" charset="0"/>
            </a:endParaRPr>
          </a:p>
        </p:txBody>
      </p:sp>
      <p:sp>
        <p:nvSpPr>
          <p:cNvPr id="29" name="TekstSylinder 28">
            <a:extLst>
              <a:ext uri="{FF2B5EF4-FFF2-40B4-BE49-F238E27FC236}">
                <a16:creationId xmlns:a16="http://schemas.microsoft.com/office/drawing/2014/main" id="{AF49F222-3339-4D69-882F-319EE37983B6}"/>
              </a:ext>
            </a:extLst>
          </p:cNvPr>
          <p:cNvSpPr txBox="1"/>
          <p:nvPr/>
        </p:nvSpPr>
        <p:spPr>
          <a:xfrm>
            <a:off x="9619845" y="2938686"/>
            <a:ext cx="470000"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5</a:t>
            </a:r>
            <a:endParaRPr kumimoji="0" lang="nb-NO" sz="2400" b="1" i="0" u="none" strike="noStrike" kern="1200" cap="none" spc="0" normalizeH="0" baseline="0" noProof="0">
              <a:ln>
                <a:noFill/>
              </a:ln>
              <a:solidFill>
                <a:schemeClr val="accent4">
                  <a:lumMod val="75000"/>
                </a:schemeClr>
              </a:solidFill>
              <a:effectLst/>
              <a:uLnTx/>
              <a:uFillTx/>
              <a:latin typeface="Arial" panose="020B0604020202020204" pitchFamily="34" charset="0"/>
              <a:ea typeface="+mn-ea"/>
              <a:cs typeface="Arial" panose="020B0604020202020204" pitchFamily="34" charset="0"/>
            </a:endParaRPr>
          </a:p>
        </p:txBody>
      </p:sp>
      <p:sp>
        <p:nvSpPr>
          <p:cNvPr id="30" name="TekstSylinder 29">
            <a:extLst>
              <a:ext uri="{FF2B5EF4-FFF2-40B4-BE49-F238E27FC236}">
                <a16:creationId xmlns:a16="http://schemas.microsoft.com/office/drawing/2014/main" id="{71F63C98-3AE7-41AE-9C07-728C8361C4F4}"/>
              </a:ext>
            </a:extLst>
          </p:cNvPr>
          <p:cNvSpPr txBox="1"/>
          <p:nvPr/>
        </p:nvSpPr>
        <p:spPr>
          <a:xfrm>
            <a:off x="9619845" y="3604463"/>
            <a:ext cx="1798974" cy="644857"/>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Ukontrollert smitte</a:t>
            </a:r>
          </a:p>
        </p:txBody>
      </p:sp>
      <p:sp>
        <p:nvSpPr>
          <p:cNvPr id="31" name="Rektangel 30">
            <a:extLst>
              <a:ext uri="{FF2B5EF4-FFF2-40B4-BE49-F238E27FC236}">
                <a16:creationId xmlns:a16="http://schemas.microsoft.com/office/drawing/2014/main" id="{6A48B7A5-DE4E-45FB-8A9B-D3F93CB1D1F1}"/>
              </a:ext>
            </a:extLst>
          </p:cNvPr>
          <p:cNvSpPr/>
          <p:nvPr/>
        </p:nvSpPr>
        <p:spPr>
          <a:xfrm>
            <a:off x="9437190" y="5753006"/>
            <a:ext cx="1899253" cy="430887"/>
          </a:xfrm>
          <a:prstGeom prst="rect">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ktangel 33">
            <a:extLst>
              <a:ext uri="{FF2B5EF4-FFF2-40B4-BE49-F238E27FC236}">
                <a16:creationId xmlns:a16="http://schemas.microsoft.com/office/drawing/2014/main" id="{D229F0D4-6E94-4CF9-9EF0-886CFC4A5B3B}"/>
              </a:ext>
            </a:extLst>
          </p:cNvPr>
          <p:cNvSpPr/>
          <p:nvPr/>
        </p:nvSpPr>
        <p:spPr>
          <a:xfrm>
            <a:off x="7613173" y="4492213"/>
            <a:ext cx="3723270" cy="430887"/>
          </a:xfrm>
          <a:prstGeom prst="rect">
            <a:avLst/>
          </a:prstGeom>
          <a:solidFill>
            <a:schemeClr val="accent2">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ktangel 34">
            <a:extLst>
              <a:ext uri="{FF2B5EF4-FFF2-40B4-BE49-F238E27FC236}">
                <a16:creationId xmlns:a16="http://schemas.microsoft.com/office/drawing/2014/main" id="{B1D93873-CF07-4B86-BEE1-89E2BD7EDC1A}"/>
              </a:ext>
            </a:extLst>
          </p:cNvPr>
          <p:cNvSpPr/>
          <p:nvPr/>
        </p:nvSpPr>
        <p:spPr>
          <a:xfrm>
            <a:off x="1368224" y="5135987"/>
            <a:ext cx="5520564" cy="430887"/>
          </a:xfrm>
          <a:prstGeom prst="rect">
            <a:avLst/>
          </a:prstGeom>
          <a:solidFill>
            <a:schemeClr val="accent2">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ktangel 37">
            <a:extLst>
              <a:ext uri="{FF2B5EF4-FFF2-40B4-BE49-F238E27FC236}">
                <a16:creationId xmlns:a16="http://schemas.microsoft.com/office/drawing/2014/main" id="{4701EE78-16DF-48C7-9818-85B6032BF3BD}"/>
              </a:ext>
            </a:extLst>
          </p:cNvPr>
          <p:cNvSpPr/>
          <p:nvPr/>
        </p:nvSpPr>
        <p:spPr>
          <a:xfrm>
            <a:off x="7613174" y="5138374"/>
            <a:ext cx="3723270" cy="430887"/>
          </a:xfrm>
          <a:prstGeom prst="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ktangel 38">
            <a:extLst>
              <a:ext uri="{FF2B5EF4-FFF2-40B4-BE49-F238E27FC236}">
                <a16:creationId xmlns:a16="http://schemas.microsoft.com/office/drawing/2014/main" id="{9609955E-837A-4E19-981C-B097B863199A}"/>
              </a:ext>
            </a:extLst>
          </p:cNvPr>
          <p:cNvSpPr/>
          <p:nvPr/>
        </p:nvSpPr>
        <p:spPr>
          <a:xfrm>
            <a:off x="1368224" y="4490091"/>
            <a:ext cx="5520564" cy="430887"/>
          </a:xfrm>
          <a:prstGeom prst="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kstSylinder 41">
            <a:extLst>
              <a:ext uri="{FF2B5EF4-FFF2-40B4-BE49-F238E27FC236}">
                <a16:creationId xmlns:a16="http://schemas.microsoft.com/office/drawing/2014/main" id="{700F87F7-CABA-4DCA-90C2-1D75587499AF}"/>
              </a:ext>
            </a:extLst>
          </p:cNvPr>
          <p:cNvSpPr txBox="1"/>
          <p:nvPr/>
        </p:nvSpPr>
        <p:spPr>
          <a:xfrm>
            <a:off x="3556760" y="4538353"/>
            <a:ext cx="1899253" cy="30777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Risikogrupper</a:t>
            </a:r>
          </a:p>
        </p:txBody>
      </p:sp>
      <p:sp>
        <p:nvSpPr>
          <p:cNvPr id="43" name="TekstSylinder 42">
            <a:extLst>
              <a:ext uri="{FF2B5EF4-FFF2-40B4-BE49-F238E27FC236}">
                <a16:creationId xmlns:a16="http://schemas.microsoft.com/office/drawing/2014/main" id="{D2FB04F7-64A5-46ED-9616-443BA6AEEC48}"/>
              </a:ext>
            </a:extLst>
          </p:cNvPr>
          <p:cNvSpPr txBox="1"/>
          <p:nvPr/>
        </p:nvSpPr>
        <p:spPr>
          <a:xfrm>
            <a:off x="3556760" y="5209698"/>
            <a:ext cx="1899253" cy="30777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Helsepersonell</a:t>
            </a:r>
          </a:p>
        </p:txBody>
      </p:sp>
      <p:sp>
        <p:nvSpPr>
          <p:cNvPr id="46" name="TekstSylinder 45">
            <a:extLst>
              <a:ext uri="{FF2B5EF4-FFF2-40B4-BE49-F238E27FC236}">
                <a16:creationId xmlns:a16="http://schemas.microsoft.com/office/drawing/2014/main" id="{B429C6B6-75FC-41D3-8E80-C782F5DA05FF}"/>
              </a:ext>
            </a:extLst>
          </p:cNvPr>
          <p:cNvSpPr txBox="1"/>
          <p:nvPr/>
        </p:nvSpPr>
        <p:spPr>
          <a:xfrm>
            <a:off x="7627410" y="5206279"/>
            <a:ext cx="3723270" cy="307777"/>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Risikogrupper</a:t>
            </a:r>
          </a:p>
        </p:txBody>
      </p:sp>
      <p:sp>
        <p:nvSpPr>
          <p:cNvPr id="47" name="TekstSylinder 46">
            <a:extLst>
              <a:ext uri="{FF2B5EF4-FFF2-40B4-BE49-F238E27FC236}">
                <a16:creationId xmlns:a16="http://schemas.microsoft.com/office/drawing/2014/main" id="{31550CAA-2256-4A8E-9D53-8427FBC9D286}"/>
              </a:ext>
            </a:extLst>
          </p:cNvPr>
          <p:cNvSpPr txBox="1"/>
          <p:nvPr/>
        </p:nvSpPr>
        <p:spPr>
          <a:xfrm>
            <a:off x="7627410" y="4538352"/>
            <a:ext cx="3723270" cy="307777"/>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Helsepersonell</a:t>
            </a:r>
          </a:p>
        </p:txBody>
      </p:sp>
      <p:sp>
        <p:nvSpPr>
          <p:cNvPr id="48" name="TekstSylinder 47">
            <a:extLst>
              <a:ext uri="{FF2B5EF4-FFF2-40B4-BE49-F238E27FC236}">
                <a16:creationId xmlns:a16="http://schemas.microsoft.com/office/drawing/2014/main" id="{C1691318-F9D6-4C8C-961E-D9BE790B682C}"/>
              </a:ext>
            </a:extLst>
          </p:cNvPr>
          <p:cNvSpPr txBox="1"/>
          <p:nvPr/>
        </p:nvSpPr>
        <p:spPr>
          <a:xfrm>
            <a:off x="9506862" y="5749818"/>
            <a:ext cx="1780141" cy="461665"/>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Kritiske </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samfunnsfunksjoner</a:t>
            </a:r>
          </a:p>
        </p:txBody>
      </p:sp>
      <p:cxnSp>
        <p:nvCxnSpPr>
          <p:cNvPr id="51" name="Rett pilkobling 50">
            <a:extLst>
              <a:ext uri="{FF2B5EF4-FFF2-40B4-BE49-F238E27FC236}">
                <a16:creationId xmlns:a16="http://schemas.microsoft.com/office/drawing/2014/main" id="{EE531399-076F-4DB9-A27D-CA426A4D5D89}"/>
              </a:ext>
            </a:extLst>
          </p:cNvPr>
          <p:cNvCxnSpPr/>
          <p:nvPr/>
        </p:nvCxnSpPr>
        <p:spPr>
          <a:xfrm flipV="1">
            <a:off x="5598139" y="6334125"/>
            <a:ext cx="5974959" cy="88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F46DFC1C-22BD-49F8-836C-00E4701286CA}"/>
              </a:ext>
            </a:extLst>
          </p:cNvPr>
          <p:cNvCxnSpPr/>
          <p:nvPr/>
        </p:nvCxnSpPr>
        <p:spPr>
          <a:xfrm>
            <a:off x="5598140" y="6172200"/>
            <a:ext cx="0" cy="339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kstSylinder 52">
            <a:extLst>
              <a:ext uri="{FF2B5EF4-FFF2-40B4-BE49-F238E27FC236}">
                <a16:creationId xmlns:a16="http://schemas.microsoft.com/office/drawing/2014/main" id="{3610B656-7CA4-41FE-AF78-0BEF8F976170}"/>
              </a:ext>
            </a:extLst>
          </p:cNvPr>
          <p:cNvSpPr txBox="1"/>
          <p:nvPr/>
        </p:nvSpPr>
        <p:spPr>
          <a:xfrm>
            <a:off x="6580834" y="6340002"/>
            <a:ext cx="3623395" cy="338554"/>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Calibri" panose="020F0502020204030204"/>
                <a:ea typeface="+mn-ea"/>
                <a:cs typeface="+mn-cs"/>
              </a:rPr>
              <a:t>vurdere regional prioritering</a:t>
            </a:r>
          </a:p>
        </p:txBody>
      </p:sp>
      <p:pic>
        <p:nvPicPr>
          <p:cNvPr id="6" name="Bilde 5">
            <a:extLst>
              <a:ext uri="{FF2B5EF4-FFF2-40B4-BE49-F238E27FC236}">
                <a16:creationId xmlns:a16="http://schemas.microsoft.com/office/drawing/2014/main" id="{09F1C2FB-E049-4733-AA8C-6BFC79CA591C}"/>
              </a:ext>
            </a:extLst>
          </p:cNvPr>
          <p:cNvPicPr>
            <a:picLocks noChangeAspect="1"/>
          </p:cNvPicPr>
          <p:nvPr/>
        </p:nvPicPr>
        <p:blipFill>
          <a:blip r:embed="rId3"/>
          <a:stretch>
            <a:fillRect/>
          </a:stretch>
        </p:blipFill>
        <p:spPr>
          <a:xfrm>
            <a:off x="6981839" y="4587384"/>
            <a:ext cx="624215" cy="926672"/>
          </a:xfrm>
          <a:prstGeom prst="rect">
            <a:avLst/>
          </a:prstGeom>
        </p:spPr>
      </p:pic>
      <p:sp>
        <p:nvSpPr>
          <p:cNvPr id="27" name="TekstSylinder 26">
            <a:extLst>
              <a:ext uri="{FF2B5EF4-FFF2-40B4-BE49-F238E27FC236}">
                <a16:creationId xmlns:a16="http://schemas.microsoft.com/office/drawing/2014/main" id="{F874B5D8-D21E-44BE-8862-BC7C082CFCFA}"/>
              </a:ext>
            </a:extLst>
          </p:cNvPr>
          <p:cNvSpPr txBox="1"/>
          <p:nvPr/>
        </p:nvSpPr>
        <p:spPr>
          <a:xfrm>
            <a:off x="1671340" y="1452190"/>
            <a:ext cx="670376"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rPr>
              <a:t>1</a:t>
            </a:r>
            <a:r>
              <a:rPr kumimoji="0" lang="nb-NO" sz="2800"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rPr>
              <a:t>a</a:t>
            </a:r>
            <a:endParaRPr kumimoji="0" lang="nb-NO" sz="2400" b="1" i="0" u="none" strike="noStrike" kern="1200" cap="none" spc="0" normalizeH="0" baseline="0" noProof="0">
              <a:ln>
                <a:noFill/>
              </a:ln>
              <a:solidFill>
                <a:srgbClr val="6796A7">
                  <a:lumMod val="75000"/>
                </a:srgbClr>
              </a:solidFill>
              <a:effectLst/>
              <a:uLnTx/>
              <a:uFillTx/>
              <a:latin typeface="Arial" panose="020B0604020202020204" pitchFamily="34" charset="0"/>
              <a:ea typeface="+mn-ea"/>
              <a:cs typeface="Arial" panose="020B0604020202020204" pitchFamily="34" charset="0"/>
            </a:endParaRPr>
          </a:p>
        </p:txBody>
      </p:sp>
      <p:sp>
        <p:nvSpPr>
          <p:cNvPr id="28" name="TekstSylinder 27">
            <a:extLst>
              <a:ext uri="{FF2B5EF4-FFF2-40B4-BE49-F238E27FC236}">
                <a16:creationId xmlns:a16="http://schemas.microsoft.com/office/drawing/2014/main" id="{614CAFF0-66E2-4FEA-AE3D-66500B198D50}"/>
              </a:ext>
            </a:extLst>
          </p:cNvPr>
          <p:cNvSpPr txBox="1"/>
          <p:nvPr/>
        </p:nvSpPr>
        <p:spPr>
          <a:xfrm>
            <a:off x="1723468" y="2069858"/>
            <a:ext cx="1336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Kontroll</a:t>
            </a:r>
          </a:p>
        </p:txBody>
      </p:sp>
      <p:sp>
        <p:nvSpPr>
          <p:cNvPr id="32" name="TekstSylinder 31">
            <a:extLst>
              <a:ext uri="{FF2B5EF4-FFF2-40B4-BE49-F238E27FC236}">
                <a16:creationId xmlns:a16="http://schemas.microsoft.com/office/drawing/2014/main" id="{2F71483C-9025-4F7D-A7A0-D30FFA168171}"/>
              </a:ext>
            </a:extLst>
          </p:cNvPr>
          <p:cNvSpPr txBox="1"/>
          <p:nvPr/>
        </p:nvSpPr>
        <p:spPr>
          <a:xfrm>
            <a:off x="3489340" y="2069858"/>
            <a:ext cx="1772705" cy="630942"/>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Kontroll,</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med klynger</a:t>
            </a:r>
          </a:p>
        </p:txBody>
      </p:sp>
      <p:sp>
        <p:nvSpPr>
          <p:cNvPr id="33" name="TekstSylinder 32">
            <a:extLst>
              <a:ext uri="{FF2B5EF4-FFF2-40B4-BE49-F238E27FC236}">
                <a16:creationId xmlns:a16="http://schemas.microsoft.com/office/drawing/2014/main" id="{C33C720E-BC58-4487-9325-19C56B49C21E}"/>
              </a:ext>
            </a:extLst>
          </p:cNvPr>
          <p:cNvSpPr txBox="1"/>
          <p:nvPr/>
        </p:nvSpPr>
        <p:spPr>
          <a:xfrm>
            <a:off x="5472898" y="2069858"/>
            <a:ext cx="1323639" cy="630942"/>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Delvis</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kontroll</a:t>
            </a:r>
          </a:p>
        </p:txBody>
      </p:sp>
      <p:sp>
        <p:nvSpPr>
          <p:cNvPr id="36" name="TekstSylinder 35">
            <a:extLst>
              <a:ext uri="{FF2B5EF4-FFF2-40B4-BE49-F238E27FC236}">
                <a16:creationId xmlns:a16="http://schemas.microsoft.com/office/drawing/2014/main" id="{8806F6B7-324D-4F67-B958-A678BDEB8311}"/>
              </a:ext>
            </a:extLst>
          </p:cNvPr>
          <p:cNvSpPr txBox="1"/>
          <p:nvPr/>
        </p:nvSpPr>
        <p:spPr>
          <a:xfrm>
            <a:off x="7554575" y="2069858"/>
            <a:ext cx="1360739" cy="644857"/>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Utbredt smitte</a:t>
            </a:r>
          </a:p>
        </p:txBody>
      </p:sp>
      <p:sp>
        <p:nvSpPr>
          <p:cNvPr id="37" name="TekstSylinder 36">
            <a:extLst>
              <a:ext uri="{FF2B5EF4-FFF2-40B4-BE49-F238E27FC236}">
                <a16:creationId xmlns:a16="http://schemas.microsoft.com/office/drawing/2014/main" id="{2FE45F59-2FFB-4561-B389-2B976E3852A9}"/>
              </a:ext>
            </a:extLst>
          </p:cNvPr>
          <p:cNvSpPr txBox="1"/>
          <p:nvPr/>
        </p:nvSpPr>
        <p:spPr>
          <a:xfrm>
            <a:off x="3374769" y="1452190"/>
            <a:ext cx="689612"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rPr>
              <a:t>1</a:t>
            </a:r>
            <a:r>
              <a:rPr kumimoji="0" lang="nb-NO" sz="2800"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rPr>
              <a:t>b</a:t>
            </a:r>
            <a:endParaRPr kumimoji="0" lang="nb-NO" sz="2400" b="1" i="0" u="none" strike="noStrike" kern="1200" cap="none" spc="0" normalizeH="0" baseline="0" noProof="0">
              <a:ln>
                <a:noFill/>
              </a:ln>
              <a:solidFill>
                <a:srgbClr val="6796A7">
                  <a:lumMod val="50000"/>
                </a:srgbClr>
              </a:solidFill>
              <a:effectLst/>
              <a:uLnTx/>
              <a:uFillTx/>
              <a:latin typeface="Arial" panose="020B0604020202020204" pitchFamily="34" charset="0"/>
              <a:ea typeface="+mn-ea"/>
              <a:cs typeface="Arial" panose="020B0604020202020204" pitchFamily="34" charset="0"/>
            </a:endParaRPr>
          </a:p>
        </p:txBody>
      </p:sp>
      <p:sp>
        <p:nvSpPr>
          <p:cNvPr id="40" name="TekstSylinder 39">
            <a:extLst>
              <a:ext uri="{FF2B5EF4-FFF2-40B4-BE49-F238E27FC236}">
                <a16:creationId xmlns:a16="http://schemas.microsoft.com/office/drawing/2014/main" id="{C67BCB53-B3F6-437E-AC79-E412DA493654}"/>
              </a:ext>
            </a:extLst>
          </p:cNvPr>
          <p:cNvSpPr txBox="1"/>
          <p:nvPr/>
        </p:nvSpPr>
        <p:spPr>
          <a:xfrm>
            <a:off x="5456013" y="1452190"/>
            <a:ext cx="670376"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rPr>
              <a:t>2</a:t>
            </a:r>
            <a:r>
              <a:rPr kumimoji="0" lang="nb-NO" sz="2800"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rPr>
              <a:t>a</a:t>
            </a:r>
            <a:endParaRPr kumimoji="0" lang="nb-NO" sz="2400" b="1" i="0" u="none" strike="noStrike" kern="1200" cap="none" spc="0" normalizeH="0" baseline="0" noProof="0">
              <a:ln>
                <a:noFill/>
              </a:ln>
              <a:solidFill>
                <a:srgbClr val="B32C5B">
                  <a:lumMod val="50000"/>
                </a:srgbClr>
              </a:solidFill>
              <a:effectLst/>
              <a:uLnTx/>
              <a:uFillTx/>
              <a:latin typeface="Arial" panose="020B0604020202020204" pitchFamily="34" charset="0"/>
              <a:ea typeface="+mn-ea"/>
              <a:cs typeface="Arial" panose="020B0604020202020204" pitchFamily="34" charset="0"/>
            </a:endParaRPr>
          </a:p>
        </p:txBody>
      </p:sp>
      <p:sp>
        <p:nvSpPr>
          <p:cNvPr id="41" name="TekstSylinder 40">
            <a:extLst>
              <a:ext uri="{FF2B5EF4-FFF2-40B4-BE49-F238E27FC236}">
                <a16:creationId xmlns:a16="http://schemas.microsoft.com/office/drawing/2014/main" id="{2CE35CEA-3AC0-41C3-B852-7318E58840D2}"/>
              </a:ext>
            </a:extLst>
          </p:cNvPr>
          <p:cNvSpPr txBox="1"/>
          <p:nvPr/>
        </p:nvSpPr>
        <p:spPr>
          <a:xfrm>
            <a:off x="7537318" y="1452190"/>
            <a:ext cx="689612" cy="7080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1" b="1" i="0" u="none" strike="noStrike" kern="1200" cap="none" spc="0" normalizeH="0" baseline="0" noProof="0">
                <a:ln>
                  <a:noFill/>
                </a:ln>
                <a:solidFill>
                  <a:srgbClr val="EE756A">
                    <a:lumMod val="50000"/>
                  </a:srgbClr>
                </a:solidFill>
                <a:effectLst/>
                <a:uLnTx/>
                <a:uFillTx/>
                <a:latin typeface="Arial" panose="020B0604020202020204" pitchFamily="34" charset="0"/>
                <a:ea typeface="+mn-ea"/>
                <a:cs typeface="Arial" panose="020B0604020202020204" pitchFamily="34" charset="0"/>
              </a:rPr>
              <a:t>2</a:t>
            </a:r>
            <a:r>
              <a:rPr kumimoji="0" lang="nb-NO" sz="2800" b="1" i="0" u="none" strike="noStrike" kern="1200" cap="none" spc="0" normalizeH="0" baseline="0" noProof="0">
                <a:ln>
                  <a:noFill/>
                </a:ln>
                <a:solidFill>
                  <a:srgbClr val="EE756A">
                    <a:lumMod val="50000"/>
                  </a:srgbClr>
                </a:solidFill>
                <a:effectLst/>
                <a:uLnTx/>
                <a:uFillTx/>
                <a:latin typeface="Arial" panose="020B0604020202020204" pitchFamily="34" charset="0"/>
                <a:ea typeface="+mn-ea"/>
                <a:cs typeface="Arial" panose="020B0604020202020204" pitchFamily="34" charset="0"/>
              </a:rPr>
              <a:t>b</a:t>
            </a:r>
            <a:endParaRPr kumimoji="0" lang="nb-NO" sz="2400" b="1" i="0" u="none" strike="noStrike" kern="1200" cap="none" spc="0" normalizeH="0" baseline="0" noProof="0">
              <a:ln>
                <a:noFill/>
              </a:ln>
              <a:solidFill>
                <a:srgbClr val="EE756A">
                  <a:lumMod val="50000"/>
                </a:srgbClr>
              </a:solidFill>
              <a:effectLst/>
              <a:uLnTx/>
              <a:uFillTx/>
              <a:latin typeface="Arial" panose="020B0604020202020204" pitchFamily="34" charset="0"/>
              <a:ea typeface="+mn-ea"/>
              <a:cs typeface="Arial" panose="020B0604020202020204" pitchFamily="34" charset="0"/>
            </a:endParaRPr>
          </a:p>
        </p:txBody>
      </p:sp>
      <p:sp>
        <p:nvSpPr>
          <p:cNvPr id="3" name="TekstSylinder 2">
            <a:extLst>
              <a:ext uri="{FF2B5EF4-FFF2-40B4-BE49-F238E27FC236}">
                <a16:creationId xmlns:a16="http://schemas.microsoft.com/office/drawing/2014/main" id="{BAF89095-D611-4E0C-A035-F44B0B563F6F}"/>
              </a:ext>
            </a:extLst>
          </p:cNvPr>
          <p:cNvSpPr txBox="1"/>
          <p:nvPr/>
        </p:nvSpPr>
        <p:spPr>
          <a:xfrm>
            <a:off x="134754" y="1869803"/>
            <a:ext cx="1207406" cy="369332"/>
          </a:xfrm>
          <a:prstGeom prst="rect">
            <a:avLst/>
          </a:prstGeom>
          <a:noFill/>
        </p:spPr>
        <p:txBody>
          <a:bodyPr wrap="square" rtlCol="0">
            <a:spAutoFit/>
          </a:bodyPr>
          <a:lstStyle/>
          <a:p>
            <a:pPr algn="l"/>
            <a:r>
              <a:rPr lang="nb-NO" sz="1800"/>
              <a:t>gjeldende</a:t>
            </a:r>
            <a:endParaRPr lang="nb-NO" sz="2000"/>
          </a:p>
        </p:txBody>
      </p:sp>
      <p:sp>
        <p:nvSpPr>
          <p:cNvPr id="45" name="TekstSylinder 44">
            <a:extLst>
              <a:ext uri="{FF2B5EF4-FFF2-40B4-BE49-F238E27FC236}">
                <a16:creationId xmlns:a16="http://schemas.microsoft.com/office/drawing/2014/main" id="{C2438405-F4D7-485C-9D0D-FFB3F6B2E9D2}"/>
              </a:ext>
            </a:extLst>
          </p:cNvPr>
          <p:cNvSpPr txBox="1"/>
          <p:nvPr/>
        </p:nvSpPr>
        <p:spPr>
          <a:xfrm>
            <a:off x="107660" y="3400367"/>
            <a:ext cx="1562210" cy="646331"/>
          </a:xfrm>
          <a:prstGeom prst="rect">
            <a:avLst/>
          </a:prstGeom>
          <a:noFill/>
        </p:spPr>
        <p:txBody>
          <a:bodyPr wrap="square" rtlCol="0">
            <a:spAutoFit/>
          </a:bodyPr>
          <a:lstStyle/>
          <a:p>
            <a:pPr algn="l"/>
            <a:r>
              <a:rPr lang="nb-NO" sz="1800"/>
              <a:t>forslått fra Desember</a:t>
            </a:r>
          </a:p>
        </p:txBody>
      </p:sp>
      <p:sp>
        <p:nvSpPr>
          <p:cNvPr id="49" name="TekstSylinder 48">
            <a:extLst>
              <a:ext uri="{FF2B5EF4-FFF2-40B4-BE49-F238E27FC236}">
                <a16:creationId xmlns:a16="http://schemas.microsoft.com/office/drawing/2014/main" id="{560D622A-4793-449D-B958-FD5298C34C6D}"/>
              </a:ext>
            </a:extLst>
          </p:cNvPr>
          <p:cNvSpPr txBox="1"/>
          <p:nvPr/>
        </p:nvSpPr>
        <p:spPr>
          <a:xfrm>
            <a:off x="60215" y="4591030"/>
            <a:ext cx="1562210" cy="646331"/>
          </a:xfrm>
          <a:prstGeom prst="rect">
            <a:avLst/>
          </a:prstGeom>
          <a:noFill/>
        </p:spPr>
        <p:txBody>
          <a:bodyPr wrap="square" rtlCol="0">
            <a:spAutoFit/>
          </a:bodyPr>
          <a:lstStyle/>
          <a:p>
            <a:pPr algn="l"/>
            <a:r>
              <a:rPr lang="nb-NO" sz="1800"/>
              <a:t>forslått fra Desember</a:t>
            </a:r>
          </a:p>
        </p:txBody>
      </p:sp>
      <p:pic>
        <p:nvPicPr>
          <p:cNvPr id="50" name="Bilde 49">
            <a:extLst>
              <a:ext uri="{FF2B5EF4-FFF2-40B4-BE49-F238E27FC236}">
                <a16:creationId xmlns:a16="http://schemas.microsoft.com/office/drawing/2014/main" id="{F4631530-73D2-4A96-8F37-1775C41BDE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120747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CB623DF-3188-48D3-A363-97F8E98D192E}"/>
              </a:ext>
            </a:extLst>
          </p:cNvPr>
          <p:cNvSpPr/>
          <p:nvPr/>
        </p:nvSpPr>
        <p:spPr>
          <a:xfrm>
            <a:off x="400708" y="1817181"/>
            <a:ext cx="10187081" cy="12436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uppe 11">
            <a:extLst>
              <a:ext uri="{FF2B5EF4-FFF2-40B4-BE49-F238E27FC236}">
                <a16:creationId xmlns:a16="http://schemas.microsoft.com/office/drawing/2014/main" id="{4DF7D7A8-326F-44A3-BEEF-4160117621DF}"/>
              </a:ext>
            </a:extLst>
          </p:cNvPr>
          <p:cNvGrpSpPr/>
          <p:nvPr/>
        </p:nvGrpSpPr>
        <p:grpSpPr>
          <a:xfrm>
            <a:off x="613065" y="2014971"/>
            <a:ext cx="955591" cy="876639"/>
            <a:chOff x="1046203" y="1466335"/>
            <a:chExt cx="955591" cy="876639"/>
          </a:xfrm>
        </p:grpSpPr>
        <p:sp>
          <p:nvSpPr>
            <p:cNvPr id="2" name="TekstSylinder 1">
              <a:extLst>
                <a:ext uri="{FF2B5EF4-FFF2-40B4-BE49-F238E27FC236}">
                  <a16:creationId xmlns:a16="http://schemas.microsoft.com/office/drawing/2014/main" id="{7A8AA2A2-0515-46CC-8877-BD4D08043C10}"/>
                </a:ext>
              </a:extLst>
            </p:cNvPr>
            <p:cNvSpPr txBox="1"/>
            <p:nvPr/>
          </p:nvSpPr>
          <p:spPr>
            <a:xfrm>
              <a:off x="1046203" y="1466335"/>
              <a:ext cx="955591" cy="430887"/>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Belgia</a:t>
              </a:r>
            </a:p>
          </p:txBody>
        </p:sp>
        <p:pic>
          <p:nvPicPr>
            <p:cNvPr id="1026" name="Picture 2">
              <a:extLst>
                <a:ext uri="{FF2B5EF4-FFF2-40B4-BE49-F238E27FC236}">
                  <a16:creationId xmlns:a16="http://schemas.microsoft.com/office/drawing/2014/main" id="{EC747105-FAC2-4B7C-8EB1-06286520F2F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75568" y="1912087"/>
              <a:ext cx="496860" cy="4308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pe 14">
            <a:extLst>
              <a:ext uri="{FF2B5EF4-FFF2-40B4-BE49-F238E27FC236}">
                <a16:creationId xmlns:a16="http://schemas.microsoft.com/office/drawing/2014/main" id="{2704655A-11B4-4B1F-AAF4-44E01A1CD5AC}"/>
              </a:ext>
            </a:extLst>
          </p:cNvPr>
          <p:cNvGrpSpPr/>
          <p:nvPr/>
        </p:nvGrpSpPr>
        <p:grpSpPr>
          <a:xfrm>
            <a:off x="4920750" y="2014971"/>
            <a:ext cx="1169775" cy="876642"/>
            <a:chOff x="4813251" y="1466332"/>
            <a:chExt cx="1169775" cy="876642"/>
          </a:xfrm>
        </p:grpSpPr>
        <p:sp>
          <p:nvSpPr>
            <p:cNvPr id="5" name="TekstSylinder 4">
              <a:extLst>
                <a:ext uri="{FF2B5EF4-FFF2-40B4-BE49-F238E27FC236}">
                  <a16:creationId xmlns:a16="http://schemas.microsoft.com/office/drawing/2014/main" id="{A1884716-296F-4EF7-BDA1-B00E88CA63E5}"/>
                </a:ext>
              </a:extLst>
            </p:cNvPr>
            <p:cNvSpPr txBox="1"/>
            <p:nvPr/>
          </p:nvSpPr>
          <p:spPr>
            <a:xfrm>
              <a:off x="4813251" y="1466332"/>
              <a:ext cx="1169775" cy="430887"/>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Tyskland</a:t>
              </a:r>
            </a:p>
          </p:txBody>
        </p:sp>
        <p:pic>
          <p:nvPicPr>
            <p:cNvPr id="1034" name="Picture 10">
              <a:extLst>
                <a:ext uri="{FF2B5EF4-FFF2-40B4-BE49-F238E27FC236}">
                  <a16:creationId xmlns:a16="http://schemas.microsoft.com/office/drawing/2014/main" id="{2CB9BE58-F9D2-4C07-A7F7-2AF9FF5FADA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039066" y="1912087"/>
              <a:ext cx="718145" cy="4308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uppe 17">
            <a:extLst>
              <a:ext uri="{FF2B5EF4-FFF2-40B4-BE49-F238E27FC236}">
                <a16:creationId xmlns:a16="http://schemas.microsoft.com/office/drawing/2014/main" id="{17084A5E-DE19-4BB0-A6C4-9BD41B4B98BA}"/>
              </a:ext>
            </a:extLst>
          </p:cNvPr>
          <p:cNvGrpSpPr/>
          <p:nvPr/>
        </p:nvGrpSpPr>
        <p:grpSpPr>
          <a:xfrm>
            <a:off x="9224323" y="2014971"/>
            <a:ext cx="1033855" cy="876644"/>
            <a:chOff x="9082802" y="1466330"/>
            <a:chExt cx="1033855" cy="876644"/>
          </a:xfrm>
        </p:grpSpPr>
        <p:sp>
          <p:nvSpPr>
            <p:cNvPr id="8" name="TekstSylinder 7">
              <a:extLst>
                <a:ext uri="{FF2B5EF4-FFF2-40B4-BE49-F238E27FC236}">
                  <a16:creationId xmlns:a16="http://schemas.microsoft.com/office/drawing/2014/main" id="{DE9296F0-14B3-4FDF-A3DF-AF6AAF90F194}"/>
                </a:ext>
              </a:extLst>
            </p:cNvPr>
            <p:cNvSpPr txBox="1"/>
            <p:nvPr/>
          </p:nvSpPr>
          <p:spPr>
            <a:xfrm>
              <a:off x="9082802" y="1466330"/>
              <a:ext cx="1033855" cy="430887"/>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Sverige</a:t>
              </a:r>
            </a:p>
          </p:txBody>
        </p:sp>
        <p:pic>
          <p:nvPicPr>
            <p:cNvPr id="1040" name="Picture 16">
              <a:extLst>
                <a:ext uri="{FF2B5EF4-FFF2-40B4-BE49-F238E27FC236}">
                  <a16:creationId xmlns:a16="http://schemas.microsoft.com/office/drawing/2014/main" id="{BD68592E-FF71-4F75-9278-0D21C0666BC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273296" y="1912087"/>
              <a:ext cx="691367" cy="4308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pe 18">
            <a:extLst>
              <a:ext uri="{FF2B5EF4-FFF2-40B4-BE49-F238E27FC236}">
                <a16:creationId xmlns:a16="http://schemas.microsoft.com/office/drawing/2014/main" id="{0AA9EED5-24F2-4BBF-9758-7249813A571B}"/>
              </a:ext>
            </a:extLst>
          </p:cNvPr>
          <p:cNvGrpSpPr/>
          <p:nvPr/>
        </p:nvGrpSpPr>
        <p:grpSpPr>
          <a:xfrm>
            <a:off x="7140496" y="2014971"/>
            <a:ext cx="1033855" cy="861773"/>
            <a:chOff x="10280822" y="1481201"/>
            <a:chExt cx="1033855" cy="861773"/>
          </a:xfrm>
        </p:grpSpPr>
        <p:sp>
          <p:nvSpPr>
            <p:cNvPr id="9" name="TekstSylinder 8">
              <a:extLst>
                <a:ext uri="{FF2B5EF4-FFF2-40B4-BE49-F238E27FC236}">
                  <a16:creationId xmlns:a16="http://schemas.microsoft.com/office/drawing/2014/main" id="{AEFCEBBE-9250-4BB7-98BD-F2B3BA019015}"/>
                </a:ext>
              </a:extLst>
            </p:cNvPr>
            <p:cNvSpPr txBox="1"/>
            <p:nvPr/>
          </p:nvSpPr>
          <p:spPr>
            <a:xfrm>
              <a:off x="10280822" y="1481201"/>
              <a:ext cx="1033855" cy="430887"/>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UK</a:t>
              </a:r>
            </a:p>
          </p:txBody>
        </p:sp>
        <p:pic>
          <p:nvPicPr>
            <p:cNvPr id="1042" name="Picture 18">
              <a:extLst>
                <a:ext uri="{FF2B5EF4-FFF2-40B4-BE49-F238E27FC236}">
                  <a16:creationId xmlns:a16="http://schemas.microsoft.com/office/drawing/2014/main" id="{CFD196B6-AADE-4477-87ED-7ABE98713C0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438677" y="1912087"/>
              <a:ext cx="718145" cy="430887"/>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ktangel 28">
            <a:extLst>
              <a:ext uri="{FF2B5EF4-FFF2-40B4-BE49-F238E27FC236}">
                <a16:creationId xmlns:a16="http://schemas.microsoft.com/office/drawing/2014/main" id="{E86C438C-E35F-499D-8C51-DD7BC283970E}"/>
              </a:ext>
            </a:extLst>
          </p:cNvPr>
          <p:cNvSpPr/>
          <p:nvPr/>
        </p:nvSpPr>
        <p:spPr>
          <a:xfrm>
            <a:off x="2547372" y="3137836"/>
            <a:ext cx="1607322" cy="276328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15AB5E60-5901-4CE3-BFD5-662DD1012066}"/>
              </a:ext>
            </a:extLst>
          </p:cNvPr>
          <p:cNvSpPr/>
          <p:nvPr/>
        </p:nvSpPr>
        <p:spPr>
          <a:xfrm>
            <a:off x="4691737" y="3137836"/>
            <a:ext cx="1607322" cy="2763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ktangel 33">
            <a:extLst>
              <a:ext uri="{FF2B5EF4-FFF2-40B4-BE49-F238E27FC236}">
                <a16:creationId xmlns:a16="http://schemas.microsoft.com/office/drawing/2014/main" id="{06D070A5-AED9-4C9A-AD38-CB82BB067E6E}"/>
              </a:ext>
            </a:extLst>
          </p:cNvPr>
          <p:cNvSpPr/>
          <p:nvPr/>
        </p:nvSpPr>
        <p:spPr>
          <a:xfrm>
            <a:off x="8980467" y="3137836"/>
            <a:ext cx="1607322" cy="2763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ktangel 34">
            <a:extLst>
              <a:ext uri="{FF2B5EF4-FFF2-40B4-BE49-F238E27FC236}">
                <a16:creationId xmlns:a16="http://schemas.microsoft.com/office/drawing/2014/main" id="{8C725618-4746-4E91-8F0D-82C01D49D737}"/>
              </a:ext>
            </a:extLst>
          </p:cNvPr>
          <p:cNvSpPr/>
          <p:nvPr/>
        </p:nvSpPr>
        <p:spPr>
          <a:xfrm>
            <a:off x="6836102" y="3137836"/>
            <a:ext cx="1607322" cy="276328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ktangel 35">
            <a:extLst>
              <a:ext uri="{FF2B5EF4-FFF2-40B4-BE49-F238E27FC236}">
                <a16:creationId xmlns:a16="http://schemas.microsoft.com/office/drawing/2014/main" id="{D3916840-AD70-4665-A029-BFD26BB35556}"/>
              </a:ext>
            </a:extLst>
          </p:cNvPr>
          <p:cNvSpPr/>
          <p:nvPr/>
        </p:nvSpPr>
        <p:spPr>
          <a:xfrm>
            <a:off x="403007" y="3137836"/>
            <a:ext cx="1607322" cy="27632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kstSylinder 20">
            <a:extLst>
              <a:ext uri="{FF2B5EF4-FFF2-40B4-BE49-F238E27FC236}">
                <a16:creationId xmlns:a16="http://schemas.microsoft.com/office/drawing/2014/main" id="{B6A52992-5966-404D-AD54-210B98503AA5}"/>
              </a:ext>
            </a:extLst>
          </p:cNvPr>
          <p:cNvSpPr txBox="1"/>
          <p:nvPr/>
        </p:nvSpPr>
        <p:spPr>
          <a:xfrm>
            <a:off x="489126" y="3189720"/>
            <a:ext cx="1435083" cy="2123658"/>
          </a:xfrm>
          <a:prstGeom prst="rect">
            <a:avLst/>
          </a:prstGeom>
          <a:noFill/>
        </p:spPr>
        <p:txBody>
          <a:bodyPr wrap="square" rtlCol="0">
            <a:spAutoFit/>
          </a:bodyPr>
          <a:lstStyle/>
          <a:p>
            <a:pPr marL="176213" indent="-176213">
              <a:buFont typeface="Arial" panose="020B0604020202020204" pitchFamily="34" charset="0"/>
              <a:buChar char="•"/>
            </a:pPr>
            <a:r>
              <a:rPr lang="nb-NO" sz="1200">
                <a:latin typeface="Calibri Light" panose="020F0302020204030204" pitchFamily="34" charset="0"/>
                <a:cs typeface="Calibri Light" panose="020F0302020204030204" pitchFamily="34" charset="0"/>
              </a:rPr>
              <a:t>Beboere og ansatte på eldrehjem</a:t>
            </a:r>
          </a:p>
          <a:p>
            <a:pPr marL="176213" indent="-176213">
              <a:buFont typeface="Arial" panose="020B0604020202020204" pitchFamily="34" charset="0"/>
              <a:buChar char="•"/>
            </a:pPr>
            <a:r>
              <a:rPr lang="nb-NO" sz="1200">
                <a:latin typeface="Calibri Light" panose="020F0302020204030204" pitchFamily="34" charset="0"/>
                <a:cs typeface="Calibri Light" panose="020F0302020204030204" pitchFamily="34" charset="0"/>
              </a:rPr>
              <a:t>Helsepersonell</a:t>
            </a:r>
          </a:p>
          <a:p>
            <a:pPr marL="176213" indent="-176213">
              <a:buFont typeface="Arial" panose="020B0604020202020204" pitchFamily="34" charset="0"/>
              <a:buChar char="•"/>
            </a:pPr>
            <a:r>
              <a:rPr lang="nb-NO" sz="1200">
                <a:latin typeface="Calibri Light" panose="020F0302020204030204" pitchFamily="34" charset="0"/>
                <a:cs typeface="Calibri Light" panose="020F0302020204030204" pitchFamily="34" charset="0"/>
              </a:rPr>
              <a:t>Personer &gt; 65</a:t>
            </a:r>
          </a:p>
          <a:p>
            <a:pPr marL="176213" indent="-176213">
              <a:buFont typeface="Arial" panose="020B0604020202020204" pitchFamily="34" charset="0"/>
              <a:buChar char="•"/>
            </a:pPr>
            <a:r>
              <a:rPr lang="nb-NO" sz="1200">
                <a:latin typeface="Calibri Light" panose="020F0302020204030204" pitchFamily="34" charset="0"/>
                <a:cs typeface="Calibri Light" panose="020F0302020204030204" pitchFamily="34" charset="0"/>
              </a:rPr>
              <a:t>Personer &gt; 45 med under-liggende sykdommer</a:t>
            </a:r>
          </a:p>
          <a:p>
            <a:pPr marL="176213" indent="-176213">
              <a:buFont typeface="Arial" panose="020B0604020202020204" pitchFamily="34" charset="0"/>
              <a:buChar char="•"/>
            </a:pPr>
            <a:r>
              <a:rPr lang="nb-NO" sz="1200">
                <a:latin typeface="Calibri Light" panose="020F0302020204030204" pitchFamily="34" charset="0"/>
                <a:cs typeface="Calibri Light" panose="020F0302020204030204" pitchFamily="34" charset="0"/>
              </a:rPr>
              <a:t>Samfunnskritisk personell</a:t>
            </a:r>
          </a:p>
        </p:txBody>
      </p:sp>
      <p:sp>
        <p:nvSpPr>
          <p:cNvPr id="39" name="TekstSylinder 38">
            <a:extLst>
              <a:ext uri="{FF2B5EF4-FFF2-40B4-BE49-F238E27FC236}">
                <a16:creationId xmlns:a16="http://schemas.microsoft.com/office/drawing/2014/main" id="{6A64CAF3-C3B5-4310-A759-F1974386D7EE}"/>
              </a:ext>
            </a:extLst>
          </p:cNvPr>
          <p:cNvSpPr txBox="1"/>
          <p:nvPr/>
        </p:nvSpPr>
        <p:spPr>
          <a:xfrm>
            <a:off x="2547372" y="3189720"/>
            <a:ext cx="1432785" cy="2677656"/>
          </a:xfrm>
          <a:prstGeom prst="rect">
            <a:avLst/>
          </a:prstGeom>
          <a:noFill/>
        </p:spPr>
        <p:txBody>
          <a:bodyPr wrap="square" rtlCol="0">
            <a:spAutoFit/>
          </a:bodyPr>
          <a:lstStyle/>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solidFill>
                  <a:prstClr val="black"/>
                </a:solidFill>
                <a:latin typeface="Calibri Light" panose="020F0302020204030204" pitchFamily="34" charset="0"/>
                <a:cs typeface="Calibri Light" panose="020F0302020204030204" pitchFamily="34" charset="0"/>
              </a:rPr>
              <a:t>Personer med lungesykdom og eldre</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Enkelte helsepersonell-funksjoner</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Deretter: </a:t>
            </a:r>
            <a:r>
              <a:rPr lang="nb-NO" sz="1200">
                <a:solidFill>
                  <a:prstClr val="black"/>
                </a:solidFill>
                <a:latin typeface="Calibri Light" panose="020F0302020204030204" pitchFamily="34" charset="0"/>
                <a:cs typeface="Calibri Light" panose="020F0302020204030204" pitchFamily="34" charset="0"/>
              </a:rPr>
              <a:t>p</a:t>
            </a:r>
            <a:r>
              <a:rPr kumimoji="0" lang="nb-NO" sz="1200" b="0" i="0" u="none" strike="noStrike" kern="1200" cap="none" spc="0" normalizeH="0" baseline="0" noProof="0" err="1">
                <a:ln>
                  <a:noFill/>
                </a:ln>
                <a:solidFill>
                  <a:prstClr val="black"/>
                </a:solidFill>
                <a:effectLst/>
                <a:uLnTx/>
                <a:uFillTx/>
                <a:latin typeface="Calibri Light" panose="020F0302020204030204" pitchFamily="34" charset="0"/>
                <a:ea typeface="+mn-ea"/>
                <a:cs typeface="Calibri Light" panose="020F0302020204030204" pitchFamily="34" charset="0"/>
              </a:rPr>
              <a:t>rioritering</a:t>
            </a: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 etter alder</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Samfunnskritisk personell</a:t>
            </a:r>
          </a:p>
          <a:p>
            <a:pPr marL="176213" marR="0" lvl="0" indent="-176213" algn="l" defTabSz="228600" rtl="0" eaLnBrk="1" fontAlgn="auto" latinLnBrk="0" hangingPunct="1">
              <a:lnSpc>
                <a:spcPct val="100000"/>
              </a:lnSpc>
              <a:spcBef>
                <a:spcPts val="0"/>
              </a:spcBef>
              <a:spcAft>
                <a:spcPts val="0"/>
              </a:spcAft>
              <a:buClrTx/>
              <a:buSzTx/>
              <a:tabLst/>
              <a:defRPr/>
            </a:pPr>
            <a:endParaRPr lang="nb-NO" sz="1200">
              <a:solidFill>
                <a:prstClr val="black"/>
              </a:solidFill>
              <a:latin typeface="Calibri Light" panose="020F0302020204030204" pitchFamily="34" charset="0"/>
              <a:cs typeface="Calibri Light" panose="020F0302020204030204" pitchFamily="34" charset="0"/>
            </a:endParaRP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0" name="TekstSylinder 39">
            <a:extLst>
              <a:ext uri="{FF2B5EF4-FFF2-40B4-BE49-F238E27FC236}">
                <a16:creationId xmlns:a16="http://schemas.microsoft.com/office/drawing/2014/main" id="{FE8A952C-BF02-4AAA-85F8-CA36E279131C}"/>
              </a:ext>
            </a:extLst>
          </p:cNvPr>
          <p:cNvSpPr txBox="1"/>
          <p:nvPr/>
        </p:nvSpPr>
        <p:spPr>
          <a:xfrm>
            <a:off x="4691737" y="3214778"/>
            <a:ext cx="1607322" cy="1384995"/>
          </a:xfrm>
          <a:prstGeom prst="rect">
            <a:avLst/>
          </a:prstGeom>
          <a:noFill/>
        </p:spPr>
        <p:txBody>
          <a:bodyPr wrap="square" rtlCol="0">
            <a:spAutoFit/>
          </a:bodyPr>
          <a:lstStyle/>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med medisinske risikofaktorer</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 65</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Helsepersonell</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Samfunnskritisk personell</a:t>
            </a:r>
          </a:p>
        </p:txBody>
      </p:sp>
      <p:sp>
        <p:nvSpPr>
          <p:cNvPr id="43" name="TekstSylinder 42">
            <a:extLst>
              <a:ext uri="{FF2B5EF4-FFF2-40B4-BE49-F238E27FC236}">
                <a16:creationId xmlns:a16="http://schemas.microsoft.com/office/drawing/2014/main" id="{9F989C5A-F4D8-47CD-96CE-DA5D54DC5B9F}"/>
              </a:ext>
            </a:extLst>
          </p:cNvPr>
          <p:cNvSpPr txBox="1"/>
          <p:nvPr/>
        </p:nvSpPr>
        <p:spPr>
          <a:xfrm>
            <a:off x="8991412" y="3223468"/>
            <a:ext cx="1364796" cy="1384995"/>
          </a:xfrm>
          <a:prstGeom prst="rect">
            <a:avLst/>
          </a:prstGeom>
          <a:noFill/>
        </p:spPr>
        <p:txBody>
          <a:bodyPr wrap="square" rtlCol="0">
            <a:spAutoFit/>
          </a:bodyPr>
          <a:lstStyle/>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 70</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Risikogrupper for alvorlig sykdom</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Helsepersonell (inkl. sykehjem)</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4" name="TekstSylinder 43">
            <a:extLst>
              <a:ext uri="{FF2B5EF4-FFF2-40B4-BE49-F238E27FC236}">
                <a16:creationId xmlns:a16="http://schemas.microsoft.com/office/drawing/2014/main" id="{9F654EF1-3238-41B6-8ECF-2250ED885222}"/>
              </a:ext>
            </a:extLst>
          </p:cNvPr>
          <p:cNvSpPr txBox="1"/>
          <p:nvPr/>
        </p:nvSpPr>
        <p:spPr>
          <a:xfrm>
            <a:off x="6847047" y="3180652"/>
            <a:ext cx="1607322" cy="2677656"/>
          </a:xfrm>
          <a:prstGeom prst="rect">
            <a:avLst/>
          </a:prstGeom>
          <a:noFill/>
        </p:spPr>
        <p:txBody>
          <a:bodyPr wrap="square" rtlCol="0">
            <a:spAutoFit/>
          </a:bodyPr>
          <a:lstStyle/>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Sykehjemsbeboere</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Helsepersonell</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 80</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 70</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 65</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Høyrisikogrupper &lt;65</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Moderate risikogrupper &lt;65</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&gt;60</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 55</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Personer &gt; 50</a:t>
            </a:r>
          </a:p>
          <a:p>
            <a:pPr marL="176213" marR="0" lvl="0" indent="-17621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Resten av befolkningen</a:t>
            </a:r>
          </a:p>
        </p:txBody>
      </p:sp>
      <p:sp>
        <p:nvSpPr>
          <p:cNvPr id="45" name="TekstSylinder 44">
            <a:extLst>
              <a:ext uri="{FF2B5EF4-FFF2-40B4-BE49-F238E27FC236}">
                <a16:creationId xmlns:a16="http://schemas.microsoft.com/office/drawing/2014/main" id="{D07D8A71-0059-484E-91B2-903DBE5D8F15}"/>
              </a:ext>
            </a:extLst>
          </p:cNvPr>
          <p:cNvSpPr txBox="1"/>
          <p:nvPr/>
        </p:nvSpPr>
        <p:spPr>
          <a:xfrm>
            <a:off x="957942" y="862149"/>
            <a:ext cx="8319407" cy="523220"/>
          </a:xfrm>
          <a:prstGeom prst="rect">
            <a:avLst/>
          </a:prstGeom>
          <a:noFill/>
        </p:spPr>
        <p:txBody>
          <a:bodyPr wrap="square" rtlCol="0">
            <a:spAutoFit/>
          </a:bodyPr>
          <a:lstStyle/>
          <a:p>
            <a:pPr algn="l"/>
            <a:r>
              <a:rPr lang="nb-NO" sz="2800">
                <a:latin typeface="Calibri Light" panose="020F0302020204030204" pitchFamily="34" charset="0"/>
                <a:cs typeface="Calibri Light" panose="020F0302020204030204" pitchFamily="34" charset="0"/>
              </a:rPr>
              <a:t>Foreløpige prioriteringer fra andre land</a:t>
            </a:r>
          </a:p>
        </p:txBody>
      </p:sp>
      <p:pic>
        <p:nvPicPr>
          <p:cNvPr id="46" name="Bilde 45">
            <a:extLst>
              <a:ext uri="{FF2B5EF4-FFF2-40B4-BE49-F238E27FC236}">
                <a16:creationId xmlns:a16="http://schemas.microsoft.com/office/drawing/2014/main" id="{6BDAFD1B-6B6D-4AD3-9A8D-83D0AD01AD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grpSp>
        <p:nvGrpSpPr>
          <p:cNvPr id="24" name="Gruppe 23">
            <a:extLst>
              <a:ext uri="{FF2B5EF4-FFF2-40B4-BE49-F238E27FC236}">
                <a16:creationId xmlns:a16="http://schemas.microsoft.com/office/drawing/2014/main" id="{5D5ABA74-EA34-4FFB-AD9A-32ECCDEF5AB2}"/>
              </a:ext>
            </a:extLst>
          </p:cNvPr>
          <p:cNvGrpSpPr/>
          <p:nvPr/>
        </p:nvGrpSpPr>
        <p:grpSpPr>
          <a:xfrm>
            <a:off x="2618627" y="2014971"/>
            <a:ext cx="1252152" cy="876639"/>
            <a:chOff x="1849648" y="2014971"/>
            <a:chExt cx="1252152" cy="876639"/>
          </a:xfrm>
        </p:grpSpPr>
        <p:sp>
          <p:nvSpPr>
            <p:cNvPr id="4" name="TekstSylinder 3">
              <a:extLst>
                <a:ext uri="{FF2B5EF4-FFF2-40B4-BE49-F238E27FC236}">
                  <a16:creationId xmlns:a16="http://schemas.microsoft.com/office/drawing/2014/main" id="{54424FB9-86BC-4547-B74C-8E867E443DE9}"/>
                </a:ext>
              </a:extLst>
            </p:cNvPr>
            <p:cNvSpPr txBox="1"/>
            <p:nvPr/>
          </p:nvSpPr>
          <p:spPr>
            <a:xfrm>
              <a:off x="1849648" y="2014971"/>
              <a:ext cx="1252152" cy="430887"/>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Danmark</a:t>
              </a:r>
            </a:p>
          </p:txBody>
        </p:sp>
        <p:pic>
          <p:nvPicPr>
            <p:cNvPr id="22" name="Picture 2" descr="Flag of Denmark - Wikipedia">
              <a:extLst>
                <a:ext uri="{FF2B5EF4-FFF2-40B4-BE49-F238E27FC236}">
                  <a16:creationId xmlns:a16="http://schemas.microsoft.com/office/drawing/2014/main" id="{43E522B7-4D91-4B96-A619-7C166E3E97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996" y="2455728"/>
              <a:ext cx="718145" cy="435882"/>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kstSylinder 48">
            <a:extLst>
              <a:ext uri="{FF2B5EF4-FFF2-40B4-BE49-F238E27FC236}">
                <a16:creationId xmlns:a16="http://schemas.microsoft.com/office/drawing/2014/main" id="{6872328D-95AF-4CA1-918B-9C360F0EB235}"/>
              </a:ext>
            </a:extLst>
          </p:cNvPr>
          <p:cNvSpPr txBox="1"/>
          <p:nvPr/>
        </p:nvSpPr>
        <p:spPr>
          <a:xfrm>
            <a:off x="5887848" y="6224289"/>
            <a:ext cx="5891176" cy="276999"/>
          </a:xfrm>
          <a:prstGeom prst="rect">
            <a:avLst/>
          </a:prstGeom>
          <a:noFill/>
        </p:spPr>
        <p:txBody>
          <a:bodyPr wrap="square" rtlCol="0">
            <a:spAutoFit/>
          </a:bodyPr>
          <a:lstStyle/>
          <a:p>
            <a:pPr marR="0" lvl="0" algn="r" defTabSz="228600" rtl="0" eaLnBrk="1" fontAlgn="auto" latinLnBrk="0" hangingPunct="1">
              <a:lnSpc>
                <a:spcPct val="100000"/>
              </a:lnSpc>
              <a:spcBef>
                <a:spcPts val="0"/>
              </a:spcBef>
              <a:spcAft>
                <a:spcPts val="0"/>
              </a:spcAft>
              <a:buClrTx/>
              <a:buSzTx/>
              <a:tabLst/>
              <a:defRPr/>
            </a:pPr>
            <a:r>
              <a:rPr kumimoji="0" lang="nb-NO"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OBS: foreløpige prioriteringer, ikke alle lister er rangerte</a:t>
            </a:r>
          </a:p>
        </p:txBody>
      </p:sp>
    </p:spTree>
    <p:extLst>
      <p:ext uri="{BB962C8B-B14F-4D97-AF65-F5344CB8AC3E}">
        <p14:creationId xmlns:p14="http://schemas.microsoft.com/office/powerpoint/2010/main" val="76609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7C94AD52-7B82-4012-AE70-1DA1C06528BC}"/>
              </a:ext>
            </a:extLst>
          </p:cNvPr>
          <p:cNvSpPr txBox="1">
            <a:spLocks/>
          </p:cNvSpPr>
          <p:nvPr/>
        </p:nvSpPr>
        <p:spPr>
          <a:xfrm>
            <a:off x="1647241" y="3211215"/>
            <a:ext cx="8673510" cy="2559677"/>
          </a:xfrm>
          <a:prstGeom prst="rect">
            <a:avLst/>
          </a:prstGeom>
        </p:spPr>
        <p:txBody>
          <a:bodyPr lIns="91440" tIns="45720" rIns="91440" bIns="45720" anchor="t"/>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2000" b="0" i="0" u="none" strike="noStrike" kern="1200" cap="none" spc="0" normalizeH="0" baseline="0" noProof="0">
                <a:ln>
                  <a:noFill/>
                </a:ln>
                <a:solidFill>
                  <a:srgbClr val="EE756A">
                    <a:lumMod val="50000"/>
                  </a:srgbClr>
                </a:solidFill>
                <a:effectLst/>
                <a:uLnTx/>
                <a:uFillTx/>
                <a:latin typeface="Calibri" panose="020F0502020204030204"/>
                <a:ea typeface="+mn-ea"/>
                <a:cs typeface="Calibri Light" panose="020F0302020204030204" pitchFamily="34" charset="0"/>
              </a:rPr>
              <a:t>VAKSINASJON MOT COVID-19</a:t>
            </a:r>
          </a:p>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3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Registrering av vaksinasjon i SYSVAK og viktigheten av dette</a:t>
            </a:r>
            <a:endParaRPr kumimoji="0" lang="nb-NO" sz="3600" b="0" i="0" u="none" strike="noStrike" kern="1200" cap="none" spc="0" normalizeH="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indent="0">
              <a:lnSpc>
                <a:spcPct val="100000"/>
              </a:lnSpc>
              <a:spcAft>
                <a:spcPts val="0"/>
              </a:spcAft>
              <a:buNone/>
              <a:defRPr/>
            </a:pPr>
            <a:r>
              <a:rPr lang="nb-NO" sz="2400">
                <a:latin typeface="Calibri Light"/>
                <a:cs typeface="Calibri Light"/>
              </a:rPr>
              <a:t>Karianne Johansen</a:t>
            </a:r>
          </a:p>
          <a:p>
            <a:pPr marL="0" indent="0">
              <a:lnSpc>
                <a:spcPct val="100000"/>
              </a:lnSpc>
              <a:spcAft>
                <a:spcPts val="0"/>
              </a:spcAft>
              <a:buNone/>
              <a:defRPr/>
            </a:pPr>
            <a:endParaRPr lang="nb-NO" sz="3600">
              <a:latin typeface="Calibri Light" panose="020F0302020204030204" pitchFamily="34" charset="0"/>
              <a:cs typeface="Calibri Light" panose="020F0302020204030204" pitchFamily="34" charset="0"/>
            </a:endParaRPr>
          </a:p>
        </p:txBody>
      </p:sp>
      <p:pic>
        <p:nvPicPr>
          <p:cNvPr id="6" name="Bilde 5">
            <a:extLst>
              <a:ext uri="{FF2B5EF4-FFF2-40B4-BE49-F238E27FC236}">
                <a16:creationId xmlns:a16="http://schemas.microsoft.com/office/drawing/2014/main" id="{87EC1118-34C1-4F9F-9996-A7BF569BB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191498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32FAB15-311C-4161-9A21-05178FC877CF}"/>
              </a:ext>
            </a:extLst>
          </p:cNvPr>
          <p:cNvSpPr txBox="1"/>
          <p:nvPr/>
        </p:nvSpPr>
        <p:spPr>
          <a:xfrm>
            <a:off x="779163" y="2017486"/>
            <a:ext cx="10295237" cy="4247317"/>
          </a:xfrm>
          <a:prstGeom prst="rect">
            <a:avLst/>
          </a:prstGeom>
          <a:noFill/>
        </p:spPr>
        <p:txBody>
          <a:bodyPr wrap="square" lIns="91440" tIns="45720" rIns="91440" bIns="45720" rtlCol="0" anchor="t">
            <a:spAutoFit/>
          </a:bodyPr>
          <a:lstStyle/>
          <a:p>
            <a:pPr marL="457200" indent="-457200">
              <a:buFont typeface="Arial"/>
              <a:buChar char="•"/>
            </a:pPr>
            <a:r>
              <a:rPr lang="nb-NO" sz="2800">
                <a:ea typeface="+mn-lt"/>
                <a:cs typeface="+mn-lt"/>
              </a:rPr>
              <a:t>Koronavaksinasjonsprogrammet og status koronavaksiner</a:t>
            </a:r>
            <a:endParaRPr lang="nb-NO">
              <a:cs typeface="Calibri" panose="020F0502020204030204"/>
            </a:endParaRPr>
          </a:p>
          <a:p>
            <a:pPr marL="457200" lvl="0" indent="-457200">
              <a:buFont typeface="Arial"/>
              <a:buChar char="•"/>
            </a:pPr>
            <a:r>
              <a:rPr lang="nb-NO" sz="2800">
                <a:ea typeface="+mn-lt"/>
                <a:cs typeface="+mn-lt"/>
              </a:rPr>
              <a:t>Anbefalte grupper og prioritering mellom disse</a:t>
            </a:r>
            <a:endParaRPr lang="nb-NO">
              <a:cs typeface="Calibri" panose="020F0502020204030204"/>
            </a:endParaRPr>
          </a:p>
          <a:p>
            <a:pPr marL="457200" indent="-457200">
              <a:buFont typeface="Arial"/>
              <a:buChar char="•"/>
            </a:pPr>
            <a:r>
              <a:rPr lang="nb-NO" sz="2800">
                <a:ea typeface="+mn-lt"/>
                <a:cs typeface="+mn-lt"/>
              </a:rPr>
              <a:t>Registrering i SYSVAK og viktigheten av dette</a:t>
            </a:r>
          </a:p>
          <a:p>
            <a:pPr marL="457200" indent="-457200">
              <a:buFont typeface="Arial"/>
              <a:buChar char="•"/>
            </a:pPr>
            <a:r>
              <a:rPr lang="nb-NO" sz="2800">
                <a:ea typeface="+mn-lt"/>
                <a:cs typeface="+mn-lt"/>
              </a:rPr>
              <a:t>Kommunikasjon</a:t>
            </a:r>
            <a:endParaRPr lang="nb-NO">
              <a:cs typeface="Calibri" panose="020F0502020204030204"/>
            </a:endParaRPr>
          </a:p>
          <a:p>
            <a:pPr marL="457200" indent="-457200">
              <a:buFont typeface="Arial"/>
              <a:buChar char="•"/>
            </a:pPr>
            <a:r>
              <a:rPr lang="nb-NO" sz="2800">
                <a:ea typeface="+mn-lt"/>
                <a:cs typeface="+mn-lt"/>
              </a:rPr>
              <a:t>Koronavaksinering i kommunene:</a:t>
            </a:r>
            <a:endParaRPr lang="nb-NO">
              <a:ea typeface="+mn-lt"/>
              <a:cs typeface="+mn-lt"/>
            </a:endParaRPr>
          </a:p>
          <a:p>
            <a:pPr marL="914400" lvl="2" indent="-457200">
              <a:buFont typeface="Arial"/>
              <a:buChar char="•"/>
            </a:pPr>
            <a:r>
              <a:rPr lang="nb-NO" sz="2800">
                <a:ea typeface="+mn-lt"/>
                <a:cs typeface="+mn-lt"/>
              </a:rPr>
              <a:t>Koronavaksinasjonsveilederen</a:t>
            </a:r>
            <a:endParaRPr lang="nb-NO">
              <a:ea typeface="+mn-lt"/>
              <a:cs typeface="+mn-lt"/>
            </a:endParaRPr>
          </a:p>
          <a:p>
            <a:pPr marL="914400" lvl="2" indent="-457200">
              <a:buFont typeface="Arial"/>
              <a:buChar char="•"/>
            </a:pPr>
            <a:r>
              <a:rPr lang="nb-NO" sz="2800">
                <a:ea typeface="+mn-lt"/>
                <a:cs typeface="+mn-lt"/>
              </a:rPr>
              <a:t>Spesielle forhold rundt Pfizer-vaksinen</a:t>
            </a:r>
            <a:endParaRPr lang="nb-NO">
              <a:ea typeface="+mn-lt"/>
              <a:cs typeface="+mn-lt"/>
            </a:endParaRPr>
          </a:p>
          <a:p>
            <a:pPr lvl="2"/>
            <a:endParaRPr lang="nb-NO" sz="2800">
              <a:cs typeface="Calibri" panose="020F0502020204030204"/>
            </a:endParaRPr>
          </a:p>
          <a:p>
            <a:pPr marL="171450" lvl="0" indent="-171450">
              <a:buFont typeface="Arial" panose="020B0604020202020204" pitchFamily="34" charset="0"/>
              <a:buChar char="•"/>
            </a:pPr>
            <a:endParaRPr lang="nb-NO" sz="2800">
              <a:cs typeface="Calibri" panose="020F0502020204030204"/>
            </a:endParaRPr>
          </a:p>
          <a:p>
            <a:pPr marL="571500" lvl="1" indent="-342900">
              <a:buFont typeface="Arial" panose="020B0604020202020204" pitchFamily="34" charset="0"/>
              <a:buChar char="•"/>
            </a:pPr>
            <a:endParaRPr lang="nb-NO" sz="1800">
              <a:latin typeface="Calibri Light" panose="020F0302020204030204" pitchFamily="34" charset="0"/>
              <a:cs typeface="Calibri Light" panose="020F0302020204030204" pitchFamily="34" charset="0"/>
            </a:endParaRPr>
          </a:p>
        </p:txBody>
      </p:sp>
      <p:sp>
        <p:nvSpPr>
          <p:cNvPr id="4" name="TekstSylinder 3">
            <a:extLst>
              <a:ext uri="{FF2B5EF4-FFF2-40B4-BE49-F238E27FC236}">
                <a16:creationId xmlns:a16="http://schemas.microsoft.com/office/drawing/2014/main" id="{E3CD1E38-1B48-404C-82B8-E2DAA46E032F}"/>
              </a:ext>
            </a:extLst>
          </p:cNvPr>
          <p:cNvSpPr txBox="1"/>
          <p:nvPr/>
        </p:nvSpPr>
        <p:spPr>
          <a:xfrm>
            <a:off x="995265" y="899472"/>
            <a:ext cx="8319407" cy="646331"/>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3600">
                <a:solidFill>
                  <a:prstClr val="black"/>
                </a:solidFill>
                <a:latin typeface="+mj-lt"/>
                <a:cs typeface="Calibri Light" panose="020F0302020204030204" pitchFamily="34" charset="0"/>
              </a:rPr>
              <a:t>Agenda</a:t>
            </a:r>
            <a:endParaRPr kumimoji="0" lang="nb-NO" sz="3600" b="0" i="0" u="none" strike="noStrike" kern="1200" cap="none" spc="0" normalizeH="0" baseline="0" noProof="0">
              <a:ln>
                <a:noFill/>
              </a:ln>
              <a:solidFill>
                <a:prstClr val="black"/>
              </a:solidFill>
              <a:effectLst/>
              <a:uLnTx/>
              <a:uFillTx/>
              <a:latin typeface="+mj-lt"/>
              <a:cs typeface="Calibri Light" panose="020F0302020204030204" pitchFamily="34" charset="0"/>
            </a:endParaRPr>
          </a:p>
        </p:txBody>
      </p:sp>
      <p:pic>
        <p:nvPicPr>
          <p:cNvPr id="6" name="Bilde 5">
            <a:extLst>
              <a:ext uri="{FF2B5EF4-FFF2-40B4-BE49-F238E27FC236}">
                <a16:creationId xmlns:a16="http://schemas.microsoft.com/office/drawing/2014/main" id="{1AB6E414-79F7-4D03-997B-15B9CCDD4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387455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0C2C01A3-79A9-4C8F-A957-C8B9B09E29F3}"/>
              </a:ext>
            </a:extLst>
          </p:cNvPr>
          <p:cNvSpPr>
            <a:spLocks noGrp="1"/>
          </p:cNvSpPr>
          <p:nvPr>
            <p:ph type="title"/>
          </p:nvPr>
        </p:nvSpPr>
        <p:spPr/>
        <p:txBody>
          <a:bodyPr anchor="t">
            <a:normAutofit/>
          </a:bodyPr>
          <a:lstStyle/>
          <a:p>
            <a:r>
              <a:rPr lang="nb-NO"/>
              <a:t>SYSVAK</a:t>
            </a:r>
          </a:p>
        </p:txBody>
      </p:sp>
      <p:sp>
        <p:nvSpPr>
          <p:cNvPr id="12" name="Text Placeholder 3">
            <a:extLst>
              <a:ext uri="{FF2B5EF4-FFF2-40B4-BE49-F238E27FC236}">
                <a16:creationId xmlns:a16="http://schemas.microsoft.com/office/drawing/2014/main" id="{EF727089-1E54-4B0C-AD17-9329D8B1FEDA}"/>
              </a:ext>
            </a:extLst>
          </p:cNvPr>
          <p:cNvSpPr>
            <a:spLocks noGrp="1"/>
          </p:cNvSpPr>
          <p:nvPr>
            <p:ph type="body" sz="quarter" idx="11"/>
          </p:nvPr>
        </p:nvSpPr>
        <p:spPr>
          <a:xfrm>
            <a:off x="1015339" y="1363702"/>
            <a:ext cx="10515600" cy="423242"/>
          </a:xfrm>
        </p:spPr>
        <p:txBody>
          <a:bodyPr/>
          <a:lstStyle/>
          <a:p>
            <a:endParaRPr lang="en-US"/>
          </a:p>
        </p:txBody>
      </p:sp>
      <p:pic>
        <p:nvPicPr>
          <p:cNvPr id="6" name="Bilde 5">
            <a:extLst>
              <a:ext uri="{FF2B5EF4-FFF2-40B4-BE49-F238E27FC236}">
                <a16:creationId xmlns:a16="http://schemas.microsoft.com/office/drawing/2014/main" id="{9BFCC206-4D9E-478A-8FDF-F020D388A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
        <p:nvSpPr>
          <p:cNvPr id="7" name="Plassholder for tekst 3">
            <a:extLst>
              <a:ext uri="{FF2B5EF4-FFF2-40B4-BE49-F238E27FC236}">
                <a16:creationId xmlns:a16="http://schemas.microsoft.com/office/drawing/2014/main" id="{C635D1F3-6F43-48AF-A507-7BB7D9ECE754}"/>
              </a:ext>
            </a:extLst>
          </p:cNvPr>
          <p:cNvSpPr>
            <a:spLocks noGrp="1"/>
          </p:cNvSpPr>
          <p:nvPr>
            <p:ph type="body" sz="quarter" idx="4294967295"/>
          </p:nvPr>
        </p:nvSpPr>
        <p:spPr>
          <a:xfrm>
            <a:off x="1676400" y="2178050"/>
            <a:ext cx="10515600" cy="3640138"/>
          </a:xfrm>
        </p:spPr>
        <p:txBody>
          <a:bodyPr vert="horz" lIns="0" tIns="0" rIns="0" bIns="0" rtlCol="0" anchor="t">
            <a:normAutofit fontScale="92500" lnSpcReduction="10000"/>
          </a:bodyPr>
          <a:lstStyle/>
          <a:p>
            <a:pPr marL="269875" indent="-269875"/>
            <a:r>
              <a:rPr lang="nb-NO" sz="1600">
                <a:latin typeface="Calibri Light"/>
                <a:cs typeface="Calibri Light"/>
              </a:rPr>
              <a:t>Nasjonalt vaksinasjonsregister SYSVAK, et sentralt helseregister</a:t>
            </a:r>
          </a:p>
          <a:p>
            <a:pPr marL="269875" indent="-269875"/>
            <a:r>
              <a:rPr lang="nb-NO" sz="1600">
                <a:latin typeface="Calibri Light"/>
                <a:cs typeface="Calibri Light"/>
              </a:rPr>
              <a:t>Etablert 1995</a:t>
            </a:r>
          </a:p>
          <a:p>
            <a:pPr marL="269875" indent="-269875"/>
            <a:r>
              <a:rPr lang="nb-NO" sz="1600">
                <a:latin typeface="Calibri Light"/>
                <a:cs typeface="Calibri Light"/>
              </a:rPr>
              <a:t>Formål:</a:t>
            </a:r>
          </a:p>
          <a:p>
            <a:pPr marL="720090" lvl="2" indent="-179705"/>
            <a:r>
              <a:rPr lang="nb-NO" sz="1600">
                <a:latin typeface="Calibri Light"/>
                <a:cs typeface="Calibri Light"/>
              </a:rPr>
              <a:t>Holde oversikten over vaksinasjonsstatus for den enkelte og over vaksinasjonsdekningen i landet </a:t>
            </a:r>
          </a:p>
          <a:p>
            <a:pPr marL="720090" lvl="2" indent="-179705"/>
            <a:r>
              <a:rPr lang="nb-NO" sz="1600">
                <a:latin typeface="Calibri Light"/>
                <a:cs typeface="Calibri Light"/>
              </a:rPr>
              <a:t>Følge opp og evaluere vaksiner og vaksinasjonsprogram i befolkningen, samt evt. Bivirkninger</a:t>
            </a:r>
          </a:p>
          <a:p>
            <a:pPr marL="720090" lvl="2" indent="-179705"/>
            <a:r>
              <a:rPr lang="nb-NO" sz="1600">
                <a:latin typeface="Calibri Light"/>
                <a:cs typeface="Calibri Light"/>
              </a:rPr>
              <a:t>Tilgjengeliggjøre vaksinasjonsstatus for behandlende helsepersonell</a:t>
            </a:r>
          </a:p>
          <a:p>
            <a:pPr marL="720090" lvl="2" indent="-179705"/>
            <a:endParaRPr lang="nb-NO" sz="1600">
              <a:latin typeface="Calibri Light"/>
              <a:cs typeface="Calibri Light"/>
            </a:endParaRPr>
          </a:p>
          <a:p>
            <a:pPr marL="269875" indent="-269875"/>
            <a:r>
              <a:rPr lang="nb-NO" sz="1600">
                <a:latin typeface="Calibri Light"/>
                <a:cs typeface="Calibri Light"/>
              </a:rPr>
              <a:t>2011: Meldeplikt for </a:t>
            </a:r>
            <a:r>
              <a:rPr lang="nb-NO" sz="1600" i="1">
                <a:latin typeface="Calibri Light"/>
                <a:cs typeface="Calibri Light"/>
              </a:rPr>
              <a:t>alle</a:t>
            </a:r>
            <a:r>
              <a:rPr lang="nb-NO" sz="1600">
                <a:latin typeface="Calibri Light"/>
                <a:cs typeface="Calibri Light"/>
              </a:rPr>
              <a:t> vaksiner for alle aldersgrupper</a:t>
            </a:r>
          </a:p>
          <a:p>
            <a:pPr marL="269875" indent="-269875"/>
            <a:r>
              <a:rPr lang="nb-NO" sz="1600">
                <a:latin typeface="Calibri Light"/>
                <a:cs typeface="Calibri Light"/>
              </a:rPr>
              <a:t>2020: Alle vaksiner skal registreres, samtykke til registrering fjernet </a:t>
            </a:r>
          </a:p>
          <a:p>
            <a:pPr marL="539750" lvl="1" indent="-269875"/>
            <a:r>
              <a:rPr lang="nb-NO" sz="1600">
                <a:latin typeface="Calibri Light"/>
                <a:cs typeface="Calibri Light"/>
              </a:rPr>
              <a:t>Mulig å registrere årsak til Influensavaksinering</a:t>
            </a:r>
          </a:p>
          <a:p>
            <a:pPr marL="269875" indent="-269875"/>
            <a:r>
              <a:rPr lang="nb-NO" sz="1600">
                <a:latin typeface="Calibri Light"/>
                <a:cs typeface="Calibri Light"/>
              </a:rPr>
              <a:t>2020: </a:t>
            </a:r>
            <a:endParaRPr lang="nb-NO">
              <a:latin typeface="Calibri" panose="020F0502020204030204"/>
              <a:cs typeface="Calibri" panose="020F0502020204030204"/>
            </a:endParaRPr>
          </a:p>
          <a:p>
            <a:pPr marL="269875" indent="-269875"/>
            <a:r>
              <a:rPr lang="nb-NO" sz="1600">
                <a:latin typeface="Calibri Light"/>
                <a:cs typeface="Calibri Light"/>
              </a:rPr>
              <a:t>Plikt til elektronisk registrering i SYSVAK av vaksinasjon mot covid-19, influensa, </a:t>
            </a:r>
            <a:r>
              <a:rPr lang="nb-NO" sz="1600" err="1">
                <a:latin typeface="Calibri Light"/>
                <a:cs typeface="Calibri Light"/>
              </a:rPr>
              <a:t>pneumokokk</a:t>
            </a:r>
            <a:r>
              <a:rPr lang="nb-NO" sz="1600">
                <a:latin typeface="Calibri Light"/>
                <a:cs typeface="Calibri Light"/>
              </a:rPr>
              <a:t> og kikhoste.  Må meldes elektronisk til SYSVAK umiddelbart etter at vaksinasjon er gjennomført</a:t>
            </a:r>
            <a:endParaRPr lang="nb-NO">
              <a:cs typeface="Calibri" panose="020F0502020204030204"/>
            </a:endParaRPr>
          </a:p>
          <a:p>
            <a:pPr marL="269875" indent="-269875">
              <a:buChar char="•"/>
            </a:pPr>
            <a:endParaRPr lang="nb-NO" sz="1600">
              <a:latin typeface="Calibri Light"/>
              <a:cs typeface="Calibri Light"/>
            </a:endParaRPr>
          </a:p>
        </p:txBody>
      </p:sp>
    </p:spTree>
    <p:extLst>
      <p:ext uri="{BB962C8B-B14F-4D97-AF65-F5344CB8AC3E}">
        <p14:creationId xmlns:p14="http://schemas.microsoft.com/office/powerpoint/2010/main" val="12051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015461" y="1825626"/>
            <a:ext cx="5463782" cy="4298633"/>
          </a:xfrm>
          <a:prstGeom prst="rect">
            <a:avLst/>
          </a:prstGeom>
        </p:spPr>
        <p:txBody>
          <a:bodyPr vert="horz" lIns="0" tIns="0" rIns="0" bIns="0" rtlCol="0" anchor="t">
            <a:normAutofit/>
          </a:bodyPr>
          <a:lstStyle/>
          <a:p>
            <a:pPr defTabSz="914446">
              <a:lnSpc>
                <a:spcPct val="90000"/>
              </a:lnSpc>
              <a:spcAft>
                <a:spcPts val="600"/>
              </a:spcAft>
              <a:buClr>
                <a:schemeClr val="accent4"/>
              </a:buClr>
            </a:pPr>
            <a:r>
              <a:rPr lang="nb-NO" sz="2000" b="1">
                <a:solidFill>
                  <a:schemeClr val="dk1"/>
                </a:solidFill>
                <a:latin typeface="Calibri Light"/>
                <a:cs typeface="Calibri Light"/>
              </a:rPr>
              <a:t>&gt;40 millioner </a:t>
            </a:r>
            <a:r>
              <a:rPr lang="nb-NO" sz="2000">
                <a:solidFill>
                  <a:schemeClr val="dk1"/>
                </a:solidFill>
                <a:latin typeface="Calibri Light"/>
                <a:cs typeface="Calibri Light"/>
              </a:rPr>
              <a:t>vaksinasjoner registrert på &gt;4,7 millioner personer</a:t>
            </a:r>
            <a:endParaRPr lang="nb-NO"/>
          </a:p>
          <a:p>
            <a:pPr defTabSz="914446">
              <a:lnSpc>
                <a:spcPct val="90000"/>
              </a:lnSpc>
              <a:spcAft>
                <a:spcPts val="600"/>
              </a:spcAft>
              <a:buClr>
                <a:schemeClr val="accent4"/>
              </a:buClr>
            </a:pPr>
            <a:r>
              <a:rPr lang="nb-NO" sz="2000" b="1">
                <a:solidFill>
                  <a:schemeClr val="dk1"/>
                </a:solidFill>
                <a:latin typeface="Calibri Light"/>
                <a:cs typeface="Calibri Light"/>
              </a:rPr>
              <a:t>2019:</a:t>
            </a:r>
            <a:r>
              <a:rPr lang="nb-NO" sz="2000">
                <a:solidFill>
                  <a:schemeClr val="dk1"/>
                </a:solidFill>
                <a:latin typeface="Calibri Light"/>
                <a:cs typeface="Calibri Light"/>
              </a:rPr>
              <a:t> 2,5 millioner meldinger mottatt</a:t>
            </a:r>
          </a:p>
          <a:p>
            <a:pPr defTabSz="914446">
              <a:lnSpc>
                <a:spcPct val="90000"/>
              </a:lnSpc>
              <a:spcAft>
                <a:spcPts val="600"/>
              </a:spcAft>
              <a:buClr>
                <a:schemeClr val="accent4"/>
              </a:buClr>
              <a:buBlip>
                <a:blip r:embed="rId3"/>
              </a:buBlip>
            </a:pPr>
            <a:endParaRPr lang="nb-NO" sz="2000" b="1">
              <a:solidFill>
                <a:schemeClr val="dk1"/>
              </a:solidFill>
              <a:latin typeface="Calibri Light"/>
              <a:cs typeface="Calibri Light"/>
            </a:endParaRPr>
          </a:p>
          <a:p>
            <a:pPr defTabSz="914446">
              <a:lnSpc>
                <a:spcPct val="90000"/>
              </a:lnSpc>
              <a:spcAft>
                <a:spcPts val="600"/>
              </a:spcAft>
              <a:buClr>
                <a:schemeClr val="accent4"/>
              </a:buClr>
              <a:buBlip>
                <a:blip r:embed="rId3"/>
              </a:buBlip>
            </a:pPr>
            <a:endParaRPr lang="nb-NO" sz="2000" b="1">
              <a:solidFill>
                <a:schemeClr val="dk1"/>
              </a:solidFill>
              <a:latin typeface="Calibri Light"/>
              <a:cs typeface="Calibri Light"/>
            </a:endParaRPr>
          </a:p>
          <a:p>
            <a:pPr defTabSz="914446">
              <a:lnSpc>
                <a:spcPct val="90000"/>
              </a:lnSpc>
              <a:spcAft>
                <a:spcPts val="600"/>
              </a:spcAft>
              <a:buClr>
                <a:schemeClr val="accent4"/>
              </a:buClr>
            </a:pPr>
            <a:r>
              <a:rPr lang="nb-NO" sz="2000" b="1">
                <a:solidFill>
                  <a:schemeClr val="dk1"/>
                </a:solidFill>
                <a:latin typeface="Calibri Light"/>
                <a:cs typeface="Calibri Light"/>
              </a:rPr>
              <a:t>Utfordringer</a:t>
            </a:r>
            <a:endParaRPr lang="nb-NO" sz="2000">
              <a:solidFill>
                <a:schemeClr val="dk1"/>
              </a:solidFill>
              <a:latin typeface="Calibri Light"/>
              <a:cs typeface="Calibri Light"/>
            </a:endParaRPr>
          </a:p>
          <a:p>
            <a:pPr defTabSz="914446">
              <a:lnSpc>
                <a:spcPct val="90000"/>
              </a:lnSpc>
              <a:spcAft>
                <a:spcPts val="600"/>
              </a:spcAft>
              <a:buClr>
                <a:schemeClr val="accent4"/>
              </a:buClr>
            </a:pPr>
            <a:r>
              <a:rPr lang="nb-NO" sz="2000">
                <a:solidFill>
                  <a:schemeClr val="dk1"/>
                </a:solidFill>
                <a:latin typeface="Calibri Light"/>
                <a:cs typeface="Calibri Light"/>
              </a:rPr>
              <a:t>Ikke alle har elektronisk kommunikasjon med SYSVAK</a:t>
            </a:r>
          </a:p>
          <a:p>
            <a:pPr defTabSz="914446">
              <a:lnSpc>
                <a:spcPct val="90000"/>
              </a:lnSpc>
              <a:spcAft>
                <a:spcPts val="600"/>
              </a:spcAft>
            </a:pPr>
            <a:r>
              <a:rPr lang="nb-NO" sz="2000">
                <a:solidFill>
                  <a:schemeClr val="dk1"/>
                </a:solidFill>
                <a:latin typeface="Calibri Light"/>
                <a:cs typeface="Calibri Light"/>
              </a:rPr>
              <a:t>- Papirskjemaer registreres manuelt hos FHI </a:t>
            </a:r>
            <a:endParaRPr lang="nb-NO">
              <a:solidFill>
                <a:schemeClr val="dk1"/>
              </a:solidFill>
            </a:endParaRPr>
          </a:p>
          <a:p>
            <a:pPr defTabSz="914446">
              <a:lnSpc>
                <a:spcPct val="90000"/>
              </a:lnSpc>
              <a:spcAft>
                <a:spcPts val="600"/>
              </a:spcAft>
              <a:buClr>
                <a:schemeClr val="accent4"/>
              </a:buClr>
            </a:pPr>
            <a:r>
              <a:rPr lang="nb-NO" sz="2000" u="sng">
                <a:solidFill>
                  <a:schemeClr val="dk1"/>
                </a:solidFill>
                <a:latin typeface="Calibri Light"/>
                <a:cs typeface="Calibri Light"/>
              </a:rPr>
              <a:t>- Ikke tidsriktige opplysninger </a:t>
            </a:r>
            <a:r>
              <a:rPr lang="nb-NO" sz="2000">
                <a:solidFill>
                  <a:schemeClr val="dk1"/>
                </a:solidFill>
                <a:latin typeface="Calibri Light"/>
                <a:cs typeface="Calibri Light"/>
              </a:rPr>
              <a:t>i SYSVAK og på VAKSINER på helsenorge.no</a:t>
            </a:r>
          </a:p>
        </p:txBody>
      </p:sp>
      <p:pic>
        <p:nvPicPr>
          <p:cNvPr id="7" name="Bilde 6"/>
          <p:cNvPicPr>
            <a:picLocks noChangeAspect="1"/>
          </p:cNvPicPr>
          <p:nvPr/>
        </p:nvPicPr>
        <p:blipFill>
          <a:blip r:embed="rId4"/>
          <a:stretch>
            <a:fillRect/>
          </a:stretch>
        </p:blipFill>
        <p:spPr>
          <a:xfrm>
            <a:off x="7477432" y="1825626"/>
            <a:ext cx="3000691" cy="4152957"/>
          </a:xfrm>
          <a:prstGeom prst="rect">
            <a:avLst/>
          </a:prstGeom>
          <a:noFill/>
        </p:spPr>
      </p:pic>
      <p:sp>
        <p:nvSpPr>
          <p:cNvPr id="5" name="Tittel 4"/>
          <p:cNvSpPr>
            <a:spLocks noGrp="1"/>
          </p:cNvSpPr>
          <p:nvPr>
            <p:ph type="title"/>
          </p:nvPr>
        </p:nvSpPr>
        <p:spPr/>
        <p:txBody>
          <a:bodyPr vert="horz" lIns="0" tIns="0" rIns="0" bIns="0" rtlCol="0" anchor="t" anchorCtr="0">
            <a:normAutofit/>
          </a:bodyPr>
          <a:lstStyle/>
          <a:p>
            <a:r>
              <a:rPr lang="en-US"/>
              <a:t>SYSVAK – Status i dag</a:t>
            </a:r>
          </a:p>
        </p:txBody>
      </p:sp>
      <p:pic>
        <p:nvPicPr>
          <p:cNvPr id="6" name="Bilde 5">
            <a:extLst>
              <a:ext uri="{FF2B5EF4-FFF2-40B4-BE49-F238E27FC236}">
                <a16:creationId xmlns:a16="http://schemas.microsoft.com/office/drawing/2014/main" id="{08805DF5-DC40-4E5D-A978-3684D33BB1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311028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B8BB86-E07E-41ED-AADC-86154E890A7E}"/>
              </a:ext>
            </a:extLst>
          </p:cNvPr>
          <p:cNvSpPr>
            <a:spLocks noGrp="1"/>
          </p:cNvSpPr>
          <p:nvPr>
            <p:ph type="title"/>
          </p:nvPr>
        </p:nvSpPr>
        <p:spPr/>
        <p:txBody>
          <a:bodyPr anchor="t">
            <a:normAutofit/>
          </a:bodyPr>
          <a:lstStyle/>
          <a:p>
            <a:r>
              <a:rPr lang="nb-NO"/>
              <a:t>Behov for koronavaksinasjon</a:t>
            </a:r>
          </a:p>
        </p:txBody>
      </p:sp>
      <p:graphicFrame>
        <p:nvGraphicFramePr>
          <p:cNvPr id="6" name="Plassholder for tekst 3">
            <a:extLst>
              <a:ext uri="{FF2B5EF4-FFF2-40B4-BE49-F238E27FC236}">
                <a16:creationId xmlns:a16="http://schemas.microsoft.com/office/drawing/2014/main" id="{504A2A07-DD23-4240-B922-BDAD2D9E1D89}"/>
              </a:ext>
            </a:extLst>
          </p:cNvPr>
          <p:cNvGraphicFramePr/>
          <p:nvPr>
            <p:extLst>
              <p:ext uri="{D42A27DB-BD31-4B8C-83A1-F6EECF244321}">
                <p14:modId xmlns:p14="http://schemas.microsoft.com/office/powerpoint/2010/main" val="2228419782"/>
              </p:ext>
            </p:extLst>
          </p:nvPr>
        </p:nvGraphicFramePr>
        <p:xfrm>
          <a:off x="1015461" y="1545479"/>
          <a:ext cx="6595575" cy="5038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e 6">
            <a:extLst>
              <a:ext uri="{FF2B5EF4-FFF2-40B4-BE49-F238E27FC236}">
                <a16:creationId xmlns:a16="http://schemas.microsoft.com/office/drawing/2014/main" id="{53F61444-ED83-4630-AB36-5ADD508D86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2626646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644151"/>
          </a:xfrm>
        </p:spPr>
        <p:txBody>
          <a:bodyPr/>
          <a:lstStyle/>
          <a:p>
            <a:r>
              <a:rPr lang="nb-NO"/>
              <a:t>SYSVAK-nett</a:t>
            </a:r>
          </a:p>
        </p:txBody>
      </p:sp>
      <p:sp>
        <p:nvSpPr>
          <p:cNvPr id="8" name="Plassholder for innhold 4"/>
          <p:cNvSpPr>
            <a:spLocks noGrp="1"/>
          </p:cNvSpPr>
          <p:nvPr>
            <p:ph sz="quarter" idx="17"/>
          </p:nvPr>
        </p:nvSpPr>
        <p:spPr>
          <a:xfrm>
            <a:off x="8383590" y="2704416"/>
            <a:ext cx="3147469" cy="2722417"/>
          </a:xfrm>
        </p:spPr>
        <p:txBody>
          <a:bodyPr>
            <a:normAutofit lnSpcReduction="10000"/>
          </a:bodyPr>
          <a:lstStyle/>
          <a:p>
            <a:r>
              <a:rPr lang="nb-NO">
                <a:latin typeface="Calibri Light"/>
                <a:cs typeface="Calibri Light"/>
              </a:rPr>
              <a:t>Sykehus</a:t>
            </a:r>
          </a:p>
          <a:p>
            <a:r>
              <a:rPr lang="nb-NO">
                <a:latin typeface="Calibri Light"/>
                <a:cs typeface="Calibri Light"/>
              </a:rPr>
              <a:t>Sykehjem</a:t>
            </a:r>
          </a:p>
          <a:p>
            <a:r>
              <a:rPr lang="nb-NO">
                <a:latin typeface="Calibri Light"/>
                <a:cs typeface="Calibri Light"/>
              </a:rPr>
              <a:t>Apotek</a:t>
            </a:r>
          </a:p>
          <a:p>
            <a:r>
              <a:rPr lang="nb-NO">
                <a:latin typeface="Calibri Light"/>
                <a:cs typeface="Calibri Light"/>
              </a:rPr>
              <a:t>BHT</a:t>
            </a:r>
          </a:p>
          <a:p>
            <a:r>
              <a:rPr lang="nb-NO">
                <a:latin typeface="Calibri Light"/>
                <a:cs typeface="Calibri Light"/>
              </a:rPr>
              <a:t>Vaksinasjonsklinikk</a:t>
            </a:r>
          </a:p>
          <a:p>
            <a:endParaRPr lang="nb-NO">
              <a:latin typeface="Calibri Light"/>
              <a:cs typeface="Calibri Light"/>
            </a:endParaRPr>
          </a:p>
        </p:txBody>
      </p:sp>
      <p:sp>
        <p:nvSpPr>
          <p:cNvPr id="38" name="Magnetplate 37"/>
          <p:cNvSpPr/>
          <p:nvPr/>
        </p:nvSpPr>
        <p:spPr>
          <a:xfrm>
            <a:off x="1015459" y="3545403"/>
            <a:ext cx="1237884" cy="139493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TekstSylinder 38"/>
          <p:cNvSpPr txBox="1"/>
          <p:nvPr/>
        </p:nvSpPr>
        <p:spPr>
          <a:xfrm>
            <a:off x="978468" y="5042113"/>
            <a:ext cx="1992086" cy="769441"/>
          </a:xfrm>
          <a:prstGeom prst="rect">
            <a:avLst/>
          </a:prstGeom>
          <a:noFill/>
        </p:spPr>
        <p:txBody>
          <a:bodyPr wrap="square" rtlCol="0">
            <a:spAutoFit/>
          </a:bodyPr>
          <a:lstStyle/>
          <a:p>
            <a:pPr algn="l"/>
            <a:r>
              <a:rPr lang="nb-NO" sz="2200"/>
              <a:t>SYSVAK Database</a:t>
            </a:r>
          </a:p>
        </p:txBody>
      </p:sp>
      <p:cxnSp>
        <p:nvCxnSpPr>
          <p:cNvPr id="5" name="Rett pilkobling 4"/>
          <p:cNvCxnSpPr/>
          <p:nvPr/>
        </p:nvCxnSpPr>
        <p:spPr>
          <a:xfrm flipH="1">
            <a:off x="3244737" y="4226543"/>
            <a:ext cx="4147457" cy="1632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 name="Sky 5"/>
          <p:cNvSpPr/>
          <p:nvPr/>
        </p:nvSpPr>
        <p:spPr>
          <a:xfrm>
            <a:off x="3687765" y="2873829"/>
            <a:ext cx="2946324" cy="13527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TekstSylinder 35"/>
          <p:cNvSpPr txBox="1"/>
          <p:nvPr/>
        </p:nvSpPr>
        <p:spPr>
          <a:xfrm>
            <a:off x="4322423" y="3308977"/>
            <a:ext cx="1992086" cy="430887"/>
          </a:xfrm>
          <a:prstGeom prst="rect">
            <a:avLst/>
          </a:prstGeom>
          <a:noFill/>
        </p:spPr>
        <p:txBody>
          <a:bodyPr wrap="square" rtlCol="0">
            <a:spAutoFit/>
          </a:bodyPr>
          <a:lstStyle/>
          <a:p>
            <a:pPr algn="l"/>
            <a:r>
              <a:rPr lang="nb-NO" sz="2200"/>
              <a:t>SYSVAK-nett</a:t>
            </a:r>
          </a:p>
        </p:txBody>
      </p:sp>
      <p:pic>
        <p:nvPicPr>
          <p:cNvPr id="7" name="Bilde 6"/>
          <p:cNvPicPr>
            <a:picLocks noChangeAspect="1"/>
          </p:cNvPicPr>
          <p:nvPr/>
        </p:nvPicPr>
        <p:blipFill>
          <a:blip r:embed="rId3"/>
          <a:stretch>
            <a:fillRect/>
          </a:stretch>
        </p:blipFill>
        <p:spPr>
          <a:xfrm>
            <a:off x="2861051" y="2087069"/>
            <a:ext cx="1210400" cy="1084548"/>
          </a:xfrm>
          <a:prstGeom prst="rect">
            <a:avLst/>
          </a:prstGeom>
        </p:spPr>
      </p:pic>
      <p:pic>
        <p:nvPicPr>
          <p:cNvPr id="10" name="Bilde 9">
            <a:extLst>
              <a:ext uri="{FF2B5EF4-FFF2-40B4-BE49-F238E27FC236}">
                <a16:creationId xmlns:a16="http://schemas.microsoft.com/office/drawing/2014/main" id="{ADEC22FD-7A7C-4530-BC62-218C210DB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55852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a:t>SYSVAK-nett lansert 7. desember</a:t>
            </a:r>
          </a:p>
        </p:txBody>
      </p:sp>
      <p:pic>
        <p:nvPicPr>
          <p:cNvPr id="6" name="Bilde 5">
            <a:extLst>
              <a:ext uri="{FF2B5EF4-FFF2-40B4-BE49-F238E27FC236}">
                <a16:creationId xmlns:a16="http://schemas.microsoft.com/office/drawing/2014/main" id="{B0B86A0D-9DAB-4BDA-BB72-511E05000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
        <p:nvSpPr>
          <p:cNvPr id="3" name="Plassholder for tekst 2"/>
          <p:cNvSpPr>
            <a:spLocks noGrp="1"/>
          </p:cNvSpPr>
          <p:nvPr>
            <p:ph type="body" sz="quarter" idx="11"/>
          </p:nvPr>
        </p:nvSpPr>
        <p:spPr/>
        <p:txBody>
          <a:bodyPr/>
          <a:lstStyle/>
          <a:p>
            <a:endParaRPr lang="en-US"/>
          </a:p>
        </p:txBody>
      </p:sp>
      <p:sp>
        <p:nvSpPr>
          <p:cNvPr id="4" name="Plassholder for tekst 3"/>
          <p:cNvSpPr>
            <a:spLocks noGrp="1"/>
          </p:cNvSpPr>
          <p:nvPr>
            <p:ph type="body" sz="quarter" idx="4294967295"/>
          </p:nvPr>
        </p:nvSpPr>
        <p:spPr>
          <a:xfrm>
            <a:off x="1676400" y="2178050"/>
            <a:ext cx="10515600" cy="3640138"/>
          </a:xfrm>
        </p:spPr>
        <p:txBody>
          <a:bodyPr vert="horz" lIns="0" tIns="0" rIns="0" bIns="0" rtlCol="0" anchor="t">
            <a:normAutofit lnSpcReduction="10000"/>
          </a:bodyPr>
          <a:lstStyle/>
          <a:p>
            <a:pPr marL="269875" indent="-269875"/>
            <a:r>
              <a:rPr lang="nb-NO" sz="2400">
                <a:latin typeface="Calibri Light"/>
                <a:cs typeface="Calibri Light"/>
              </a:rPr>
              <a:t>For vaksinatører som ikke har et EPJ-system som kommuniserer med SYSVAK</a:t>
            </a:r>
          </a:p>
          <a:p>
            <a:pPr marL="269875" indent="-269875"/>
            <a:r>
              <a:rPr lang="nb-NO" sz="2400">
                <a:latin typeface="Calibri Light"/>
                <a:cs typeface="Calibri Light"/>
              </a:rPr>
              <a:t>Tilgjengelig for utvalgte autoriserte helsepersonell</a:t>
            </a:r>
          </a:p>
          <a:p>
            <a:pPr marL="269875" indent="-269875"/>
            <a:r>
              <a:rPr lang="nb-NO" sz="2400">
                <a:latin typeface="Calibri Light"/>
                <a:cs typeface="Calibri Light"/>
              </a:rPr>
              <a:t>Sikker innlogging med </a:t>
            </a:r>
            <a:r>
              <a:rPr lang="nb-NO" sz="2400" err="1">
                <a:latin typeface="Calibri Light"/>
                <a:cs typeface="Calibri Light"/>
              </a:rPr>
              <a:t>HelseID</a:t>
            </a:r>
            <a:r>
              <a:rPr lang="nb-NO" sz="2400">
                <a:latin typeface="Calibri Light"/>
                <a:cs typeface="Calibri Light"/>
              </a:rPr>
              <a:t> via ID-porten/BankID </a:t>
            </a:r>
          </a:p>
          <a:p>
            <a:pPr marL="269875" indent="-269875"/>
            <a:r>
              <a:rPr lang="nb-NO" sz="2400">
                <a:latin typeface="Calibri Light"/>
                <a:cs typeface="Calibri Light"/>
              </a:rPr>
              <a:t>Løsningen er tilgjengelig via helsenettet</a:t>
            </a:r>
          </a:p>
          <a:p>
            <a:pPr marL="269875" indent="-269875"/>
            <a:r>
              <a:rPr lang="nb-NO" sz="2400">
                <a:latin typeface="Calibri Light"/>
                <a:cs typeface="Calibri Light"/>
              </a:rPr>
              <a:t>Registrering av alle vaksinasjoner, men er ikke en journalføring</a:t>
            </a:r>
          </a:p>
          <a:p>
            <a:pPr marL="269875" indent="-269875"/>
            <a:r>
              <a:rPr lang="nb-NO" sz="2400">
                <a:latin typeface="Calibri Light"/>
                <a:cs typeface="Calibri Light"/>
              </a:rPr>
              <a:t>I tillegg må journalføringsplikten ivaretas</a:t>
            </a:r>
          </a:p>
          <a:p>
            <a:pPr marL="269875" indent="-269875"/>
            <a:r>
              <a:rPr lang="nb-NO" sz="2400">
                <a:latin typeface="Calibri Light"/>
                <a:cs typeface="Calibri Light"/>
              </a:rPr>
              <a:t>Søk/oppslag på vaksinasjonsstatus på alle vaksiner</a:t>
            </a:r>
          </a:p>
          <a:p>
            <a:pPr marL="269875" indent="-269875"/>
            <a:r>
              <a:rPr lang="nb-NO" sz="2400">
                <a:latin typeface="Calibri Light"/>
                <a:cs typeface="Calibri Light"/>
              </a:rPr>
              <a:t>Prøves ut med Fluad-vaksinen nå</a:t>
            </a:r>
          </a:p>
        </p:txBody>
      </p:sp>
    </p:spTree>
    <p:extLst>
      <p:ext uri="{BB962C8B-B14F-4D97-AF65-F5344CB8AC3E}">
        <p14:creationId xmlns:p14="http://schemas.microsoft.com/office/powerpoint/2010/main" val="331633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A94139-A7C1-468B-95A0-9199854F2C6E}"/>
              </a:ext>
            </a:extLst>
          </p:cNvPr>
          <p:cNvSpPr>
            <a:spLocks noGrp="1"/>
          </p:cNvSpPr>
          <p:nvPr>
            <p:ph type="title"/>
          </p:nvPr>
        </p:nvSpPr>
        <p:spPr/>
        <p:txBody>
          <a:bodyPr anchor="t">
            <a:normAutofit/>
          </a:bodyPr>
          <a:lstStyle/>
          <a:p>
            <a:r>
              <a:rPr lang="nb-NO"/>
              <a:t>Hvordan ta i bruk SYSVAK-nett?</a:t>
            </a:r>
          </a:p>
        </p:txBody>
      </p:sp>
      <p:graphicFrame>
        <p:nvGraphicFramePr>
          <p:cNvPr id="6" name="Plassholder for tekst 3">
            <a:extLst>
              <a:ext uri="{FF2B5EF4-FFF2-40B4-BE49-F238E27FC236}">
                <a16:creationId xmlns:a16="http://schemas.microsoft.com/office/drawing/2014/main" id="{741063F1-A558-4D16-AE8B-ED71A323EB83}"/>
              </a:ext>
            </a:extLst>
          </p:cNvPr>
          <p:cNvGraphicFramePr/>
          <p:nvPr>
            <p:extLst>
              <p:ext uri="{D42A27DB-BD31-4B8C-83A1-F6EECF244321}">
                <p14:modId xmlns:p14="http://schemas.microsoft.com/office/powerpoint/2010/main" val="3509746309"/>
              </p:ext>
            </p:extLst>
          </p:nvPr>
        </p:nvGraphicFramePr>
        <p:xfrm>
          <a:off x="2606136" y="1771832"/>
          <a:ext cx="6640399" cy="4724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e 6">
            <a:extLst>
              <a:ext uri="{FF2B5EF4-FFF2-40B4-BE49-F238E27FC236}">
                <a16:creationId xmlns:a16="http://schemas.microsoft.com/office/drawing/2014/main" id="{37397E73-6B24-40CB-8607-F88FDF06B4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91250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2D29CB-9ACA-4073-BC29-CF988278BD0C}"/>
              </a:ext>
            </a:extLst>
          </p:cNvPr>
          <p:cNvSpPr>
            <a:spLocks noGrp="1"/>
          </p:cNvSpPr>
          <p:nvPr>
            <p:ph type="title"/>
          </p:nvPr>
        </p:nvSpPr>
        <p:spPr/>
        <p:txBody>
          <a:bodyPr anchor="t">
            <a:normAutofit/>
          </a:bodyPr>
          <a:lstStyle/>
          <a:p>
            <a:r>
              <a:rPr lang="nb-NO"/>
              <a:t>Noen vurderinger som må gjøres</a:t>
            </a:r>
          </a:p>
        </p:txBody>
      </p:sp>
      <p:pic>
        <p:nvPicPr>
          <p:cNvPr id="6" name="Bilde 5">
            <a:extLst>
              <a:ext uri="{FF2B5EF4-FFF2-40B4-BE49-F238E27FC236}">
                <a16:creationId xmlns:a16="http://schemas.microsoft.com/office/drawing/2014/main" id="{2024BFF4-8F00-49A6-9517-25EF2E63E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
        <p:nvSpPr>
          <p:cNvPr id="3" name="Plassholder for tekst 2">
            <a:extLst>
              <a:ext uri="{FF2B5EF4-FFF2-40B4-BE49-F238E27FC236}">
                <a16:creationId xmlns:a16="http://schemas.microsoft.com/office/drawing/2014/main" id="{D29DEA81-9B97-4F25-A55A-AD7C650585C5}"/>
              </a:ext>
            </a:extLst>
          </p:cNvPr>
          <p:cNvSpPr>
            <a:spLocks noGrp="1"/>
          </p:cNvSpPr>
          <p:nvPr>
            <p:ph type="body" sz="quarter" idx="11"/>
          </p:nvPr>
        </p:nvSpPr>
        <p:spPr/>
        <p:txBody>
          <a:bodyPr/>
          <a:lstStyle/>
          <a:p>
            <a:endParaRPr lang="en-US"/>
          </a:p>
        </p:txBody>
      </p:sp>
      <p:sp>
        <p:nvSpPr>
          <p:cNvPr id="4" name="Plassholder for tekst 3">
            <a:extLst>
              <a:ext uri="{FF2B5EF4-FFF2-40B4-BE49-F238E27FC236}">
                <a16:creationId xmlns:a16="http://schemas.microsoft.com/office/drawing/2014/main" id="{F88648A3-9262-4C34-9913-D684299E87B3}"/>
              </a:ext>
            </a:extLst>
          </p:cNvPr>
          <p:cNvSpPr>
            <a:spLocks noGrp="1"/>
          </p:cNvSpPr>
          <p:nvPr>
            <p:ph type="body" sz="quarter" idx="4294967295"/>
          </p:nvPr>
        </p:nvSpPr>
        <p:spPr>
          <a:xfrm>
            <a:off x="1676400" y="2178050"/>
            <a:ext cx="8748599" cy="3640138"/>
          </a:xfrm>
        </p:spPr>
        <p:txBody>
          <a:bodyPr vert="horz" lIns="0" tIns="0" rIns="0" bIns="0" rtlCol="0" anchor="t">
            <a:normAutofit/>
          </a:bodyPr>
          <a:lstStyle/>
          <a:p>
            <a:pPr marL="269875" indent="-269875">
              <a:lnSpc>
                <a:spcPct val="110000"/>
              </a:lnSpc>
            </a:pPr>
            <a:r>
              <a:rPr lang="nb-NO" sz="2400">
                <a:latin typeface="Calibri Light"/>
                <a:cs typeface="Calibri Light"/>
              </a:rPr>
              <a:t>Er det ansatte som kan/skal vaksinere, som ikke har eller kan få tilgang til EPJ med SYSVAK-kommunikasjon?</a:t>
            </a:r>
          </a:p>
          <a:p>
            <a:pPr marL="269875" indent="-269875">
              <a:lnSpc>
                <a:spcPct val="110000"/>
              </a:lnSpc>
            </a:pPr>
            <a:r>
              <a:rPr lang="nb-NO" sz="2400">
                <a:latin typeface="Calibri Light"/>
                <a:cs typeface="Calibri Light"/>
              </a:rPr>
              <a:t>Er SYSVAK-koder for koronavaksiner oppdatert i EPJ?</a:t>
            </a:r>
          </a:p>
          <a:p>
            <a:pPr marL="269875" indent="-269875">
              <a:lnSpc>
                <a:spcPct val="110000"/>
              </a:lnSpc>
            </a:pPr>
            <a:r>
              <a:rPr lang="nb-NO" sz="2400">
                <a:latin typeface="Calibri Light"/>
                <a:cs typeface="Calibri Light"/>
              </a:rPr>
              <a:t>Har virksomheten kartlagt ansattes behov for å bruke SYSVAK-nett?</a:t>
            </a:r>
          </a:p>
          <a:p>
            <a:pPr marL="269875" indent="-269875">
              <a:lnSpc>
                <a:spcPct val="110000"/>
              </a:lnSpc>
            </a:pPr>
            <a:r>
              <a:rPr lang="nb-NO" sz="2400">
                <a:latin typeface="Calibri Light"/>
                <a:cs typeface="Calibri Light"/>
              </a:rPr>
              <a:t>Vil det bli en utfordring å ta i bruk privat </a:t>
            </a:r>
            <a:r>
              <a:rPr lang="nb-NO" sz="2400" err="1">
                <a:latin typeface="Calibri Light"/>
                <a:cs typeface="Calibri Light"/>
              </a:rPr>
              <a:t>eID</a:t>
            </a:r>
            <a:r>
              <a:rPr lang="nb-NO" sz="2400">
                <a:latin typeface="Calibri Light"/>
                <a:cs typeface="Calibri Light"/>
              </a:rPr>
              <a:t> for å registrere i SYSVAK-nett?</a:t>
            </a:r>
          </a:p>
          <a:p>
            <a:pPr marL="269875" indent="-269875">
              <a:lnSpc>
                <a:spcPct val="110000"/>
              </a:lnSpc>
            </a:pPr>
            <a:r>
              <a:rPr lang="nb-NO" sz="2400">
                <a:latin typeface="Calibri Light"/>
                <a:cs typeface="Calibri Light"/>
              </a:rPr>
              <a:t>Har virksomheten planer om å utstede </a:t>
            </a:r>
            <a:r>
              <a:rPr lang="nb-NO" sz="2400" err="1">
                <a:latin typeface="Calibri Light"/>
                <a:cs typeface="Calibri Light"/>
              </a:rPr>
              <a:t>eID</a:t>
            </a:r>
            <a:r>
              <a:rPr lang="nb-NO" sz="2400">
                <a:latin typeface="Calibri Light"/>
                <a:cs typeface="Calibri Light"/>
              </a:rPr>
              <a:t> til sine ansatte?</a:t>
            </a:r>
          </a:p>
          <a:p>
            <a:pPr marL="269875" indent="-269875">
              <a:lnSpc>
                <a:spcPct val="110000"/>
              </a:lnSpc>
            </a:pPr>
            <a:r>
              <a:rPr lang="nb-NO" sz="2400">
                <a:latin typeface="Calibri Light"/>
                <a:cs typeface="Calibri Light"/>
              </a:rPr>
              <a:t>Kan lokal ikt tilrettelegge for SYSVAK-nett med ikon på sikker sone?</a:t>
            </a:r>
          </a:p>
          <a:p>
            <a:pPr marL="269875" indent="-269875">
              <a:lnSpc>
                <a:spcPct val="110000"/>
              </a:lnSpc>
              <a:buChar char="•"/>
            </a:pPr>
            <a:endParaRPr lang="nb-NO" sz="2400">
              <a:latin typeface="Calibri Light"/>
              <a:cs typeface="Calibri Light"/>
            </a:endParaRPr>
          </a:p>
        </p:txBody>
      </p:sp>
    </p:spTree>
    <p:extLst>
      <p:ext uri="{BB962C8B-B14F-4D97-AF65-F5344CB8AC3E}">
        <p14:creationId xmlns:p14="http://schemas.microsoft.com/office/powerpoint/2010/main" val="164119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51515B10-A9A1-4FB7-956C-7C0CD85F5376}"/>
              </a:ext>
            </a:extLst>
          </p:cNvPr>
          <p:cNvSpPr>
            <a:spLocks noGrp="1"/>
          </p:cNvSpPr>
          <p:nvPr>
            <p:ph type="body" sz="quarter" idx="12"/>
          </p:nvPr>
        </p:nvSpPr>
        <p:spPr/>
        <p:txBody>
          <a:bodyPr vert="horz" lIns="0" tIns="0" rIns="0" bIns="0" rtlCol="0">
            <a:normAutofit/>
          </a:bodyPr>
          <a:lstStyle/>
          <a:p>
            <a:pPr marL="269875" lvl="0" indent="-269875" fontAlgn="base">
              <a:lnSpc>
                <a:spcPct val="110000"/>
              </a:lnSpc>
            </a:pPr>
            <a:r>
              <a:rPr lang="nn-NO" sz="2400">
                <a:latin typeface="Calibri Light"/>
                <a:cs typeface="Calibri Light"/>
              </a:rPr>
              <a:t>Teknisk dokumentasjon</a:t>
            </a:r>
            <a:endParaRPr lang="en-US" sz="2400">
              <a:latin typeface="Calibri Light"/>
              <a:cs typeface="Calibri Light"/>
            </a:endParaRPr>
          </a:p>
          <a:p>
            <a:pPr marL="0" lvl="0" indent="0" fontAlgn="base">
              <a:lnSpc>
                <a:spcPct val="110000"/>
              </a:lnSpc>
              <a:buNone/>
            </a:pPr>
            <a:r>
              <a:rPr lang="nn-NO" sz="2400" u="sng">
                <a:latin typeface="Calibri Light"/>
                <a:cs typeface="Calibri Light"/>
                <a:hlinkClick r:id="rId3"/>
              </a:rPr>
              <a:t>https://www.fhi.no/hn/helseregistre-og-registre/sysvak/teknisk-informasjon-for-sysvak</a:t>
            </a:r>
            <a:r>
              <a:rPr lang="nn-NO" sz="2400">
                <a:latin typeface="Calibri Light"/>
                <a:cs typeface="Calibri Light"/>
              </a:rPr>
              <a:t> </a:t>
            </a:r>
            <a:endParaRPr lang="nb-NO" sz="2400">
              <a:latin typeface="Calibri Light"/>
              <a:cs typeface="Calibri Light"/>
            </a:endParaRPr>
          </a:p>
          <a:p>
            <a:pPr marL="269875" lvl="0" indent="-269875" fontAlgn="base">
              <a:lnSpc>
                <a:spcPct val="110000"/>
              </a:lnSpc>
            </a:pPr>
            <a:r>
              <a:rPr lang="nb-NO" sz="2400">
                <a:latin typeface="Calibri Light"/>
                <a:cs typeface="Calibri Light"/>
              </a:rPr>
              <a:t>Veileder SYSVAK-nett</a:t>
            </a:r>
          </a:p>
          <a:p>
            <a:pPr marL="0" lvl="0" indent="0" fontAlgn="base">
              <a:lnSpc>
                <a:spcPct val="110000"/>
              </a:lnSpc>
              <a:buNone/>
            </a:pPr>
            <a:r>
              <a:rPr lang="nb-NO" sz="2400" u="sng">
                <a:latin typeface="Calibri Light"/>
                <a:cs typeface="Calibri Light"/>
                <a:hlinkClick r:id="rId4"/>
              </a:rPr>
              <a:t>https://www.fhi.no/hn/helseregistre-og-registre/sysvak/veileder-for-sysvak-nett/</a:t>
            </a:r>
            <a:r>
              <a:rPr lang="nb-NO" sz="2400">
                <a:latin typeface="Calibri Light"/>
                <a:cs typeface="Calibri Light"/>
              </a:rPr>
              <a:t> </a:t>
            </a:r>
          </a:p>
          <a:p>
            <a:pPr marL="269875" lvl="0" indent="-269875" fontAlgn="base">
              <a:lnSpc>
                <a:spcPct val="110000"/>
              </a:lnSpc>
            </a:pPr>
            <a:r>
              <a:rPr lang="nb-NO" sz="2400">
                <a:latin typeface="Calibri Light"/>
                <a:cs typeface="Calibri Light"/>
              </a:rPr>
              <a:t>Brukermanual med bilder fra løsningen </a:t>
            </a:r>
          </a:p>
          <a:p>
            <a:pPr marL="0" lvl="0" indent="0" fontAlgn="base">
              <a:lnSpc>
                <a:spcPct val="110000"/>
              </a:lnSpc>
              <a:buNone/>
            </a:pPr>
            <a:r>
              <a:rPr lang="nb-NO" sz="2400" u="sng">
                <a:latin typeface="Calibri Light"/>
                <a:cs typeface="Calibri Light"/>
                <a:hlinkClick r:id="rId5"/>
              </a:rPr>
              <a:t>https://www.fhi.no/hn/helseregistre-og-registre/sysvak/hvordan-registreres/</a:t>
            </a:r>
            <a:r>
              <a:rPr lang="nb-NO" sz="2400">
                <a:latin typeface="Calibri Light"/>
                <a:cs typeface="Calibri Light"/>
              </a:rPr>
              <a:t> </a:t>
            </a:r>
            <a:endParaRPr lang="nb-NO" sz="2400">
              <a:latin typeface="Calibri Light"/>
              <a:cs typeface="Calibri Light"/>
              <a:hlinkClick r:id="rId6">
                <a:extLst>
                  <a:ext uri="{A12FA001-AC4F-418D-AE19-62706E023703}">
                    <ahyp:hlinkClr xmlns:ahyp="http://schemas.microsoft.com/office/drawing/2018/hyperlinkcolor" val="tx"/>
                  </a:ext>
                </a:extLst>
              </a:hlinkClick>
            </a:endParaRPr>
          </a:p>
          <a:p>
            <a:pPr marL="269875" indent="-269875">
              <a:lnSpc>
                <a:spcPct val="110000"/>
              </a:lnSpc>
            </a:pPr>
            <a:r>
              <a:rPr lang="nb-NO" sz="2400">
                <a:latin typeface="Calibri Light"/>
                <a:cs typeface="Calibri Light"/>
              </a:rPr>
              <a:t>Epost: </a:t>
            </a:r>
            <a:r>
              <a:rPr lang="nb-NO" sz="2400">
                <a:latin typeface="Calibri Light"/>
                <a:cs typeface="Calibri Light"/>
                <a:hlinkClick r:id="rId6">
                  <a:extLst>
                    <a:ext uri="{A12FA001-AC4F-418D-AE19-62706E023703}">
                      <ahyp:hlinkClr xmlns:ahyp="http://schemas.microsoft.com/office/drawing/2018/hyperlinkcolor" val="tx"/>
                    </a:ext>
                  </a:extLst>
                </a:hlinkClick>
              </a:rPr>
              <a:t>Sysvak@fhi.no</a:t>
            </a:r>
            <a:endParaRPr lang="nb-NO" sz="2400">
              <a:latin typeface="Calibri Light"/>
              <a:cs typeface="Calibri Light"/>
            </a:endParaRPr>
          </a:p>
          <a:p>
            <a:pPr marL="269875" indent="-269875">
              <a:lnSpc>
                <a:spcPct val="110000"/>
              </a:lnSpc>
            </a:pPr>
            <a:endParaRPr lang="nb-NO" sz="2400">
              <a:latin typeface="Calibri Light"/>
              <a:cs typeface="Calibri Light"/>
            </a:endParaRPr>
          </a:p>
        </p:txBody>
      </p:sp>
      <p:sp>
        <p:nvSpPr>
          <p:cNvPr id="2" name="Tittel 1">
            <a:extLst>
              <a:ext uri="{FF2B5EF4-FFF2-40B4-BE49-F238E27FC236}">
                <a16:creationId xmlns:a16="http://schemas.microsoft.com/office/drawing/2014/main" id="{170F994A-1E3E-40D3-ACE8-9196D29193C8}"/>
              </a:ext>
            </a:extLst>
          </p:cNvPr>
          <p:cNvSpPr>
            <a:spLocks noGrp="1"/>
          </p:cNvSpPr>
          <p:nvPr>
            <p:ph type="title"/>
          </p:nvPr>
        </p:nvSpPr>
        <p:spPr/>
        <p:txBody>
          <a:bodyPr anchor="t">
            <a:normAutofit/>
          </a:bodyPr>
          <a:lstStyle/>
          <a:p>
            <a:r>
              <a:rPr lang="nb-NO"/>
              <a:t>Kontakt</a:t>
            </a:r>
          </a:p>
        </p:txBody>
      </p:sp>
      <p:pic>
        <p:nvPicPr>
          <p:cNvPr id="6" name="Bilde 5">
            <a:extLst>
              <a:ext uri="{FF2B5EF4-FFF2-40B4-BE49-F238E27FC236}">
                <a16:creationId xmlns:a16="http://schemas.microsoft.com/office/drawing/2014/main" id="{2DB23959-82F1-4E9E-BA60-AF51554378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3397121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2">
            <a:extLst>
              <a:ext uri="{FF2B5EF4-FFF2-40B4-BE49-F238E27FC236}">
                <a16:creationId xmlns:a16="http://schemas.microsoft.com/office/drawing/2014/main" id="{F01445E7-5057-4899-A1EA-558389DCB3E8}"/>
              </a:ext>
            </a:extLst>
          </p:cNvPr>
          <p:cNvSpPr txBox="1">
            <a:spLocks/>
          </p:cNvSpPr>
          <p:nvPr/>
        </p:nvSpPr>
        <p:spPr>
          <a:xfrm>
            <a:off x="1647241" y="1212292"/>
            <a:ext cx="7807127" cy="800312"/>
          </a:xfrm>
          <a:prstGeom prst="rect">
            <a:avLst/>
          </a:prstGeom>
        </p:spPr>
        <p:txBody>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0"/>
              </a:spcBef>
              <a:spcAft>
                <a:spcPts val="300"/>
              </a:spcAft>
              <a:buClr>
                <a:srgbClr val="EE756A"/>
              </a:buClr>
              <a:buSzPct val="100000"/>
              <a:buFontTx/>
              <a:buNone/>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ssholder for tekst 3">
            <a:extLst>
              <a:ext uri="{FF2B5EF4-FFF2-40B4-BE49-F238E27FC236}">
                <a16:creationId xmlns:a16="http://schemas.microsoft.com/office/drawing/2014/main" id="{7C94AD52-7B82-4012-AE70-1DA1C06528BC}"/>
              </a:ext>
            </a:extLst>
          </p:cNvPr>
          <p:cNvSpPr txBox="1">
            <a:spLocks/>
          </p:cNvSpPr>
          <p:nvPr/>
        </p:nvSpPr>
        <p:spPr>
          <a:xfrm>
            <a:off x="1647241" y="3211215"/>
            <a:ext cx="8664546" cy="1528736"/>
          </a:xfrm>
          <a:prstGeom prst="rect">
            <a:avLst/>
          </a:prstGeom>
        </p:spPr>
        <p:txBody>
          <a:bodyPr lIns="91440" tIns="45720" rIns="91440" bIns="45720" anchor="t"/>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2000" b="0" i="0" u="none" strike="noStrike" kern="1200" cap="none" spc="0" normalizeH="0" baseline="0" noProof="0">
                <a:ln>
                  <a:noFill/>
                </a:ln>
                <a:solidFill>
                  <a:srgbClr val="EE756A">
                    <a:lumMod val="50000"/>
                  </a:srgbClr>
                </a:solidFill>
                <a:effectLst/>
                <a:uLnTx/>
                <a:uFillTx/>
                <a:latin typeface="Calibri" panose="020F0502020204030204"/>
                <a:ea typeface="+mn-ea"/>
                <a:cs typeface="Calibri Light" panose="020F0302020204030204" pitchFamily="34" charset="0"/>
              </a:rPr>
              <a:t>VAKSINASJON MOT COVID-19</a:t>
            </a:r>
          </a:p>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3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Kommunikasjon</a:t>
            </a:r>
          </a:p>
          <a:p>
            <a:pPr marL="0" indent="0">
              <a:lnSpc>
                <a:spcPct val="100000"/>
              </a:lnSpc>
              <a:spcAft>
                <a:spcPts val="0"/>
              </a:spcAft>
              <a:buNone/>
              <a:defRPr/>
            </a:pPr>
            <a:r>
              <a:rPr lang="nb-NO" sz="2400">
                <a:latin typeface="Calibri Light"/>
                <a:cs typeface="Calibri Light"/>
              </a:rPr>
              <a:t>Anita Daae</a:t>
            </a:r>
            <a:endParaRPr lang="nb-NO" sz="2400">
              <a:latin typeface="Calibri Light" panose="020F0302020204030204" pitchFamily="34" charset="0"/>
              <a:cs typeface="Calibri Light" panose="020F0302020204030204" pitchFamily="34" charset="0"/>
            </a:endParaRPr>
          </a:p>
        </p:txBody>
      </p:sp>
      <p:pic>
        <p:nvPicPr>
          <p:cNvPr id="6" name="Bilde 5">
            <a:extLst>
              <a:ext uri="{FF2B5EF4-FFF2-40B4-BE49-F238E27FC236}">
                <a16:creationId xmlns:a16="http://schemas.microsoft.com/office/drawing/2014/main" id="{87EC1118-34C1-4F9F-9996-A7BF569BB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357650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4B5D400-1042-4ECF-BD0E-CAA124221524}"/>
              </a:ext>
            </a:extLst>
          </p:cNvPr>
          <p:cNvSpPr>
            <a:spLocks noGrp="1"/>
          </p:cNvSpPr>
          <p:nvPr>
            <p:ph sz="half" idx="1"/>
          </p:nvPr>
        </p:nvSpPr>
        <p:spPr>
          <a:xfrm>
            <a:off x="4736235" y="1458869"/>
            <a:ext cx="7064496" cy="5092542"/>
          </a:xfrm>
        </p:spPr>
        <p:txBody>
          <a:bodyPr vert="horz" lIns="0" tIns="0" rIns="0" bIns="0" rtlCol="0">
            <a:normAutofit/>
          </a:bodyPr>
          <a:lstStyle/>
          <a:p>
            <a:pPr marL="0" indent="0">
              <a:lnSpc>
                <a:spcPct val="110000"/>
              </a:lnSpc>
              <a:buNone/>
            </a:pPr>
            <a:r>
              <a:rPr lang="nb-NO" sz="1600" b="1"/>
              <a:t>Overordnet mål: </a:t>
            </a:r>
            <a:endParaRPr lang="nb-NO" sz="1600"/>
          </a:p>
          <a:p>
            <a:pPr marL="0" indent="0">
              <a:lnSpc>
                <a:spcPct val="110000"/>
              </a:lnSpc>
              <a:buNone/>
            </a:pPr>
            <a:r>
              <a:rPr lang="nb-NO" sz="1600" b="1"/>
              <a:t>Personer som blir anbefalt vaksinasjon, velger å ta vaksinen </a:t>
            </a:r>
          </a:p>
          <a:p>
            <a:pPr marL="0" indent="0">
              <a:lnSpc>
                <a:spcPct val="110000"/>
              </a:lnSpc>
              <a:buNone/>
            </a:pPr>
            <a:endParaRPr lang="nb-NO" sz="1600"/>
          </a:p>
          <a:p>
            <a:pPr marL="48601" indent="0">
              <a:lnSpc>
                <a:spcPct val="110000"/>
              </a:lnSpc>
              <a:spcAft>
                <a:spcPts val="0"/>
              </a:spcAft>
              <a:buNone/>
            </a:pPr>
            <a:r>
              <a:rPr lang="nb-NO" sz="1600"/>
              <a:t>Befolkningen</a:t>
            </a:r>
          </a:p>
          <a:p>
            <a:pPr marL="171484" indent="-171484">
              <a:lnSpc>
                <a:spcPct val="110000"/>
              </a:lnSpc>
              <a:spcAft>
                <a:spcPts val="0"/>
              </a:spcAft>
              <a:buFont typeface="Wingdings" panose="05000000000000000000" pitchFamily="2" charset="2"/>
              <a:buChar char=""/>
            </a:pPr>
            <a:r>
              <a:rPr lang="nb-NO" sz="1600"/>
              <a:t> Personer som blir anbefalt vaksinasjon, har kunnskap til å kunne ta et informert valg om vaksinasjon </a:t>
            </a:r>
          </a:p>
          <a:p>
            <a:pPr marL="171484" indent="-171484">
              <a:lnSpc>
                <a:spcPct val="110000"/>
              </a:lnSpc>
              <a:buFont typeface="Wingdings" panose="05000000000000000000" pitchFamily="2" charset="2"/>
              <a:buChar char=""/>
            </a:pPr>
            <a:r>
              <a:rPr lang="nb-NO" sz="1600"/>
              <a:t> Befolkningen har høy tillit til helsemyndighetene, samt de anbefalinger og prioriteringer som blir gitt</a:t>
            </a:r>
          </a:p>
          <a:p>
            <a:pPr marL="0" indent="0">
              <a:lnSpc>
                <a:spcPct val="110000"/>
              </a:lnSpc>
              <a:buNone/>
            </a:pPr>
            <a:endParaRPr lang="nb-NO" sz="1600"/>
          </a:p>
          <a:p>
            <a:pPr marL="0" indent="0">
              <a:lnSpc>
                <a:spcPct val="110000"/>
              </a:lnSpc>
              <a:buNone/>
            </a:pPr>
            <a:r>
              <a:rPr lang="nb-NO" sz="1600"/>
              <a:t>Helsetjenesten</a:t>
            </a:r>
          </a:p>
          <a:p>
            <a:pPr marL="171484" indent="-171484">
              <a:lnSpc>
                <a:spcPct val="110000"/>
              </a:lnSpc>
              <a:buFont typeface="Wingdings" panose="05000000000000000000" pitchFamily="2" charset="2"/>
              <a:buChar char=""/>
            </a:pPr>
            <a:r>
              <a:rPr lang="nb-NO" sz="1600"/>
              <a:t> Helsetjenesten har </a:t>
            </a:r>
            <a:r>
              <a:rPr lang="nb-NO" sz="1600" u="sng"/>
              <a:t>kunnskap nok til å gi råd </a:t>
            </a:r>
            <a:r>
              <a:rPr lang="nb-NO" sz="1600"/>
              <a:t>til personer som blir anbefalt vaksinasjon og til befolkningen generelt</a:t>
            </a:r>
          </a:p>
          <a:p>
            <a:pPr marL="171484" indent="-171484">
              <a:lnSpc>
                <a:spcPct val="110000"/>
              </a:lnSpc>
              <a:buFont typeface="Wingdings" panose="05000000000000000000" pitchFamily="2" charset="2"/>
              <a:buChar char=""/>
            </a:pPr>
            <a:r>
              <a:rPr lang="nb-NO" sz="1600"/>
              <a:t> Helsetjenesten har </a:t>
            </a:r>
            <a:r>
              <a:rPr lang="nb-NO" sz="1600" u="sng"/>
              <a:t>høy tillit </a:t>
            </a:r>
            <a:r>
              <a:rPr lang="nb-NO" sz="1600"/>
              <a:t>til myndighetenes vaksinasjonsanbefalinger og prioriteringer</a:t>
            </a:r>
          </a:p>
          <a:p>
            <a:pPr marL="171484" indent="-171484">
              <a:lnSpc>
                <a:spcPct val="110000"/>
              </a:lnSpc>
              <a:buFont typeface="Wingdings" panose="05000000000000000000" pitchFamily="2" charset="2"/>
              <a:buChar char=""/>
            </a:pPr>
            <a:r>
              <a:rPr lang="nb-NO" sz="1600"/>
              <a:t> Helsetjenesten som jobber med koronavaksinasjon, har </a:t>
            </a:r>
            <a:r>
              <a:rPr lang="nb-NO" sz="1600" u="sng"/>
              <a:t>høy kunnskap </a:t>
            </a:r>
            <a:r>
              <a:rPr lang="nb-NO" sz="1600"/>
              <a:t>om rutiner for god vaksinasjonspraksis, oppbevaring og administrasjon av vaksiner samt elektronisk registrering i SYSVAK og rapportering av bivirkninger</a:t>
            </a:r>
          </a:p>
          <a:p>
            <a:pPr>
              <a:lnSpc>
                <a:spcPct val="110000"/>
              </a:lnSpc>
            </a:pPr>
            <a:endParaRPr lang="nb-NO" sz="1200"/>
          </a:p>
        </p:txBody>
      </p:sp>
      <p:sp>
        <p:nvSpPr>
          <p:cNvPr id="3" name="Plassholder for dato 2">
            <a:extLst>
              <a:ext uri="{FF2B5EF4-FFF2-40B4-BE49-F238E27FC236}">
                <a16:creationId xmlns:a16="http://schemas.microsoft.com/office/drawing/2014/main" id="{33FC084D-E0CE-45E1-924A-1A511B609CCA}"/>
              </a:ext>
            </a:extLst>
          </p:cNvPr>
          <p:cNvSpPr>
            <a:spLocks noGrp="1"/>
          </p:cNvSpPr>
          <p:nvPr>
            <p:ph type="dt" sz="half" idx="10"/>
          </p:nvPr>
        </p:nvSpPr>
        <p:spPr>
          <a:xfrm>
            <a:off x="1224194" y="6277702"/>
            <a:ext cx="2323575" cy="148449"/>
          </a:xfrm>
        </p:spPr>
        <p:txBody>
          <a:bodyPr anchor="ctr">
            <a:normAutofit fontScale="77500" lnSpcReduction="20000"/>
          </a:bodyPr>
          <a:lstStyle/>
          <a:p>
            <a:pPr>
              <a:lnSpc>
                <a:spcPct val="90000"/>
              </a:lnSpc>
              <a:spcAft>
                <a:spcPts val="300"/>
              </a:spcAft>
            </a:pPr>
            <a:fld id="{FC66170D-AF63-42F3-B8AC-0F9486E98973}" type="datetime1">
              <a:rPr lang="nb-NO" sz="700">
                <a:solidFill>
                  <a:srgbClr val="3A3B63"/>
                </a:solidFill>
              </a:rPr>
              <a:pPr>
                <a:lnSpc>
                  <a:spcPct val="90000"/>
                </a:lnSpc>
                <a:spcAft>
                  <a:spcPts val="300"/>
                </a:spcAft>
              </a:pPr>
              <a:t>09.12.2020</a:t>
            </a:fld>
            <a:endParaRPr lang="nb-NO" sz="700">
              <a:solidFill>
                <a:srgbClr val="3A3B63"/>
              </a:solidFill>
            </a:endParaRPr>
          </a:p>
        </p:txBody>
      </p:sp>
      <p:sp>
        <p:nvSpPr>
          <p:cNvPr id="4" name="Tittel 3">
            <a:extLst>
              <a:ext uri="{FF2B5EF4-FFF2-40B4-BE49-F238E27FC236}">
                <a16:creationId xmlns:a16="http://schemas.microsoft.com/office/drawing/2014/main" id="{0880F669-F02E-4B8D-950C-CF816F91A169}"/>
              </a:ext>
            </a:extLst>
          </p:cNvPr>
          <p:cNvSpPr>
            <a:spLocks noGrp="1"/>
          </p:cNvSpPr>
          <p:nvPr>
            <p:ph type="title"/>
          </p:nvPr>
        </p:nvSpPr>
        <p:spPr>
          <a:xfrm>
            <a:off x="4736235" y="718429"/>
            <a:ext cx="6794745" cy="644097"/>
          </a:xfrm>
        </p:spPr>
        <p:txBody>
          <a:bodyPr anchor="t">
            <a:normAutofit/>
          </a:bodyPr>
          <a:lstStyle/>
          <a:p>
            <a:r>
              <a:rPr lang="nb-NO"/>
              <a:t>Kommunikasjonsmål</a:t>
            </a:r>
          </a:p>
        </p:txBody>
      </p:sp>
      <p:sp>
        <p:nvSpPr>
          <p:cNvPr id="8" name="Rektangel 7">
            <a:extLst>
              <a:ext uri="{FF2B5EF4-FFF2-40B4-BE49-F238E27FC236}">
                <a16:creationId xmlns:a16="http://schemas.microsoft.com/office/drawing/2014/main" id="{296FFAEF-4B35-4220-9760-FB1316228AEA}"/>
              </a:ext>
            </a:extLst>
          </p:cNvPr>
          <p:cNvSpPr/>
          <p:nvPr/>
        </p:nvSpPr>
        <p:spPr>
          <a:xfrm>
            <a:off x="263888" y="219833"/>
            <a:ext cx="3789924" cy="642792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E875128D-927A-4CAE-B930-A41A188E1534}"/>
              </a:ext>
            </a:extLst>
          </p:cNvPr>
          <p:cNvPicPr>
            <a:picLocks noChangeAspect="1"/>
          </p:cNvPicPr>
          <p:nvPr/>
        </p:nvPicPr>
        <p:blipFill>
          <a:blip r:embed="rId2"/>
          <a:stretch>
            <a:fillRect/>
          </a:stretch>
        </p:blipFill>
        <p:spPr>
          <a:xfrm>
            <a:off x="255120" y="2361887"/>
            <a:ext cx="3798692" cy="2134227"/>
          </a:xfrm>
          <a:prstGeom prst="rect">
            <a:avLst/>
          </a:prstGeom>
        </p:spPr>
      </p:pic>
      <p:pic>
        <p:nvPicPr>
          <p:cNvPr id="7" name="Bilde 6">
            <a:extLst>
              <a:ext uri="{FF2B5EF4-FFF2-40B4-BE49-F238E27FC236}">
                <a16:creationId xmlns:a16="http://schemas.microsoft.com/office/drawing/2014/main" id="{09E0BABB-5595-47B8-B54E-D24769865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26136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2">
            <a:extLst>
              <a:ext uri="{FF2B5EF4-FFF2-40B4-BE49-F238E27FC236}">
                <a16:creationId xmlns:a16="http://schemas.microsoft.com/office/drawing/2014/main" id="{F01445E7-5057-4899-A1EA-558389DCB3E8}"/>
              </a:ext>
            </a:extLst>
          </p:cNvPr>
          <p:cNvSpPr txBox="1">
            <a:spLocks/>
          </p:cNvSpPr>
          <p:nvPr/>
        </p:nvSpPr>
        <p:spPr>
          <a:xfrm>
            <a:off x="1647241" y="1212292"/>
            <a:ext cx="7807127" cy="800312"/>
          </a:xfrm>
          <a:prstGeom prst="rect">
            <a:avLst/>
          </a:prstGeom>
        </p:spPr>
        <p:txBody>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0"/>
              </a:spcBef>
              <a:spcAft>
                <a:spcPts val="300"/>
              </a:spcAft>
              <a:buClr>
                <a:srgbClr val="EE756A"/>
              </a:buClr>
              <a:buSzPct val="100000"/>
              <a:buFontTx/>
              <a:buNone/>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ssholder for tekst 3">
            <a:extLst>
              <a:ext uri="{FF2B5EF4-FFF2-40B4-BE49-F238E27FC236}">
                <a16:creationId xmlns:a16="http://schemas.microsoft.com/office/drawing/2014/main" id="{7C94AD52-7B82-4012-AE70-1DA1C06528BC}"/>
              </a:ext>
            </a:extLst>
          </p:cNvPr>
          <p:cNvSpPr txBox="1">
            <a:spLocks/>
          </p:cNvSpPr>
          <p:nvPr/>
        </p:nvSpPr>
        <p:spPr>
          <a:xfrm>
            <a:off x="1647241" y="3211215"/>
            <a:ext cx="8673510" cy="2102477"/>
          </a:xfrm>
          <a:prstGeom prst="rect">
            <a:avLst/>
          </a:prstGeom>
        </p:spPr>
        <p:txBody>
          <a:bodyPr lIns="91440" tIns="45720" rIns="91440" bIns="45720" anchor="t"/>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2000" b="0" i="0" u="none" strike="noStrike" kern="1200" cap="none" spc="0" normalizeH="0" baseline="0" noProof="0">
                <a:ln>
                  <a:noFill/>
                </a:ln>
                <a:solidFill>
                  <a:srgbClr val="EE756A"/>
                </a:solidFill>
                <a:effectLst/>
                <a:uLnTx/>
                <a:uFillTx/>
                <a:latin typeface="Calibri" panose="020F0502020204030204"/>
                <a:ea typeface="+mn-ea"/>
                <a:cs typeface="Calibri Light"/>
              </a:rPr>
              <a:t>VAKSINASJON MOT COVID-19</a:t>
            </a:r>
          </a:p>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lang="nb-NO" sz="3600">
                <a:latin typeface="Calibri Light"/>
                <a:cs typeface="Calibri Light"/>
              </a:rPr>
              <a:t>Koronavaksinasjonsprogrammet og status koronavaksiner</a:t>
            </a:r>
          </a:p>
          <a:p>
            <a:pPr marL="0" indent="0">
              <a:lnSpc>
                <a:spcPct val="100000"/>
              </a:lnSpc>
              <a:spcAft>
                <a:spcPts val="0"/>
              </a:spcAft>
              <a:buNone/>
              <a:defRPr/>
            </a:pPr>
            <a:r>
              <a:rPr lang="nb-NO" sz="2400">
                <a:latin typeface="Calibri Light"/>
                <a:cs typeface="Calibri Light"/>
              </a:rPr>
              <a:t>Geir </a:t>
            </a:r>
            <a:r>
              <a:rPr lang="nb-NO" sz="2400" err="1">
                <a:latin typeface="Calibri Light"/>
                <a:cs typeface="Calibri Light"/>
              </a:rPr>
              <a:t>Bukholm</a:t>
            </a:r>
            <a:endParaRPr lang="nb-NO" sz="2400" err="1">
              <a:latin typeface="Calibri Light" panose="020F0302020204030204" pitchFamily="34" charset="0"/>
              <a:cs typeface="Calibri Light" panose="020F0302020204030204" pitchFamily="34" charset="0"/>
            </a:endParaRPr>
          </a:p>
          <a:p>
            <a:pPr marL="0" indent="0">
              <a:lnSpc>
                <a:spcPct val="100000"/>
              </a:lnSpc>
              <a:spcAft>
                <a:spcPts val="0"/>
              </a:spcAft>
              <a:buNone/>
              <a:defRPr/>
            </a:pPr>
            <a:endParaRPr lang="nb-NO" sz="3600">
              <a:latin typeface="Calibri Light" panose="020F0302020204030204" pitchFamily="34" charset="0"/>
              <a:cs typeface="Calibri Light" panose="020F0302020204030204" pitchFamily="34" charset="0"/>
            </a:endParaRPr>
          </a:p>
        </p:txBody>
      </p:sp>
      <p:pic>
        <p:nvPicPr>
          <p:cNvPr id="6" name="Bilde 5">
            <a:extLst>
              <a:ext uri="{FF2B5EF4-FFF2-40B4-BE49-F238E27FC236}">
                <a16:creationId xmlns:a16="http://schemas.microsoft.com/office/drawing/2014/main" id="{87EC1118-34C1-4F9F-9996-A7BF569BB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71102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8275A97D-CF30-40E2-9FAB-C49F0595F74F}"/>
              </a:ext>
            </a:extLst>
          </p:cNvPr>
          <p:cNvSpPr>
            <a:spLocks noGrp="1"/>
          </p:cNvSpPr>
          <p:nvPr>
            <p:ph type="dt" sz="half" idx="13"/>
          </p:nvPr>
        </p:nvSpPr>
        <p:spPr/>
        <p:txBody>
          <a:bodyPr/>
          <a:lstStyle/>
          <a:p>
            <a:pPr defTabSz="228646">
              <a:defRPr/>
            </a:pPr>
            <a:fld id="{FC66170D-AF63-42F3-B8AC-0F9486E98973}" type="datetime1">
              <a:rPr lang="nb-NO">
                <a:solidFill>
                  <a:srgbClr val="3A3B63"/>
                </a:solidFill>
              </a:rPr>
              <a:pPr defTabSz="228646">
                <a:defRPr/>
              </a:pPr>
              <a:t>09.12.2020</a:t>
            </a:fld>
            <a:endParaRPr lang="nb-NO">
              <a:solidFill>
                <a:srgbClr val="3A3B63"/>
              </a:solidFill>
            </a:endParaRPr>
          </a:p>
        </p:txBody>
      </p:sp>
      <p:sp>
        <p:nvSpPr>
          <p:cNvPr id="4" name="Tittel 3">
            <a:extLst>
              <a:ext uri="{FF2B5EF4-FFF2-40B4-BE49-F238E27FC236}">
                <a16:creationId xmlns:a16="http://schemas.microsoft.com/office/drawing/2014/main" id="{8AE05628-AAB7-418C-B871-F24219747217}"/>
              </a:ext>
            </a:extLst>
          </p:cNvPr>
          <p:cNvSpPr>
            <a:spLocks noGrp="1"/>
          </p:cNvSpPr>
          <p:nvPr>
            <p:ph type="title"/>
          </p:nvPr>
        </p:nvSpPr>
        <p:spPr>
          <a:xfrm>
            <a:off x="4508074" y="718429"/>
            <a:ext cx="7022907" cy="644151"/>
          </a:xfrm>
        </p:spPr>
        <p:txBody>
          <a:bodyPr/>
          <a:lstStyle/>
          <a:p>
            <a:r>
              <a:rPr lang="nb-NO">
                <a:cs typeface="Calibri"/>
              </a:rPr>
              <a:t>Strategiske grep</a:t>
            </a:r>
            <a:endParaRPr lang="nb-NO"/>
          </a:p>
        </p:txBody>
      </p:sp>
      <p:graphicFrame>
        <p:nvGraphicFramePr>
          <p:cNvPr id="5" name="Tabell 4">
            <a:extLst>
              <a:ext uri="{FF2B5EF4-FFF2-40B4-BE49-F238E27FC236}">
                <a16:creationId xmlns:a16="http://schemas.microsoft.com/office/drawing/2014/main" id="{9B272727-C41A-4CB2-8192-D8C1F8924B2D}"/>
              </a:ext>
            </a:extLst>
          </p:cNvPr>
          <p:cNvGraphicFramePr>
            <a:graphicFrameLocks noGrp="1"/>
          </p:cNvGraphicFramePr>
          <p:nvPr>
            <p:extLst>
              <p:ext uri="{D42A27DB-BD31-4B8C-83A1-F6EECF244321}">
                <p14:modId xmlns:p14="http://schemas.microsoft.com/office/powerpoint/2010/main" val="957043512"/>
              </p:ext>
            </p:extLst>
          </p:nvPr>
        </p:nvGraphicFramePr>
        <p:xfrm>
          <a:off x="4508074" y="1516159"/>
          <a:ext cx="7442144" cy="4762457"/>
        </p:xfrm>
        <a:graphic>
          <a:graphicData uri="http://schemas.openxmlformats.org/drawingml/2006/table">
            <a:tbl>
              <a:tblPr firstRow="1" bandRow="1">
                <a:tableStyleId>{5C22544A-7EE6-4342-B048-85BDC9FD1C3A}</a:tableStyleId>
              </a:tblPr>
              <a:tblGrid>
                <a:gridCol w="7442144">
                  <a:extLst>
                    <a:ext uri="{9D8B030D-6E8A-4147-A177-3AD203B41FA5}">
                      <a16:colId xmlns:a16="http://schemas.microsoft.com/office/drawing/2014/main" val="2267159600"/>
                    </a:ext>
                  </a:extLst>
                </a:gridCol>
              </a:tblGrid>
              <a:tr h="1674092">
                <a:tc>
                  <a:txBody>
                    <a:bodyPr/>
                    <a:lstStyle/>
                    <a:p>
                      <a:pPr marL="342900" lvl="0" indent="-342900">
                        <a:buClr>
                          <a:schemeClr val="accent6">
                            <a:lumMod val="40000"/>
                            <a:lumOff val="60000"/>
                          </a:schemeClr>
                        </a:buClr>
                        <a:buFont typeface="Wingdings" panose="05000000000000000000" pitchFamily="2" charset="2"/>
                        <a:buChar char="q"/>
                      </a:pPr>
                      <a:r>
                        <a:rPr lang="nb-NO" sz="2000" b="0">
                          <a:solidFill>
                            <a:schemeClr val="tx1"/>
                          </a:solidFill>
                          <a:effectLst/>
                        </a:rPr>
                        <a:t>Ny vaksine, kunnskap mangler og mye er uvisst</a:t>
                      </a:r>
                    </a:p>
                    <a:p>
                      <a:pPr marL="800146" lvl="1" indent="-342900">
                        <a:buClr>
                          <a:schemeClr val="accent6">
                            <a:lumMod val="40000"/>
                            <a:lumOff val="60000"/>
                          </a:schemeClr>
                        </a:buClr>
                        <a:buFont typeface="Wingdings" panose="05000000000000000000" pitchFamily="2" charset="2"/>
                        <a:buChar char="q"/>
                      </a:pPr>
                      <a:r>
                        <a:rPr lang="nb-NO" sz="2000" b="0">
                          <a:solidFill>
                            <a:schemeClr val="tx1"/>
                          </a:solidFill>
                          <a:effectLst/>
                        </a:rPr>
                        <a:t>Være åpen om det som er kjent og det som er ukjent</a:t>
                      </a:r>
                    </a:p>
                    <a:p>
                      <a:pPr marL="800146" lvl="1" indent="-342900">
                        <a:buClr>
                          <a:schemeClr val="accent6">
                            <a:lumMod val="40000"/>
                            <a:lumOff val="60000"/>
                          </a:schemeClr>
                        </a:buClr>
                        <a:buFont typeface="Wingdings" panose="05000000000000000000" pitchFamily="2" charset="2"/>
                        <a:buChar char="q"/>
                      </a:pPr>
                      <a:r>
                        <a:rPr lang="nb-NO" sz="2000" b="0">
                          <a:solidFill>
                            <a:schemeClr val="tx1"/>
                          </a:solidFill>
                          <a:effectLst/>
                        </a:rPr>
                        <a:t>Være åpen og tydelig om kunnskapsgrunnlaget bak anbefalingene, usikkerheter og etiske vurderinger</a:t>
                      </a:r>
                    </a:p>
                    <a:p>
                      <a:pPr marL="800146" lvl="1" indent="-342900">
                        <a:buClr>
                          <a:schemeClr val="accent6">
                            <a:lumMod val="40000"/>
                            <a:lumOff val="60000"/>
                          </a:schemeClr>
                        </a:buClr>
                        <a:buFont typeface="Wingdings" panose="05000000000000000000" pitchFamily="2" charset="2"/>
                        <a:buChar char="q"/>
                      </a:pPr>
                      <a:r>
                        <a:rPr lang="nb-NO" sz="2000" b="0">
                          <a:solidFill>
                            <a:schemeClr val="tx1"/>
                          </a:solidFill>
                          <a:effectLst/>
                        </a:rPr>
                        <a:t>Være åpen om faglig uenighet</a:t>
                      </a:r>
                    </a:p>
                    <a:p>
                      <a:pPr marL="0" lvl="0" indent="0">
                        <a:buClr>
                          <a:schemeClr val="accent6">
                            <a:lumMod val="40000"/>
                            <a:lumOff val="60000"/>
                          </a:schemeClr>
                        </a:buClr>
                        <a:buFont typeface="Wingdings" panose="05000000000000000000" pitchFamily="2" charset="2"/>
                        <a:buNone/>
                      </a:pPr>
                      <a:endParaRPr lang="nb-NO" sz="2000" b="0">
                        <a:solidFill>
                          <a:schemeClr val="tx1"/>
                        </a:solidFill>
                        <a:effectLst/>
                      </a:endParaRPr>
                    </a:p>
                  </a:txBody>
                  <a:tcPr marL="45725" marR="45725" marT="22863" marB="22863">
                    <a:noFill/>
                  </a:tcPr>
                </a:tc>
                <a:extLst>
                  <a:ext uri="{0D108BD9-81ED-4DB2-BD59-A6C34878D82A}">
                    <a16:rowId xmlns:a16="http://schemas.microsoft.com/office/drawing/2014/main" val="3499779694"/>
                  </a:ext>
                </a:extLst>
              </a:tr>
              <a:tr h="1606039">
                <a:tc>
                  <a:txBody>
                    <a:bodyPr/>
                    <a:lstStyle/>
                    <a:p>
                      <a:pPr marL="342900" indent="-342900">
                        <a:spcAft>
                          <a:spcPts val="600"/>
                        </a:spcAft>
                        <a:buClr>
                          <a:schemeClr val="accent6">
                            <a:lumMod val="40000"/>
                            <a:lumOff val="60000"/>
                          </a:schemeClr>
                        </a:buClr>
                        <a:buFont typeface="Wingdings" panose="05000000000000000000" pitchFamily="2" charset="2"/>
                        <a:buChar char="q"/>
                      </a:pPr>
                      <a:r>
                        <a:rPr lang="nb-NO" sz="2000" b="0">
                          <a:solidFill>
                            <a:schemeClr val="tx1"/>
                          </a:solidFill>
                          <a:effectLst/>
                        </a:rPr>
                        <a:t>Uriktige påstander om covid-19 og om vaksinen</a:t>
                      </a:r>
                    </a:p>
                    <a:p>
                      <a:pPr marL="800146" lvl="1" indent="-342900">
                        <a:spcAft>
                          <a:spcPts val="600"/>
                        </a:spcAft>
                        <a:buClr>
                          <a:schemeClr val="accent6">
                            <a:lumMod val="40000"/>
                            <a:lumOff val="60000"/>
                          </a:schemeClr>
                        </a:buClr>
                        <a:buFont typeface="Wingdings" panose="05000000000000000000" pitchFamily="2" charset="2"/>
                        <a:buChar char="q"/>
                      </a:pPr>
                      <a:r>
                        <a:rPr lang="nb-NO" sz="2000" b="0">
                          <a:solidFill>
                            <a:schemeClr val="tx1"/>
                          </a:solidFill>
                          <a:effectLst/>
                        </a:rPr>
                        <a:t>Ha sterk tilstedeværelse i mediene og som moderator i sosiale medier</a:t>
                      </a:r>
                    </a:p>
                    <a:p>
                      <a:pPr marL="800146" lvl="1" indent="-342900">
                        <a:spcAft>
                          <a:spcPts val="600"/>
                        </a:spcAft>
                        <a:buClr>
                          <a:schemeClr val="accent6">
                            <a:lumMod val="40000"/>
                            <a:lumOff val="60000"/>
                          </a:schemeClr>
                        </a:buClr>
                        <a:buFont typeface="Wingdings" panose="05000000000000000000" pitchFamily="2" charset="2"/>
                        <a:buChar char="q"/>
                      </a:pPr>
                      <a:r>
                        <a:rPr lang="nb-NO" sz="2000" b="0">
                          <a:solidFill>
                            <a:schemeClr val="tx1"/>
                          </a:solidFill>
                          <a:effectLst/>
                        </a:rPr>
                        <a:t>Gi tydelige svar på feilaktige budskap og påstander</a:t>
                      </a:r>
                    </a:p>
                    <a:p>
                      <a:pPr marL="571500" lvl="0" indent="-571500">
                        <a:buClr>
                          <a:schemeClr val="accent6">
                            <a:lumMod val="40000"/>
                            <a:lumOff val="60000"/>
                          </a:schemeClr>
                        </a:buClr>
                        <a:buFont typeface="Wingdings" panose="05000000000000000000" pitchFamily="2" charset="2"/>
                        <a:buChar char="q"/>
                      </a:pPr>
                      <a:endParaRPr lang="nb-NO" sz="2000" b="0">
                        <a:solidFill>
                          <a:schemeClr val="tx1"/>
                        </a:solidFill>
                        <a:effectLst/>
                      </a:endParaRPr>
                    </a:p>
                  </a:txBody>
                  <a:tcPr marL="45725" marR="45725" marT="22863" marB="22863">
                    <a:noFill/>
                  </a:tcPr>
                </a:tc>
                <a:extLst>
                  <a:ext uri="{0D108BD9-81ED-4DB2-BD59-A6C34878D82A}">
                    <a16:rowId xmlns:a16="http://schemas.microsoft.com/office/drawing/2014/main" val="1678304514"/>
                  </a:ext>
                </a:extLst>
              </a:tr>
              <a:tr h="1089605">
                <a:tc>
                  <a:txBody>
                    <a:bodyPr/>
                    <a:lstStyle/>
                    <a:p>
                      <a:pPr marL="342900" indent="-342900">
                        <a:spcAft>
                          <a:spcPts val="600"/>
                        </a:spcAft>
                        <a:buClr>
                          <a:schemeClr val="accent6">
                            <a:lumMod val="40000"/>
                            <a:lumOff val="60000"/>
                          </a:schemeClr>
                        </a:buClr>
                        <a:buFont typeface="Wingdings" panose="05000000000000000000" pitchFamily="2" charset="2"/>
                        <a:buChar char="q"/>
                      </a:pPr>
                      <a:r>
                        <a:rPr lang="nb-NO" sz="2000" b="0">
                          <a:solidFill>
                            <a:schemeClr val="tx1"/>
                          </a:solidFill>
                          <a:effectLst/>
                        </a:rPr>
                        <a:t>Unngå begreper som kan skape misforståelser</a:t>
                      </a:r>
                    </a:p>
                  </a:txBody>
                  <a:tcPr marL="45725" marR="45725" marT="22863" marB="22863">
                    <a:noFill/>
                  </a:tcPr>
                </a:tc>
                <a:extLst>
                  <a:ext uri="{0D108BD9-81ED-4DB2-BD59-A6C34878D82A}">
                    <a16:rowId xmlns:a16="http://schemas.microsoft.com/office/drawing/2014/main" val="917372121"/>
                  </a:ext>
                </a:extLst>
              </a:tr>
            </a:tbl>
          </a:graphicData>
        </a:graphic>
      </p:graphicFrame>
      <p:sp>
        <p:nvSpPr>
          <p:cNvPr id="6" name="Rektangel 5">
            <a:extLst>
              <a:ext uri="{FF2B5EF4-FFF2-40B4-BE49-F238E27FC236}">
                <a16:creationId xmlns:a16="http://schemas.microsoft.com/office/drawing/2014/main" id="{649F6C0F-89E1-4889-B141-3140DD534216}"/>
              </a:ext>
            </a:extLst>
          </p:cNvPr>
          <p:cNvSpPr/>
          <p:nvPr/>
        </p:nvSpPr>
        <p:spPr>
          <a:xfrm>
            <a:off x="263888" y="219833"/>
            <a:ext cx="3789924" cy="642792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46"/>
            <a:endParaRPr lang="nb-NO">
              <a:solidFill>
                <a:prstClr val="white"/>
              </a:solidFill>
              <a:latin typeface="Calibri"/>
            </a:endParaRPr>
          </a:p>
        </p:txBody>
      </p:sp>
      <p:pic>
        <p:nvPicPr>
          <p:cNvPr id="8" name="Bilde 7">
            <a:extLst>
              <a:ext uri="{FF2B5EF4-FFF2-40B4-BE49-F238E27FC236}">
                <a16:creationId xmlns:a16="http://schemas.microsoft.com/office/drawing/2014/main" id="{263A172D-7FEF-4091-8207-C16070DF0144}"/>
              </a:ext>
            </a:extLst>
          </p:cNvPr>
          <p:cNvPicPr>
            <a:picLocks noChangeAspect="1"/>
          </p:cNvPicPr>
          <p:nvPr/>
        </p:nvPicPr>
        <p:blipFill>
          <a:blip r:embed="rId3"/>
          <a:stretch>
            <a:fillRect/>
          </a:stretch>
        </p:blipFill>
        <p:spPr>
          <a:xfrm>
            <a:off x="263888" y="2340925"/>
            <a:ext cx="3789924" cy="2176150"/>
          </a:xfrm>
          <a:prstGeom prst="rect">
            <a:avLst/>
          </a:prstGeom>
        </p:spPr>
      </p:pic>
      <p:pic>
        <p:nvPicPr>
          <p:cNvPr id="7" name="Bilde 6">
            <a:extLst>
              <a:ext uri="{FF2B5EF4-FFF2-40B4-BE49-F238E27FC236}">
                <a16:creationId xmlns:a16="http://schemas.microsoft.com/office/drawing/2014/main" id="{6C2A8765-851F-4006-8CCB-D24FA15E9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409013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F848509-C382-4A2E-A758-696EEFA1120D}"/>
              </a:ext>
            </a:extLst>
          </p:cNvPr>
          <p:cNvSpPr>
            <a:spLocks noGrp="1"/>
          </p:cNvSpPr>
          <p:nvPr>
            <p:ph type="body" sz="quarter" idx="12"/>
          </p:nvPr>
        </p:nvSpPr>
        <p:spPr>
          <a:xfrm>
            <a:off x="6273257" y="1750338"/>
            <a:ext cx="5252029" cy="4248754"/>
          </a:xfrm>
        </p:spPr>
        <p:txBody>
          <a:bodyPr>
            <a:normAutofit/>
          </a:bodyPr>
          <a:lstStyle/>
          <a:p>
            <a:pPr>
              <a:buFont typeface="Wingdings" panose="05000000000000000000" pitchFamily="2" charset="2"/>
              <a:buChar char="q"/>
            </a:pPr>
            <a:r>
              <a:rPr lang="nb-NO"/>
              <a:t> Nettsider</a:t>
            </a:r>
          </a:p>
          <a:p>
            <a:pPr lvl="1">
              <a:buFont typeface="Wingdings" panose="05000000000000000000" pitchFamily="2" charset="2"/>
              <a:buChar char="q"/>
            </a:pPr>
            <a:r>
              <a:rPr lang="nb-NO"/>
              <a:t> FHI </a:t>
            </a:r>
            <a:r>
              <a:rPr lang="nb-NO">
                <a:hlinkClick r:id="rId2"/>
              </a:rPr>
              <a:t>www.fhi.no/kvp</a:t>
            </a:r>
            <a:r>
              <a:rPr lang="nb-NO"/>
              <a:t> </a:t>
            </a:r>
          </a:p>
          <a:p>
            <a:pPr lvl="1">
              <a:buFont typeface="Wingdings" panose="05000000000000000000" pitchFamily="2" charset="2"/>
              <a:buChar char="q"/>
            </a:pPr>
            <a:r>
              <a:rPr lang="nb-NO"/>
              <a:t> Legemiddelverket </a:t>
            </a:r>
            <a:r>
              <a:rPr lang="nb-NO">
                <a:hlinkClick r:id="rId3"/>
              </a:rPr>
              <a:t>www.slv.no</a:t>
            </a:r>
            <a:r>
              <a:rPr lang="nb-NO"/>
              <a:t> </a:t>
            </a:r>
          </a:p>
          <a:p>
            <a:pPr marL="360072" lvl="1" indent="0">
              <a:buNone/>
            </a:pPr>
            <a:endParaRPr lang="nb-NO"/>
          </a:p>
          <a:p>
            <a:pPr>
              <a:buFont typeface="Wingdings" panose="05000000000000000000" pitchFamily="2" charset="2"/>
              <a:buChar char="q"/>
            </a:pPr>
            <a:r>
              <a:rPr lang="nb-NO"/>
              <a:t> Informasjonsbrev</a:t>
            </a:r>
          </a:p>
          <a:p>
            <a:pPr>
              <a:buFont typeface="Wingdings" panose="05000000000000000000" pitchFamily="2" charset="2"/>
              <a:buChar char="q"/>
            </a:pPr>
            <a:r>
              <a:rPr lang="nb-NO"/>
              <a:t> Nyheter</a:t>
            </a:r>
          </a:p>
          <a:p>
            <a:pPr>
              <a:buFont typeface="Wingdings" panose="05000000000000000000" pitchFamily="2" charset="2"/>
              <a:buChar char="q"/>
            </a:pPr>
            <a:r>
              <a:rPr lang="nb-NO"/>
              <a:t> Koronavaksinasjonsveilederen</a:t>
            </a:r>
          </a:p>
          <a:p>
            <a:pPr marL="0" indent="0">
              <a:buNone/>
            </a:pPr>
            <a:endParaRPr lang="nb-NO"/>
          </a:p>
          <a:p>
            <a:pPr marL="0" indent="0">
              <a:buNone/>
            </a:pPr>
            <a:endParaRPr lang="nb-NO"/>
          </a:p>
        </p:txBody>
      </p:sp>
      <p:sp>
        <p:nvSpPr>
          <p:cNvPr id="3" name="Plassholder for dato 2">
            <a:extLst>
              <a:ext uri="{FF2B5EF4-FFF2-40B4-BE49-F238E27FC236}">
                <a16:creationId xmlns:a16="http://schemas.microsoft.com/office/drawing/2014/main" id="{84062B94-0987-4FDF-B7F0-496D9B6483D7}"/>
              </a:ext>
            </a:extLst>
          </p:cNvPr>
          <p:cNvSpPr>
            <a:spLocks noGrp="1"/>
          </p:cNvSpPr>
          <p:nvPr>
            <p:ph type="dt" sz="half" idx="13"/>
          </p:nvPr>
        </p:nvSpPr>
        <p:spPr>
          <a:xfrm>
            <a:off x="1224194" y="6277702"/>
            <a:ext cx="2323575" cy="148449"/>
          </a:xfrm>
        </p:spPr>
        <p:txBody>
          <a:bodyPr/>
          <a:lstStyle/>
          <a:p>
            <a:fld id="{FC66170D-AF63-42F3-B8AC-0F9486E98973}" type="datetime1">
              <a:rPr lang="nb-NO" smtClean="0">
                <a:solidFill>
                  <a:srgbClr val="3A3B63"/>
                </a:solidFill>
              </a:rPr>
              <a:pPr/>
              <a:t>09.12.2020</a:t>
            </a:fld>
            <a:endParaRPr lang="nb-NO">
              <a:solidFill>
                <a:srgbClr val="3A3B63"/>
              </a:solidFill>
            </a:endParaRPr>
          </a:p>
        </p:txBody>
      </p:sp>
      <p:sp>
        <p:nvSpPr>
          <p:cNvPr id="4" name="Tittel 3">
            <a:extLst>
              <a:ext uri="{FF2B5EF4-FFF2-40B4-BE49-F238E27FC236}">
                <a16:creationId xmlns:a16="http://schemas.microsoft.com/office/drawing/2014/main" id="{2E310670-D40B-414A-9120-261EB4510046}"/>
              </a:ext>
            </a:extLst>
          </p:cNvPr>
          <p:cNvSpPr>
            <a:spLocks noGrp="1"/>
          </p:cNvSpPr>
          <p:nvPr>
            <p:ph type="title"/>
          </p:nvPr>
        </p:nvSpPr>
        <p:spPr>
          <a:xfrm>
            <a:off x="1015533" y="718429"/>
            <a:ext cx="10515448" cy="553998"/>
          </a:xfrm>
        </p:spPr>
        <p:txBody>
          <a:bodyPr/>
          <a:lstStyle/>
          <a:p>
            <a:r>
              <a:rPr lang="nb-NO" sz="4000"/>
              <a:t>Kommunikasjonsaktiviteter - helsetjenesten</a:t>
            </a:r>
          </a:p>
        </p:txBody>
      </p:sp>
      <p:pic>
        <p:nvPicPr>
          <p:cNvPr id="6" name="Bilde 5">
            <a:extLst>
              <a:ext uri="{FF2B5EF4-FFF2-40B4-BE49-F238E27FC236}">
                <a16:creationId xmlns:a16="http://schemas.microsoft.com/office/drawing/2014/main" id="{1CD8804B-0AB6-4D4D-BBB6-AE4C3AEF88F5}"/>
              </a:ext>
            </a:extLst>
          </p:cNvPr>
          <p:cNvPicPr>
            <a:picLocks noChangeAspect="1"/>
          </p:cNvPicPr>
          <p:nvPr/>
        </p:nvPicPr>
        <p:blipFill>
          <a:blip r:embed="rId4"/>
          <a:stretch>
            <a:fillRect/>
          </a:stretch>
        </p:blipFill>
        <p:spPr>
          <a:xfrm>
            <a:off x="778935" y="1750338"/>
            <a:ext cx="5252029" cy="3596543"/>
          </a:xfrm>
          <a:prstGeom prst="rect">
            <a:avLst/>
          </a:prstGeom>
        </p:spPr>
      </p:pic>
      <p:pic>
        <p:nvPicPr>
          <p:cNvPr id="7" name="Bilde 6">
            <a:extLst>
              <a:ext uri="{FF2B5EF4-FFF2-40B4-BE49-F238E27FC236}">
                <a16:creationId xmlns:a16="http://schemas.microsoft.com/office/drawing/2014/main" id="{E83BCD8A-F440-4EA4-BFD2-9BC143F25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228479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F848509-C382-4A2E-A758-696EEFA1120D}"/>
              </a:ext>
            </a:extLst>
          </p:cNvPr>
          <p:cNvSpPr>
            <a:spLocks noGrp="1"/>
          </p:cNvSpPr>
          <p:nvPr>
            <p:ph type="body" sz="quarter" idx="12"/>
          </p:nvPr>
        </p:nvSpPr>
        <p:spPr>
          <a:xfrm>
            <a:off x="5924438" y="1769388"/>
            <a:ext cx="5252029" cy="4248754"/>
          </a:xfrm>
        </p:spPr>
        <p:txBody>
          <a:bodyPr vert="horz" lIns="0" tIns="0" rIns="0" bIns="0" rtlCol="0" anchor="t">
            <a:normAutofit lnSpcReduction="10000"/>
          </a:bodyPr>
          <a:lstStyle/>
          <a:p>
            <a:pPr marL="269875" indent="-269875">
              <a:buFont typeface="Wingdings" panose="05000000000000000000" pitchFamily="2" charset="2"/>
              <a:buChar char="q"/>
            </a:pPr>
            <a:r>
              <a:rPr lang="nb-NO"/>
              <a:t> Digital brosjyre - 45 språk</a:t>
            </a:r>
          </a:p>
          <a:p>
            <a:pPr marL="269875" indent="-269875">
              <a:buFont typeface="Wingdings" panose="05000000000000000000" pitchFamily="2" charset="2"/>
              <a:buChar char="q"/>
            </a:pPr>
            <a:r>
              <a:rPr lang="nb-NO"/>
              <a:t> Informasjonsmaler</a:t>
            </a:r>
            <a:endParaRPr lang="nb-NO">
              <a:cs typeface="Calibri"/>
            </a:endParaRPr>
          </a:p>
          <a:p>
            <a:pPr marL="539750" lvl="1" indent="-179705">
              <a:buFont typeface="Wingdings" panose="05000000000000000000" pitchFamily="2" charset="2"/>
              <a:buChar char="q"/>
            </a:pPr>
            <a:r>
              <a:rPr lang="nb-NO"/>
              <a:t> Tekst til nettside</a:t>
            </a:r>
            <a:endParaRPr lang="nb-NO">
              <a:cs typeface="Calibri"/>
            </a:endParaRPr>
          </a:p>
          <a:p>
            <a:pPr marL="539750" lvl="1" indent="-179705">
              <a:buFont typeface="Wingdings" panose="05000000000000000000" pitchFamily="2" charset="2"/>
              <a:buChar char="q"/>
            </a:pPr>
            <a:r>
              <a:rPr lang="nb-NO"/>
              <a:t> Tekst til annonser</a:t>
            </a:r>
            <a:endParaRPr lang="nb-NO">
              <a:cs typeface="Calibri"/>
            </a:endParaRPr>
          </a:p>
          <a:p>
            <a:pPr marL="539750" lvl="1" indent="-179705">
              <a:buFont typeface="Wingdings" panose="05000000000000000000" pitchFamily="2" charset="2"/>
              <a:buChar char="q"/>
            </a:pPr>
            <a:r>
              <a:rPr lang="nb-NO"/>
              <a:t> Plakater</a:t>
            </a:r>
            <a:endParaRPr lang="nb-NO">
              <a:cs typeface="Calibri"/>
            </a:endParaRPr>
          </a:p>
          <a:p>
            <a:pPr marL="539750" lvl="1" indent="-179705">
              <a:buFont typeface="Wingdings" panose="05000000000000000000" pitchFamily="2" charset="2"/>
              <a:buChar char="q"/>
            </a:pPr>
            <a:endParaRPr lang="nb-NO">
              <a:cs typeface="Calibri"/>
            </a:endParaRPr>
          </a:p>
          <a:p>
            <a:pPr marL="269875" indent="-269875">
              <a:buFont typeface="Wingdings" panose="05000000000000000000" pitchFamily="2" charset="2"/>
              <a:buChar char="q"/>
            </a:pPr>
            <a:r>
              <a:rPr lang="nb-NO"/>
              <a:t> Filmer</a:t>
            </a:r>
            <a:endParaRPr lang="nb-NO">
              <a:cs typeface="Calibri"/>
            </a:endParaRPr>
          </a:p>
          <a:p>
            <a:pPr marL="539750" lvl="1" indent="-179705">
              <a:buFont typeface="Wingdings" panose="05000000000000000000" pitchFamily="2" charset="2"/>
              <a:buChar char="q"/>
            </a:pPr>
            <a:r>
              <a:rPr lang="nb-NO"/>
              <a:t> Slik godkjennes vaksiner</a:t>
            </a:r>
            <a:endParaRPr lang="nb-NO">
              <a:cs typeface="Calibri"/>
            </a:endParaRPr>
          </a:p>
          <a:p>
            <a:pPr marL="539750" lvl="1" indent="-179705">
              <a:buFont typeface="Wingdings" panose="05000000000000000000" pitchFamily="2" charset="2"/>
              <a:buChar char="q"/>
            </a:pPr>
            <a:r>
              <a:rPr lang="nb-NO"/>
              <a:t> Slik overvåkes bivirkninger (kommer)</a:t>
            </a:r>
            <a:endParaRPr lang="nb-NO">
              <a:cs typeface="Calibri"/>
            </a:endParaRPr>
          </a:p>
          <a:p>
            <a:pPr marL="539750" lvl="1" indent="-179705">
              <a:buFont typeface="Wingdings" panose="05000000000000000000" pitchFamily="2" charset="2"/>
              <a:buChar char="q"/>
            </a:pPr>
            <a:endParaRPr lang="nb-NO">
              <a:cs typeface="Calibri"/>
            </a:endParaRPr>
          </a:p>
          <a:p>
            <a:pPr marL="269875" indent="-269875">
              <a:buFont typeface="Wingdings" panose="05000000000000000000" pitchFamily="2" charset="2"/>
              <a:buChar char="q"/>
            </a:pPr>
            <a:r>
              <a:rPr lang="nb-NO"/>
              <a:t> Rådgivningstjeneste på telefon og epost</a:t>
            </a:r>
            <a:endParaRPr lang="nb-NO">
              <a:cs typeface="Calibri"/>
            </a:endParaRPr>
          </a:p>
          <a:p>
            <a:pPr marL="269875" indent="-269875">
              <a:buFont typeface="Wingdings" panose="05000000000000000000" pitchFamily="2" charset="2"/>
              <a:buChar char="q"/>
            </a:pPr>
            <a:endParaRPr lang="nb-NO">
              <a:cs typeface="Calibri"/>
            </a:endParaRPr>
          </a:p>
          <a:p>
            <a:pPr marL="539750" lvl="1" indent="-179705">
              <a:buFont typeface="Wingdings" panose="05000000000000000000" pitchFamily="2" charset="2"/>
              <a:buChar char="q"/>
            </a:pPr>
            <a:endParaRPr lang="nb-NO">
              <a:cs typeface="Calibri"/>
            </a:endParaRPr>
          </a:p>
          <a:p>
            <a:pPr marL="0" indent="0">
              <a:buNone/>
            </a:pPr>
            <a:endParaRPr lang="nb-NO"/>
          </a:p>
        </p:txBody>
      </p:sp>
      <p:sp>
        <p:nvSpPr>
          <p:cNvPr id="3" name="Plassholder for dato 2">
            <a:extLst>
              <a:ext uri="{FF2B5EF4-FFF2-40B4-BE49-F238E27FC236}">
                <a16:creationId xmlns:a16="http://schemas.microsoft.com/office/drawing/2014/main" id="{84062B94-0987-4FDF-B7F0-496D9B6483D7}"/>
              </a:ext>
            </a:extLst>
          </p:cNvPr>
          <p:cNvSpPr>
            <a:spLocks noGrp="1"/>
          </p:cNvSpPr>
          <p:nvPr>
            <p:ph type="dt" sz="half" idx="13"/>
          </p:nvPr>
        </p:nvSpPr>
        <p:spPr>
          <a:xfrm>
            <a:off x="1224194" y="6277702"/>
            <a:ext cx="2323575" cy="148449"/>
          </a:xfrm>
        </p:spPr>
        <p: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4" name="Tittel 3">
            <a:extLst>
              <a:ext uri="{FF2B5EF4-FFF2-40B4-BE49-F238E27FC236}">
                <a16:creationId xmlns:a16="http://schemas.microsoft.com/office/drawing/2014/main" id="{2E310670-D40B-414A-9120-261EB4510046}"/>
              </a:ext>
            </a:extLst>
          </p:cNvPr>
          <p:cNvSpPr>
            <a:spLocks noGrp="1"/>
          </p:cNvSpPr>
          <p:nvPr>
            <p:ph type="title"/>
          </p:nvPr>
        </p:nvSpPr>
        <p:spPr>
          <a:xfrm>
            <a:off x="1015533" y="718429"/>
            <a:ext cx="10515448" cy="644097"/>
          </a:xfrm>
        </p:spPr>
        <p:txBody>
          <a:bodyPr/>
          <a:lstStyle/>
          <a:p>
            <a:r>
              <a:rPr lang="nb-NO"/>
              <a:t>Verktøykasse - helsetjenesten</a:t>
            </a:r>
          </a:p>
        </p:txBody>
      </p:sp>
      <p:pic>
        <p:nvPicPr>
          <p:cNvPr id="8" name="Bilde 7">
            <a:extLst>
              <a:ext uri="{FF2B5EF4-FFF2-40B4-BE49-F238E27FC236}">
                <a16:creationId xmlns:a16="http://schemas.microsoft.com/office/drawing/2014/main" id="{24E0D7D8-93C8-47D1-B4AD-BC2BB5C52C15}"/>
              </a:ext>
            </a:extLst>
          </p:cNvPr>
          <p:cNvPicPr>
            <a:picLocks noChangeAspect="1"/>
          </p:cNvPicPr>
          <p:nvPr/>
        </p:nvPicPr>
        <p:blipFill>
          <a:blip r:embed="rId2"/>
          <a:stretch>
            <a:fillRect/>
          </a:stretch>
        </p:blipFill>
        <p:spPr>
          <a:xfrm>
            <a:off x="1015533" y="1675475"/>
            <a:ext cx="3318342" cy="4830828"/>
          </a:xfrm>
          <a:prstGeom prst="rect">
            <a:avLst/>
          </a:prstGeom>
        </p:spPr>
      </p:pic>
      <p:pic>
        <p:nvPicPr>
          <p:cNvPr id="6" name="Bilde 5">
            <a:extLst>
              <a:ext uri="{FF2B5EF4-FFF2-40B4-BE49-F238E27FC236}">
                <a16:creationId xmlns:a16="http://schemas.microsoft.com/office/drawing/2014/main" id="{DFDFBD5B-9A21-438E-B490-5ADCAC0DC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430829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E310670-D40B-414A-9120-261EB4510046}"/>
              </a:ext>
            </a:extLst>
          </p:cNvPr>
          <p:cNvSpPr>
            <a:spLocks noGrp="1"/>
          </p:cNvSpPr>
          <p:nvPr>
            <p:ph type="title"/>
          </p:nvPr>
        </p:nvSpPr>
        <p:spPr>
          <a:xfrm>
            <a:off x="752475" y="740951"/>
            <a:ext cx="10515600" cy="644097"/>
          </a:xfrm>
        </p:spPr>
        <p:txBody>
          <a:bodyPr anchor="t">
            <a:normAutofit/>
          </a:bodyPr>
          <a:lstStyle/>
          <a:p>
            <a:r>
              <a:rPr lang="nb-NO" sz="4400"/>
              <a:t>Kommunikasjonsaktiviteter - Befolkningen</a:t>
            </a:r>
          </a:p>
        </p:txBody>
      </p:sp>
      <p:sp>
        <p:nvSpPr>
          <p:cNvPr id="2" name="Plassholder for tekst 1">
            <a:extLst>
              <a:ext uri="{FF2B5EF4-FFF2-40B4-BE49-F238E27FC236}">
                <a16:creationId xmlns:a16="http://schemas.microsoft.com/office/drawing/2014/main" id="{DF848509-C382-4A2E-A758-696EEFA1120D}"/>
              </a:ext>
            </a:extLst>
          </p:cNvPr>
          <p:cNvSpPr>
            <a:spLocks noGrp="1"/>
          </p:cNvSpPr>
          <p:nvPr>
            <p:ph type="body" sz="quarter" idx="4294967295"/>
          </p:nvPr>
        </p:nvSpPr>
        <p:spPr>
          <a:xfrm>
            <a:off x="752475" y="1825625"/>
            <a:ext cx="4895850" cy="3992563"/>
          </a:xfrm>
        </p:spPr>
        <p:txBody>
          <a:bodyPr vert="horz" lIns="0" tIns="0" rIns="0" bIns="0" rtlCol="0" anchor="t">
            <a:normAutofit/>
          </a:bodyPr>
          <a:lstStyle/>
          <a:p>
            <a:pPr marL="269875" indent="-269875">
              <a:buFont typeface="Wingdings" panose="05000000000000000000" pitchFamily="2" charset="2"/>
              <a:buChar char="q"/>
            </a:pPr>
            <a:r>
              <a:rPr lang="nb-NO" sz="1800"/>
              <a:t> Temasider</a:t>
            </a:r>
            <a:endParaRPr lang="nb-NO"/>
          </a:p>
          <a:p>
            <a:pPr marL="539750" lvl="1" indent="-179705">
              <a:buFont typeface="Wingdings" panose="05000000000000000000" pitchFamily="2" charset="2"/>
              <a:buChar char="q"/>
            </a:pPr>
            <a:r>
              <a:rPr lang="nb-NO" sz="1800"/>
              <a:t> Kart – hvor og når for vaksinasjon</a:t>
            </a:r>
            <a:endParaRPr lang="nb-NO" sz="1800">
              <a:cs typeface="Calibri"/>
            </a:endParaRPr>
          </a:p>
          <a:p>
            <a:pPr marL="539750" lvl="1" indent="-179705">
              <a:buFont typeface="Wingdings" panose="05000000000000000000" pitchFamily="2" charset="2"/>
              <a:buChar char="q"/>
            </a:pPr>
            <a:endParaRPr lang="nb-NO" sz="1800">
              <a:cs typeface="Calibri"/>
            </a:endParaRPr>
          </a:p>
          <a:p>
            <a:pPr marL="269875" indent="-269875">
              <a:buFont typeface="Wingdings" panose="05000000000000000000" pitchFamily="2" charset="2"/>
              <a:buChar char="q"/>
            </a:pPr>
            <a:r>
              <a:rPr lang="nb-NO" sz="1800"/>
              <a:t> Nasjonale informasjonstiltak</a:t>
            </a:r>
            <a:endParaRPr lang="nb-NO" sz="1800">
              <a:cs typeface="Calibri"/>
            </a:endParaRPr>
          </a:p>
          <a:p>
            <a:pPr marL="539750" lvl="1" indent="-179705">
              <a:buFont typeface="Wingdings" panose="05000000000000000000" pitchFamily="2" charset="2"/>
              <a:buChar char="q"/>
            </a:pPr>
            <a:r>
              <a:rPr lang="nb-NO" sz="1800"/>
              <a:t> TV</a:t>
            </a:r>
            <a:endParaRPr lang="nb-NO" sz="1800">
              <a:cs typeface="Calibri"/>
            </a:endParaRPr>
          </a:p>
          <a:p>
            <a:pPr marL="539750" lvl="1" indent="-179705">
              <a:buFont typeface="Wingdings" panose="05000000000000000000" pitchFamily="2" charset="2"/>
              <a:buChar char="q"/>
            </a:pPr>
            <a:r>
              <a:rPr lang="nb-NO" sz="1800"/>
              <a:t> Radio</a:t>
            </a:r>
            <a:endParaRPr lang="nb-NO" sz="1800">
              <a:cs typeface="Calibri"/>
            </a:endParaRPr>
          </a:p>
          <a:p>
            <a:pPr marL="539750" lvl="1" indent="-179705">
              <a:buFont typeface="Wingdings" panose="05000000000000000000" pitchFamily="2" charset="2"/>
              <a:buChar char="q"/>
            </a:pPr>
            <a:r>
              <a:rPr lang="nb-NO" sz="1800"/>
              <a:t> Boards</a:t>
            </a:r>
            <a:endParaRPr lang="nb-NO" sz="1800">
              <a:cs typeface="Calibri"/>
            </a:endParaRPr>
          </a:p>
          <a:p>
            <a:pPr marL="539750" lvl="1" indent="-179705">
              <a:buFont typeface="Wingdings" panose="05000000000000000000" pitchFamily="2" charset="2"/>
              <a:buChar char="q"/>
            </a:pPr>
            <a:r>
              <a:rPr lang="nb-NO" sz="1800"/>
              <a:t> Annonser</a:t>
            </a:r>
            <a:endParaRPr lang="nb-NO" sz="1800">
              <a:cs typeface="Calibri"/>
            </a:endParaRPr>
          </a:p>
          <a:p>
            <a:pPr marL="539750" lvl="1" indent="-179705">
              <a:buFont typeface="Wingdings" panose="05000000000000000000" pitchFamily="2" charset="2"/>
              <a:buChar char="q"/>
            </a:pPr>
            <a:r>
              <a:rPr lang="nb-NO" sz="1800"/>
              <a:t> Sosiale medier</a:t>
            </a:r>
          </a:p>
          <a:p>
            <a:pPr marL="539750" lvl="1" indent="-179705">
              <a:buFont typeface="Wingdings" panose="05000000000000000000" pitchFamily="2" charset="2"/>
              <a:buChar char="q"/>
            </a:pPr>
            <a:r>
              <a:rPr lang="nb-NO" sz="1800"/>
              <a:t> Redaksjonell plan</a:t>
            </a:r>
            <a:endParaRPr lang="nb-NO" sz="1800">
              <a:cs typeface="Calibri"/>
            </a:endParaRPr>
          </a:p>
          <a:p>
            <a:pPr marL="539750" lvl="1" indent="-179705">
              <a:buFont typeface="Wingdings" panose="05000000000000000000" pitchFamily="2" charset="2"/>
              <a:buChar char="q"/>
            </a:pPr>
            <a:endParaRPr lang="nb-NO" sz="1800">
              <a:cs typeface="Calibri"/>
            </a:endParaRPr>
          </a:p>
          <a:p>
            <a:pPr marL="269875" indent="-269875">
              <a:buFont typeface="Wingdings" panose="05000000000000000000" pitchFamily="2" charset="2"/>
              <a:buChar char="q"/>
            </a:pPr>
            <a:r>
              <a:rPr lang="nb-NO" sz="1800"/>
              <a:t> Informasjon til særskilte grupper</a:t>
            </a:r>
            <a:endParaRPr lang="nb-NO" sz="1800">
              <a:cs typeface="Calibri"/>
            </a:endParaRPr>
          </a:p>
          <a:p>
            <a:pPr marL="539750" lvl="1" indent="-179705">
              <a:buFont typeface="Wingdings" panose="05000000000000000000" pitchFamily="2" charset="2"/>
              <a:buChar char="q"/>
            </a:pPr>
            <a:endParaRPr lang="nb-NO" sz="1800">
              <a:cs typeface="Calibri"/>
            </a:endParaRPr>
          </a:p>
          <a:p>
            <a:pPr marL="269875" indent="-269875">
              <a:buFont typeface="Wingdings" panose="05000000000000000000" pitchFamily="2" charset="2"/>
              <a:buChar char="q"/>
            </a:pPr>
            <a:r>
              <a:rPr lang="nb-NO" sz="1800"/>
              <a:t> Chat og telefontjeneste hos </a:t>
            </a:r>
            <a:r>
              <a:rPr lang="nb-NO" sz="1800" err="1"/>
              <a:t>Helsenorge</a:t>
            </a:r>
            <a:endParaRPr lang="nb-NO" sz="1800" err="1">
              <a:cs typeface="Calibri"/>
            </a:endParaRPr>
          </a:p>
        </p:txBody>
      </p:sp>
      <p:pic>
        <p:nvPicPr>
          <p:cNvPr id="9" name="Bilde 8">
            <a:extLst>
              <a:ext uri="{FF2B5EF4-FFF2-40B4-BE49-F238E27FC236}">
                <a16:creationId xmlns:a16="http://schemas.microsoft.com/office/drawing/2014/main" id="{F268633C-4151-4568-ADDE-EFA73B8A79EC}"/>
              </a:ext>
            </a:extLst>
          </p:cNvPr>
          <p:cNvPicPr>
            <a:picLocks noChangeAspect="1"/>
          </p:cNvPicPr>
          <p:nvPr/>
        </p:nvPicPr>
        <p:blipFill rotWithShape="1">
          <a:blip r:embed="rId2"/>
          <a:srcRect l="26641" r="13878"/>
          <a:stretch/>
        </p:blipFill>
        <p:spPr>
          <a:xfrm>
            <a:off x="6634090" y="1825625"/>
            <a:ext cx="4896969" cy="3992917"/>
          </a:xfrm>
          <a:prstGeom prst="rect">
            <a:avLst/>
          </a:prstGeom>
          <a:noFill/>
        </p:spPr>
      </p:pic>
      <p:sp>
        <p:nvSpPr>
          <p:cNvPr id="3" name="Plassholder for dato 2" hidden="1">
            <a:extLst>
              <a:ext uri="{FF2B5EF4-FFF2-40B4-BE49-F238E27FC236}">
                <a16:creationId xmlns:a16="http://schemas.microsoft.com/office/drawing/2014/main" id="{84062B94-0987-4FDF-B7F0-496D9B6483D7}"/>
              </a:ext>
            </a:extLst>
          </p:cNvPr>
          <p:cNvSpPr>
            <a:spLocks noGrp="1"/>
          </p:cNvSpPr>
          <p:nvPr>
            <p:ph type="dt" sz="half" idx="4294967295"/>
          </p:nvPr>
        </p:nvSpPr>
        <p:spPr>
          <a:xfrm>
            <a:off x="0" y="6276975"/>
            <a:ext cx="2324100" cy="149225"/>
          </a:xfrm>
        </p:spPr>
        <p:txBody>
          <a:bodyPr/>
          <a:lstStyle/>
          <a:p>
            <a:fld id="{FC66170D-AF63-42F3-B8AC-0F9486E98973}" type="datetime1">
              <a:rPr lang="nb-NO" smtClean="0">
                <a:solidFill>
                  <a:srgbClr val="3A3B63"/>
                </a:solidFill>
              </a:rPr>
              <a:pPr/>
              <a:t>09.12.2020</a:t>
            </a:fld>
            <a:endParaRPr lang="nb-NO">
              <a:solidFill>
                <a:srgbClr val="3A3B63"/>
              </a:solidFill>
            </a:endParaRPr>
          </a:p>
        </p:txBody>
      </p:sp>
      <p:pic>
        <p:nvPicPr>
          <p:cNvPr id="6" name="Bilde 5">
            <a:extLst>
              <a:ext uri="{FF2B5EF4-FFF2-40B4-BE49-F238E27FC236}">
                <a16:creationId xmlns:a16="http://schemas.microsoft.com/office/drawing/2014/main" id="{706BF958-A4BD-4E68-8481-583C8F3E6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9356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1E36EC7-A0BE-4E22-9DC8-FC97231A721B}"/>
              </a:ext>
            </a:extLst>
          </p:cNvPr>
          <p:cNvSpPr>
            <a:spLocks noGrp="1"/>
          </p:cNvSpPr>
          <p:nvPr>
            <p:ph type="body" sz="quarter" idx="12"/>
          </p:nvPr>
        </p:nvSpPr>
        <p:spPr/>
        <p:txBody>
          <a:bodyPr/>
          <a:lstStyle/>
          <a:p>
            <a:pPr>
              <a:buFont typeface="Wingdings" panose="05000000000000000000" pitchFamily="2" charset="2"/>
              <a:buChar char="q"/>
            </a:pPr>
            <a:r>
              <a:rPr lang="nb-NO"/>
              <a:t> Sett av ressurser til kommunikasjon</a:t>
            </a:r>
          </a:p>
          <a:p>
            <a:pPr>
              <a:buFont typeface="Wingdings" panose="05000000000000000000" pitchFamily="2" charset="2"/>
              <a:buChar char="q"/>
            </a:pPr>
            <a:r>
              <a:rPr lang="nb-NO"/>
              <a:t> Last ned og fordel informasjonsmateriell</a:t>
            </a:r>
          </a:p>
          <a:p>
            <a:pPr>
              <a:buFont typeface="Wingdings" panose="05000000000000000000" pitchFamily="2" charset="2"/>
              <a:buChar char="q"/>
            </a:pPr>
            <a:r>
              <a:rPr lang="nb-NO"/>
              <a:t> Sosiale medier må følges opp</a:t>
            </a:r>
          </a:p>
          <a:p>
            <a:pPr>
              <a:buFont typeface="Wingdings" panose="05000000000000000000" pitchFamily="2" charset="2"/>
              <a:buChar char="q"/>
            </a:pPr>
            <a:r>
              <a:rPr lang="nb-NO"/>
              <a:t> Samarbeid med lokalmedia</a:t>
            </a:r>
          </a:p>
          <a:p>
            <a:pPr>
              <a:buFont typeface="Wingdings" panose="05000000000000000000" pitchFamily="2" charset="2"/>
              <a:buChar char="q"/>
            </a:pPr>
            <a:r>
              <a:rPr lang="nb-NO"/>
              <a:t> Ha et «bevisst forhold til første dose»</a:t>
            </a:r>
          </a:p>
          <a:p>
            <a:pPr>
              <a:buFont typeface="Wingdings" panose="05000000000000000000" pitchFamily="2" charset="2"/>
              <a:buChar char="q"/>
            </a:pPr>
            <a:r>
              <a:rPr lang="nb-NO"/>
              <a:t> Hold deg oppdatert på </a:t>
            </a:r>
            <a:r>
              <a:rPr lang="nb-NO">
                <a:hlinkClick r:id="rId2"/>
              </a:rPr>
              <a:t>www.fhi.no/kvp</a:t>
            </a:r>
            <a:r>
              <a:rPr lang="nb-NO"/>
              <a:t> </a:t>
            </a:r>
          </a:p>
        </p:txBody>
      </p:sp>
      <p:sp>
        <p:nvSpPr>
          <p:cNvPr id="3" name="Tittel 2">
            <a:extLst>
              <a:ext uri="{FF2B5EF4-FFF2-40B4-BE49-F238E27FC236}">
                <a16:creationId xmlns:a16="http://schemas.microsoft.com/office/drawing/2014/main" id="{E4E6DB05-8BED-40D6-80B3-8BAB1B9359D7}"/>
              </a:ext>
            </a:extLst>
          </p:cNvPr>
          <p:cNvSpPr>
            <a:spLocks noGrp="1"/>
          </p:cNvSpPr>
          <p:nvPr>
            <p:ph type="title"/>
          </p:nvPr>
        </p:nvSpPr>
        <p:spPr/>
        <p:txBody>
          <a:bodyPr/>
          <a:lstStyle/>
          <a:p>
            <a:r>
              <a:rPr lang="nb-NO"/>
              <a:t>Kommunikasjonstips</a:t>
            </a:r>
          </a:p>
        </p:txBody>
      </p:sp>
      <p:pic>
        <p:nvPicPr>
          <p:cNvPr id="4" name="Bilde 3">
            <a:extLst>
              <a:ext uri="{FF2B5EF4-FFF2-40B4-BE49-F238E27FC236}">
                <a16:creationId xmlns:a16="http://schemas.microsoft.com/office/drawing/2014/main" id="{C504FA1B-37E5-4AE3-9E36-86A6341CE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397821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Plassholder for tekst 2">
            <a:extLst>
              <a:ext uri="{FF2B5EF4-FFF2-40B4-BE49-F238E27FC236}">
                <a16:creationId xmlns:a16="http://schemas.microsoft.com/office/drawing/2014/main" id="{F01445E7-5057-4899-A1EA-558389DCB3E8}"/>
              </a:ext>
            </a:extLst>
          </p:cNvPr>
          <p:cNvSpPr txBox="1">
            <a:spLocks/>
          </p:cNvSpPr>
          <p:nvPr/>
        </p:nvSpPr>
        <p:spPr>
          <a:xfrm>
            <a:off x="1647241" y="1212292"/>
            <a:ext cx="7807127" cy="800312"/>
          </a:xfrm>
          <a:prstGeom prst="rect">
            <a:avLst/>
          </a:prstGeom>
        </p:spPr>
        <p:txBody>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0"/>
              </a:spcBef>
              <a:spcAft>
                <a:spcPts val="300"/>
              </a:spcAft>
              <a:buClr>
                <a:srgbClr val="EE756A"/>
              </a:buClr>
              <a:buSzPct val="100000"/>
              <a:buFontTx/>
              <a:buNone/>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ssholder for tekst 3">
            <a:extLst>
              <a:ext uri="{FF2B5EF4-FFF2-40B4-BE49-F238E27FC236}">
                <a16:creationId xmlns:a16="http://schemas.microsoft.com/office/drawing/2014/main" id="{7C94AD52-7B82-4012-AE70-1DA1C06528BC}"/>
              </a:ext>
            </a:extLst>
          </p:cNvPr>
          <p:cNvSpPr txBox="1">
            <a:spLocks/>
          </p:cNvSpPr>
          <p:nvPr/>
        </p:nvSpPr>
        <p:spPr>
          <a:xfrm>
            <a:off x="1647241" y="3211215"/>
            <a:ext cx="8664546" cy="1694893"/>
          </a:xfrm>
          <a:prstGeom prst="rect">
            <a:avLst/>
          </a:prstGeom>
        </p:spPr>
        <p:txBody>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2000" b="0" i="0" u="none" strike="noStrike" kern="1200" cap="none" spc="0" normalizeH="0" baseline="0" noProof="0">
                <a:ln>
                  <a:noFill/>
                </a:ln>
                <a:solidFill>
                  <a:srgbClr val="EE756A">
                    <a:lumMod val="50000"/>
                  </a:srgbClr>
                </a:solidFill>
                <a:effectLst/>
                <a:uLnTx/>
                <a:uFillTx/>
                <a:latin typeface="Calibri" panose="020F0502020204030204"/>
                <a:ea typeface="+mn-ea"/>
                <a:cs typeface="Calibri Light" panose="020F0302020204030204" pitchFamily="34" charset="0"/>
              </a:rPr>
              <a:t>VAKSINASJON MOT COVID-19</a:t>
            </a:r>
          </a:p>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kumimoji="0" lang="nb-NO" sz="36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Koronavaksinasjon i kommunene</a:t>
            </a:r>
          </a:p>
          <a:p>
            <a:pPr marL="0" marR="0" lvl="0" indent="0" algn="l" defTabSz="914446" rtl="0" eaLnBrk="1" fontAlgn="auto" latinLnBrk="0" hangingPunct="1">
              <a:lnSpc>
                <a:spcPct val="100000"/>
              </a:lnSpc>
              <a:spcBef>
                <a:spcPts val="0"/>
              </a:spcBef>
              <a:spcAft>
                <a:spcPts val="0"/>
              </a:spcAft>
              <a:buClr>
                <a:srgbClr val="EE756A"/>
              </a:buClr>
              <a:buSzPct val="100000"/>
              <a:buFontTx/>
              <a:buNone/>
              <a:tabLst/>
              <a:defRPr/>
            </a:pPr>
            <a:r>
              <a:rPr lang="nb-NO" sz="2400" noProof="0">
                <a:solidFill>
                  <a:prstClr val="black"/>
                </a:solidFill>
                <a:latin typeface="Calibri Light" panose="020F0302020204030204" pitchFamily="34" charset="0"/>
                <a:cs typeface="Calibri Light" panose="020F0302020204030204" pitchFamily="34" charset="0"/>
              </a:rPr>
              <a:t>Are S. Berg</a:t>
            </a:r>
            <a:endParaRPr kumimoji="0" lang="nb-NO" sz="2400" b="0" i="0" u="none" strike="noStrike" kern="1200" cap="none" spc="0" normalizeH="0" baseline="0" noProof="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20" name="Bilde 19">
            <a:extLst>
              <a:ext uri="{FF2B5EF4-FFF2-40B4-BE49-F238E27FC236}">
                <a16:creationId xmlns:a16="http://schemas.microsoft.com/office/drawing/2014/main" id="{E23906A2-0E49-40D5-B321-C8973715E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342755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err="1"/>
              <a:t>Ansvarforhold</a:t>
            </a:r>
            <a:endParaRPr lang="nb-NO"/>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3"/>
          </p:nvPr>
        </p:nvSpPr>
        <p:spPr>
          <a:xfrm>
            <a:off x="1015459" y="1786944"/>
            <a:ext cx="10515600" cy="4536035"/>
          </a:xfrm>
        </p:spPr>
        <p:txBody>
          <a:bodyPr vert="horz" lIns="0" tIns="0" rIns="0" bIns="0" rtlCol="0" anchor="t">
            <a:normAutofit fontScale="70000" lnSpcReduction="20000"/>
          </a:bodyPr>
          <a:lstStyle/>
          <a:p>
            <a:pPr marL="269875" indent="-269875"/>
            <a:r>
              <a:rPr lang="nb-NO"/>
              <a:t>Folkehelseinstituttet:</a:t>
            </a:r>
          </a:p>
          <a:p>
            <a:pPr marL="539750" lvl="1" indent="-179705"/>
            <a:r>
              <a:rPr lang="nb-NO"/>
              <a:t>Ansvar for innkjøp, lager og distribusjon av pandemivaksinene</a:t>
            </a:r>
            <a:endParaRPr lang="nb-NO">
              <a:cs typeface="Calibri"/>
            </a:endParaRPr>
          </a:p>
          <a:p>
            <a:pPr marL="539750" lvl="1" indent="-179705"/>
            <a:r>
              <a:rPr lang="nb-NO"/>
              <a:t>Ansvar for SYSVAK- og BIVAK-registrene</a:t>
            </a:r>
            <a:endParaRPr lang="nb-NO">
              <a:cs typeface="Calibri"/>
            </a:endParaRPr>
          </a:p>
          <a:p>
            <a:pPr marL="539750" lvl="1" indent="-179705"/>
            <a:r>
              <a:rPr lang="nb-NO"/>
              <a:t>Ansvar for å gi informasjon om vaksinen og retningslinjer om bruk, herunder prioritering av grupper for vaksinasjon (jfr. vaksinasjonsforskriften § 4a (2) smittevernloven § 7-9 (1)). </a:t>
            </a:r>
            <a:endParaRPr lang="nb-NO">
              <a:cs typeface="Calibri"/>
            </a:endParaRPr>
          </a:p>
          <a:p>
            <a:pPr marL="269875" indent="-269875"/>
            <a:endParaRPr lang="nb-NO">
              <a:cs typeface="Calibri"/>
            </a:endParaRPr>
          </a:p>
          <a:p>
            <a:pPr marL="269875" indent="-269875"/>
            <a:r>
              <a:rPr lang="nb-NO"/>
              <a:t>Helsedirektoratet:</a:t>
            </a:r>
            <a:endParaRPr lang="nb-NO">
              <a:cs typeface="Calibri"/>
            </a:endParaRPr>
          </a:p>
          <a:p>
            <a:pPr marL="539750" lvl="1" indent="-179705"/>
            <a:r>
              <a:rPr lang="nb-NO"/>
              <a:t>Kjøpe inn og distribuerer vaksinasjonsmateriell til den enkelte kommune</a:t>
            </a:r>
            <a:endParaRPr lang="nb-NO">
              <a:cs typeface="Calibri"/>
            </a:endParaRPr>
          </a:p>
          <a:p>
            <a:pPr marL="539750" lvl="1" indent="-179705"/>
            <a:r>
              <a:rPr lang="nb-NO"/>
              <a:t>Kjøpe inn utstyr for å holde rett temperatur på vaksinene ved intern distribusjon i kommune</a:t>
            </a:r>
            <a:endParaRPr lang="nb-NO">
              <a:cs typeface="Calibri"/>
            </a:endParaRPr>
          </a:p>
          <a:p>
            <a:pPr marL="269875" indent="-269875"/>
            <a:endParaRPr lang="nb-NO">
              <a:cs typeface="Calibri"/>
            </a:endParaRPr>
          </a:p>
          <a:p>
            <a:pPr marL="269875" indent="-269875"/>
            <a:r>
              <a:rPr lang="nb-NO"/>
              <a:t>Legemiddelverket:</a:t>
            </a:r>
            <a:endParaRPr lang="nb-NO">
              <a:cs typeface="Calibri" panose="020F0502020204030204"/>
            </a:endParaRPr>
          </a:p>
          <a:p>
            <a:pPr marL="539750" lvl="1" indent="-179705"/>
            <a:r>
              <a:rPr lang="nb-NO"/>
              <a:t>Ansvar for godkjenning og oppfølging av legemidler </a:t>
            </a:r>
            <a:endParaRPr lang="nb-NO">
              <a:cs typeface="Calibri"/>
            </a:endParaRPr>
          </a:p>
          <a:p>
            <a:pPr marL="539750" lvl="1" indent="-179705"/>
            <a:r>
              <a:rPr lang="nb-NO"/>
              <a:t>Bivirkningsrapportering (i samarbeid med FHI)</a:t>
            </a:r>
            <a:endParaRPr lang="nb-NO">
              <a:cs typeface="Calibri"/>
            </a:endParaRPr>
          </a:p>
          <a:p>
            <a:pPr marL="269875" indent="-269875"/>
            <a:endParaRPr lang="nb-NO">
              <a:cs typeface="Calibri"/>
            </a:endParaRPr>
          </a:p>
          <a:p>
            <a:pPr marL="269875" indent="-269875"/>
            <a:r>
              <a:rPr lang="nb-NO"/>
              <a:t>Fylkesmannen (smittevernloven § 7-4)</a:t>
            </a:r>
            <a:endParaRPr lang="nb-NO">
              <a:cs typeface="Calibri"/>
            </a:endParaRPr>
          </a:p>
          <a:p>
            <a:pPr marL="539750" lvl="1" indent="-179705"/>
            <a:r>
              <a:rPr lang="nb-NO"/>
              <a:t>oppmerksomhet rettet mot smittevernet i fylket, inkludert oversikt over og kunnskap om lokale planer om smittevern, samt å yte bistand ved behov </a:t>
            </a:r>
            <a:endParaRPr lang="nb-NO">
              <a:cs typeface="Calibri"/>
            </a:endParaRPr>
          </a:p>
          <a:p>
            <a:pPr marL="539750" lvl="1" indent="-179705"/>
            <a:r>
              <a:rPr lang="nb-NO"/>
              <a:t>planer for vaksinering av befolkningen under en pandemi faller også inn under dette</a:t>
            </a:r>
            <a:endParaRPr lang="nb-NO">
              <a:cs typeface="Calibri"/>
            </a:endParaRPr>
          </a:p>
          <a:p>
            <a:pPr marL="539750" lvl="1" indent="-179705"/>
            <a:r>
              <a:rPr lang="nb-NO">
                <a:cs typeface="Calibri"/>
              </a:rPr>
              <a:t>Egne vaksinasjonskoordinatorer</a:t>
            </a:r>
          </a:p>
        </p:txBody>
      </p:sp>
      <p:pic>
        <p:nvPicPr>
          <p:cNvPr id="5" name="Bilde 4">
            <a:extLst>
              <a:ext uri="{FF2B5EF4-FFF2-40B4-BE49-F238E27FC236}">
                <a16:creationId xmlns:a16="http://schemas.microsoft.com/office/drawing/2014/main" id="{EAB7E2F7-DDCE-4B80-A272-0F0332431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2537585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08AD2B-FF11-4765-9339-EA68987A6C70}"/>
              </a:ext>
            </a:extLst>
          </p:cNvPr>
          <p:cNvSpPr>
            <a:spLocks noGrp="1"/>
          </p:cNvSpPr>
          <p:nvPr>
            <p:ph type="title"/>
          </p:nvPr>
        </p:nvSpPr>
        <p:spPr>
          <a:xfrm>
            <a:off x="1015339" y="689375"/>
            <a:ext cx="10515600" cy="609398"/>
          </a:xfrm>
        </p:spPr>
        <p:txBody>
          <a:bodyPr/>
          <a:lstStyle/>
          <a:p>
            <a:r>
              <a:rPr lang="nb-NO" sz="4400"/>
              <a:t>Grunnleggende antagelser</a:t>
            </a:r>
          </a:p>
        </p:txBody>
      </p:sp>
      <p:sp>
        <p:nvSpPr>
          <p:cNvPr id="6" name="Plassholder for tekst 5">
            <a:extLst>
              <a:ext uri="{FF2B5EF4-FFF2-40B4-BE49-F238E27FC236}">
                <a16:creationId xmlns:a16="http://schemas.microsoft.com/office/drawing/2014/main" id="{C52D8C96-2F26-4DC5-94E5-1EF865428E80}"/>
              </a:ext>
            </a:extLst>
          </p:cNvPr>
          <p:cNvSpPr>
            <a:spLocks noGrp="1"/>
          </p:cNvSpPr>
          <p:nvPr>
            <p:ph type="body" sz="quarter" idx="13"/>
          </p:nvPr>
        </p:nvSpPr>
        <p:spPr>
          <a:xfrm>
            <a:off x="1015459" y="2008093"/>
            <a:ext cx="10515600" cy="4160531"/>
          </a:xfrm>
        </p:spPr>
        <p:txBody>
          <a:bodyPr vert="horz" lIns="0" tIns="0" rIns="0" bIns="0" rtlCol="0" anchor="t">
            <a:normAutofit fontScale="85000" lnSpcReduction="20000"/>
          </a:bodyPr>
          <a:lstStyle/>
          <a:p>
            <a:pPr marL="269875" indent="-269875"/>
            <a:r>
              <a:rPr lang="nb-NO">
                <a:cs typeface="Calibri Light"/>
              </a:rPr>
              <a:t>Villighet til å la seg vaksinere: 75% i risikogruppen, 50% i resten av befolkning (inkl. helsepersonell)</a:t>
            </a:r>
          </a:p>
          <a:p>
            <a:pPr marL="269875" indent="-269875"/>
            <a:r>
              <a:rPr lang="nb-NO">
                <a:cs typeface="Calibri Light"/>
              </a:rPr>
              <a:t>Vaksinasjonsstrategien er optimert for å beskytte liv og helse</a:t>
            </a:r>
          </a:p>
          <a:p>
            <a:pPr marL="269875" indent="-269875"/>
            <a:r>
              <a:rPr lang="nb-NO">
                <a:cs typeface="Calibri Light"/>
              </a:rPr>
              <a:t>2.5 </a:t>
            </a:r>
            <a:r>
              <a:rPr lang="nb-NO" err="1">
                <a:cs typeface="Calibri Light"/>
              </a:rPr>
              <a:t>mill</a:t>
            </a:r>
            <a:r>
              <a:rPr lang="nb-NO">
                <a:cs typeface="Calibri Light"/>
              </a:rPr>
              <a:t> doser fra Pfizer vil dekke risikogruppene og helsepersonell etter </a:t>
            </a:r>
            <a:r>
              <a:rPr lang="nb-NO" err="1">
                <a:cs typeface="Calibri Light"/>
              </a:rPr>
              <a:t>FHIs</a:t>
            </a:r>
            <a:r>
              <a:rPr lang="nb-NO">
                <a:cs typeface="Calibri Light"/>
              </a:rPr>
              <a:t> beregning (75% opptak i risikogruppe og blant helsepersonell)</a:t>
            </a:r>
          </a:p>
          <a:p>
            <a:pPr marL="269875" indent="-269875"/>
            <a:endParaRPr lang="nb-NO">
              <a:cs typeface="Calibri Light" panose="020F0302020204030204" pitchFamily="34" charset="0"/>
            </a:endParaRPr>
          </a:p>
          <a:p>
            <a:pPr marL="269875" indent="-269875"/>
            <a:r>
              <a:rPr lang="nb-NO">
                <a:cs typeface="Calibri Light"/>
              </a:rPr>
              <a:t>Det antas at Pfizer/</a:t>
            </a:r>
            <a:r>
              <a:rPr lang="nb-NO" err="1">
                <a:cs typeface="Calibri Light"/>
              </a:rPr>
              <a:t>BioNTech</a:t>
            </a:r>
            <a:r>
              <a:rPr lang="nb-NO">
                <a:cs typeface="Calibri Light"/>
              </a:rPr>
              <a:t> og muligvis </a:t>
            </a:r>
            <a:r>
              <a:rPr lang="nb-NO" err="1">
                <a:cs typeface="Calibri Light"/>
              </a:rPr>
              <a:t>Moderna</a:t>
            </a:r>
            <a:r>
              <a:rPr lang="nb-NO">
                <a:cs typeface="Calibri Light"/>
              </a:rPr>
              <a:t> kan bli godkjent av EMA ultimo desember 2020</a:t>
            </a:r>
          </a:p>
          <a:p>
            <a:pPr marL="269875" indent="-269875"/>
            <a:r>
              <a:rPr lang="nb-NO">
                <a:cs typeface="Calibri Light"/>
              </a:rPr>
              <a:t>AstraZeneca kan bli godkjent i Q1 2021, </a:t>
            </a:r>
            <a:r>
              <a:rPr lang="nb-NO" err="1">
                <a:cs typeface="Calibri Light"/>
              </a:rPr>
              <a:t>Curevac</a:t>
            </a:r>
            <a:r>
              <a:rPr lang="nb-NO">
                <a:cs typeface="Calibri Light"/>
              </a:rPr>
              <a:t> i Q2, </a:t>
            </a:r>
          </a:p>
          <a:p>
            <a:pPr marL="269875" indent="-269875"/>
            <a:r>
              <a:rPr lang="nb-NO">
                <a:cs typeface="Calibri Light"/>
              </a:rPr>
              <a:t>Vi vet ikke enda når Sanofi GSK og Janssen vil søke om godkjenning</a:t>
            </a:r>
            <a:endParaRPr lang="nb-NO"/>
          </a:p>
          <a:p>
            <a:pPr marL="285750" indent="-285750">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marL="269875" indent="-269875"/>
            <a:endParaRPr lang="nb-NO">
              <a:cs typeface="Calibri" panose="020F0502020204030204"/>
            </a:endParaRPr>
          </a:p>
        </p:txBody>
      </p:sp>
      <p:pic>
        <p:nvPicPr>
          <p:cNvPr id="4" name="Bilde 3">
            <a:extLst>
              <a:ext uri="{FF2B5EF4-FFF2-40B4-BE49-F238E27FC236}">
                <a16:creationId xmlns:a16="http://schemas.microsoft.com/office/drawing/2014/main" id="{B403769D-DDE5-4966-A737-C2AE5F8CC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3816146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a:t>Viktige forutsetninger</a:t>
            </a:r>
          </a:p>
        </p:txBody>
      </p:sp>
      <p:sp>
        <p:nvSpPr>
          <p:cNvPr id="6" name="Plassholder for tekst 5"/>
          <p:cNvSpPr>
            <a:spLocks noGrp="1"/>
          </p:cNvSpPr>
          <p:nvPr>
            <p:ph type="body" sz="quarter" idx="11"/>
          </p:nvPr>
        </p:nvSpPr>
        <p:spPr/>
        <p:txBody>
          <a:bodyPr/>
          <a:lstStyle/>
          <a:p>
            <a:endParaRPr lang="nb-NO"/>
          </a:p>
        </p:txBody>
      </p:sp>
      <p:sp>
        <p:nvSpPr>
          <p:cNvPr id="7" name="Plassholder for tekst 6"/>
          <p:cNvSpPr>
            <a:spLocks noGrp="1"/>
          </p:cNvSpPr>
          <p:nvPr>
            <p:ph type="body" sz="quarter" idx="13"/>
          </p:nvPr>
        </p:nvSpPr>
        <p:spPr/>
        <p:txBody>
          <a:bodyPr vert="horz" lIns="0" tIns="0" rIns="0" bIns="0" rtlCol="0" anchor="t">
            <a:normAutofit fontScale="92500" lnSpcReduction="10000"/>
          </a:bodyPr>
          <a:lstStyle/>
          <a:p>
            <a:pPr marL="269875" indent="-269875"/>
            <a:r>
              <a:rPr lang="nb-NO"/>
              <a:t>Kommunene må ha detaljerte planer</a:t>
            </a:r>
          </a:p>
          <a:p>
            <a:pPr marL="269875" indent="-269875"/>
            <a:r>
              <a:rPr lang="nb-NO"/>
              <a:t>Kommunene må ha en sentral koordinerende instans/person</a:t>
            </a:r>
            <a:endParaRPr lang="nb-NO">
              <a:cs typeface="Calibri"/>
            </a:endParaRPr>
          </a:p>
          <a:p>
            <a:pPr marL="539750" lvl="1" indent="-179705"/>
            <a:r>
              <a:rPr lang="nb-NO">
                <a:cs typeface="Calibri"/>
              </a:rPr>
              <a:t>Erfaring og vaksinekompetanse viktig</a:t>
            </a:r>
          </a:p>
          <a:p>
            <a:pPr marL="269875" indent="-269875"/>
            <a:r>
              <a:rPr lang="nb-NO"/>
              <a:t>Koronavaksinasjon i kommunen må ses i sammenheng med kommunens øvrige håndtering av pandemien</a:t>
            </a:r>
            <a:endParaRPr lang="nb-NO">
              <a:cs typeface="Calibri"/>
            </a:endParaRPr>
          </a:p>
          <a:p>
            <a:pPr marL="269875" indent="-269875"/>
            <a:r>
              <a:rPr lang="nb-NO"/>
              <a:t>Tilrettelegge for godt samarbeid med det regionale helseforetaket, fylket og omkringliggende kommuner for hensiktsmessig utnyttelse av ressurser (jf. forskrift om kommunal beredskapsplikt, § 5 (5))</a:t>
            </a:r>
            <a:endParaRPr lang="nb-NO">
              <a:cs typeface="Calibri"/>
            </a:endParaRPr>
          </a:p>
          <a:p>
            <a:pPr marL="269875" indent="-269875"/>
            <a:endParaRPr lang="nb-NO">
              <a:cs typeface="Calibri"/>
            </a:endParaRPr>
          </a:p>
        </p:txBody>
      </p:sp>
      <p:pic>
        <p:nvPicPr>
          <p:cNvPr id="8" name="Bilde 7">
            <a:extLst>
              <a:ext uri="{FF2B5EF4-FFF2-40B4-BE49-F238E27FC236}">
                <a16:creationId xmlns:a16="http://schemas.microsoft.com/office/drawing/2014/main" id="{3A5FAA14-F34F-44FC-A255-5F2F39315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984263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3F3256-9C3D-478B-B60D-797EC6AB918E}"/>
              </a:ext>
            </a:extLst>
          </p:cNvPr>
          <p:cNvSpPr>
            <a:spLocks noGrp="1"/>
          </p:cNvSpPr>
          <p:nvPr>
            <p:ph type="title"/>
          </p:nvPr>
        </p:nvSpPr>
        <p:spPr/>
        <p:txBody>
          <a:bodyPr/>
          <a:lstStyle/>
          <a:p>
            <a:r>
              <a:rPr lang="nb-NO" sz="4650">
                <a:cs typeface="Calibri"/>
              </a:rPr>
              <a:t>Informasjonskilder</a:t>
            </a:r>
            <a:endParaRPr lang="nb-NO"/>
          </a:p>
        </p:txBody>
      </p:sp>
      <p:sp>
        <p:nvSpPr>
          <p:cNvPr id="3" name="Plassholder for tekst 2">
            <a:extLst>
              <a:ext uri="{FF2B5EF4-FFF2-40B4-BE49-F238E27FC236}">
                <a16:creationId xmlns:a16="http://schemas.microsoft.com/office/drawing/2014/main" id="{E6E121A5-AD96-4CE5-A4B9-1EC5D049C771}"/>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07E8220A-D0A8-47B8-9A55-E76DE5A1A94C}"/>
              </a:ext>
            </a:extLst>
          </p:cNvPr>
          <p:cNvSpPr>
            <a:spLocks noGrp="1"/>
          </p:cNvSpPr>
          <p:nvPr>
            <p:ph type="body" sz="quarter" idx="13"/>
          </p:nvPr>
        </p:nvSpPr>
        <p:spPr/>
        <p:txBody>
          <a:bodyPr vert="horz" lIns="0" tIns="0" rIns="0" bIns="0" rtlCol="0" anchor="t">
            <a:normAutofit/>
          </a:bodyPr>
          <a:lstStyle/>
          <a:p>
            <a:pPr marL="269875" indent="-269875"/>
            <a:r>
              <a:rPr lang="nb-NO">
                <a:cs typeface="Calibri"/>
              </a:rPr>
              <a:t>Koronavaksinasjonsveilederen</a:t>
            </a:r>
          </a:p>
          <a:p>
            <a:pPr marL="539750" lvl="1" indent="-179705"/>
            <a:r>
              <a:rPr lang="nb-NO">
                <a:cs typeface="Calibri"/>
              </a:rPr>
              <a:t>Praktisk gjennomføring av vaksinasjon i kommunen</a:t>
            </a:r>
          </a:p>
          <a:p>
            <a:pPr marL="269875" indent="-269875"/>
            <a:r>
              <a:rPr lang="nb-NO">
                <a:cs typeface="Calibri"/>
              </a:rPr>
              <a:t>Vaksinasjonsveilederen</a:t>
            </a:r>
          </a:p>
          <a:p>
            <a:pPr marL="539750" lvl="1" indent="-179705"/>
            <a:r>
              <a:rPr lang="nb-NO">
                <a:cs typeface="Calibri"/>
              </a:rPr>
              <a:t>Info om koronavaksiner</a:t>
            </a:r>
          </a:p>
          <a:p>
            <a:pPr marL="269875" indent="-269875"/>
            <a:r>
              <a:rPr lang="nb-NO">
                <a:cs typeface="Calibri"/>
              </a:rPr>
              <a:t>Brev til kommunene</a:t>
            </a:r>
          </a:p>
          <a:p>
            <a:pPr marL="269875" indent="-269875"/>
            <a:r>
              <a:rPr lang="nb-NO">
                <a:cs typeface="Calibri"/>
              </a:rPr>
              <a:t>Annet: </a:t>
            </a:r>
            <a:r>
              <a:rPr lang="nb-NO" err="1">
                <a:cs typeface="Calibri"/>
              </a:rPr>
              <a:t>webinarer</a:t>
            </a:r>
            <a:r>
              <a:rPr lang="nb-NO">
                <a:cs typeface="Calibri"/>
              </a:rPr>
              <a:t>, møter i fylkene, med oss, mail, telefonrådgivningen vår</a:t>
            </a:r>
          </a:p>
        </p:txBody>
      </p:sp>
    </p:spTree>
    <p:extLst>
      <p:ext uri="{BB962C8B-B14F-4D97-AF65-F5344CB8AC3E}">
        <p14:creationId xmlns:p14="http://schemas.microsoft.com/office/powerpoint/2010/main" val="127673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650">
                <a:cs typeface="Calibri"/>
              </a:rPr>
              <a:t>Koronavaksinasjonsprogrammet</a:t>
            </a:r>
            <a:endParaRPr lang="nb-NO"/>
          </a:p>
        </p:txBody>
      </p:sp>
      <p:sp>
        <p:nvSpPr>
          <p:cNvPr id="4" name="Plassholder for tekst 3"/>
          <p:cNvSpPr>
            <a:spLocks noGrp="1"/>
          </p:cNvSpPr>
          <p:nvPr>
            <p:ph type="body" sz="quarter" idx="13"/>
          </p:nvPr>
        </p:nvSpPr>
        <p:spPr/>
        <p:txBody>
          <a:bodyPr/>
          <a:lstStyle/>
          <a:p>
            <a:r>
              <a:rPr lang="nb-NO"/>
              <a:t>Regjeringen har besluttet at vaksinasjon mot covid-19 skal organiseres som en del av det nasjonale vaksinasjonsprogrammet</a:t>
            </a:r>
          </a:p>
          <a:p>
            <a:r>
              <a:rPr lang="nb-NO"/>
              <a:t>Gratis</a:t>
            </a:r>
          </a:p>
          <a:p>
            <a:r>
              <a:rPr lang="nb-NO"/>
              <a:t>FHI organiserer og koordinerer koronavaksinasjonsprogrammet</a:t>
            </a:r>
          </a:p>
        </p:txBody>
      </p:sp>
      <p:pic>
        <p:nvPicPr>
          <p:cNvPr id="5" name="Bilde 4">
            <a:extLst>
              <a:ext uri="{FF2B5EF4-FFF2-40B4-BE49-F238E27FC236}">
                <a16:creationId xmlns:a16="http://schemas.microsoft.com/office/drawing/2014/main" id="{9AF527A0-6E3C-4E71-8F7A-8A055D508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2970343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0526F07-8C4F-4DC2-AEDA-B2897AF07C4B}"/>
              </a:ext>
            </a:extLst>
          </p:cNvPr>
          <p:cNvPicPr>
            <a:picLocks noChangeAspect="1"/>
          </p:cNvPicPr>
          <p:nvPr/>
        </p:nvPicPr>
        <p:blipFill rotWithShape="1">
          <a:blip r:embed="rId2"/>
          <a:srcRect l="4363" t="9828" r="3189" b="19970"/>
          <a:stretch/>
        </p:blipFill>
        <p:spPr>
          <a:xfrm>
            <a:off x="822647" y="1894431"/>
            <a:ext cx="10227535" cy="4368597"/>
          </a:xfrm>
          <a:prstGeom prst="rect">
            <a:avLst/>
          </a:prstGeom>
        </p:spPr>
      </p:pic>
      <p:sp>
        <p:nvSpPr>
          <p:cNvPr id="4" name="Tittel 3">
            <a:extLst>
              <a:ext uri="{FF2B5EF4-FFF2-40B4-BE49-F238E27FC236}">
                <a16:creationId xmlns:a16="http://schemas.microsoft.com/office/drawing/2014/main" id="{804471D5-54F8-4027-99E5-EAD3D5FDE2AE}"/>
              </a:ext>
            </a:extLst>
          </p:cNvPr>
          <p:cNvSpPr>
            <a:spLocks noGrp="1"/>
          </p:cNvSpPr>
          <p:nvPr>
            <p:ph type="title"/>
          </p:nvPr>
        </p:nvSpPr>
        <p:spPr/>
        <p:txBody>
          <a:bodyPr/>
          <a:lstStyle/>
          <a:p>
            <a:r>
              <a:rPr lang="nb-NO"/>
              <a:t>Koronavaksinasjonsveilederen	</a:t>
            </a:r>
          </a:p>
        </p:txBody>
      </p:sp>
      <p:sp>
        <p:nvSpPr>
          <p:cNvPr id="5" name="Plassholder for tekst 4">
            <a:extLst>
              <a:ext uri="{FF2B5EF4-FFF2-40B4-BE49-F238E27FC236}">
                <a16:creationId xmlns:a16="http://schemas.microsoft.com/office/drawing/2014/main" id="{28F32D57-E615-40D0-A5F7-B4D895B0F203}"/>
              </a:ext>
            </a:extLst>
          </p:cNvPr>
          <p:cNvSpPr>
            <a:spLocks noGrp="1"/>
          </p:cNvSpPr>
          <p:nvPr>
            <p:ph type="body" sz="quarter" idx="11"/>
          </p:nvPr>
        </p:nvSpPr>
        <p:spPr/>
        <p:txBody>
          <a:bodyPr/>
          <a:lstStyle/>
          <a:p>
            <a:r>
              <a:rPr lang="nb-NO"/>
              <a:t>Nettpublikasjon - </a:t>
            </a:r>
            <a:r>
              <a:rPr lang="nb-NO">
                <a:hlinkClick r:id="rId3"/>
              </a:rPr>
              <a:t>www.fhi.no/kvp</a:t>
            </a:r>
            <a:r>
              <a:rPr lang="nb-NO"/>
              <a:t>  </a:t>
            </a:r>
          </a:p>
        </p:txBody>
      </p:sp>
      <p:pic>
        <p:nvPicPr>
          <p:cNvPr id="6" name="Bilde 5">
            <a:extLst>
              <a:ext uri="{FF2B5EF4-FFF2-40B4-BE49-F238E27FC236}">
                <a16:creationId xmlns:a16="http://schemas.microsoft.com/office/drawing/2014/main" id="{33787C08-09B2-4E7F-A053-ECA6C2F046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121303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E3CD29A-00E2-437A-907B-0FE57C64C330}"/>
              </a:ext>
            </a:extLst>
          </p:cNvPr>
          <p:cNvSpPr>
            <a:spLocks noGrp="1"/>
          </p:cNvSpPr>
          <p:nvPr>
            <p:ph type="body" sz="quarter" idx="12"/>
          </p:nvPr>
        </p:nvSpPr>
        <p:spPr>
          <a:xfrm>
            <a:off x="1015533" y="2103363"/>
            <a:ext cx="10515448" cy="4174339"/>
          </a:xfrm>
        </p:spPr>
        <p:txBody>
          <a:bodyPr vert="horz" lIns="0" tIns="0" rIns="0" bIns="0" rtlCol="0" anchor="t">
            <a:normAutofit/>
          </a:bodyPr>
          <a:lstStyle/>
          <a:p>
            <a:pPr marL="179741" indent="-179741"/>
            <a:r>
              <a:rPr lang="nb-NO" sz="2400"/>
              <a:t>Veilederen består av tre hoveddeler</a:t>
            </a:r>
          </a:p>
          <a:p>
            <a:pPr marL="449795" lvl="1" indent="-179741"/>
            <a:r>
              <a:rPr lang="nb-NO" sz="1600"/>
              <a:t>Generell del om:</a:t>
            </a:r>
            <a:endParaRPr lang="nb-NO"/>
          </a:p>
          <a:p>
            <a:pPr marL="997353" lvl="2" indent="-457200">
              <a:buFont typeface="+mj-lt"/>
              <a:buAutoNum type="arabicPeriod"/>
            </a:pPr>
            <a:r>
              <a:rPr lang="nb-NO"/>
              <a:t>Bakgrunn og overordnede føringer</a:t>
            </a:r>
            <a:endParaRPr lang="nb-NO">
              <a:cs typeface="Calibri" panose="020F0502020204030204"/>
            </a:endParaRPr>
          </a:p>
          <a:p>
            <a:pPr marL="997353" lvl="2" indent="-457200">
              <a:buFont typeface="+mj-lt"/>
              <a:buAutoNum type="arabicPeriod"/>
            </a:pPr>
            <a:r>
              <a:rPr lang="nb-NO"/>
              <a:t>Samhandling, roller og ansvar </a:t>
            </a:r>
          </a:p>
          <a:p>
            <a:pPr marL="997353" lvl="2" indent="-457200">
              <a:buFont typeface="+mj-lt"/>
              <a:buAutoNum type="arabicPeriod"/>
            </a:pPr>
            <a:r>
              <a:rPr lang="nb-NO"/>
              <a:t>Distribusjon av vaksiner og utstyr</a:t>
            </a:r>
            <a:endParaRPr lang="nb-NO">
              <a:cs typeface="Calibri" panose="020F0502020204030204"/>
            </a:endParaRPr>
          </a:p>
          <a:p>
            <a:pPr marL="997353" lvl="2" indent="-457200">
              <a:buFont typeface="+mj-lt"/>
              <a:buAutoNum type="arabicPeriod"/>
            </a:pPr>
            <a:r>
              <a:rPr lang="nb-NO"/>
              <a:t>Overvåking av vaksinering og mistenkte bivirkninger</a:t>
            </a:r>
            <a:endParaRPr lang="nb-NO">
              <a:cs typeface="Calibri" panose="020F0502020204030204"/>
            </a:endParaRPr>
          </a:p>
          <a:p>
            <a:pPr marL="539835" lvl="2" indent="0">
              <a:buNone/>
            </a:pPr>
            <a:endParaRPr lang="nb-NO">
              <a:cs typeface="Calibri" panose="020F0502020204030204"/>
            </a:endParaRPr>
          </a:p>
          <a:p>
            <a:pPr marL="449795" lvl="1" indent="-179741"/>
            <a:r>
              <a:rPr lang="nb-NO" sz="1600"/>
              <a:t>Én del om vaksinasjon i kommunehelsetjenesten </a:t>
            </a:r>
            <a:endParaRPr lang="nb-NO" sz="1600">
              <a:cs typeface="Calibri"/>
            </a:endParaRPr>
          </a:p>
          <a:p>
            <a:pPr marL="449795" lvl="1" indent="-179741"/>
            <a:r>
              <a:rPr lang="nb-NO" sz="1600"/>
              <a:t>Én del om spesialisthelsetjenesten</a:t>
            </a:r>
          </a:p>
          <a:p>
            <a:pPr marL="179741" indent="-179741"/>
            <a:r>
              <a:rPr lang="nb-NO" sz="2400"/>
              <a:t>De to siste delene inneholder hver sin tiltaksplan</a:t>
            </a:r>
          </a:p>
        </p:txBody>
      </p:sp>
      <p:sp>
        <p:nvSpPr>
          <p:cNvPr id="3" name="Plassholder for dato 2">
            <a:extLst>
              <a:ext uri="{FF2B5EF4-FFF2-40B4-BE49-F238E27FC236}">
                <a16:creationId xmlns:a16="http://schemas.microsoft.com/office/drawing/2014/main" id="{07CCC695-47D8-4630-87B4-FE13DEC0BDAD}"/>
              </a:ext>
            </a:extLst>
          </p:cNvPr>
          <p:cNvSpPr>
            <a:spLocks noGrp="1"/>
          </p:cNvSpPr>
          <p:nvPr>
            <p:ph type="dt" sz="half" idx="13"/>
          </p:nvPr>
        </p:nvSpPr>
        <p:spPr/>
        <p:txBody>
          <a:bodyPr/>
          <a:lstStyle/>
          <a:p>
            <a:endParaRPr lang="nb-NO"/>
          </a:p>
        </p:txBody>
      </p:sp>
      <p:sp>
        <p:nvSpPr>
          <p:cNvPr id="4" name="Tittel 3">
            <a:extLst>
              <a:ext uri="{FF2B5EF4-FFF2-40B4-BE49-F238E27FC236}">
                <a16:creationId xmlns:a16="http://schemas.microsoft.com/office/drawing/2014/main" id="{7757EB5F-469E-4016-B651-A20F704E9A42}"/>
              </a:ext>
            </a:extLst>
          </p:cNvPr>
          <p:cNvSpPr>
            <a:spLocks noGrp="1"/>
          </p:cNvSpPr>
          <p:nvPr>
            <p:ph type="title"/>
          </p:nvPr>
        </p:nvSpPr>
        <p:spPr/>
        <p:txBody>
          <a:bodyPr/>
          <a:lstStyle/>
          <a:p>
            <a:r>
              <a:rPr lang="nb-NO"/>
              <a:t>Koronavaksinasjonsveileder - oppbygging</a:t>
            </a:r>
          </a:p>
        </p:txBody>
      </p:sp>
      <p:sp>
        <p:nvSpPr>
          <p:cNvPr id="5" name="Plassholder for tekst 4">
            <a:extLst>
              <a:ext uri="{FF2B5EF4-FFF2-40B4-BE49-F238E27FC236}">
                <a16:creationId xmlns:a16="http://schemas.microsoft.com/office/drawing/2014/main" id="{DCCCE613-B25C-483A-8010-60D86EEE72C2}"/>
              </a:ext>
            </a:extLst>
          </p:cNvPr>
          <p:cNvSpPr>
            <a:spLocks noGrp="1"/>
          </p:cNvSpPr>
          <p:nvPr>
            <p:ph type="body" sz="quarter" idx="11"/>
          </p:nvPr>
        </p:nvSpPr>
        <p:spPr/>
        <p:txBody>
          <a:bodyPr/>
          <a:lstStyle/>
          <a:p>
            <a:endParaRPr lang="nb-NO"/>
          </a:p>
        </p:txBody>
      </p:sp>
      <p:pic>
        <p:nvPicPr>
          <p:cNvPr id="6" name="Bilde 5">
            <a:extLst>
              <a:ext uri="{FF2B5EF4-FFF2-40B4-BE49-F238E27FC236}">
                <a16:creationId xmlns:a16="http://schemas.microsoft.com/office/drawing/2014/main" id="{3D144637-AC3C-4CE8-942F-FEE197B18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380968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E3CD29A-00E2-437A-907B-0FE57C64C330}"/>
              </a:ext>
            </a:extLst>
          </p:cNvPr>
          <p:cNvSpPr>
            <a:spLocks noGrp="1"/>
          </p:cNvSpPr>
          <p:nvPr>
            <p:ph type="body" sz="quarter" idx="12"/>
          </p:nvPr>
        </p:nvSpPr>
        <p:spPr>
          <a:xfrm>
            <a:off x="1015533" y="2103363"/>
            <a:ext cx="10515448" cy="4036210"/>
          </a:xfrm>
        </p:spPr>
        <p:txBody>
          <a:bodyPr>
            <a:normAutofit/>
          </a:bodyPr>
          <a:lstStyle/>
          <a:p>
            <a:r>
              <a:rPr lang="nb-NO" sz="2200"/>
              <a:t>Dynamisk veileder – fortløpende oppdateringer ved behov. Eget kapittel med logg over oppdateringer.</a:t>
            </a:r>
          </a:p>
          <a:p>
            <a:pPr marL="0" indent="0">
              <a:buNone/>
            </a:pPr>
            <a:endParaRPr lang="nb-NO" sz="2200"/>
          </a:p>
          <a:p>
            <a:pPr marL="0" indent="0">
              <a:buNone/>
            </a:pPr>
            <a:endParaRPr lang="nb-NO" sz="2200"/>
          </a:p>
          <a:p>
            <a:pPr marL="0" indent="0">
              <a:buNone/>
            </a:pPr>
            <a:endParaRPr lang="nb-NO" sz="2200"/>
          </a:p>
          <a:p>
            <a:r>
              <a:rPr lang="nb-NO" sz="2200"/>
              <a:t>Detaljeringsgrad – veilederen går i mindre grad inn i detaljer beskrevet andre steder.</a:t>
            </a:r>
          </a:p>
          <a:p>
            <a:pPr lvl="1"/>
            <a:r>
              <a:rPr lang="nb-NO"/>
              <a:t>Unngå at flere steder må oppdateres ved endringer</a:t>
            </a:r>
          </a:p>
          <a:p>
            <a:pPr lvl="1"/>
            <a:r>
              <a:rPr lang="nb-NO"/>
              <a:t>LENKER til temasider og andre veiledere som gir oppdatert informasjon</a:t>
            </a:r>
            <a:endParaRPr lang="nb-NO" sz="2200"/>
          </a:p>
        </p:txBody>
      </p:sp>
      <p:sp>
        <p:nvSpPr>
          <p:cNvPr id="3" name="Plassholder for dato 2">
            <a:extLst>
              <a:ext uri="{FF2B5EF4-FFF2-40B4-BE49-F238E27FC236}">
                <a16:creationId xmlns:a16="http://schemas.microsoft.com/office/drawing/2014/main" id="{07CCC695-47D8-4630-87B4-FE13DEC0BDAD}"/>
              </a:ext>
            </a:extLst>
          </p:cNvPr>
          <p:cNvSpPr>
            <a:spLocks noGrp="1"/>
          </p:cNvSpPr>
          <p:nvPr>
            <p:ph type="dt" sz="half" idx="13"/>
          </p:nvPr>
        </p:nvSpPr>
        <p:spPr/>
        <p:txBody>
          <a:bodyPr/>
          <a:lstStyle/>
          <a:p>
            <a:fld id="{FC66170D-AF63-42F3-B8AC-0F9486E98973}" type="datetime1">
              <a:rPr lang="nb-NO" smtClean="0"/>
              <a:t>09.12.2020</a:t>
            </a:fld>
            <a:endParaRPr lang="nb-NO"/>
          </a:p>
        </p:txBody>
      </p:sp>
      <p:sp>
        <p:nvSpPr>
          <p:cNvPr id="4" name="Tittel 3">
            <a:extLst>
              <a:ext uri="{FF2B5EF4-FFF2-40B4-BE49-F238E27FC236}">
                <a16:creationId xmlns:a16="http://schemas.microsoft.com/office/drawing/2014/main" id="{7757EB5F-469E-4016-B651-A20F704E9A42}"/>
              </a:ext>
            </a:extLst>
          </p:cNvPr>
          <p:cNvSpPr>
            <a:spLocks noGrp="1"/>
          </p:cNvSpPr>
          <p:nvPr>
            <p:ph type="title"/>
          </p:nvPr>
        </p:nvSpPr>
        <p:spPr/>
        <p:txBody>
          <a:bodyPr/>
          <a:lstStyle/>
          <a:p>
            <a:r>
              <a:rPr lang="nb-NO"/>
              <a:t>Koronavaksinasjonsveileder </a:t>
            </a:r>
          </a:p>
        </p:txBody>
      </p:sp>
      <p:sp>
        <p:nvSpPr>
          <p:cNvPr id="5" name="Plassholder for tekst 4">
            <a:extLst>
              <a:ext uri="{FF2B5EF4-FFF2-40B4-BE49-F238E27FC236}">
                <a16:creationId xmlns:a16="http://schemas.microsoft.com/office/drawing/2014/main" id="{DCCCE613-B25C-483A-8010-60D86EEE72C2}"/>
              </a:ext>
            </a:extLst>
          </p:cNvPr>
          <p:cNvSpPr>
            <a:spLocks noGrp="1"/>
          </p:cNvSpPr>
          <p:nvPr>
            <p:ph type="body" sz="quarter" idx="11"/>
          </p:nvPr>
        </p:nvSpPr>
        <p:spPr/>
        <p:txBody>
          <a:bodyPr/>
          <a:lstStyle/>
          <a:p>
            <a:r>
              <a:rPr lang="nb-NO"/>
              <a:t>Detaljering og oppdatering</a:t>
            </a:r>
          </a:p>
        </p:txBody>
      </p:sp>
      <p:pic>
        <p:nvPicPr>
          <p:cNvPr id="7" name="Bilde 6">
            <a:extLst>
              <a:ext uri="{FF2B5EF4-FFF2-40B4-BE49-F238E27FC236}">
                <a16:creationId xmlns:a16="http://schemas.microsoft.com/office/drawing/2014/main" id="{7D7B3F11-F5EA-4F7F-B957-CF8D4D9099F8}"/>
              </a:ext>
            </a:extLst>
          </p:cNvPr>
          <p:cNvPicPr>
            <a:picLocks noChangeAspect="1"/>
          </p:cNvPicPr>
          <p:nvPr/>
        </p:nvPicPr>
        <p:blipFill rotWithShape="1">
          <a:blip r:embed="rId3"/>
          <a:srcRect l="17065" t="51156" r="15213" b="34228"/>
          <a:stretch/>
        </p:blipFill>
        <p:spPr>
          <a:xfrm>
            <a:off x="1055682" y="3057133"/>
            <a:ext cx="8946208" cy="1086100"/>
          </a:xfrm>
          <a:prstGeom prst="rect">
            <a:avLst/>
          </a:prstGeom>
        </p:spPr>
      </p:pic>
      <p:pic>
        <p:nvPicPr>
          <p:cNvPr id="8" name="Bilde 7">
            <a:extLst>
              <a:ext uri="{FF2B5EF4-FFF2-40B4-BE49-F238E27FC236}">
                <a16:creationId xmlns:a16="http://schemas.microsoft.com/office/drawing/2014/main" id="{CB08A9F3-E1C9-47DE-9458-43590EB6A4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2041630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F1B1E88-DDAE-4A53-A580-F04C527CEF3E}"/>
              </a:ext>
            </a:extLst>
          </p:cNvPr>
          <p:cNvPicPr>
            <a:picLocks noChangeAspect="1"/>
          </p:cNvPicPr>
          <p:nvPr/>
        </p:nvPicPr>
        <p:blipFill rotWithShape="1">
          <a:blip r:embed="rId2"/>
          <a:srcRect l="59706" t="40230" r="19476" b="14518"/>
          <a:stretch/>
        </p:blipFill>
        <p:spPr>
          <a:xfrm>
            <a:off x="640719" y="1996610"/>
            <a:ext cx="3501330" cy="4281092"/>
          </a:xfrm>
          <a:prstGeom prst="rect">
            <a:avLst/>
          </a:prstGeom>
          <a:noFill/>
        </p:spPr>
      </p:pic>
      <p:sp>
        <p:nvSpPr>
          <p:cNvPr id="5" name="Plassholder for tekst 4">
            <a:extLst>
              <a:ext uri="{FF2B5EF4-FFF2-40B4-BE49-F238E27FC236}">
                <a16:creationId xmlns:a16="http://schemas.microsoft.com/office/drawing/2014/main" id="{8CB24EA5-C73D-4352-88B6-14162F2BFB9E}"/>
              </a:ext>
            </a:extLst>
          </p:cNvPr>
          <p:cNvSpPr>
            <a:spLocks noGrp="1"/>
          </p:cNvSpPr>
          <p:nvPr>
            <p:ph type="body" sz="quarter" idx="12"/>
          </p:nvPr>
        </p:nvSpPr>
        <p:spPr>
          <a:xfrm>
            <a:off x="4142049" y="2071636"/>
            <a:ext cx="6905452" cy="4067936"/>
          </a:xfrm>
        </p:spPr>
        <p:txBody>
          <a:bodyPr vert="horz" lIns="0" tIns="0" rIns="0" bIns="0" rtlCol="0" anchor="t">
            <a:normAutofit fontScale="40000" lnSpcReduction="20000"/>
          </a:bodyPr>
          <a:lstStyle/>
          <a:p>
            <a:pPr marL="0" indent="0" algn="ctr">
              <a:buNone/>
            </a:pPr>
            <a:r>
              <a:rPr lang="nb-NO" sz="2551" b="1">
                <a:cs typeface="Calibri" panose="020F0502020204030204"/>
              </a:rPr>
              <a:t>Utklipp fra veilederen:</a:t>
            </a:r>
          </a:p>
          <a:p>
            <a:pPr marL="0" indent="0">
              <a:buNone/>
            </a:pPr>
            <a:r>
              <a:rPr lang="nb-NO" b="1"/>
              <a:t>Koronavaksinasjonsprogrammet </a:t>
            </a:r>
            <a:endParaRPr lang="nb-NO"/>
          </a:p>
          <a:p>
            <a:pPr marL="0" indent="0">
              <a:buNone/>
            </a:pPr>
            <a:r>
              <a:rPr lang="nb-NO"/>
              <a:t>Regjeringen kunngjorde 13. oktober 2020 sin beslutning om at vaksinasjon mot covid-19 skal organiseres som en del av det nasjonale vaksinasjonsprogrammet.  </a:t>
            </a:r>
          </a:p>
          <a:p>
            <a:pPr marL="0" indent="0">
              <a:buNone/>
            </a:pPr>
            <a:r>
              <a:rPr lang="nb-NO"/>
              <a:t>Det betyr at kommunene får </a:t>
            </a:r>
            <a:r>
              <a:rPr lang="nb-NO" b="1"/>
              <a:t>en plikt til å sørge for et vaksinasjonstilbud til personer som bor eller oppholder seg i kommunen</a:t>
            </a:r>
            <a:r>
              <a:rPr lang="nb-NO"/>
              <a:t>. De regionale helseforetakene og private ideelle sykehus med driftsavtale med regionalt helseforetak </a:t>
            </a:r>
            <a:r>
              <a:rPr lang="nb-NO" b="1"/>
              <a:t>skal sørge for tilbud om vaksine mot covid-19 til pasienter.  </a:t>
            </a:r>
            <a:endParaRPr lang="nb-NO"/>
          </a:p>
          <a:p>
            <a:pPr marL="539858" lvl="1" indent="-179741"/>
            <a:r>
              <a:rPr lang="nb-NO"/>
              <a:t>For en nærmere beskrivelse av koronavaksinasjonsprogrammet, herunder ansvar, organisering, ordinering og finansiering, se </a:t>
            </a:r>
            <a:endParaRPr lang="nb-NO">
              <a:cs typeface="Calibri"/>
            </a:endParaRPr>
          </a:p>
          <a:p>
            <a:pPr marL="539858" lvl="1" indent="-179741"/>
            <a:r>
              <a:rPr lang="nb-NO"/>
              <a:t>Temaside: </a:t>
            </a:r>
            <a:r>
              <a:rPr lang="nb-NO" u="sng">
                <a:hlinkClick r:id="rId3" tooltip="Koronavaksinasjonsprogrammet"/>
              </a:rPr>
              <a:t>Koronavaksinasjonsprogrammet</a:t>
            </a:r>
            <a:endParaRPr lang="nb-NO">
              <a:cs typeface="Calibri"/>
            </a:endParaRPr>
          </a:p>
          <a:p>
            <a:pPr marL="539858" lvl="1" indent="-179741"/>
            <a:r>
              <a:rPr lang="nb-NO"/>
              <a:t>Vaksinasjonsveilederen for helsepersonell: kapittel om </a:t>
            </a:r>
            <a:r>
              <a:rPr lang="nb-NO" u="sng">
                <a:hlinkClick r:id="rId4"/>
              </a:rPr>
              <a:t>Koronavaksinasjonprogrammet</a:t>
            </a:r>
            <a:endParaRPr lang="nb-NO">
              <a:cs typeface="Calibri"/>
            </a:endParaRPr>
          </a:p>
          <a:p>
            <a:pPr marL="179741" indent="-179741"/>
            <a:endParaRPr lang="nb-NO" b="1">
              <a:cs typeface="Calibri" panose="020F0502020204030204"/>
            </a:endParaRPr>
          </a:p>
          <a:p>
            <a:pPr marL="0" indent="0">
              <a:buNone/>
            </a:pPr>
            <a:r>
              <a:rPr lang="nb-NO" b="1"/>
              <a:t>Koronavaksiner </a:t>
            </a:r>
          </a:p>
          <a:p>
            <a:pPr marL="179741" indent="-179741"/>
            <a:r>
              <a:rPr lang="nb-NO"/>
              <a:t>Beskrivelse av koronavaksinen(e) som blir tilgjengelige i Norge; se eget kapittel i </a:t>
            </a:r>
            <a:r>
              <a:rPr lang="nb-NO" u="sng">
                <a:hlinkClick r:id="rId5"/>
              </a:rPr>
              <a:t>Vaksinasjonsveilederen for helsepersonell</a:t>
            </a:r>
            <a:r>
              <a:rPr lang="nb-NO"/>
              <a:t>. Kapittelet vil bli fortløpende oppdatert. Her vil detaljert medisinsk og praktisk informasjon om de enkelte vaksinene publiseres etter hvert som informasjonen blir offentlig tilgjengelig. </a:t>
            </a:r>
            <a:endParaRPr lang="nb-NO">
              <a:cs typeface="Calibri" panose="020F0502020204030204"/>
            </a:endParaRPr>
          </a:p>
          <a:p>
            <a:pPr marL="179741" indent="-179741"/>
            <a:r>
              <a:rPr lang="nb-NO"/>
              <a:t>Utvikling og godkjenning av vaksinene:  </a:t>
            </a:r>
            <a:r>
              <a:rPr lang="nb-NO" u="sng">
                <a:hlinkClick r:id="rId6"/>
              </a:rPr>
              <a:t>Legemiddelverkets nettsider</a:t>
            </a:r>
            <a:r>
              <a:rPr lang="nb-NO"/>
              <a:t>. Informasjonen her vil bli oppdatert fortløpende ettersom vi får ny kunnskap om effekt, sikkerhet og andre egenskaper ved vaksinen(e).  </a:t>
            </a:r>
            <a:endParaRPr lang="nb-NO">
              <a:cs typeface="Calibri" panose="020F0502020204030204"/>
            </a:endParaRPr>
          </a:p>
          <a:p>
            <a:pPr marL="179741" indent="-179741"/>
            <a:r>
              <a:rPr lang="nb-NO"/>
              <a:t>Vurdering, anskaffelse og fordeling av aktuelle vaksiner: se temaside om </a:t>
            </a:r>
            <a:r>
              <a:rPr lang="nb-NO" u="sng">
                <a:hlinkClick r:id="rId3"/>
              </a:rPr>
              <a:t>koronavaksinasjonsprogrammet</a:t>
            </a:r>
            <a:r>
              <a:rPr lang="nb-NO"/>
              <a:t> på fhi.no og i et eget </a:t>
            </a:r>
            <a:r>
              <a:rPr lang="nb-NO" u="sng">
                <a:hlinkClick r:id="rId4"/>
              </a:rPr>
              <a:t>kapittel</a:t>
            </a:r>
            <a:r>
              <a:rPr lang="nb-NO"/>
              <a:t> i Vaksinasjonsveilederen for helsepersonell. </a:t>
            </a:r>
            <a:endParaRPr lang="nb-NO">
              <a:cs typeface="Calibri" panose="020F0502020204030204"/>
            </a:endParaRPr>
          </a:p>
        </p:txBody>
      </p:sp>
      <p:sp>
        <p:nvSpPr>
          <p:cNvPr id="3" name="Plassholder for dato 2">
            <a:extLst>
              <a:ext uri="{FF2B5EF4-FFF2-40B4-BE49-F238E27FC236}">
                <a16:creationId xmlns:a16="http://schemas.microsoft.com/office/drawing/2014/main" id="{62D180E6-8096-4E9D-8B38-A0297B811B77}"/>
              </a:ext>
            </a:extLst>
          </p:cNvPr>
          <p:cNvSpPr>
            <a:spLocks noGrp="1"/>
          </p:cNvSpPr>
          <p:nvPr>
            <p:ph type="dt" sz="half" idx="13"/>
          </p:nvPr>
        </p:nvSpPr>
        <p:spPr>
          <a:xfrm>
            <a:off x="1224193" y="6277702"/>
            <a:ext cx="2323575" cy="148449"/>
          </a:xfrm>
        </p:spPr>
        <p:txBody>
          <a:bodyPr anchor="ctr">
            <a:normAutofit fontScale="77500" lnSpcReduction="20000"/>
          </a:bodyPr>
          <a:lstStyle/>
          <a:p>
            <a:pPr>
              <a:lnSpc>
                <a:spcPct val="90000"/>
              </a:lnSpc>
              <a:spcAft>
                <a:spcPts val="300"/>
              </a:spcAft>
            </a:pPr>
            <a:endParaRPr lang="nb-NO" sz="700"/>
          </a:p>
        </p:txBody>
      </p:sp>
      <p:sp>
        <p:nvSpPr>
          <p:cNvPr id="4" name="Tittel 3">
            <a:extLst>
              <a:ext uri="{FF2B5EF4-FFF2-40B4-BE49-F238E27FC236}">
                <a16:creationId xmlns:a16="http://schemas.microsoft.com/office/drawing/2014/main" id="{1BF09218-188C-4052-AEF2-977170EAF90E}"/>
              </a:ext>
            </a:extLst>
          </p:cNvPr>
          <p:cNvSpPr>
            <a:spLocks noGrp="1"/>
          </p:cNvSpPr>
          <p:nvPr>
            <p:ph type="title"/>
          </p:nvPr>
        </p:nvSpPr>
        <p:spPr>
          <a:xfrm>
            <a:off x="1015533" y="718428"/>
            <a:ext cx="10515448" cy="644097"/>
          </a:xfrm>
        </p:spPr>
        <p:txBody>
          <a:bodyPr anchor="t">
            <a:normAutofit/>
          </a:bodyPr>
          <a:lstStyle/>
          <a:p>
            <a:r>
              <a:rPr lang="nb-NO"/>
              <a:t>Eksempel - oppbygging</a:t>
            </a:r>
          </a:p>
        </p:txBody>
      </p:sp>
      <p:sp>
        <p:nvSpPr>
          <p:cNvPr id="11" name="Text Placeholder 5">
            <a:extLst>
              <a:ext uri="{FF2B5EF4-FFF2-40B4-BE49-F238E27FC236}">
                <a16:creationId xmlns:a16="http://schemas.microsoft.com/office/drawing/2014/main" id="{B2357287-275F-4F25-89D6-4033B2F04406}"/>
              </a:ext>
            </a:extLst>
          </p:cNvPr>
          <p:cNvSpPr>
            <a:spLocks noGrp="1"/>
          </p:cNvSpPr>
          <p:nvPr>
            <p:ph type="body" sz="quarter" idx="11"/>
          </p:nvPr>
        </p:nvSpPr>
        <p:spPr>
          <a:xfrm>
            <a:off x="1015413" y="1363702"/>
            <a:ext cx="10515448" cy="423242"/>
          </a:xfrm>
        </p:spPr>
        <p:txBody>
          <a:bodyPr/>
          <a:lstStyle/>
          <a:p>
            <a:r>
              <a:rPr lang="nb-NO"/>
              <a:t>Bakgrunn, og overordnede føringer</a:t>
            </a:r>
          </a:p>
        </p:txBody>
      </p:sp>
      <p:pic>
        <p:nvPicPr>
          <p:cNvPr id="7" name="Bilde 6">
            <a:extLst>
              <a:ext uri="{FF2B5EF4-FFF2-40B4-BE49-F238E27FC236}">
                <a16:creationId xmlns:a16="http://schemas.microsoft.com/office/drawing/2014/main" id="{15186154-A287-4C73-9F85-838D987E22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1457003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B9369357-C062-40BA-B025-0034BD553F39}"/>
              </a:ext>
            </a:extLst>
          </p:cNvPr>
          <p:cNvSpPr>
            <a:spLocks noGrp="1"/>
          </p:cNvSpPr>
          <p:nvPr>
            <p:ph type="body" sz="quarter" idx="12"/>
          </p:nvPr>
        </p:nvSpPr>
        <p:spPr>
          <a:xfrm>
            <a:off x="1015533" y="2133601"/>
            <a:ext cx="7196312" cy="4187300"/>
          </a:xfrm>
        </p:spPr>
        <p:txBody>
          <a:bodyPr>
            <a:normAutofit fontScale="85000" lnSpcReduction="10000"/>
          </a:bodyPr>
          <a:lstStyle/>
          <a:p>
            <a:r>
              <a:rPr lang="nb-NO"/>
              <a:t>Kommunen har ansvaret for å vaksinere befolkningen i henhold til de prioriteringer som er gitt fra sentralt hold</a:t>
            </a:r>
          </a:p>
          <a:p>
            <a:r>
              <a:rPr lang="nb-NO"/>
              <a:t>Kommunen er ansvarlig for å identifisere prioriterte personer</a:t>
            </a:r>
          </a:p>
          <a:p>
            <a:r>
              <a:rPr lang="nb-NO"/>
              <a:t>Folkehelseinstituttet fordeler vaksine til kommunene</a:t>
            </a:r>
          </a:p>
          <a:p>
            <a:r>
              <a:rPr lang="nb-NO"/>
              <a:t>Vaksinene skal håndteres som kjølevare 2-8 grader.</a:t>
            </a:r>
          </a:p>
          <a:p>
            <a:r>
              <a:rPr lang="nb-NO"/>
              <a:t>De fleste vaksinene skal gis i to doser. Samme vaksine MÅ brukes ved dose 1 og 2.</a:t>
            </a:r>
          </a:p>
          <a:p>
            <a:r>
              <a:rPr lang="nb-NO"/>
              <a:t>Begrenset antall vaksiner i starten – UNNGÅ SVINN</a:t>
            </a:r>
          </a:p>
        </p:txBody>
      </p:sp>
      <p:sp>
        <p:nvSpPr>
          <p:cNvPr id="4" name="Plassholder for dato 3">
            <a:extLst>
              <a:ext uri="{FF2B5EF4-FFF2-40B4-BE49-F238E27FC236}">
                <a16:creationId xmlns:a16="http://schemas.microsoft.com/office/drawing/2014/main" id="{ED746B35-CF54-4E0E-AB68-BA16A4020708}"/>
              </a:ext>
            </a:extLst>
          </p:cNvPr>
          <p:cNvSpPr>
            <a:spLocks noGrp="1"/>
          </p:cNvSpPr>
          <p:nvPr>
            <p:ph type="dt" sz="half" idx="13"/>
          </p:nvPr>
        </p:nvSpPr>
        <p:spPr/>
        <p:txBody>
          <a:bodyPr/>
          <a:lstStyle/>
          <a:p>
            <a:fld id="{AE4DE845-7FBD-4484-BDD6-B6C4B644536D}" type="datetime1">
              <a:rPr lang="nb-NO" smtClean="0"/>
              <a:t>09.12.2020</a:t>
            </a:fld>
            <a:endParaRPr lang="nb-NO"/>
          </a:p>
        </p:txBody>
      </p:sp>
      <p:sp>
        <p:nvSpPr>
          <p:cNvPr id="5" name="Tittel 4">
            <a:extLst>
              <a:ext uri="{FF2B5EF4-FFF2-40B4-BE49-F238E27FC236}">
                <a16:creationId xmlns:a16="http://schemas.microsoft.com/office/drawing/2014/main" id="{76802DC0-C7DC-4A5F-ABA1-BD780445CAF8}"/>
              </a:ext>
            </a:extLst>
          </p:cNvPr>
          <p:cNvSpPr>
            <a:spLocks noGrp="1"/>
          </p:cNvSpPr>
          <p:nvPr>
            <p:ph type="title"/>
          </p:nvPr>
        </p:nvSpPr>
        <p:spPr/>
        <p:txBody>
          <a:bodyPr/>
          <a:lstStyle/>
          <a:p>
            <a:r>
              <a:rPr lang="nb-NO"/>
              <a:t>Koronavaksinasjon i kommunene</a:t>
            </a:r>
          </a:p>
        </p:txBody>
      </p:sp>
      <p:sp>
        <p:nvSpPr>
          <p:cNvPr id="6" name="Plassholder for tekst 5">
            <a:extLst>
              <a:ext uri="{FF2B5EF4-FFF2-40B4-BE49-F238E27FC236}">
                <a16:creationId xmlns:a16="http://schemas.microsoft.com/office/drawing/2014/main" id="{B322C1D9-D406-42FD-912B-FD83C22D700C}"/>
              </a:ext>
            </a:extLst>
          </p:cNvPr>
          <p:cNvSpPr>
            <a:spLocks noGrp="1"/>
          </p:cNvSpPr>
          <p:nvPr>
            <p:ph type="body" sz="quarter" idx="11"/>
          </p:nvPr>
        </p:nvSpPr>
        <p:spPr/>
        <p:txBody>
          <a:bodyPr/>
          <a:lstStyle/>
          <a:p>
            <a:r>
              <a:rPr lang="nb-NO"/>
              <a:t>Hovedpunkter</a:t>
            </a:r>
          </a:p>
        </p:txBody>
      </p:sp>
      <p:pic>
        <p:nvPicPr>
          <p:cNvPr id="9" name="Bilde 8">
            <a:extLst>
              <a:ext uri="{FF2B5EF4-FFF2-40B4-BE49-F238E27FC236}">
                <a16:creationId xmlns:a16="http://schemas.microsoft.com/office/drawing/2014/main" id="{67DC2414-B0A0-4132-B445-FE477745241A}"/>
              </a:ext>
            </a:extLst>
          </p:cNvPr>
          <p:cNvPicPr>
            <a:picLocks noChangeAspect="1"/>
          </p:cNvPicPr>
          <p:nvPr/>
        </p:nvPicPr>
        <p:blipFill rotWithShape="1">
          <a:blip r:embed="rId2"/>
          <a:srcRect l="55995" t="13818" r="17576" b="5820"/>
          <a:stretch/>
        </p:blipFill>
        <p:spPr>
          <a:xfrm>
            <a:off x="8569794" y="1575324"/>
            <a:ext cx="2961127" cy="5064785"/>
          </a:xfrm>
          <a:prstGeom prst="rect">
            <a:avLst/>
          </a:prstGeom>
        </p:spPr>
      </p:pic>
      <p:pic>
        <p:nvPicPr>
          <p:cNvPr id="7" name="Bilde 6">
            <a:extLst>
              <a:ext uri="{FF2B5EF4-FFF2-40B4-BE49-F238E27FC236}">
                <a16:creationId xmlns:a16="http://schemas.microsoft.com/office/drawing/2014/main" id="{3868022F-9925-4785-86A5-ABC70E6FD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4072766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8432770-C1E9-4F87-A3FB-6F20E4FCD1B2}"/>
              </a:ext>
            </a:extLst>
          </p:cNvPr>
          <p:cNvSpPr>
            <a:spLocks noGrp="1"/>
          </p:cNvSpPr>
          <p:nvPr>
            <p:ph type="dt" sz="half" idx="4294967295"/>
          </p:nvPr>
        </p:nvSpPr>
        <p:spPr/>
        <p:txBody>
          <a:bodyPr/>
          <a:lstStyle/>
          <a:p>
            <a:fld id="{A06D36E2-0DA9-4DC2-9FB6-C98931D02558}" type="datetime1">
              <a:rPr lang="nb-NO" smtClean="0"/>
              <a:t>09.12.2020</a:t>
            </a:fld>
            <a:endParaRPr lang="nb-NO"/>
          </a:p>
        </p:txBody>
      </p:sp>
      <p:sp>
        <p:nvSpPr>
          <p:cNvPr id="3" name="Tittel 2">
            <a:extLst>
              <a:ext uri="{FF2B5EF4-FFF2-40B4-BE49-F238E27FC236}">
                <a16:creationId xmlns:a16="http://schemas.microsoft.com/office/drawing/2014/main" id="{DE8780AE-9C59-4494-AC23-0DA539B1B8FB}"/>
              </a:ext>
            </a:extLst>
          </p:cNvPr>
          <p:cNvSpPr>
            <a:spLocks noGrp="1"/>
          </p:cNvSpPr>
          <p:nvPr>
            <p:ph type="title"/>
          </p:nvPr>
        </p:nvSpPr>
        <p:spPr>
          <a:xfrm>
            <a:off x="672569" y="220622"/>
            <a:ext cx="10515448" cy="644097"/>
          </a:xfrm>
        </p:spPr>
        <p:txBody>
          <a:bodyPr/>
          <a:lstStyle/>
          <a:p>
            <a:r>
              <a:rPr lang="nb-NO"/>
              <a:t>Distribusjon av koronavaksiner</a:t>
            </a:r>
          </a:p>
        </p:txBody>
      </p:sp>
      <p:grpSp>
        <p:nvGrpSpPr>
          <p:cNvPr id="9" name="Gruppe 8">
            <a:extLst>
              <a:ext uri="{FF2B5EF4-FFF2-40B4-BE49-F238E27FC236}">
                <a16:creationId xmlns:a16="http://schemas.microsoft.com/office/drawing/2014/main" id="{8C08F279-078C-499C-87EF-155EAE7CC777}"/>
              </a:ext>
            </a:extLst>
          </p:cNvPr>
          <p:cNvGrpSpPr/>
          <p:nvPr/>
        </p:nvGrpSpPr>
        <p:grpSpPr>
          <a:xfrm>
            <a:off x="1224193" y="1515157"/>
            <a:ext cx="796277" cy="999851"/>
            <a:chOff x="2115684" y="2464821"/>
            <a:chExt cx="914400" cy="1568677"/>
          </a:xfrm>
        </p:grpSpPr>
        <p:pic>
          <p:nvPicPr>
            <p:cNvPr id="7" name="Grafikk 6" descr="Fabrikk">
              <a:extLst>
                <a:ext uri="{FF2B5EF4-FFF2-40B4-BE49-F238E27FC236}">
                  <a16:creationId xmlns:a16="http://schemas.microsoft.com/office/drawing/2014/main" id="{1FEA7922-3142-44AF-A91A-D9993EF994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5684" y="2464821"/>
              <a:ext cx="914400" cy="914400"/>
            </a:xfrm>
            <a:prstGeom prst="rect">
              <a:avLst/>
            </a:prstGeom>
          </p:spPr>
        </p:pic>
        <p:sp>
          <p:nvSpPr>
            <p:cNvPr id="8" name="TekstSylinder 7">
              <a:extLst>
                <a:ext uri="{FF2B5EF4-FFF2-40B4-BE49-F238E27FC236}">
                  <a16:creationId xmlns:a16="http://schemas.microsoft.com/office/drawing/2014/main" id="{238A2E71-EE6A-4D86-8234-907A4AC5F95F}"/>
                </a:ext>
              </a:extLst>
            </p:cNvPr>
            <p:cNvSpPr txBox="1"/>
            <p:nvPr/>
          </p:nvSpPr>
          <p:spPr>
            <a:xfrm>
              <a:off x="2182829" y="3309186"/>
              <a:ext cx="847255" cy="724312"/>
            </a:xfrm>
            <a:prstGeom prst="rect">
              <a:avLst/>
            </a:prstGeom>
            <a:noFill/>
          </p:spPr>
          <p:txBody>
            <a:bodyPr wrap="square" rtlCol="0">
              <a:spAutoFit/>
            </a:bodyPr>
            <a:lstStyle/>
            <a:p>
              <a:pPr algn="ctr"/>
              <a:r>
                <a:rPr lang="nb-NO" sz="1200"/>
                <a:t>Produsent</a:t>
              </a:r>
              <a:endParaRPr lang="nb-NO" sz="550"/>
            </a:p>
          </p:txBody>
        </p:sp>
      </p:grpSp>
      <p:sp>
        <p:nvSpPr>
          <p:cNvPr id="98" name="TekstSylinder 97">
            <a:extLst>
              <a:ext uri="{FF2B5EF4-FFF2-40B4-BE49-F238E27FC236}">
                <a16:creationId xmlns:a16="http://schemas.microsoft.com/office/drawing/2014/main" id="{479BB2E1-E161-4F01-A428-4D1B47BB0BD5}"/>
              </a:ext>
            </a:extLst>
          </p:cNvPr>
          <p:cNvSpPr txBox="1"/>
          <p:nvPr/>
        </p:nvSpPr>
        <p:spPr>
          <a:xfrm>
            <a:off x="4814064" y="2118470"/>
            <a:ext cx="1104295" cy="276999"/>
          </a:xfrm>
          <a:prstGeom prst="rect">
            <a:avLst/>
          </a:prstGeom>
          <a:noFill/>
        </p:spPr>
        <p:txBody>
          <a:bodyPr wrap="square" rtlCol="0">
            <a:spAutoFit/>
          </a:bodyPr>
          <a:lstStyle/>
          <a:p>
            <a:pPr algn="ctr"/>
            <a:r>
              <a:rPr lang="nb-NO" sz="1200"/>
              <a:t>FHI</a:t>
            </a:r>
            <a:endParaRPr lang="nb-NO" sz="550"/>
          </a:p>
        </p:txBody>
      </p:sp>
      <p:cxnSp>
        <p:nvCxnSpPr>
          <p:cNvPr id="13" name="Rett linje 12">
            <a:extLst>
              <a:ext uri="{FF2B5EF4-FFF2-40B4-BE49-F238E27FC236}">
                <a16:creationId xmlns:a16="http://schemas.microsoft.com/office/drawing/2014/main" id="{C388BAFE-74A2-4461-8A1B-253A72C7A897}"/>
              </a:ext>
            </a:extLst>
          </p:cNvPr>
          <p:cNvCxnSpPr/>
          <p:nvPr/>
        </p:nvCxnSpPr>
        <p:spPr>
          <a:xfrm>
            <a:off x="812983" y="2491948"/>
            <a:ext cx="10042629" cy="24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8E230F5A-AB98-4D63-8D09-5BA7F925A527}"/>
              </a:ext>
            </a:extLst>
          </p:cNvPr>
          <p:cNvCxnSpPr/>
          <p:nvPr/>
        </p:nvCxnSpPr>
        <p:spPr>
          <a:xfrm>
            <a:off x="812982" y="3083120"/>
            <a:ext cx="10042629" cy="2479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TekstSylinder 117">
            <a:extLst>
              <a:ext uri="{FF2B5EF4-FFF2-40B4-BE49-F238E27FC236}">
                <a16:creationId xmlns:a16="http://schemas.microsoft.com/office/drawing/2014/main" id="{A4524D54-2402-45AB-A939-528823D0002B}"/>
              </a:ext>
            </a:extLst>
          </p:cNvPr>
          <p:cNvSpPr txBox="1"/>
          <p:nvPr/>
        </p:nvSpPr>
        <p:spPr>
          <a:xfrm>
            <a:off x="164244" y="2575162"/>
            <a:ext cx="812894" cy="461665"/>
          </a:xfrm>
          <a:prstGeom prst="rect">
            <a:avLst/>
          </a:prstGeom>
          <a:noFill/>
        </p:spPr>
        <p:txBody>
          <a:bodyPr wrap="square" rtlCol="0">
            <a:spAutoFit/>
          </a:bodyPr>
          <a:lstStyle/>
          <a:p>
            <a:pPr algn="ctr"/>
            <a:r>
              <a:rPr lang="nb-NO" sz="1200" b="1"/>
              <a:t>Ansvar og eierskap</a:t>
            </a:r>
            <a:endParaRPr lang="nb-NO" sz="550" b="1"/>
          </a:p>
        </p:txBody>
      </p:sp>
      <p:cxnSp>
        <p:nvCxnSpPr>
          <p:cNvPr id="17" name="Rett pilkobling 16">
            <a:extLst>
              <a:ext uri="{FF2B5EF4-FFF2-40B4-BE49-F238E27FC236}">
                <a16:creationId xmlns:a16="http://schemas.microsoft.com/office/drawing/2014/main" id="{9E4711C4-021E-46D6-8804-6BB348A81BEF}"/>
              </a:ext>
            </a:extLst>
          </p:cNvPr>
          <p:cNvCxnSpPr>
            <a:cxnSpLocks/>
          </p:cNvCxnSpPr>
          <p:nvPr/>
        </p:nvCxnSpPr>
        <p:spPr>
          <a:xfrm>
            <a:off x="2272395" y="1960776"/>
            <a:ext cx="2550746" cy="149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9" name="TekstSylinder 118">
            <a:extLst>
              <a:ext uri="{FF2B5EF4-FFF2-40B4-BE49-F238E27FC236}">
                <a16:creationId xmlns:a16="http://schemas.microsoft.com/office/drawing/2014/main" id="{3CD2C9DB-6B7E-4CCD-8537-11D5C2203F16}"/>
              </a:ext>
            </a:extLst>
          </p:cNvPr>
          <p:cNvSpPr txBox="1"/>
          <p:nvPr/>
        </p:nvSpPr>
        <p:spPr>
          <a:xfrm>
            <a:off x="1178913" y="2609056"/>
            <a:ext cx="977767" cy="276999"/>
          </a:xfrm>
          <a:prstGeom prst="rect">
            <a:avLst/>
          </a:prstGeom>
          <a:noFill/>
        </p:spPr>
        <p:txBody>
          <a:bodyPr wrap="square" rtlCol="0">
            <a:spAutoFit/>
          </a:bodyPr>
          <a:lstStyle/>
          <a:p>
            <a:pPr algn="ctr"/>
            <a:r>
              <a:rPr lang="nb-NO" sz="1200"/>
              <a:t>Produsent</a:t>
            </a:r>
            <a:endParaRPr lang="nb-NO" sz="550"/>
          </a:p>
        </p:txBody>
      </p:sp>
      <p:sp>
        <p:nvSpPr>
          <p:cNvPr id="120" name="TekstSylinder 119">
            <a:extLst>
              <a:ext uri="{FF2B5EF4-FFF2-40B4-BE49-F238E27FC236}">
                <a16:creationId xmlns:a16="http://schemas.microsoft.com/office/drawing/2014/main" id="{D2CBFC9F-9AD0-4307-899A-EE981CC2371E}"/>
              </a:ext>
            </a:extLst>
          </p:cNvPr>
          <p:cNvSpPr txBox="1"/>
          <p:nvPr/>
        </p:nvSpPr>
        <p:spPr>
          <a:xfrm>
            <a:off x="2863979" y="2609056"/>
            <a:ext cx="958596" cy="276999"/>
          </a:xfrm>
          <a:prstGeom prst="rect">
            <a:avLst/>
          </a:prstGeom>
          <a:noFill/>
        </p:spPr>
        <p:txBody>
          <a:bodyPr wrap="square" rtlCol="0">
            <a:spAutoFit/>
          </a:bodyPr>
          <a:lstStyle/>
          <a:p>
            <a:pPr algn="ctr"/>
            <a:r>
              <a:rPr lang="nb-NO" sz="1200"/>
              <a:t>Produsent</a:t>
            </a:r>
            <a:endParaRPr lang="nb-NO" sz="550"/>
          </a:p>
        </p:txBody>
      </p:sp>
      <p:sp>
        <p:nvSpPr>
          <p:cNvPr id="121" name="TekstSylinder 120">
            <a:extLst>
              <a:ext uri="{FF2B5EF4-FFF2-40B4-BE49-F238E27FC236}">
                <a16:creationId xmlns:a16="http://schemas.microsoft.com/office/drawing/2014/main" id="{1F9D5D7B-5E6A-410B-A6D1-DBA4FC495015}"/>
              </a:ext>
            </a:extLst>
          </p:cNvPr>
          <p:cNvSpPr txBox="1"/>
          <p:nvPr/>
        </p:nvSpPr>
        <p:spPr>
          <a:xfrm>
            <a:off x="4856417" y="2609056"/>
            <a:ext cx="1033280" cy="276999"/>
          </a:xfrm>
          <a:prstGeom prst="rect">
            <a:avLst/>
          </a:prstGeom>
          <a:noFill/>
        </p:spPr>
        <p:txBody>
          <a:bodyPr wrap="square" rtlCol="0">
            <a:spAutoFit/>
          </a:bodyPr>
          <a:lstStyle/>
          <a:p>
            <a:pPr algn="ctr"/>
            <a:r>
              <a:rPr lang="nb-NO" sz="1200"/>
              <a:t>FHI</a:t>
            </a:r>
            <a:endParaRPr lang="nb-NO" sz="550"/>
          </a:p>
        </p:txBody>
      </p:sp>
      <p:pic>
        <p:nvPicPr>
          <p:cNvPr id="38" name="Grafikk 37" descr="Sprøyte">
            <a:extLst>
              <a:ext uri="{FF2B5EF4-FFF2-40B4-BE49-F238E27FC236}">
                <a16:creationId xmlns:a16="http://schemas.microsoft.com/office/drawing/2014/main" id="{CD54475E-BD10-47F3-9322-E5F7B38E5BD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0482" y="1499148"/>
            <a:ext cx="467717" cy="467717"/>
          </a:xfrm>
          <a:prstGeom prst="rect">
            <a:avLst/>
          </a:prstGeom>
        </p:spPr>
      </p:pic>
      <p:sp>
        <p:nvSpPr>
          <p:cNvPr id="122" name="TekstSylinder 121">
            <a:extLst>
              <a:ext uri="{FF2B5EF4-FFF2-40B4-BE49-F238E27FC236}">
                <a16:creationId xmlns:a16="http://schemas.microsoft.com/office/drawing/2014/main" id="{2728B7EF-F5CE-429A-8E31-CF6DEA173503}"/>
              </a:ext>
            </a:extLst>
          </p:cNvPr>
          <p:cNvSpPr txBox="1"/>
          <p:nvPr/>
        </p:nvSpPr>
        <p:spPr>
          <a:xfrm>
            <a:off x="9805149" y="2101790"/>
            <a:ext cx="1018383" cy="461665"/>
          </a:xfrm>
          <a:prstGeom prst="rect">
            <a:avLst/>
          </a:prstGeom>
          <a:noFill/>
        </p:spPr>
        <p:txBody>
          <a:bodyPr wrap="square" rtlCol="0">
            <a:spAutoFit/>
          </a:bodyPr>
          <a:lstStyle/>
          <a:p>
            <a:pPr algn="ctr"/>
            <a:r>
              <a:rPr lang="nb-NO" sz="1200"/>
              <a:t>Lagring og vaksinering</a:t>
            </a:r>
            <a:endParaRPr lang="nb-NO" sz="550"/>
          </a:p>
        </p:txBody>
      </p:sp>
      <p:cxnSp>
        <p:nvCxnSpPr>
          <p:cNvPr id="123" name="Rett pilkobling 122">
            <a:extLst>
              <a:ext uri="{FF2B5EF4-FFF2-40B4-BE49-F238E27FC236}">
                <a16:creationId xmlns:a16="http://schemas.microsoft.com/office/drawing/2014/main" id="{C1B3CB9C-9FB7-411C-9E08-56A60B03447C}"/>
              </a:ext>
            </a:extLst>
          </p:cNvPr>
          <p:cNvCxnSpPr>
            <a:cxnSpLocks/>
          </p:cNvCxnSpPr>
          <p:nvPr/>
        </p:nvCxnSpPr>
        <p:spPr>
          <a:xfrm>
            <a:off x="5695054" y="1945037"/>
            <a:ext cx="42356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4" name="TekstSylinder 123">
            <a:extLst>
              <a:ext uri="{FF2B5EF4-FFF2-40B4-BE49-F238E27FC236}">
                <a16:creationId xmlns:a16="http://schemas.microsoft.com/office/drawing/2014/main" id="{B67CE14A-7DC5-411D-B1F5-9AE7BFBE888B}"/>
              </a:ext>
            </a:extLst>
          </p:cNvPr>
          <p:cNvSpPr txBox="1"/>
          <p:nvPr/>
        </p:nvSpPr>
        <p:spPr>
          <a:xfrm>
            <a:off x="9835673" y="2609056"/>
            <a:ext cx="1018383" cy="276999"/>
          </a:xfrm>
          <a:prstGeom prst="rect">
            <a:avLst/>
          </a:prstGeom>
          <a:noFill/>
        </p:spPr>
        <p:txBody>
          <a:bodyPr wrap="square" rtlCol="0">
            <a:spAutoFit/>
          </a:bodyPr>
          <a:lstStyle/>
          <a:p>
            <a:pPr algn="ctr"/>
            <a:r>
              <a:rPr lang="nb-NO" sz="1200"/>
              <a:t>Kommuner</a:t>
            </a:r>
            <a:endParaRPr lang="nb-NO" sz="550"/>
          </a:p>
        </p:txBody>
      </p:sp>
      <p:pic>
        <p:nvPicPr>
          <p:cNvPr id="42" name="Grafikk 41" descr="Lastebil">
            <a:extLst>
              <a:ext uri="{FF2B5EF4-FFF2-40B4-BE49-F238E27FC236}">
                <a16:creationId xmlns:a16="http://schemas.microsoft.com/office/drawing/2014/main" id="{AEF28EF5-47C2-4E69-9508-49AEFB089F1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1801" y="1557513"/>
            <a:ext cx="457253" cy="457253"/>
          </a:xfrm>
          <a:prstGeom prst="rect">
            <a:avLst/>
          </a:prstGeom>
        </p:spPr>
      </p:pic>
      <p:pic>
        <p:nvPicPr>
          <p:cNvPr id="127" name="Grafikk 126" descr="Lastebil">
            <a:extLst>
              <a:ext uri="{FF2B5EF4-FFF2-40B4-BE49-F238E27FC236}">
                <a16:creationId xmlns:a16="http://schemas.microsoft.com/office/drawing/2014/main" id="{AAAB2558-8428-4DF7-85E9-E5B920DA4A2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323" y="1380953"/>
            <a:ext cx="457253" cy="457253"/>
          </a:xfrm>
          <a:prstGeom prst="rect">
            <a:avLst/>
          </a:prstGeom>
        </p:spPr>
      </p:pic>
      <p:pic>
        <p:nvPicPr>
          <p:cNvPr id="44" name="Grafikk 43" descr="Fly">
            <a:extLst>
              <a:ext uri="{FF2B5EF4-FFF2-40B4-BE49-F238E27FC236}">
                <a16:creationId xmlns:a16="http://schemas.microsoft.com/office/drawing/2014/main" id="{7538AD0A-BDFC-45D9-B183-43F2F20AEEA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69323" y="961311"/>
            <a:ext cx="457253" cy="457253"/>
          </a:xfrm>
          <a:prstGeom prst="rect">
            <a:avLst/>
          </a:prstGeom>
        </p:spPr>
      </p:pic>
      <p:cxnSp>
        <p:nvCxnSpPr>
          <p:cNvPr id="129" name="Rett linje 128">
            <a:extLst>
              <a:ext uri="{FF2B5EF4-FFF2-40B4-BE49-F238E27FC236}">
                <a16:creationId xmlns:a16="http://schemas.microsoft.com/office/drawing/2014/main" id="{6906438E-28B9-468D-8FAD-D163ACF1045C}"/>
              </a:ext>
            </a:extLst>
          </p:cNvPr>
          <p:cNvCxnSpPr/>
          <p:nvPr/>
        </p:nvCxnSpPr>
        <p:spPr>
          <a:xfrm>
            <a:off x="780903" y="3894477"/>
            <a:ext cx="10042629" cy="2479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FHI: Lærere bør ha digitale utviklingssamtaler i områder med økt smittepress">
            <a:extLst>
              <a:ext uri="{FF2B5EF4-FFF2-40B4-BE49-F238E27FC236}">
                <a16:creationId xmlns:a16="http://schemas.microsoft.com/office/drawing/2014/main" id="{EA9DE368-4BA4-442F-B5F4-1AE3F20A09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9333" y="1294346"/>
            <a:ext cx="1184070" cy="592035"/>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Rett linje 35">
            <a:extLst>
              <a:ext uri="{FF2B5EF4-FFF2-40B4-BE49-F238E27FC236}">
                <a16:creationId xmlns:a16="http://schemas.microsoft.com/office/drawing/2014/main" id="{7A56F1F0-C33F-44D5-9E4C-50CEC61F0206}"/>
              </a:ext>
            </a:extLst>
          </p:cNvPr>
          <p:cNvCxnSpPr/>
          <p:nvPr/>
        </p:nvCxnSpPr>
        <p:spPr>
          <a:xfrm>
            <a:off x="505570" y="4784453"/>
            <a:ext cx="10042629" cy="2479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22061560-D70C-4881-B2D9-630BC2B1FF25}"/>
              </a:ext>
            </a:extLst>
          </p:cNvPr>
          <p:cNvSpPr txBox="1"/>
          <p:nvPr/>
        </p:nvSpPr>
        <p:spPr>
          <a:xfrm>
            <a:off x="7135937" y="2609056"/>
            <a:ext cx="1033280" cy="276999"/>
          </a:xfrm>
          <a:prstGeom prst="rect">
            <a:avLst/>
          </a:prstGeom>
          <a:noFill/>
        </p:spPr>
        <p:txBody>
          <a:bodyPr wrap="square" rtlCol="0">
            <a:spAutoFit/>
          </a:bodyPr>
          <a:lstStyle/>
          <a:p>
            <a:pPr algn="ctr"/>
            <a:r>
              <a:rPr lang="nb-NO" sz="1200"/>
              <a:t>FHI</a:t>
            </a:r>
            <a:endParaRPr lang="nb-NO" sz="550"/>
          </a:p>
        </p:txBody>
      </p:sp>
    </p:spTree>
    <p:extLst>
      <p:ext uri="{BB962C8B-B14F-4D97-AF65-F5344CB8AC3E}">
        <p14:creationId xmlns:p14="http://schemas.microsoft.com/office/powerpoint/2010/main" val="3659585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8E959FB-04A2-4B3B-9431-EB4515738B65}"/>
              </a:ext>
            </a:extLst>
          </p:cNvPr>
          <p:cNvSpPr>
            <a:spLocks noGrp="1"/>
          </p:cNvSpPr>
          <p:nvPr>
            <p:ph type="body" sz="quarter" idx="11"/>
          </p:nvPr>
        </p:nvSpPr>
        <p:spPr>
          <a:xfrm>
            <a:off x="586317" y="1858243"/>
            <a:ext cx="6309783" cy="246221"/>
          </a:xfrm>
        </p:spPr>
        <p:txBody>
          <a:bodyPr/>
          <a:lstStyle/>
          <a:p>
            <a:r>
              <a:rPr lang="nb-NO" sz="1600" b="1">
                <a:solidFill>
                  <a:schemeClr val="tx1"/>
                </a:solidFill>
                <a:latin typeface="Calibri Light" panose="020F0302020204030204" pitchFamily="34" charset="0"/>
                <a:cs typeface="Calibri Light" panose="020F0302020204030204" pitchFamily="34" charset="0"/>
              </a:rPr>
              <a:t>Andel av befolkningen som ≥ 65 år eller  er &lt; 65 og har medisinsk risikofaktor</a:t>
            </a:r>
          </a:p>
        </p:txBody>
      </p:sp>
      <p:sp>
        <p:nvSpPr>
          <p:cNvPr id="8" name="TekstSylinder 7">
            <a:extLst>
              <a:ext uri="{FF2B5EF4-FFF2-40B4-BE49-F238E27FC236}">
                <a16:creationId xmlns:a16="http://schemas.microsoft.com/office/drawing/2014/main" id="{E9CC08B4-D72E-44BA-9AD4-3101C142560D}"/>
              </a:ext>
            </a:extLst>
          </p:cNvPr>
          <p:cNvSpPr txBox="1"/>
          <p:nvPr/>
        </p:nvSpPr>
        <p:spPr>
          <a:xfrm>
            <a:off x="2228850" y="5617553"/>
            <a:ext cx="4105275" cy="369332"/>
          </a:xfrm>
          <a:prstGeom prst="rect">
            <a:avLst/>
          </a:prstGeom>
          <a:noFill/>
        </p:spPr>
        <p:txBody>
          <a:bodyPr wrap="square" rtlCol="0">
            <a:spAutoFit/>
          </a:bodyPr>
          <a:lstStyle/>
          <a:p>
            <a:r>
              <a:rPr lang="nb-NO" sz="1800">
                <a:cs typeface="Calibri Light" panose="020F0302020204030204" pitchFamily="34" charset="0"/>
              </a:rPr>
              <a:t>Data fra Beredt C-19</a:t>
            </a:r>
          </a:p>
        </p:txBody>
      </p:sp>
      <p:pic>
        <p:nvPicPr>
          <p:cNvPr id="2" name="Bilde 1">
            <a:extLst>
              <a:ext uri="{FF2B5EF4-FFF2-40B4-BE49-F238E27FC236}">
                <a16:creationId xmlns:a16="http://schemas.microsoft.com/office/drawing/2014/main" id="{DC364852-E64C-48E1-8736-38CF8F759D35}"/>
              </a:ext>
            </a:extLst>
          </p:cNvPr>
          <p:cNvPicPr>
            <a:picLocks noChangeAspect="1"/>
          </p:cNvPicPr>
          <p:nvPr/>
        </p:nvPicPr>
        <p:blipFill>
          <a:blip r:embed="rId3"/>
          <a:stretch>
            <a:fillRect/>
          </a:stretch>
        </p:blipFill>
        <p:spPr>
          <a:xfrm>
            <a:off x="487165" y="2311817"/>
            <a:ext cx="6053362" cy="3098383"/>
          </a:xfrm>
          <a:prstGeom prst="rect">
            <a:avLst/>
          </a:prstGeom>
        </p:spPr>
      </p:pic>
      <p:cxnSp>
        <p:nvCxnSpPr>
          <p:cNvPr id="9" name="Rett linje 8">
            <a:extLst>
              <a:ext uri="{FF2B5EF4-FFF2-40B4-BE49-F238E27FC236}">
                <a16:creationId xmlns:a16="http://schemas.microsoft.com/office/drawing/2014/main" id="{BD4306CB-4A6D-4A25-83D0-E14F46FDB8A6}"/>
              </a:ext>
            </a:extLst>
          </p:cNvPr>
          <p:cNvCxnSpPr/>
          <p:nvPr/>
        </p:nvCxnSpPr>
        <p:spPr>
          <a:xfrm>
            <a:off x="6896100" y="2266950"/>
            <a:ext cx="0" cy="32273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Likebent trekant 9">
            <a:extLst>
              <a:ext uri="{FF2B5EF4-FFF2-40B4-BE49-F238E27FC236}">
                <a16:creationId xmlns:a16="http://schemas.microsoft.com/office/drawing/2014/main" id="{B4B6BA45-26F3-48A8-B8C9-F2B493C569B5}"/>
              </a:ext>
            </a:extLst>
          </p:cNvPr>
          <p:cNvSpPr/>
          <p:nvPr/>
        </p:nvSpPr>
        <p:spPr>
          <a:xfrm rot="5400000">
            <a:off x="6904012" y="3741946"/>
            <a:ext cx="419098" cy="238125"/>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2">
            <a:extLst>
              <a:ext uri="{FF2B5EF4-FFF2-40B4-BE49-F238E27FC236}">
                <a16:creationId xmlns:a16="http://schemas.microsoft.com/office/drawing/2014/main" id="{C91C046A-1AEC-40C0-87D4-CD62E981D9EC}"/>
              </a:ext>
            </a:extLst>
          </p:cNvPr>
          <p:cNvSpPr txBox="1">
            <a:spLocks/>
          </p:cNvSpPr>
          <p:nvPr/>
        </p:nvSpPr>
        <p:spPr>
          <a:xfrm>
            <a:off x="7599156" y="2895739"/>
            <a:ext cx="3580013" cy="2123658"/>
          </a:xfrm>
          <a:prstGeom prst="rect">
            <a:avLst/>
          </a:prstGeom>
        </p:spPr>
        <p:txBody>
          <a:bodyPr vert="horz" wrap="square" lIns="0" tIns="0" rIns="0" bIns="0" rtlCol="0" anchor="t">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51" kern="1200">
                <a:solidFill>
                  <a:schemeClr val="accent4"/>
                </a:solidFill>
                <a:latin typeface="+mn-lt"/>
                <a:ea typeface="+mn-ea"/>
                <a:cs typeface="+mn-cs"/>
              </a:defRPr>
            </a:lvl1pPr>
            <a:lvl2pPr marL="360072" indent="0" algn="l" defTabSz="914446" rtl="0" eaLnBrk="1" latinLnBrk="0" hangingPunct="1">
              <a:lnSpc>
                <a:spcPct val="90000"/>
              </a:lnSpc>
              <a:spcBef>
                <a:spcPts val="0"/>
              </a:spcBef>
              <a:buClr>
                <a:schemeClr val="accent4"/>
              </a:buClr>
              <a:buFontTx/>
              <a:buNone/>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4"/>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4"/>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4"/>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ClrTx/>
              <a:buFont typeface="Arial" panose="020B0604020202020204" pitchFamily="34" charset="0"/>
              <a:buChar char="•"/>
            </a:pPr>
            <a:r>
              <a:rPr lang="nb-NO" sz="1600">
                <a:solidFill>
                  <a:schemeClr val="tx1"/>
                </a:solidFill>
                <a:cs typeface="Calibri Light"/>
              </a:rPr>
              <a:t>Distribusjon av vaksinedoser kan baseres på  geografisk fordeling av risikopopulasjoner</a:t>
            </a:r>
          </a:p>
          <a:p>
            <a:pPr marL="285750" indent="-285750">
              <a:spcAft>
                <a:spcPts val="600"/>
              </a:spcAft>
              <a:buClrTx/>
              <a:buFont typeface="Arial" panose="020B0604020202020204" pitchFamily="34" charset="0"/>
              <a:buChar char="•"/>
            </a:pPr>
            <a:r>
              <a:rPr lang="nb-NO" sz="1600">
                <a:solidFill>
                  <a:schemeClr val="tx1"/>
                </a:solidFill>
                <a:cs typeface="Calibri Light"/>
              </a:rPr>
              <a:t>Data kan spesifiseres på kommunenivå og for opptaksområder per sykehus</a:t>
            </a:r>
          </a:p>
          <a:p>
            <a:pPr marL="285750" indent="-285750">
              <a:spcAft>
                <a:spcPts val="600"/>
              </a:spcAft>
              <a:buClrTx/>
              <a:buFont typeface="Arial" panose="020B0604020202020204" pitchFamily="34" charset="0"/>
              <a:buChar char="•"/>
            </a:pPr>
            <a:r>
              <a:rPr lang="nb-NO" sz="1600">
                <a:solidFill>
                  <a:schemeClr val="tx1"/>
                </a:solidFill>
                <a:cs typeface="Calibri Light"/>
              </a:rPr>
              <a:t>Data må kombineres med kommunenes estimater av antall helsepersonell med pasientkontakt (allerede innrapportert</a:t>
            </a:r>
            <a:r>
              <a:rPr lang="nb-NO" sz="1600">
                <a:solidFill>
                  <a:schemeClr val="tx1"/>
                </a:solidFill>
                <a:latin typeface="Calibri Light"/>
                <a:cs typeface="Calibri Light"/>
              </a:rPr>
              <a:t>)</a:t>
            </a:r>
            <a:endParaRPr lang="nb-NO" sz="1600">
              <a:solidFill>
                <a:schemeClr val="tx1"/>
              </a:solidFill>
              <a:latin typeface="Calibri Light" panose="020F0302020204030204" pitchFamily="34" charset="0"/>
              <a:cs typeface="Calibri Light" panose="020F0302020204030204" pitchFamily="34" charset="0"/>
            </a:endParaRPr>
          </a:p>
        </p:txBody>
      </p:sp>
      <p:sp>
        <p:nvSpPr>
          <p:cNvPr id="12" name="TekstSylinder 11">
            <a:extLst>
              <a:ext uri="{FF2B5EF4-FFF2-40B4-BE49-F238E27FC236}">
                <a16:creationId xmlns:a16="http://schemas.microsoft.com/office/drawing/2014/main" id="{8E5AA463-1EB6-47B2-9114-AD7027483319}"/>
              </a:ext>
            </a:extLst>
          </p:cNvPr>
          <p:cNvSpPr txBox="1"/>
          <p:nvPr/>
        </p:nvSpPr>
        <p:spPr>
          <a:xfrm>
            <a:off x="586317" y="516999"/>
            <a:ext cx="9423182" cy="808042"/>
          </a:xfrm>
          <a:prstGeom prst="rect">
            <a:avLst/>
          </a:prstGeom>
          <a:noFill/>
        </p:spPr>
        <p:txBody>
          <a:bodyPr wrap="square" rtlCol="0">
            <a:spAutoFit/>
          </a:bodyPr>
          <a:lstStyle/>
          <a:p>
            <a:pPr>
              <a:defRPr/>
            </a:pPr>
            <a:r>
              <a:rPr lang="nb-NO" sz="4651">
                <a:solidFill>
                  <a:schemeClr val="accent6"/>
                </a:solidFill>
                <a:latin typeface="+mj-lt"/>
                <a:ea typeface="+mj-ea"/>
                <a:cs typeface="+mj-cs"/>
              </a:rPr>
              <a:t>Geografisk fordeling av risikogrupper</a:t>
            </a:r>
          </a:p>
        </p:txBody>
      </p:sp>
      <p:pic>
        <p:nvPicPr>
          <p:cNvPr id="13" name="Bilde 12">
            <a:extLst>
              <a:ext uri="{FF2B5EF4-FFF2-40B4-BE49-F238E27FC236}">
                <a16:creationId xmlns:a16="http://schemas.microsoft.com/office/drawing/2014/main" id="{7A0D1260-A799-487A-9A14-3F17A21072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3024390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A5D76C4-A18A-4CC0-959D-9F84909B9F8C}"/>
              </a:ext>
            </a:extLst>
          </p:cNvPr>
          <p:cNvSpPr>
            <a:spLocks noGrp="1"/>
          </p:cNvSpPr>
          <p:nvPr>
            <p:ph type="body" sz="quarter" idx="12"/>
          </p:nvPr>
        </p:nvSpPr>
        <p:spPr/>
        <p:txBody>
          <a:bodyPr vert="horz" lIns="0" tIns="0" rIns="0" bIns="0" rtlCol="0" anchor="t">
            <a:normAutofit fontScale="92500"/>
          </a:bodyPr>
          <a:lstStyle/>
          <a:p>
            <a:pPr marL="269875" indent="-269875"/>
            <a:r>
              <a:rPr lang="nb-NO"/>
              <a:t>Detaljert opplisting av oppgaver som gjelder uansett vaksine og prioritering</a:t>
            </a:r>
          </a:p>
          <a:p>
            <a:pPr marL="269875" indent="-269875"/>
            <a:r>
              <a:rPr lang="nb-NO"/>
              <a:t>Spesifikk informasjon om vaksiner er dette lagt inn der denne er tilgjengelig</a:t>
            </a:r>
          </a:p>
          <a:p>
            <a:pPr marL="269875" indent="-269875"/>
            <a:r>
              <a:rPr lang="nb-NO"/>
              <a:t>Listene er laget for å kunne brukes direkte i kommunene ved behov</a:t>
            </a:r>
            <a:endParaRPr lang="nb-NO">
              <a:cs typeface="Calibri" panose="020F0502020204030204"/>
            </a:endParaRPr>
          </a:p>
          <a:p>
            <a:pPr marL="539750" lvl="1" indent="-179705"/>
            <a:r>
              <a:rPr lang="nb-NO"/>
              <a:t> tilgjengelig i Word og PDF-format</a:t>
            </a:r>
            <a:endParaRPr lang="nb-NO">
              <a:cs typeface="Calibri"/>
            </a:endParaRPr>
          </a:p>
          <a:p>
            <a:pPr marL="539750" lvl="1" indent="-179705"/>
            <a:r>
              <a:rPr lang="nb-NO"/>
              <a:t>Nynorsk utgave kommer </a:t>
            </a:r>
            <a:endParaRPr lang="nb-NO">
              <a:cs typeface="Calibri"/>
            </a:endParaRPr>
          </a:p>
          <a:p>
            <a:pPr marL="269875" indent="-269875"/>
            <a:r>
              <a:rPr lang="nb-NO"/>
              <a:t>Gitt situasjonen må kommunene kunne justere lokale planer basert på</a:t>
            </a:r>
          </a:p>
          <a:p>
            <a:pPr marL="539750" lvl="1" indent="-179705"/>
            <a:r>
              <a:rPr lang="nb-NO"/>
              <a:t>endringer i prioriteringer</a:t>
            </a:r>
            <a:endParaRPr lang="nb-NO">
              <a:cs typeface="Calibri"/>
            </a:endParaRPr>
          </a:p>
          <a:p>
            <a:pPr marL="539750" lvl="1" indent="-179705"/>
            <a:r>
              <a:rPr lang="nb-NO"/>
              <a:t>Vaksinetilgang</a:t>
            </a:r>
            <a:endParaRPr lang="nb-NO">
              <a:cs typeface="Calibri" panose="020F0502020204030204"/>
            </a:endParaRPr>
          </a:p>
          <a:p>
            <a:pPr marL="539750" lvl="1" indent="-179705"/>
            <a:r>
              <a:rPr lang="nb-NO"/>
              <a:t>ny kunnskap om vaksinenes egenskaper (effekt, sikkerhet, oppbevarings og håndteringsbetingelser)</a:t>
            </a:r>
          </a:p>
          <a:p>
            <a:pPr marL="539750" lvl="1" indent="-179705"/>
            <a:endParaRPr lang="nb-NO">
              <a:cs typeface="Calibri"/>
            </a:endParaRPr>
          </a:p>
        </p:txBody>
      </p:sp>
      <p:sp>
        <p:nvSpPr>
          <p:cNvPr id="3" name="Plassholder for dato 2">
            <a:extLst>
              <a:ext uri="{FF2B5EF4-FFF2-40B4-BE49-F238E27FC236}">
                <a16:creationId xmlns:a16="http://schemas.microsoft.com/office/drawing/2014/main" id="{40D8E6B2-7102-42A4-913F-564A9B11D481}"/>
              </a:ext>
            </a:extLst>
          </p:cNvPr>
          <p:cNvSpPr>
            <a:spLocks noGrp="1"/>
          </p:cNvSpPr>
          <p:nvPr>
            <p:ph type="dt" sz="half" idx="13"/>
          </p:nvPr>
        </p:nvSpPr>
        <p:spPr/>
        <p:txBody>
          <a:bodyPr/>
          <a:lstStyle/>
          <a:p>
            <a:endParaRPr lang="nb-NO"/>
          </a:p>
        </p:txBody>
      </p:sp>
      <p:sp>
        <p:nvSpPr>
          <p:cNvPr id="4" name="Tittel 3">
            <a:extLst>
              <a:ext uri="{FF2B5EF4-FFF2-40B4-BE49-F238E27FC236}">
                <a16:creationId xmlns:a16="http://schemas.microsoft.com/office/drawing/2014/main" id="{022EE8A4-4F8E-4C87-9BD4-EEF14DA73428}"/>
              </a:ext>
            </a:extLst>
          </p:cNvPr>
          <p:cNvSpPr>
            <a:spLocks noGrp="1"/>
          </p:cNvSpPr>
          <p:nvPr>
            <p:ph type="title"/>
          </p:nvPr>
        </p:nvSpPr>
        <p:spPr/>
        <p:txBody>
          <a:bodyPr/>
          <a:lstStyle/>
          <a:p>
            <a:r>
              <a:rPr lang="nb-NO"/>
              <a:t>Tiltaksplan</a:t>
            </a:r>
          </a:p>
        </p:txBody>
      </p:sp>
      <p:sp>
        <p:nvSpPr>
          <p:cNvPr id="5" name="Plassholder for tekst 4">
            <a:extLst>
              <a:ext uri="{FF2B5EF4-FFF2-40B4-BE49-F238E27FC236}">
                <a16:creationId xmlns:a16="http://schemas.microsoft.com/office/drawing/2014/main" id="{143AB7BB-DD2E-4876-B4D3-FFF84C881189}"/>
              </a:ext>
            </a:extLst>
          </p:cNvPr>
          <p:cNvSpPr>
            <a:spLocks noGrp="1"/>
          </p:cNvSpPr>
          <p:nvPr>
            <p:ph type="body" sz="quarter" idx="11"/>
          </p:nvPr>
        </p:nvSpPr>
        <p:spPr/>
        <p:txBody>
          <a:bodyPr/>
          <a:lstStyle/>
          <a:p>
            <a:r>
              <a:rPr lang="nb-NO"/>
              <a:t>Opplisting av oppgaver før og under vaksinasjonskampanjen</a:t>
            </a:r>
          </a:p>
        </p:txBody>
      </p:sp>
      <p:pic>
        <p:nvPicPr>
          <p:cNvPr id="6" name="Bilde 5">
            <a:extLst>
              <a:ext uri="{FF2B5EF4-FFF2-40B4-BE49-F238E27FC236}">
                <a16:creationId xmlns:a16="http://schemas.microsoft.com/office/drawing/2014/main" id="{0D2B4112-5534-4D67-B79C-1A357EC2F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4175511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2D9C1700-C5D9-466E-B3F7-F660B30A2021}"/>
              </a:ext>
            </a:extLst>
          </p:cNvPr>
          <p:cNvSpPr>
            <a:spLocks noGrp="1"/>
          </p:cNvSpPr>
          <p:nvPr>
            <p:ph type="body" sz="quarter" idx="12"/>
          </p:nvPr>
        </p:nvSpPr>
        <p:spPr>
          <a:xfrm>
            <a:off x="1015533" y="2097742"/>
            <a:ext cx="10515448" cy="4041832"/>
          </a:xfrm>
        </p:spPr>
        <p:txBody>
          <a:bodyPr vert="horz" lIns="0" tIns="0" rIns="0" bIns="0" rtlCol="0" anchor="t">
            <a:normAutofit fontScale="92500" lnSpcReduction="20000"/>
          </a:bodyPr>
          <a:lstStyle/>
          <a:p>
            <a:pPr marL="179705" indent="-179705">
              <a:spcAft>
                <a:spcPts val="0"/>
              </a:spcAft>
            </a:pPr>
            <a:endParaRPr lang="nb-NO">
              <a:cs typeface="Calibri"/>
            </a:endParaRPr>
          </a:p>
          <a:p>
            <a:pPr marL="269875" indent="-179705">
              <a:spcAft>
                <a:spcPts val="0"/>
              </a:spcAft>
            </a:pPr>
            <a:r>
              <a:rPr lang="nb-NO"/>
              <a:t>Klart definere roller og ansvar for partene som skal delta i vaksinasjonsarbeidet </a:t>
            </a:r>
            <a:endParaRPr lang="nb-NO">
              <a:cs typeface="Calibri"/>
            </a:endParaRPr>
          </a:p>
          <a:p>
            <a:pPr marL="269875" indent="-179705"/>
            <a:r>
              <a:rPr lang="nb-NO">
                <a:ea typeface="+mn-lt"/>
                <a:cs typeface="+mn-lt"/>
              </a:rPr>
              <a:t>Dialog med og avklare fastlegenes deltakelse i vaksinasjon av prioriterte grupper</a:t>
            </a:r>
            <a:endParaRPr lang="nb-NO">
              <a:cs typeface="Calibri"/>
            </a:endParaRPr>
          </a:p>
          <a:p>
            <a:pPr marL="269875" indent="-179705"/>
            <a:r>
              <a:rPr lang="nb-NO">
                <a:ea typeface="+mn-lt"/>
                <a:cs typeface="+mn-lt"/>
              </a:rPr>
              <a:t>Samarbeid med andre virksomheter for å ha nok helsepersonell</a:t>
            </a:r>
          </a:p>
          <a:p>
            <a:pPr marL="269875" indent="-179705"/>
            <a:r>
              <a:rPr lang="nb-NO">
                <a:ea typeface="+mn-lt"/>
                <a:cs typeface="+mn-lt"/>
              </a:rPr>
              <a:t>Etablere kontakt med frivillige organisasjoner eller private firmaer som kan bistå ved sentralisert vaksinering</a:t>
            </a:r>
          </a:p>
          <a:p>
            <a:pPr marL="269875" indent="-179705"/>
            <a:r>
              <a:rPr lang="nb-NO">
                <a:ea typeface="+mn-lt"/>
                <a:cs typeface="+mn-lt"/>
              </a:rPr>
              <a:t>OPPLÆRING</a:t>
            </a:r>
            <a:endParaRPr lang="nb-NO">
              <a:cs typeface="Calibri"/>
            </a:endParaRPr>
          </a:p>
          <a:p>
            <a:pPr marL="179705" indent="-179705">
              <a:spcAft>
                <a:spcPts val="0"/>
              </a:spcAft>
            </a:pPr>
            <a:endParaRPr lang="nb-NO">
              <a:cs typeface="Calibri"/>
            </a:endParaRPr>
          </a:p>
          <a:p>
            <a:pPr marL="179705" indent="-179705"/>
            <a:endParaRPr lang="nb-NO">
              <a:cs typeface="Calibri"/>
            </a:endParaRPr>
          </a:p>
          <a:p>
            <a:pPr marL="179705" indent="-179705"/>
            <a:endParaRPr lang="nb-NO">
              <a:cs typeface="Calibri"/>
            </a:endParaRPr>
          </a:p>
          <a:p>
            <a:pPr marL="179705" indent="-179705"/>
            <a:endParaRPr lang="nb-NO">
              <a:cs typeface="Calibri"/>
            </a:endParaRPr>
          </a:p>
        </p:txBody>
      </p:sp>
      <p:sp>
        <p:nvSpPr>
          <p:cNvPr id="4" name="Plassholder for dato 3">
            <a:extLst>
              <a:ext uri="{FF2B5EF4-FFF2-40B4-BE49-F238E27FC236}">
                <a16:creationId xmlns:a16="http://schemas.microsoft.com/office/drawing/2014/main" id="{B100EE9B-49BE-49B5-BE78-C8D70566CCE6}"/>
              </a:ext>
            </a:extLst>
          </p:cNvPr>
          <p:cNvSpPr>
            <a:spLocks noGrp="1"/>
          </p:cNvSpPr>
          <p:nvPr>
            <p:ph type="dt" sz="half" idx="13"/>
          </p:nvPr>
        </p:nvSpPr>
        <p:spPr/>
        <p:txBody>
          <a:bodyPr/>
          <a:lstStyle/>
          <a:p>
            <a:endParaRPr lang="nb-NO"/>
          </a:p>
        </p:txBody>
      </p:sp>
      <p:sp>
        <p:nvSpPr>
          <p:cNvPr id="7" name="Tittel 6">
            <a:extLst>
              <a:ext uri="{FF2B5EF4-FFF2-40B4-BE49-F238E27FC236}">
                <a16:creationId xmlns:a16="http://schemas.microsoft.com/office/drawing/2014/main" id="{7E855E01-FBEE-4444-BECA-4575EF27E87D}"/>
              </a:ext>
            </a:extLst>
          </p:cNvPr>
          <p:cNvSpPr>
            <a:spLocks noGrp="1"/>
          </p:cNvSpPr>
          <p:nvPr>
            <p:ph type="title"/>
          </p:nvPr>
        </p:nvSpPr>
        <p:spPr/>
        <p:txBody>
          <a:bodyPr/>
          <a:lstStyle/>
          <a:p>
            <a:r>
              <a:rPr lang="nb-NO"/>
              <a:t>Gjennomføring av vaksinasjon</a:t>
            </a:r>
          </a:p>
        </p:txBody>
      </p:sp>
      <p:sp>
        <p:nvSpPr>
          <p:cNvPr id="8" name="Plassholder for tekst 7">
            <a:extLst>
              <a:ext uri="{FF2B5EF4-FFF2-40B4-BE49-F238E27FC236}">
                <a16:creationId xmlns:a16="http://schemas.microsoft.com/office/drawing/2014/main" id="{52942295-3DFB-48D3-8946-0DBF60C03380}"/>
              </a:ext>
            </a:extLst>
          </p:cNvPr>
          <p:cNvSpPr>
            <a:spLocks noGrp="1"/>
          </p:cNvSpPr>
          <p:nvPr>
            <p:ph type="body" sz="quarter" idx="11"/>
          </p:nvPr>
        </p:nvSpPr>
        <p:spPr/>
        <p:txBody>
          <a:bodyPr vert="horz" wrap="square" lIns="0" tIns="0" rIns="0" bIns="0" rtlCol="0" anchor="t">
            <a:spAutoFit/>
          </a:bodyPr>
          <a:lstStyle/>
          <a:p>
            <a:r>
              <a:rPr lang="nb-NO" sz="2750"/>
              <a:t>Detaljert plan for kommunen – de som skal </a:t>
            </a:r>
            <a:r>
              <a:rPr lang="nb-NO" sz="2750" b="1"/>
              <a:t>vaksinere</a:t>
            </a:r>
            <a:endParaRPr lang="nb-NO" b="1"/>
          </a:p>
        </p:txBody>
      </p:sp>
      <p:pic>
        <p:nvPicPr>
          <p:cNvPr id="6" name="Bilde 5">
            <a:extLst>
              <a:ext uri="{FF2B5EF4-FFF2-40B4-BE49-F238E27FC236}">
                <a16:creationId xmlns:a16="http://schemas.microsoft.com/office/drawing/2014/main" id="{AA93C6ED-492C-4324-BB95-FCE04FF68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3782639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vert="horz" lIns="0" tIns="0" rIns="0" bIns="0" rtlCol="0" anchor="t">
            <a:normAutofit fontScale="85000" lnSpcReduction="20000"/>
          </a:bodyPr>
          <a:lstStyle/>
          <a:p>
            <a:pPr marL="269875" indent="-269875"/>
            <a:r>
              <a:rPr lang="nb-NO"/>
              <a:t>Fastleger er viktige for å identifisere risikogrupper, og i noen kommuner viktige vaksinatører.</a:t>
            </a:r>
          </a:p>
          <a:p>
            <a:pPr marL="269875" indent="-269875"/>
            <a:r>
              <a:rPr lang="nb-NO"/>
              <a:t>HOD vil sende på høring forskriftsendringer som tydeliggjør fastlegenes rolle i covid-19-vaksineringen</a:t>
            </a:r>
          </a:p>
          <a:p>
            <a:pPr marL="539750" lvl="1" indent="-179705"/>
            <a:r>
              <a:rPr lang="nb-NO"/>
              <a:t>Honorar for fastlegenes oppgaver (de som følger av endringen) beskrives.</a:t>
            </a:r>
            <a:endParaRPr lang="nb-NO">
              <a:cs typeface="Calibri"/>
            </a:endParaRPr>
          </a:p>
          <a:p>
            <a:pPr marL="539750" lvl="1" indent="-179705"/>
            <a:r>
              <a:rPr lang="nb-NO"/>
              <a:t>Høringen legges ut på </a:t>
            </a:r>
            <a:r>
              <a:rPr lang="nb-NO" err="1"/>
              <a:t>HODs</a:t>
            </a:r>
            <a:r>
              <a:rPr lang="nb-NO"/>
              <a:t> nettsider – kun 4 dager</a:t>
            </a:r>
            <a:endParaRPr lang="nb-NO">
              <a:cs typeface="Calibri"/>
            </a:endParaRPr>
          </a:p>
          <a:p>
            <a:pPr marL="269875" indent="-269875"/>
            <a:endParaRPr lang="nb-NO">
              <a:cs typeface="Calibri"/>
            </a:endParaRPr>
          </a:p>
          <a:p>
            <a:pPr marL="269875" lvl="0" indent="-269875"/>
            <a:r>
              <a:rPr lang="nb-NO"/>
              <a:t>Selv om fastlegenes rolle tydeliggjøres, vil det være nødvendig med involvering av fastlegene i kommunenes planarbeid, dersom kommunene ønsker at fastlegene skal delta i vaksinasjonsarbeidet.</a:t>
            </a:r>
            <a:endParaRPr lang="nb-NO">
              <a:cs typeface="Calibri"/>
            </a:endParaRPr>
          </a:p>
          <a:p>
            <a:pPr marL="269875" indent="-269875"/>
            <a:endParaRPr lang="nb-NO">
              <a:cs typeface="Calibri"/>
            </a:endParaRPr>
          </a:p>
        </p:txBody>
      </p:sp>
      <p:sp>
        <p:nvSpPr>
          <p:cNvPr id="3" name="Tittel 2"/>
          <p:cNvSpPr>
            <a:spLocks noGrp="1"/>
          </p:cNvSpPr>
          <p:nvPr>
            <p:ph type="title"/>
          </p:nvPr>
        </p:nvSpPr>
        <p:spPr/>
        <p:txBody>
          <a:bodyPr/>
          <a:lstStyle/>
          <a:p>
            <a:r>
              <a:rPr lang="nb-NO"/>
              <a:t>Fastlegenes rolle</a:t>
            </a:r>
          </a:p>
        </p:txBody>
      </p:sp>
      <p:sp>
        <p:nvSpPr>
          <p:cNvPr id="4" name="Plassholder for tekst 3"/>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212739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DA3DD0-60A8-4419-AB5B-ABE12A0E3A35}"/>
              </a:ext>
            </a:extLst>
          </p:cNvPr>
          <p:cNvSpPr>
            <a:spLocks noGrp="1"/>
          </p:cNvSpPr>
          <p:nvPr>
            <p:ph type="title"/>
          </p:nvPr>
        </p:nvSpPr>
        <p:spPr>
          <a:xfrm>
            <a:off x="1376316" y="884137"/>
            <a:ext cx="8020478" cy="387798"/>
          </a:xfrm>
        </p:spPr>
        <p:txBody>
          <a:bodyPr/>
          <a:lstStyle/>
          <a:p>
            <a:r>
              <a:rPr lang="nb-NO" sz="2800">
                <a:solidFill>
                  <a:schemeClr val="tx1"/>
                </a:solidFill>
                <a:latin typeface="Calibri Light" panose="020F0302020204030204" pitchFamily="34" charset="0"/>
                <a:cs typeface="Calibri Light" panose="020F0302020204030204" pitchFamily="34" charset="0"/>
              </a:rPr>
              <a:t>Utvikling av programmets aktivitet</a:t>
            </a:r>
          </a:p>
        </p:txBody>
      </p:sp>
      <p:sp>
        <p:nvSpPr>
          <p:cNvPr id="9" name="Rektangel 8">
            <a:extLst>
              <a:ext uri="{FF2B5EF4-FFF2-40B4-BE49-F238E27FC236}">
                <a16:creationId xmlns:a16="http://schemas.microsoft.com/office/drawing/2014/main" id="{652C36AE-6348-4AA1-B30E-7FF6FE478153}"/>
              </a:ext>
            </a:extLst>
          </p:cNvPr>
          <p:cNvSpPr/>
          <p:nvPr/>
        </p:nvSpPr>
        <p:spPr>
          <a:xfrm>
            <a:off x="3296910" y="2152667"/>
            <a:ext cx="1772723" cy="85529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solidFill>
                  <a:schemeClr val="tx1"/>
                </a:solidFill>
                <a:latin typeface="Calibri Light" panose="020F0302020204030204" pitchFamily="34" charset="0"/>
                <a:cs typeface="Calibri Light" panose="020F0302020204030204" pitchFamily="34" charset="0"/>
              </a:rPr>
              <a:t>Anbefaling og prioritering</a:t>
            </a:r>
          </a:p>
        </p:txBody>
      </p:sp>
      <p:sp>
        <p:nvSpPr>
          <p:cNvPr id="16" name="Rektangel 15">
            <a:extLst>
              <a:ext uri="{FF2B5EF4-FFF2-40B4-BE49-F238E27FC236}">
                <a16:creationId xmlns:a16="http://schemas.microsoft.com/office/drawing/2014/main" id="{6B5E980F-3FD6-4257-BE1A-77AA80EEF654}"/>
              </a:ext>
            </a:extLst>
          </p:cNvPr>
          <p:cNvSpPr/>
          <p:nvPr/>
        </p:nvSpPr>
        <p:spPr>
          <a:xfrm>
            <a:off x="1439089" y="2152667"/>
            <a:ext cx="1759127" cy="85529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solidFill>
                  <a:schemeClr val="tx1"/>
                </a:solidFill>
                <a:latin typeface="Calibri Light" panose="020F0302020204030204" pitchFamily="34" charset="0"/>
                <a:cs typeface="Calibri Light" panose="020F0302020204030204" pitchFamily="34" charset="0"/>
              </a:rPr>
              <a:t>Tilpassing og implementering vaksinasjonsplan</a:t>
            </a:r>
          </a:p>
        </p:txBody>
      </p:sp>
      <p:sp>
        <p:nvSpPr>
          <p:cNvPr id="17" name="Rektangel 16">
            <a:extLst>
              <a:ext uri="{FF2B5EF4-FFF2-40B4-BE49-F238E27FC236}">
                <a16:creationId xmlns:a16="http://schemas.microsoft.com/office/drawing/2014/main" id="{6059FA6A-1D4A-4E06-A1B4-88806E1621FA}"/>
              </a:ext>
            </a:extLst>
          </p:cNvPr>
          <p:cNvSpPr/>
          <p:nvPr/>
        </p:nvSpPr>
        <p:spPr>
          <a:xfrm>
            <a:off x="5168327" y="2152667"/>
            <a:ext cx="1753504" cy="85529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solidFill>
                  <a:schemeClr val="tx1"/>
                </a:solidFill>
                <a:latin typeface="Calibri Light" panose="020F0302020204030204" pitchFamily="34" charset="0"/>
                <a:cs typeface="Calibri Light" panose="020F0302020204030204" pitchFamily="34" charset="0"/>
              </a:rPr>
              <a:t>Overvåkning og oppfølging</a:t>
            </a:r>
          </a:p>
        </p:txBody>
      </p:sp>
      <p:sp>
        <p:nvSpPr>
          <p:cNvPr id="19" name="Rektangel 18">
            <a:extLst>
              <a:ext uri="{FF2B5EF4-FFF2-40B4-BE49-F238E27FC236}">
                <a16:creationId xmlns:a16="http://schemas.microsoft.com/office/drawing/2014/main" id="{E79C158E-2DF6-4281-86F7-50178F990461}"/>
              </a:ext>
            </a:extLst>
          </p:cNvPr>
          <p:cNvSpPr/>
          <p:nvPr/>
        </p:nvSpPr>
        <p:spPr>
          <a:xfrm>
            <a:off x="7020525" y="2152666"/>
            <a:ext cx="1772723" cy="85529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solidFill>
                  <a:schemeClr val="tx1"/>
                </a:solidFill>
                <a:latin typeface="Calibri Light" panose="020F0302020204030204" pitchFamily="34" charset="0"/>
                <a:cs typeface="Calibri Light" panose="020F0302020204030204" pitchFamily="34" charset="0"/>
              </a:rPr>
              <a:t>Kommunikasjon</a:t>
            </a:r>
          </a:p>
        </p:txBody>
      </p:sp>
      <p:sp>
        <p:nvSpPr>
          <p:cNvPr id="25" name="Rektangel 24">
            <a:extLst>
              <a:ext uri="{FF2B5EF4-FFF2-40B4-BE49-F238E27FC236}">
                <a16:creationId xmlns:a16="http://schemas.microsoft.com/office/drawing/2014/main" id="{EE7E6A4C-7A20-4ED5-8C48-AFF6545BED21}"/>
              </a:ext>
            </a:extLst>
          </p:cNvPr>
          <p:cNvSpPr/>
          <p:nvPr/>
        </p:nvSpPr>
        <p:spPr>
          <a:xfrm>
            <a:off x="8891941" y="2152665"/>
            <a:ext cx="1772723" cy="85529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600">
                <a:solidFill>
                  <a:schemeClr val="tx1"/>
                </a:solidFill>
                <a:latin typeface="Calibri Light"/>
                <a:cs typeface="Calibri Light"/>
              </a:rPr>
              <a:t>Analyser og forskning</a:t>
            </a:r>
            <a:endParaRPr lang="nb-NO" sz="1600">
              <a:solidFill>
                <a:schemeClr val="tx1"/>
              </a:solidFill>
              <a:latin typeface="Calibri Light" panose="020F0302020204030204" pitchFamily="34" charset="0"/>
              <a:cs typeface="Calibri Light" panose="020F0302020204030204" pitchFamily="34" charset="0"/>
            </a:endParaRPr>
          </a:p>
        </p:txBody>
      </p:sp>
      <p:sp>
        <p:nvSpPr>
          <p:cNvPr id="26" name="Rektangel 25">
            <a:extLst>
              <a:ext uri="{FF2B5EF4-FFF2-40B4-BE49-F238E27FC236}">
                <a16:creationId xmlns:a16="http://schemas.microsoft.com/office/drawing/2014/main" id="{53E9324C-F2AD-4940-B7ED-669D33C7DF2B}"/>
              </a:ext>
            </a:extLst>
          </p:cNvPr>
          <p:cNvSpPr/>
          <p:nvPr/>
        </p:nvSpPr>
        <p:spPr>
          <a:xfrm>
            <a:off x="3301193" y="3828388"/>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Etiske vurderinger</a:t>
            </a:r>
          </a:p>
        </p:txBody>
      </p:sp>
      <p:sp>
        <p:nvSpPr>
          <p:cNvPr id="27" name="Rektangel 26">
            <a:extLst>
              <a:ext uri="{FF2B5EF4-FFF2-40B4-BE49-F238E27FC236}">
                <a16:creationId xmlns:a16="http://schemas.microsoft.com/office/drawing/2014/main" id="{A891F9BC-EA9D-43ED-B48E-E21188A6AF7C}"/>
              </a:ext>
            </a:extLst>
          </p:cNvPr>
          <p:cNvSpPr/>
          <p:nvPr/>
        </p:nvSpPr>
        <p:spPr>
          <a:xfrm>
            <a:off x="3301192" y="4285869"/>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Risikogrupper</a:t>
            </a:r>
          </a:p>
        </p:txBody>
      </p:sp>
      <p:sp>
        <p:nvSpPr>
          <p:cNvPr id="28" name="Rektangel 27">
            <a:extLst>
              <a:ext uri="{FF2B5EF4-FFF2-40B4-BE49-F238E27FC236}">
                <a16:creationId xmlns:a16="http://schemas.microsoft.com/office/drawing/2014/main" id="{66103937-398B-4297-BDD6-61CC04AD5CBF}"/>
              </a:ext>
            </a:extLst>
          </p:cNvPr>
          <p:cNvSpPr/>
          <p:nvPr/>
        </p:nvSpPr>
        <p:spPr>
          <a:xfrm>
            <a:off x="3301192" y="4743350"/>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Vaksinekunnskap</a:t>
            </a:r>
          </a:p>
        </p:txBody>
      </p:sp>
      <p:sp>
        <p:nvSpPr>
          <p:cNvPr id="29" name="Rektangel 28">
            <a:extLst>
              <a:ext uri="{FF2B5EF4-FFF2-40B4-BE49-F238E27FC236}">
                <a16:creationId xmlns:a16="http://schemas.microsoft.com/office/drawing/2014/main" id="{2F5F39B6-FC18-43EC-9078-70E9F7EDA3DC}"/>
              </a:ext>
            </a:extLst>
          </p:cNvPr>
          <p:cNvSpPr/>
          <p:nvPr/>
        </p:nvSpPr>
        <p:spPr>
          <a:xfrm>
            <a:off x="3301192" y="5200831"/>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Epidemiologiske </a:t>
            </a:r>
          </a:p>
          <a:p>
            <a:pPr algn="ctr"/>
            <a:r>
              <a:rPr lang="nb-NO" sz="1200">
                <a:solidFill>
                  <a:schemeClr val="tx1"/>
                </a:solidFill>
                <a:latin typeface="Calibri Light" panose="020F0302020204030204" pitchFamily="34" charset="0"/>
                <a:cs typeface="Calibri Light" panose="020F0302020204030204" pitchFamily="34" charset="0"/>
              </a:rPr>
              <a:t>scenarier</a:t>
            </a:r>
          </a:p>
        </p:txBody>
      </p:sp>
      <p:sp>
        <p:nvSpPr>
          <p:cNvPr id="21" name="Rektangel 20">
            <a:extLst>
              <a:ext uri="{FF2B5EF4-FFF2-40B4-BE49-F238E27FC236}">
                <a16:creationId xmlns:a16="http://schemas.microsoft.com/office/drawing/2014/main" id="{C5A9285D-21A0-437F-BC53-26DFA703422A}"/>
              </a:ext>
            </a:extLst>
          </p:cNvPr>
          <p:cNvSpPr/>
          <p:nvPr/>
        </p:nvSpPr>
        <p:spPr>
          <a:xfrm>
            <a:off x="1425493" y="3828388"/>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Vaksineavtaler</a:t>
            </a:r>
          </a:p>
        </p:txBody>
      </p:sp>
      <p:sp>
        <p:nvSpPr>
          <p:cNvPr id="23" name="Rektangel 22">
            <a:extLst>
              <a:ext uri="{FF2B5EF4-FFF2-40B4-BE49-F238E27FC236}">
                <a16:creationId xmlns:a16="http://schemas.microsoft.com/office/drawing/2014/main" id="{32ED6ADC-2FF3-47E6-8880-7480715DAA98}"/>
              </a:ext>
            </a:extLst>
          </p:cNvPr>
          <p:cNvSpPr/>
          <p:nvPr/>
        </p:nvSpPr>
        <p:spPr>
          <a:xfrm>
            <a:off x="1425492" y="4285869"/>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Innkjøp / lager</a:t>
            </a:r>
          </a:p>
        </p:txBody>
      </p:sp>
      <p:sp>
        <p:nvSpPr>
          <p:cNvPr id="24" name="Rektangel 23">
            <a:extLst>
              <a:ext uri="{FF2B5EF4-FFF2-40B4-BE49-F238E27FC236}">
                <a16:creationId xmlns:a16="http://schemas.microsoft.com/office/drawing/2014/main" id="{36F4CD14-1CAC-4100-B74C-B25F6F43CB92}"/>
              </a:ext>
            </a:extLst>
          </p:cNvPr>
          <p:cNvSpPr/>
          <p:nvPr/>
        </p:nvSpPr>
        <p:spPr>
          <a:xfrm>
            <a:off x="1425492" y="4743350"/>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Pakking / </a:t>
            </a:r>
          </a:p>
          <a:p>
            <a:pPr algn="ctr"/>
            <a:r>
              <a:rPr lang="nb-NO" sz="1200">
                <a:solidFill>
                  <a:schemeClr val="tx1"/>
                </a:solidFill>
                <a:latin typeface="Calibri Light" panose="020F0302020204030204" pitchFamily="34" charset="0"/>
                <a:cs typeface="Calibri Light" panose="020F0302020204030204" pitchFamily="34" charset="0"/>
              </a:rPr>
              <a:t>distribusjon</a:t>
            </a:r>
          </a:p>
        </p:txBody>
      </p:sp>
      <p:sp>
        <p:nvSpPr>
          <p:cNvPr id="32" name="Rektangel 31">
            <a:extLst>
              <a:ext uri="{FF2B5EF4-FFF2-40B4-BE49-F238E27FC236}">
                <a16:creationId xmlns:a16="http://schemas.microsoft.com/office/drawing/2014/main" id="{64FDA066-E4B0-465B-9180-76B54984C16B}"/>
              </a:ext>
            </a:extLst>
          </p:cNvPr>
          <p:cNvSpPr/>
          <p:nvPr/>
        </p:nvSpPr>
        <p:spPr>
          <a:xfrm>
            <a:off x="1425492" y="5200831"/>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Vaksinasjonsveileder</a:t>
            </a:r>
          </a:p>
        </p:txBody>
      </p:sp>
      <p:sp>
        <p:nvSpPr>
          <p:cNvPr id="33" name="Rektangel 32">
            <a:extLst>
              <a:ext uri="{FF2B5EF4-FFF2-40B4-BE49-F238E27FC236}">
                <a16:creationId xmlns:a16="http://schemas.microsoft.com/office/drawing/2014/main" id="{37F9B91F-0197-4F23-AF12-D07C1A9197AC}"/>
              </a:ext>
            </a:extLst>
          </p:cNvPr>
          <p:cNvSpPr/>
          <p:nvPr/>
        </p:nvSpPr>
        <p:spPr>
          <a:xfrm>
            <a:off x="5171182" y="3828388"/>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Tidsriktig registering </a:t>
            </a:r>
          </a:p>
          <a:p>
            <a:pPr algn="ctr"/>
            <a:r>
              <a:rPr lang="nb-NO" sz="1200">
                <a:solidFill>
                  <a:schemeClr val="tx1"/>
                </a:solidFill>
                <a:latin typeface="Calibri Light" panose="020F0302020204030204" pitchFamily="34" charset="0"/>
                <a:cs typeface="Calibri Light" panose="020F0302020204030204" pitchFamily="34" charset="0"/>
              </a:rPr>
              <a:t>og bruk av registerdata </a:t>
            </a:r>
          </a:p>
        </p:txBody>
      </p:sp>
      <p:sp>
        <p:nvSpPr>
          <p:cNvPr id="35" name="Rektangel 34">
            <a:extLst>
              <a:ext uri="{FF2B5EF4-FFF2-40B4-BE49-F238E27FC236}">
                <a16:creationId xmlns:a16="http://schemas.microsoft.com/office/drawing/2014/main" id="{F397491A-01C9-40EA-BD9E-F0EF6A4DC0A2}"/>
              </a:ext>
            </a:extLst>
          </p:cNvPr>
          <p:cNvSpPr/>
          <p:nvPr/>
        </p:nvSpPr>
        <p:spPr>
          <a:xfrm>
            <a:off x="5171181" y="4285869"/>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Bivirkningsovervåkning </a:t>
            </a:r>
          </a:p>
          <a:p>
            <a:pPr algn="ctr"/>
            <a:r>
              <a:rPr lang="nb-NO" sz="1200">
                <a:solidFill>
                  <a:schemeClr val="tx1"/>
                </a:solidFill>
                <a:latin typeface="Calibri Light" panose="020F0302020204030204" pitchFamily="34" charset="0"/>
                <a:cs typeface="Calibri Light" panose="020F0302020204030204" pitchFamily="34" charset="0"/>
              </a:rPr>
              <a:t>og signaldeteksjon</a:t>
            </a:r>
          </a:p>
        </p:txBody>
      </p:sp>
      <p:sp>
        <p:nvSpPr>
          <p:cNvPr id="36" name="Rektangel 35">
            <a:extLst>
              <a:ext uri="{FF2B5EF4-FFF2-40B4-BE49-F238E27FC236}">
                <a16:creationId xmlns:a16="http://schemas.microsoft.com/office/drawing/2014/main" id="{79CC5B9D-2CFF-4D11-8875-5C7346CA0B86}"/>
              </a:ext>
            </a:extLst>
          </p:cNvPr>
          <p:cNvSpPr/>
          <p:nvPr/>
        </p:nvSpPr>
        <p:spPr>
          <a:xfrm>
            <a:off x="5171181" y="4743350"/>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Overvåkning av effekt og vaksinasjonsdekning</a:t>
            </a:r>
          </a:p>
        </p:txBody>
      </p:sp>
      <p:sp>
        <p:nvSpPr>
          <p:cNvPr id="37" name="Rektangel 36">
            <a:extLst>
              <a:ext uri="{FF2B5EF4-FFF2-40B4-BE49-F238E27FC236}">
                <a16:creationId xmlns:a16="http://schemas.microsoft.com/office/drawing/2014/main" id="{0EB36B5D-E330-4500-8F9D-9095F10988C7}"/>
              </a:ext>
            </a:extLst>
          </p:cNvPr>
          <p:cNvSpPr/>
          <p:nvPr/>
        </p:nvSpPr>
        <p:spPr>
          <a:xfrm>
            <a:off x="5171181" y="5200831"/>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a:solidFill>
                  <a:schemeClr val="tx1"/>
                </a:solidFill>
                <a:latin typeface="Calibri Light"/>
                <a:cs typeface="Calibri Light"/>
              </a:rPr>
              <a:t>Effekt av vaksinasjon på covid-19 pandemien</a:t>
            </a:r>
            <a:endParaRPr lang="nb-NO" sz="1200">
              <a:solidFill>
                <a:schemeClr val="tx1"/>
              </a:solidFill>
              <a:latin typeface="Calibri Light" panose="020F0302020204030204" pitchFamily="34" charset="0"/>
              <a:cs typeface="Calibri Light" panose="020F0302020204030204" pitchFamily="34" charset="0"/>
            </a:endParaRPr>
          </a:p>
        </p:txBody>
      </p:sp>
      <p:sp>
        <p:nvSpPr>
          <p:cNvPr id="38" name="Rektangel 37">
            <a:extLst>
              <a:ext uri="{FF2B5EF4-FFF2-40B4-BE49-F238E27FC236}">
                <a16:creationId xmlns:a16="http://schemas.microsoft.com/office/drawing/2014/main" id="{B4EF75B7-A17B-4E11-85F3-15685A355A41}"/>
              </a:ext>
            </a:extLst>
          </p:cNvPr>
          <p:cNvSpPr/>
          <p:nvPr/>
        </p:nvSpPr>
        <p:spPr>
          <a:xfrm>
            <a:off x="5171180" y="5658311"/>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E-helse integrasjon </a:t>
            </a:r>
          </a:p>
          <a:p>
            <a:pPr algn="ctr"/>
            <a:r>
              <a:rPr lang="nb-NO" sz="1200">
                <a:solidFill>
                  <a:schemeClr val="tx1"/>
                </a:solidFill>
                <a:latin typeface="Calibri Light" panose="020F0302020204030204" pitchFamily="34" charset="0"/>
                <a:cs typeface="Calibri Light" panose="020F0302020204030204" pitchFamily="34" charset="0"/>
              </a:rPr>
              <a:t>og samordning</a:t>
            </a:r>
          </a:p>
        </p:txBody>
      </p:sp>
      <p:sp>
        <p:nvSpPr>
          <p:cNvPr id="43" name="Rektangel 42">
            <a:extLst>
              <a:ext uri="{FF2B5EF4-FFF2-40B4-BE49-F238E27FC236}">
                <a16:creationId xmlns:a16="http://schemas.microsoft.com/office/drawing/2014/main" id="{D18912C6-F78A-4353-AF48-18C614ECB280}"/>
              </a:ext>
            </a:extLst>
          </p:cNvPr>
          <p:cNvSpPr/>
          <p:nvPr/>
        </p:nvSpPr>
        <p:spPr>
          <a:xfrm>
            <a:off x="7044453" y="3828388"/>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a:solidFill>
                  <a:schemeClr val="tx1"/>
                </a:solidFill>
                <a:latin typeface="Calibri Light"/>
                <a:cs typeface="Calibri Light"/>
              </a:rPr>
              <a:t>Kommunikasjons-</a:t>
            </a:r>
            <a:endParaRPr lang="nb-NO" sz="1200">
              <a:solidFill>
                <a:schemeClr val="tx1"/>
              </a:solidFill>
              <a:latin typeface="Calibri Light" panose="020F0302020204030204" pitchFamily="34" charset="0"/>
              <a:cs typeface="Calibri Light" panose="020F0302020204030204" pitchFamily="34" charset="0"/>
            </a:endParaRPr>
          </a:p>
          <a:p>
            <a:pPr algn="ctr"/>
            <a:r>
              <a:rPr lang="nb-NO" sz="1200">
                <a:solidFill>
                  <a:schemeClr val="tx1"/>
                </a:solidFill>
                <a:latin typeface="Calibri Light"/>
                <a:cs typeface="Calibri Light"/>
              </a:rPr>
              <a:t>strategi</a:t>
            </a:r>
            <a:endParaRPr lang="nb-NO" sz="1200">
              <a:solidFill>
                <a:schemeClr val="tx1"/>
              </a:solidFill>
              <a:latin typeface="Calibri Light" panose="020F0302020204030204" pitchFamily="34" charset="0"/>
              <a:cs typeface="Calibri Light" panose="020F0302020204030204" pitchFamily="34" charset="0"/>
            </a:endParaRPr>
          </a:p>
        </p:txBody>
      </p:sp>
      <p:sp>
        <p:nvSpPr>
          <p:cNvPr id="44" name="Rektangel 43">
            <a:extLst>
              <a:ext uri="{FF2B5EF4-FFF2-40B4-BE49-F238E27FC236}">
                <a16:creationId xmlns:a16="http://schemas.microsoft.com/office/drawing/2014/main" id="{EE2D39E9-B881-401E-B5C8-1AD6F7A1D390}"/>
              </a:ext>
            </a:extLst>
          </p:cNvPr>
          <p:cNvSpPr/>
          <p:nvPr/>
        </p:nvSpPr>
        <p:spPr>
          <a:xfrm>
            <a:off x="7044452" y="4285869"/>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a:solidFill>
                  <a:schemeClr val="tx1"/>
                </a:solidFill>
                <a:latin typeface="Calibri Light"/>
                <a:cs typeface="Calibri Light"/>
              </a:rPr>
              <a:t>Visuell profil og budskapsplattform</a:t>
            </a:r>
          </a:p>
        </p:txBody>
      </p:sp>
      <p:sp>
        <p:nvSpPr>
          <p:cNvPr id="45" name="Rektangel 44">
            <a:extLst>
              <a:ext uri="{FF2B5EF4-FFF2-40B4-BE49-F238E27FC236}">
                <a16:creationId xmlns:a16="http://schemas.microsoft.com/office/drawing/2014/main" id="{516BE77A-EC4F-4BC4-B9F2-8FA0270E77A1}"/>
              </a:ext>
            </a:extLst>
          </p:cNvPr>
          <p:cNvSpPr/>
          <p:nvPr/>
        </p:nvSpPr>
        <p:spPr>
          <a:xfrm>
            <a:off x="7044452" y="4743350"/>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a:solidFill>
                  <a:schemeClr val="tx1"/>
                </a:solidFill>
                <a:latin typeface="Calibri Light"/>
                <a:cs typeface="Calibri Light"/>
              </a:rPr>
              <a:t>Kommunikasjons-</a:t>
            </a:r>
          </a:p>
          <a:p>
            <a:pPr algn="ctr"/>
            <a:r>
              <a:rPr lang="nb-NO" sz="1200">
                <a:solidFill>
                  <a:schemeClr val="tx1"/>
                </a:solidFill>
                <a:latin typeface="Calibri Light"/>
                <a:cs typeface="Calibri Light"/>
              </a:rPr>
              <a:t>tiltak</a:t>
            </a:r>
            <a:endParaRPr lang="nb-NO" sz="1200">
              <a:solidFill>
                <a:schemeClr val="tx1"/>
              </a:solidFill>
              <a:latin typeface="Calibri Light" panose="020F0302020204030204" pitchFamily="34" charset="0"/>
              <a:cs typeface="Calibri Light" panose="020F0302020204030204" pitchFamily="34" charset="0"/>
            </a:endParaRPr>
          </a:p>
        </p:txBody>
      </p:sp>
      <p:sp>
        <p:nvSpPr>
          <p:cNvPr id="46" name="Rektangel 45">
            <a:extLst>
              <a:ext uri="{FF2B5EF4-FFF2-40B4-BE49-F238E27FC236}">
                <a16:creationId xmlns:a16="http://schemas.microsoft.com/office/drawing/2014/main" id="{B54CB985-5BD4-43D5-8DCD-B9C1C73480CB}"/>
              </a:ext>
            </a:extLst>
          </p:cNvPr>
          <p:cNvSpPr/>
          <p:nvPr/>
        </p:nvSpPr>
        <p:spPr>
          <a:xfrm>
            <a:off x="7044452" y="5200831"/>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Mediehåndtering</a:t>
            </a:r>
          </a:p>
        </p:txBody>
      </p:sp>
      <p:sp>
        <p:nvSpPr>
          <p:cNvPr id="30" name="Rektangel 29">
            <a:extLst>
              <a:ext uri="{FF2B5EF4-FFF2-40B4-BE49-F238E27FC236}">
                <a16:creationId xmlns:a16="http://schemas.microsoft.com/office/drawing/2014/main" id="{265C7EFB-B72F-4532-8D29-519BA5690D30}"/>
              </a:ext>
            </a:extLst>
          </p:cNvPr>
          <p:cNvSpPr/>
          <p:nvPr/>
        </p:nvSpPr>
        <p:spPr>
          <a:xfrm>
            <a:off x="8917724" y="3825440"/>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Effekt av vaksinasjon på covid-19 pandemien</a:t>
            </a:r>
          </a:p>
        </p:txBody>
      </p:sp>
      <p:sp>
        <p:nvSpPr>
          <p:cNvPr id="31" name="Rektangel 30">
            <a:extLst>
              <a:ext uri="{FF2B5EF4-FFF2-40B4-BE49-F238E27FC236}">
                <a16:creationId xmlns:a16="http://schemas.microsoft.com/office/drawing/2014/main" id="{2627560F-F62F-45D7-8543-173A838054A3}"/>
              </a:ext>
            </a:extLst>
          </p:cNvPr>
          <p:cNvSpPr/>
          <p:nvPr/>
        </p:nvSpPr>
        <p:spPr>
          <a:xfrm>
            <a:off x="1425491" y="5654372"/>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Kommunikasjon </a:t>
            </a:r>
          </a:p>
          <a:p>
            <a:pPr algn="ctr"/>
            <a:r>
              <a:rPr lang="nb-NO" sz="1200">
                <a:solidFill>
                  <a:schemeClr val="tx1"/>
                </a:solidFill>
                <a:latin typeface="Calibri Light" panose="020F0302020204030204" pitchFamily="34" charset="0"/>
                <a:cs typeface="Calibri Light" panose="020F0302020204030204" pitchFamily="34" charset="0"/>
              </a:rPr>
              <a:t>med aktørene</a:t>
            </a:r>
          </a:p>
        </p:txBody>
      </p:sp>
      <p:sp>
        <p:nvSpPr>
          <p:cNvPr id="4" name="TekstSylinder 3">
            <a:extLst>
              <a:ext uri="{FF2B5EF4-FFF2-40B4-BE49-F238E27FC236}">
                <a16:creationId xmlns:a16="http://schemas.microsoft.com/office/drawing/2014/main" id="{EE831866-797B-4BD6-A496-4D8379E63C65}"/>
              </a:ext>
            </a:extLst>
          </p:cNvPr>
          <p:cNvSpPr txBox="1"/>
          <p:nvPr/>
        </p:nvSpPr>
        <p:spPr>
          <a:xfrm>
            <a:off x="1376316" y="1696163"/>
            <a:ext cx="4094874" cy="307777"/>
          </a:xfrm>
          <a:prstGeom prst="rect">
            <a:avLst/>
          </a:prstGeom>
          <a:noFill/>
        </p:spPr>
        <p:txBody>
          <a:bodyPr wrap="square" rtlCol="0">
            <a:spAutoFit/>
          </a:bodyPr>
          <a:lstStyle>
            <a:defPPr>
              <a:defRPr lang="nb-NO"/>
            </a:defPPr>
            <a:lvl1pPr>
              <a:defRPr sz="1400"/>
            </a:lvl1pPr>
          </a:lstStyle>
          <a:p>
            <a:r>
              <a:rPr lang="nb-NO"/>
              <a:t>Hovedområder</a:t>
            </a:r>
          </a:p>
        </p:txBody>
      </p:sp>
      <p:sp>
        <p:nvSpPr>
          <p:cNvPr id="39" name="TekstSylinder 38">
            <a:extLst>
              <a:ext uri="{FF2B5EF4-FFF2-40B4-BE49-F238E27FC236}">
                <a16:creationId xmlns:a16="http://schemas.microsoft.com/office/drawing/2014/main" id="{082A2CCB-CEF5-4F35-94AE-A75791196927}"/>
              </a:ext>
            </a:extLst>
          </p:cNvPr>
          <p:cNvSpPr txBox="1"/>
          <p:nvPr/>
        </p:nvSpPr>
        <p:spPr>
          <a:xfrm>
            <a:off x="1376316" y="3435388"/>
            <a:ext cx="3750868" cy="307777"/>
          </a:xfrm>
          <a:prstGeom prst="rect">
            <a:avLst/>
          </a:prstGeom>
          <a:noFill/>
        </p:spPr>
        <p:txBody>
          <a:bodyPr wrap="square" rtlCol="0">
            <a:spAutoFit/>
          </a:bodyPr>
          <a:lstStyle/>
          <a:p>
            <a:pPr algn="l"/>
            <a:r>
              <a:rPr lang="nb-NO" sz="1400"/>
              <a:t>Undertema</a:t>
            </a:r>
          </a:p>
        </p:txBody>
      </p:sp>
      <p:sp>
        <p:nvSpPr>
          <p:cNvPr id="40" name="Rektangel 39">
            <a:extLst>
              <a:ext uri="{FF2B5EF4-FFF2-40B4-BE49-F238E27FC236}">
                <a16:creationId xmlns:a16="http://schemas.microsoft.com/office/drawing/2014/main" id="{B510931C-7960-4C85-9AD0-9084E53B08BC}"/>
              </a:ext>
            </a:extLst>
          </p:cNvPr>
          <p:cNvSpPr/>
          <p:nvPr/>
        </p:nvSpPr>
        <p:spPr>
          <a:xfrm>
            <a:off x="3298335" y="5650286"/>
            <a:ext cx="1772723" cy="35841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a:solidFill>
                  <a:schemeClr val="tx1"/>
                </a:solidFill>
                <a:latin typeface="Calibri Light" panose="020F0302020204030204" pitchFamily="34" charset="0"/>
                <a:cs typeface="Calibri Light" panose="020F0302020204030204" pitchFamily="34" charset="0"/>
              </a:rPr>
              <a:t>Samfunnsøkonomisk vurdering</a:t>
            </a:r>
          </a:p>
        </p:txBody>
      </p:sp>
      <p:pic>
        <p:nvPicPr>
          <p:cNvPr id="53" name="Bilde 52">
            <a:extLst>
              <a:ext uri="{FF2B5EF4-FFF2-40B4-BE49-F238E27FC236}">
                <a16:creationId xmlns:a16="http://schemas.microsoft.com/office/drawing/2014/main" id="{6A49E9DE-93D5-4A14-8A40-04D9372B9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2669126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2D9C1700-C5D9-466E-B3F7-F660B30A2021}"/>
              </a:ext>
            </a:extLst>
          </p:cNvPr>
          <p:cNvSpPr>
            <a:spLocks noGrp="1"/>
          </p:cNvSpPr>
          <p:nvPr>
            <p:ph type="body" sz="quarter" idx="12"/>
          </p:nvPr>
        </p:nvSpPr>
        <p:spPr>
          <a:xfrm>
            <a:off x="1015533" y="2097742"/>
            <a:ext cx="10515448" cy="4041832"/>
          </a:xfrm>
        </p:spPr>
        <p:txBody>
          <a:bodyPr vert="horz" lIns="0" tIns="0" rIns="0" bIns="0" rtlCol="0" anchor="t">
            <a:normAutofit fontScale="70000" lnSpcReduction="20000"/>
          </a:bodyPr>
          <a:lstStyle/>
          <a:p>
            <a:pPr marL="179705" indent="-179705">
              <a:spcAft>
                <a:spcPts val="0"/>
              </a:spcAft>
            </a:pPr>
            <a:r>
              <a:rPr lang="nb-NO">
                <a:cs typeface="Calibri"/>
              </a:rPr>
              <a:t>Sørge for at vaksinasjonen skjer i </a:t>
            </a:r>
            <a:r>
              <a:rPr lang="nb-NO" err="1">
                <a:cs typeface="Calibri"/>
              </a:rPr>
              <a:t>hht</a:t>
            </a:r>
            <a:r>
              <a:rPr lang="nb-NO">
                <a:cs typeface="Calibri"/>
              </a:rPr>
              <a:t> prioritert rekkefølge</a:t>
            </a:r>
          </a:p>
          <a:p>
            <a:pPr marL="179705" indent="-179705">
              <a:spcAft>
                <a:spcPts val="0"/>
              </a:spcAft>
            </a:pPr>
            <a:r>
              <a:rPr lang="nb-NO">
                <a:cs typeface="Calibri"/>
              </a:rPr>
              <a:t>Innkalle prioriterte grupper</a:t>
            </a:r>
          </a:p>
          <a:p>
            <a:pPr marL="539750" lvl="1" indent="-179705"/>
            <a:r>
              <a:rPr lang="nb-NO">
                <a:cs typeface="Calibri"/>
              </a:rPr>
              <a:t>Første del: sykehjem og i </a:t>
            </a:r>
            <a:r>
              <a:rPr lang="nb-NO" err="1">
                <a:cs typeface="Calibri"/>
              </a:rPr>
              <a:t>hht</a:t>
            </a:r>
            <a:r>
              <a:rPr lang="nb-NO">
                <a:cs typeface="Calibri"/>
              </a:rPr>
              <a:t> alder </a:t>
            </a:r>
          </a:p>
          <a:p>
            <a:pPr marL="539750" lvl="1" indent="-179705">
              <a:buFontTx/>
              <a:buChar char="•"/>
            </a:pPr>
            <a:r>
              <a:rPr lang="nb-NO">
                <a:cs typeface="Calibri"/>
              </a:rPr>
              <a:t>Andre del: underliggende sykdom -&gt;fastleger</a:t>
            </a:r>
          </a:p>
          <a:p>
            <a:pPr marL="539750" lvl="1" indent="-179705">
              <a:buFontTx/>
              <a:buChar char="•"/>
            </a:pPr>
            <a:r>
              <a:rPr lang="nb-NO">
                <a:cs typeface="Calibri"/>
              </a:rPr>
              <a:t>Senere: helsepersonell, planer også for dette, må ha god oversikt</a:t>
            </a:r>
          </a:p>
          <a:p>
            <a:pPr marL="269875" indent="-269875">
              <a:buFontTx/>
              <a:buChar char="•"/>
            </a:pPr>
            <a:r>
              <a:rPr lang="nb-NO">
                <a:ea typeface="+mn-lt"/>
                <a:cs typeface="+mn-lt"/>
              </a:rPr>
              <a:t>I første omgang: Bruk innkalling til vaksinering med bekreftelse på oppmøte – ikke </a:t>
            </a:r>
            <a:r>
              <a:rPr lang="nb-NO" err="1">
                <a:ea typeface="+mn-lt"/>
                <a:cs typeface="+mn-lt"/>
              </a:rPr>
              <a:t>drop</a:t>
            </a:r>
            <a:r>
              <a:rPr lang="nb-NO">
                <a:ea typeface="+mn-lt"/>
                <a:cs typeface="+mn-lt"/>
              </a:rPr>
              <a:t>-in</a:t>
            </a:r>
            <a:endParaRPr lang="en-US">
              <a:ea typeface="+mn-lt"/>
              <a:cs typeface="+mn-lt"/>
            </a:endParaRPr>
          </a:p>
          <a:p>
            <a:pPr marL="269875" indent="-179705">
              <a:spcAft>
                <a:spcPts val="0"/>
              </a:spcAft>
              <a:buFontTx/>
              <a:buChar char="•"/>
            </a:pPr>
            <a:r>
              <a:rPr lang="nb-NO">
                <a:cs typeface="Calibri"/>
              </a:rPr>
              <a:t>Egne planer for sykehjem</a:t>
            </a:r>
          </a:p>
          <a:p>
            <a:pPr marL="269875" indent="-179705">
              <a:spcAft>
                <a:spcPts val="0"/>
              </a:spcAft>
              <a:buFontTx/>
              <a:buChar char="•"/>
            </a:pPr>
            <a:r>
              <a:rPr lang="nb-NO">
                <a:cs typeface="Calibri"/>
              </a:rPr>
              <a:t>Egne planer for hjemmesykepleie-beboere</a:t>
            </a:r>
          </a:p>
          <a:p>
            <a:pPr marL="269875" indent="-179705">
              <a:buFontTx/>
              <a:buChar char="•"/>
            </a:pPr>
            <a:r>
              <a:rPr lang="nb-NO">
                <a:cs typeface="Calibri"/>
              </a:rPr>
              <a:t>Hvordan innkalle</a:t>
            </a:r>
          </a:p>
          <a:p>
            <a:pPr marL="539750" lvl="1" indent="-179705">
              <a:buFontTx/>
              <a:buChar char="•"/>
            </a:pPr>
            <a:r>
              <a:rPr lang="nb-NO">
                <a:cs typeface="Calibri"/>
              </a:rPr>
              <a:t>Gode systemer</a:t>
            </a:r>
          </a:p>
          <a:p>
            <a:pPr marL="539750" lvl="1" indent="-179705">
              <a:buFontTx/>
              <a:buChar char="•"/>
            </a:pPr>
            <a:r>
              <a:rPr lang="nb-NO">
                <a:cs typeface="Calibri"/>
              </a:rPr>
              <a:t>Hvilke plattformer, ta hensyn til digital kompetanse</a:t>
            </a:r>
          </a:p>
          <a:p>
            <a:pPr marL="269875" indent="-179705">
              <a:spcAft>
                <a:spcPts val="0"/>
              </a:spcAft>
              <a:buFontTx/>
              <a:buChar char="•"/>
            </a:pPr>
            <a:r>
              <a:rPr lang="nb-NO">
                <a:cs typeface="Calibri"/>
              </a:rPr>
              <a:t>Særskilte grupper:</a:t>
            </a:r>
          </a:p>
          <a:p>
            <a:pPr marL="539750" lvl="1" indent="-179705">
              <a:buFontTx/>
              <a:buChar char="•"/>
            </a:pPr>
            <a:r>
              <a:rPr lang="nb-NO">
                <a:cs typeface="Calibri"/>
              </a:rPr>
              <a:t>Uten fast bopel</a:t>
            </a:r>
          </a:p>
          <a:p>
            <a:pPr marL="539750" lvl="1" indent="-179705">
              <a:buFontTx/>
              <a:buChar char="•"/>
            </a:pPr>
            <a:r>
              <a:rPr lang="nb-NO">
                <a:cs typeface="Calibri"/>
              </a:rPr>
              <a:t>Ikke folkeregistrerte i kommunen</a:t>
            </a:r>
          </a:p>
          <a:p>
            <a:pPr marL="539750" lvl="1" indent="-179705">
              <a:buFontTx/>
              <a:buChar char="•"/>
            </a:pPr>
            <a:r>
              <a:rPr lang="nb-NO">
                <a:cs typeface="Calibri"/>
              </a:rPr>
              <a:t>Utenlandske arbeidere</a:t>
            </a:r>
          </a:p>
          <a:p>
            <a:pPr marL="539750" lvl="1" indent="-179705">
              <a:buFontTx/>
              <a:buChar char="•"/>
            </a:pPr>
            <a:r>
              <a:rPr lang="nb-NO">
                <a:cs typeface="Calibri"/>
              </a:rPr>
              <a:t>Minoriteter</a:t>
            </a:r>
          </a:p>
          <a:p>
            <a:pPr marL="539750" lvl="1" indent="-179705">
              <a:buChar char="•"/>
            </a:pPr>
            <a:r>
              <a:rPr lang="nb-NO">
                <a:cs typeface="Calibri"/>
              </a:rPr>
              <a:t>Psykiatriske pasienter</a:t>
            </a:r>
          </a:p>
          <a:p>
            <a:pPr marL="539750" lvl="1" indent="-179705">
              <a:buChar char="•"/>
            </a:pPr>
            <a:endParaRPr lang="nb-NO">
              <a:cs typeface="Calibri"/>
            </a:endParaRPr>
          </a:p>
          <a:p>
            <a:pPr marL="539750" lvl="1" indent="-179705">
              <a:buFontTx/>
              <a:buChar char="•"/>
            </a:pPr>
            <a:endParaRPr lang="nb-NO">
              <a:cs typeface="Calibri"/>
            </a:endParaRPr>
          </a:p>
          <a:p>
            <a:pPr marL="179705" indent="-179705">
              <a:buFontTx/>
              <a:buChar char="•"/>
            </a:pPr>
            <a:endParaRPr lang="nb-NO"/>
          </a:p>
          <a:p>
            <a:pPr marL="588645" lvl="1" indent="-228600">
              <a:spcBef>
                <a:spcPts val="300"/>
              </a:spcBef>
              <a:buFont typeface="Arial" panose="020B0604020202020204" pitchFamily="34" charset="0"/>
              <a:buChar char="•"/>
            </a:pPr>
            <a:endParaRPr lang="nb-NO">
              <a:cs typeface="Calibri"/>
            </a:endParaRPr>
          </a:p>
          <a:p>
            <a:pPr marL="179705" indent="-179705"/>
            <a:endParaRPr lang="nb-NO">
              <a:cs typeface="Calibri"/>
            </a:endParaRPr>
          </a:p>
          <a:p>
            <a:pPr marL="179705" indent="-179705"/>
            <a:endParaRPr lang="nb-NO">
              <a:cs typeface="Calibri"/>
            </a:endParaRPr>
          </a:p>
          <a:p>
            <a:pPr marL="179705" indent="-179705"/>
            <a:endParaRPr lang="nb-NO">
              <a:cs typeface="Calibri"/>
            </a:endParaRPr>
          </a:p>
        </p:txBody>
      </p:sp>
      <p:sp>
        <p:nvSpPr>
          <p:cNvPr id="4" name="Plassholder for dato 3">
            <a:extLst>
              <a:ext uri="{FF2B5EF4-FFF2-40B4-BE49-F238E27FC236}">
                <a16:creationId xmlns:a16="http://schemas.microsoft.com/office/drawing/2014/main" id="{B100EE9B-49BE-49B5-BE78-C8D70566CCE6}"/>
              </a:ext>
            </a:extLst>
          </p:cNvPr>
          <p:cNvSpPr>
            <a:spLocks noGrp="1"/>
          </p:cNvSpPr>
          <p:nvPr>
            <p:ph type="dt" sz="half" idx="13"/>
          </p:nvPr>
        </p:nvSpPr>
        <p:spPr/>
        <p:txBody>
          <a:bodyPr/>
          <a:lstStyle/>
          <a:p>
            <a:endParaRPr lang="nb-NO"/>
          </a:p>
        </p:txBody>
      </p:sp>
      <p:sp>
        <p:nvSpPr>
          <p:cNvPr id="7" name="Tittel 6">
            <a:extLst>
              <a:ext uri="{FF2B5EF4-FFF2-40B4-BE49-F238E27FC236}">
                <a16:creationId xmlns:a16="http://schemas.microsoft.com/office/drawing/2014/main" id="{7E855E01-FBEE-4444-BECA-4575EF27E87D}"/>
              </a:ext>
            </a:extLst>
          </p:cNvPr>
          <p:cNvSpPr>
            <a:spLocks noGrp="1"/>
          </p:cNvSpPr>
          <p:nvPr>
            <p:ph type="title"/>
          </p:nvPr>
        </p:nvSpPr>
        <p:spPr/>
        <p:txBody>
          <a:bodyPr/>
          <a:lstStyle/>
          <a:p>
            <a:r>
              <a:rPr lang="nb-NO"/>
              <a:t>Gjennomføring av vaksinasjon</a:t>
            </a:r>
          </a:p>
        </p:txBody>
      </p:sp>
      <p:sp>
        <p:nvSpPr>
          <p:cNvPr id="8" name="Plassholder for tekst 7">
            <a:extLst>
              <a:ext uri="{FF2B5EF4-FFF2-40B4-BE49-F238E27FC236}">
                <a16:creationId xmlns:a16="http://schemas.microsoft.com/office/drawing/2014/main" id="{52942295-3DFB-48D3-8946-0DBF60C03380}"/>
              </a:ext>
            </a:extLst>
          </p:cNvPr>
          <p:cNvSpPr>
            <a:spLocks noGrp="1"/>
          </p:cNvSpPr>
          <p:nvPr>
            <p:ph type="body" sz="quarter" idx="11"/>
          </p:nvPr>
        </p:nvSpPr>
        <p:spPr/>
        <p:txBody>
          <a:bodyPr vert="horz" wrap="square" lIns="0" tIns="0" rIns="0" bIns="0" rtlCol="0" anchor="t">
            <a:spAutoFit/>
          </a:bodyPr>
          <a:lstStyle/>
          <a:p>
            <a:r>
              <a:rPr lang="nb-NO" sz="2750"/>
              <a:t>Detaljert plan for kommunen – de som skal </a:t>
            </a:r>
            <a:r>
              <a:rPr lang="nb-NO" sz="2750" b="1"/>
              <a:t>vaksineres</a:t>
            </a:r>
            <a:endParaRPr lang="nb-NO" b="1"/>
          </a:p>
        </p:txBody>
      </p:sp>
      <p:pic>
        <p:nvPicPr>
          <p:cNvPr id="6" name="Bilde 5">
            <a:extLst>
              <a:ext uri="{FF2B5EF4-FFF2-40B4-BE49-F238E27FC236}">
                <a16:creationId xmlns:a16="http://schemas.microsoft.com/office/drawing/2014/main" id="{AA93C6ED-492C-4324-BB95-FCE04FF68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spTree>
    <p:extLst>
      <p:ext uri="{BB962C8B-B14F-4D97-AF65-F5344CB8AC3E}">
        <p14:creationId xmlns:p14="http://schemas.microsoft.com/office/powerpoint/2010/main" val="3112530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434B9-520F-49FA-B56B-8BF5A07D37DF}"/>
              </a:ext>
            </a:extLst>
          </p:cNvPr>
          <p:cNvSpPr>
            <a:spLocks noGrp="1"/>
          </p:cNvSpPr>
          <p:nvPr>
            <p:ph type="title"/>
          </p:nvPr>
        </p:nvSpPr>
        <p:spPr/>
        <p:txBody>
          <a:bodyPr/>
          <a:lstStyle/>
          <a:p>
            <a:r>
              <a:rPr lang="nb-NO" sz="4650">
                <a:ea typeface="+mj-lt"/>
                <a:cs typeface="+mj-lt"/>
              </a:rPr>
              <a:t>Gjennomføring av vaksinasjon</a:t>
            </a:r>
            <a:endParaRPr lang="nb-NO"/>
          </a:p>
        </p:txBody>
      </p:sp>
      <p:sp>
        <p:nvSpPr>
          <p:cNvPr id="3" name="Plassholder for tekst 2">
            <a:extLst>
              <a:ext uri="{FF2B5EF4-FFF2-40B4-BE49-F238E27FC236}">
                <a16:creationId xmlns:a16="http://schemas.microsoft.com/office/drawing/2014/main" id="{26057DCE-DB16-4DF1-858B-F4B173B9CBA9}"/>
              </a:ext>
            </a:extLst>
          </p:cNvPr>
          <p:cNvSpPr>
            <a:spLocks noGrp="1"/>
          </p:cNvSpPr>
          <p:nvPr>
            <p:ph type="body" sz="quarter" idx="11"/>
          </p:nvPr>
        </p:nvSpPr>
        <p:spPr/>
        <p:txBody>
          <a:bodyPr vert="horz" wrap="square" lIns="0" tIns="0" rIns="0" bIns="0" rtlCol="0" anchor="t">
            <a:spAutoFit/>
          </a:bodyPr>
          <a:lstStyle/>
          <a:p>
            <a:r>
              <a:rPr lang="nb-NO" sz="2750">
                <a:ea typeface="+mn-lt"/>
                <a:cs typeface="+mn-lt"/>
              </a:rPr>
              <a:t>Detaljert plan for kommunen – der det skal </a:t>
            </a:r>
            <a:r>
              <a:rPr lang="nb-NO" sz="2750" b="1">
                <a:ea typeface="+mn-lt"/>
                <a:cs typeface="+mn-lt"/>
              </a:rPr>
              <a:t>vaksineres</a:t>
            </a:r>
            <a:endParaRPr lang="nb-NO"/>
          </a:p>
        </p:txBody>
      </p:sp>
      <p:sp>
        <p:nvSpPr>
          <p:cNvPr id="4" name="Plassholder for tekst 3">
            <a:extLst>
              <a:ext uri="{FF2B5EF4-FFF2-40B4-BE49-F238E27FC236}">
                <a16:creationId xmlns:a16="http://schemas.microsoft.com/office/drawing/2014/main" id="{15EC47E9-2B6E-4EC8-A02B-120ECAC37BFA}"/>
              </a:ext>
            </a:extLst>
          </p:cNvPr>
          <p:cNvSpPr>
            <a:spLocks noGrp="1"/>
          </p:cNvSpPr>
          <p:nvPr>
            <p:ph type="body" sz="quarter" idx="13"/>
          </p:nvPr>
        </p:nvSpPr>
        <p:spPr/>
        <p:txBody>
          <a:bodyPr vert="horz" lIns="0" tIns="0" rIns="0" bIns="0" rtlCol="0" anchor="t">
            <a:normAutofit fontScale="92500" lnSpcReduction="10000"/>
          </a:bodyPr>
          <a:lstStyle/>
          <a:p>
            <a:pPr marL="588645" lvl="1" indent="-228600">
              <a:spcBef>
                <a:spcPts val="300"/>
              </a:spcBef>
              <a:buFont typeface="Arial,Sans-Serif"/>
            </a:pPr>
            <a:endParaRPr lang="nb-NO">
              <a:ea typeface="+mn-lt"/>
              <a:cs typeface="+mn-lt"/>
            </a:endParaRPr>
          </a:p>
          <a:p>
            <a:pPr marL="269875" indent="-269875">
              <a:buFont typeface="Arial,Sans-Serif"/>
            </a:pPr>
            <a:r>
              <a:rPr lang="nb-NO">
                <a:ea typeface="+mn-lt"/>
                <a:cs typeface="+mn-lt"/>
              </a:rPr>
              <a:t>Egnede lokaler, tilgjengelig over tid, lag gode avtaler </a:t>
            </a:r>
          </a:p>
          <a:p>
            <a:pPr marL="269875" indent="-269875">
              <a:buFont typeface="Arial,Sans-Serif"/>
            </a:pPr>
            <a:r>
              <a:rPr lang="nb-NO">
                <a:ea typeface="+mn-lt"/>
                <a:cs typeface="+mn-lt"/>
              </a:rPr>
              <a:t>Plan for fordeling av vaksine lokalt hvis flere vaksinasjonssteder</a:t>
            </a:r>
            <a:endParaRPr lang="en-US">
              <a:ea typeface="+mn-lt"/>
              <a:cs typeface="+mn-lt"/>
            </a:endParaRPr>
          </a:p>
          <a:p>
            <a:pPr marL="269875" indent="-269875">
              <a:buFont typeface="Arial,Sans-Serif"/>
            </a:pPr>
            <a:r>
              <a:rPr lang="nb-NO">
                <a:ea typeface="+mn-lt"/>
                <a:cs typeface="+mn-lt"/>
              </a:rPr>
              <a:t>Organiseringen tilpasses den til enhver tid gjeldende smittesituasjonen lokalt, regionalt og nasjonalt. </a:t>
            </a:r>
            <a:endParaRPr lang="en-US">
              <a:ea typeface="+mn-lt"/>
              <a:cs typeface="+mn-lt"/>
            </a:endParaRPr>
          </a:p>
          <a:p>
            <a:pPr marL="269875" indent="-269875">
              <a:buFont typeface="Arial,Sans-Serif"/>
            </a:pPr>
            <a:r>
              <a:rPr lang="nb-NO">
                <a:ea typeface="+mn-lt"/>
                <a:cs typeface="+mn-lt"/>
              </a:rPr>
              <a:t>Smitteverntiltak: </a:t>
            </a:r>
            <a:endParaRPr lang="en-US">
              <a:ea typeface="+mn-lt"/>
              <a:cs typeface="+mn-lt"/>
            </a:endParaRPr>
          </a:p>
          <a:p>
            <a:pPr marL="539750" lvl="1" indent="-179705">
              <a:buFont typeface="Arial,Sans-Serif"/>
            </a:pPr>
            <a:r>
              <a:rPr lang="nb-NO">
                <a:ea typeface="+mn-lt"/>
                <a:cs typeface="+mn-lt"/>
              </a:rPr>
              <a:t>antall- og avstandsbegrensninger, </a:t>
            </a:r>
            <a:endParaRPr lang="en-US">
              <a:ea typeface="+mn-lt"/>
              <a:cs typeface="+mn-lt"/>
            </a:endParaRPr>
          </a:p>
          <a:p>
            <a:pPr marL="539750" lvl="1" indent="-179705">
              <a:buFont typeface="Arial,Sans-Serif"/>
            </a:pPr>
            <a:r>
              <a:rPr lang="nb-NO">
                <a:ea typeface="+mn-lt"/>
                <a:cs typeface="+mn-lt"/>
              </a:rPr>
              <a:t>god tilgang på håndvask/ hånddesinfeksjon og eventuelt beskyttelsesutstyr.</a:t>
            </a:r>
          </a:p>
          <a:p>
            <a:pPr marL="539750" lvl="1" indent="-179705">
              <a:buFont typeface="Arial,Sans-Serif"/>
              <a:buChar char="•"/>
            </a:pPr>
            <a:r>
              <a:rPr lang="nb-NO">
                <a:ea typeface="+mn-lt"/>
                <a:cs typeface="+mn-lt"/>
              </a:rPr>
              <a:t>Personer med feber eller luftveisinfeksjon, personer som er isolert og personer som er i karantene skal ikke møte til vaksinasjon</a:t>
            </a:r>
            <a:endParaRPr lang="nb-NO">
              <a:cs typeface="Calibri" panose="020F0502020204030204"/>
            </a:endParaRPr>
          </a:p>
        </p:txBody>
      </p:sp>
    </p:spTree>
    <p:extLst>
      <p:ext uri="{BB962C8B-B14F-4D97-AF65-F5344CB8AC3E}">
        <p14:creationId xmlns:p14="http://schemas.microsoft.com/office/powerpoint/2010/main" val="925761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F603ED9-B7E3-4BB1-B641-4EFEEA6EC6C3}"/>
              </a:ext>
            </a:extLst>
          </p:cNvPr>
          <p:cNvSpPr>
            <a:spLocks noGrp="1"/>
          </p:cNvSpPr>
          <p:nvPr>
            <p:ph type="body" sz="quarter" idx="12"/>
          </p:nvPr>
        </p:nvSpPr>
        <p:spPr>
          <a:xfrm>
            <a:off x="1015533" y="2043954"/>
            <a:ext cx="10515448" cy="4095620"/>
          </a:xfrm>
        </p:spPr>
        <p:txBody>
          <a:bodyPr>
            <a:normAutofit lnSpcReduction="10000"/>
          </a:bodyPr>
          <a:lstStyle/>
          <a:p>
            <a:r>
              <a:rPr lang="nb-NO"/>
              <a:t>Folkehelseinstituttet gir beskjed om leveringstidspunkt. Personell må være til stede for å ta imot vaksine på oppgitt dato. </a:t>
            </a:r>
          </a:p>
          <a:p>
            <a:pPr>
              <a:spcAft>
                <a:spcPts val="0"/>
              </a:spcAft>
            </a:pPr>
            <a:r>
              <a:rPr lang="nb-NO"/>
              <a:t>Forsvarlig håndtering av vaksinene - oppbevares ved 2–8 °C</a:t>
            </a:r>
          </a:p>
          <a:p>
            <a:pPr lvl="1"/>
            <a:r>
              <a:rPr lang="nb-NO"/>
              <a:t>System for overvåkning av temperatur – OBS! distribusjon internt i kommunen fraktes 2-8 °C  </a:t>
            </a:r>
          </a:p>
          <a:p>
            <a:pPr lvl="1"/>
            <a:r>
              <a:rPr lang="nb-NO"/>
              <a:t>Rutiner ved brudd på kjølekjeden</a:t>
            </a:r>
          </a:p>
          <a:p>
            <a:pPr lvl="1"/>
            <a:r>
              <a:rPr lang="nb-NO"/>
              <a:t>Tyverisikring</a:t>
            </a:r>
          </a:p>
          <a:p>
            <a:pPr lvl="1">
              <a:spcBef>
                <a:spcPts val="400"/>
              </a:spcBef>
              <a:spcAft>
                <a:spcPts val="400"/>
              </a:spcAft>
            </a:pPr>
            <a:r>
              <a:rPr lang="nb-NO"/>
              <a:t>Ulike vaksinetyper skal holdes atskilt for å unngå feilvaksinering. </a:t>
            </a:r>
          </a:p>
          <a:p>
            <a:pPr marL="0" indent="0">
              <a:buNone/>
            </a:pPr>
            <a:endParaRPr lang="nb-NO"/>
          </a:p>
          <a:p>
            <a:pPr marL="0" indent="0">
              <a:buNone/>
            </a:pPr>
            <a:r>
              <a:rPr lang="nb-NO"/>
              <a:t>Detaljer om vaksinene i Vaksinasjonsveilederen for helsepersonell. Kapittelet om </a:t>
            </a:r>
            <a:r>
              <a:rPr lang="nb-NO" u="sng">
                <a:hlinkClick r:id="rId3" tooltip="Koronavaksiner"/>
              </a:rPr>
              <a:t>koronavaksiner</a:t>
            </a:r>
            <a:r>
              <a:rPr lang="nb-NO"/>
              <a:t> oppdateres fortløpende</a:t>
            </a:r>
          </a:p>
        </p:txBody>
      </p:sp>
      <p:sp>
        <p:nvSpPr>
          <p:cNvPr id="3" name="Plassholder for dato 2">
            <a:extLst>
              <a:ext uri="{FF2B5EF4-FFF2-40B4-BE49-F238E27FC236}">
                <a16:creationId xmlns:a16="http://schemas.microsoft.com/office/drawing/2014/main" id="{30CF451A-1824-48A5-BC2F-0376A74A0197}"/>
              </a:ext>
            </a:extLst>
          </p:cNvPr>
          <p:cNvSpPr>
            <a:spLocks noGrp="1"/>
          </p:cNvSpPr>
          <p:nvPr>
            <p:ph type="dt" sz="half" idx="13"/>
          </p:nvPr>
        </p:nvSpPr>
        <p:spPr/>
        <p:txBody>
          <a:bodyPr/>
          <a:lstStyle/>
          <a:p>
            <a:fld id="{FC66170D-AF63-42F3-B8AC-0F9486E98973}" type="datetime1">
              <a:rPr lang="nb-NO" smtClean="0"/>
              <a:t>09.12.2020</a:t>
            </a:fld>
            <a:endParaRPr lang="nb-NO"/>
          </a:p>
        </p:txBody>
      </p:sp>
      <p:sp>
        <p:nvSpPr>
          <p:cNvPr id="4" name="Tittel 3">
            <a:extLst>
              <a:ext uri="{FF2B5EF4-FFF2-40B4-BE49-F238E27FC236}">
                <a16:creationId xmlns:a16="http://schemas.microsoft.com/office/drawing/2014/main" id="{76EC1FF8-44C8-4B22-808E-6BF9D9AEFF7C}"/>
              </a:ext>
            </a:extLst>
          </p:cNvPr>
          <p:cNvSpPr>
            <a:spLocks noGrp="1"/>
          </p:cNvSpPr>
          <p:nvPr>
            <p:ph type="title"/>
          </p:nvPr>
        </p:nvSpPr>
        <p:spPr/>
        <p:txBody>
          <a:bodyPr/>
          <a:lstStyle/>
          <a:p>
            <a:r>
              <a:rPr lang="nb-NO"/>
              <a:t>Vaksinehåndtering</a:t>
            </a:r>
          </a:p>
        </p:txBody>
      </p:sp>
      <p:sp>
        <p:nvSpPr>
          <p:cNvPr id="5" name="Plassholder for tekst 4">
            <a:extLst>
              <a:ext uri="{FF2B5EF4-FFF2-40B4-BE49-F238E27FC236}">
                <a16:creationId xmlns:a16="http://schemas.microsoft.com/office/drawing/2014/main" id="{2DCD1627-AEDA-4B11-958E-C6B1DFE87847}"/>
              </a:ext>
            </a:extLst>
          </p:cNvPr>
          <p:cNvSpPr>
            <a:spLocks noGrp="1"/>
          </p:cNvSpPr>
          <p:nvPr>
            <p:ph type="body" sz="quarter" idx="11"/>
          </p:nvPr>
        </p:nvSpPr>
        <p:spPr>
          <a:xfrm>
            <a:off x="1015413" y="1363702"/>
            <a:ext cx="10515448" cy="492443"/>
          </a:xfrm>
        </p:spPr>
        <p:txBody>
          <a:bodyPr/>
          <a:lstStyle/>
          <a:p>
            <a:r>
              <a:rPr lang="nb-NO" sz="3200"/>
              <a:t>Generelt</a:t>
            </a:r>
            <a:endParaRPr lang="nb-NO"/>
          </a:p>
        </p:txBody>
      </p:sp>
    </p:spTree>
    <p:extLst>
      <p:ext uri="{BB962C8B-B14F-4D97-AF65-F5344CB8AC3E}">
        <p14:creationId xmlns:p14="http://schemas.microsoft.com/office/powerpoint/2010/main" val="3208955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8432770-C1E9-4F87-A3FB-6F20E4FCD1B2}"/>
              </a:ext>
            </a:extLst>
          </p:cNvPr>
          <p:cNvSpPr>
            <a:spLocks noGrp="1"/>
          </p:cNvSpPr>
          <p:nvPr>
            <p:ph type="dt" sz="half" idx="4294967295"/>
          </p:nvPr>
        </p:nvSpPr>
        <p:spPr/>
        <p:txBody>
          <a:bodyPr/>
          <a:lstStyle/>
          <a:p>
            <a:fld id="{A06D36E2-0DA9-4DC2-9FB6-C98931D02558}" type="datetime1">
              <a:rPr lang="nb-NO" smtClean="0"/>
              <a:t>09.12.2020</a:t>
            </a:fld>
            <a:endParaRPr lang="nb-NO"/>
          </a:p>
        </p:txBody>
      </p:sp>
      <p:sp>
        <p:nvSpPr>
          <p:cNvPr id="3" name="Tittel 2">
            <a:extLst>
              <a:ext uri="{FF2B5EF4-FFF2-40B4-BE49-F238E27FC236}">
                <a16:creationId xmlns:a16="http://schemas.microsoft.com/office/drawing/2014/main" id="{DE8780AE-9C59-4494-AC23-0DA539B1B8FB}"/>
              </a:ext>
            </a:extLst>
          </p:cNvPr>
          <p:cNvSpPr>
            <a:spLocks noGrp="1"/>
          </p:cNvSpPr>
          <p:nvPr>
            <p:ph type="title"/>
          </p:nvPr>
        </p:nvSpPr>
        <p:spPr>
          <a:xfrm>
            <a:off x="672569" y="220622"/>
            <a:ext cx="10515448" cy="644022"/>
          </a:xfrm>
        </p:spPr>
        <p:txBody>
          <a:bodyPr/>
          <a:lstStyle/>
          <a:p>
            <a:r>
              <a:rPr lang="nb-NO" sz="4650"/>
              <a:t>Distribusjon av Pfizer/</a:t>
            </a:r>
            <a:r>
              <a:rPr lang="nb-NO" sz="4650" err="1"/>
              <a:t>BioNTechs</a:t>
            </a:r>
            <a:r>
              <a:rPr lang="nb-NO" sz="4650"/>
              <a:t> vaksine</a:t>
            </a:r>
          </a:p>
        </p:txBody>
      </p:sp>
      <p:grpSp>
        <p:nvGrpSpPr>
          <p:cNvPr id="9" name="Gruppe 8">
            <a:extLst>
              <a:ext uri="{FF2B5EF4-FFF2-40B4-BE49-F238E27FC236}">
                <a16:creationId xmlns:a16="http://schemas.microsoft.com/office/drawing/2014/main" id="{8C08F279-078C-499C-87EF-155EAE7CC777}"/>
              </a:ext>
            </a:extLst>
          </p:cNvPr>
          <p:cNvGrpSpPr/>
          <p:nvPr/>
        </p:nvGrpSpPr>
        <p:grpSpPr>
          <a:xfrm>
            <a:off x="1224193" y="1515157"/>
            <a:ext cx="796277" cy="999851"/>
            <a:chOff x="2115684" y="2464821"/>
            <a:chExt cx="914400" cy="1568677"/>
          </a:xfrm>
        </p:grpSpPr>
        <p:pic>
          <p:nvPicPr>
            <p:cNvPr id="7" name="Grafikk 6" descr="Fabrikk">
              <a:extLst>
                <a:ext uri="{FF2B5EF4-FFF2-40B4-BE49-F238E27FC236}">
                  <a16:creationId xmlns:a16="http://schemas.microsoft.com/office/drawing/2014/main" id="{1FEA7922-3142-44AF-A91A-D9993EF994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5684" y="2464821"/>
              <a:ext cx="914400" cy="914400"/>
            </a:xfrm>
            <a:prstGeom prst="rect">
              <a:avLst/>
            </a:prstGeom>
          </p:spPr>
        </p:pic>
        <p:sp>
          <p:nvSpPr>
            <p:cNvPr id="8" name="TekstSylinder 7">
              <a:extLst>
                <a:ext uri="{FF2B5EF4-FFF2-40B4-BE49-F238E27FC236}">
                  <a16:creationId xmlns:a16="http://schemas.microsoft.com/office/drawing/2014/main" id="{238A2E71-EE6A-4D86-8234-907A4AC5F95F}"/>
                </a:ext>
              </a:extLst>
            </p:cNvPr>
            <p:cNvSpPr txBox="1"/>
            <p:nvPr/>
          </p:nvSpPr>
          <p:spPr>
            <a:xfrm>
              <a:off x="2182829" y="3309186"/>
              <a:ext cx="847255" cy="724312"/>
            </a:xfrm>
            <a:prstGeom prst="rect">
              <a:avLst/>
            </a:prstGeom>
            <a:noFill/>
          </p:spPr>
          <p:txBody>
            <a:bodyPr wrap="square" rtlCol="0">
              <a:spAutoFit/>
            </a:bodyPr>
            <a:lstStyle/>
            <a:p>
              <a:pPr algn="ctr"/>
              <a:r>
                <a:rPr lang="nb-NO" sz="1200"/>
                <a:t>Produsent</a:t>
              </a:r>
              <a:endParaRPr lang="nb-NO" sz="550"/>
            </a:p>
          </p:txBody>
        </p:sp>
      </p:grpSp>
      <p:pic>
        <p:nvPicPr>
          <p:cNvPr id="41" name="Grafikk 40" descr="Sykehus">
            <a:extLst>
              <a:ext uri="{FF2B5EF4-FFF2-40B4-BE49-F238E27FC236}">
                <a16:creationId xmlns:a16="http://schemas.microsoft.com/office/drawing/2014/main" id="{8693BB49-7264-462D-99BB-41E13F4C3B6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0381" y="1495879"/>
            <a:ext cx="562290" cy="562290"/>
          </a:xfrm>
          <a:prstGeom prst="rect">
            <a:avLst/>
          </a:prstGeom>
        </p:spPr>
      </p:pic>
      <p:sp>
        <p:nvSpPr>
          <p:cNvPr id="98" name="TekstSylinder 97">
            <a:extLst>
              <a:ext uri="{FF2B5EF4-FFF2-40B4-BE49-F238E27FC236}">
                <a16:creationId xmlns:a16="http://schemas.microsoft.com/office/drawing/2014/main" id="{479BB2E1-E161-4F01-A428-4D1B47BB0BD5}"/>
              </a:ext>
            </a:extLst>
          </p:cNvPr>
          <p:cNvSpPr txBox="1"/>
          <p:nvPr/>
        </p:nvSpPr>
        <p:spPr>
          <a:xfrm>
            <a:off x="4814064" y="2118470"/>
            <a:ext cx="1139264" cy="276999"/>
          </a:xfrm>
          <a:prstGeom prst="rect">
            <a:avLst/>
          </a:prstGeom>
          <a:noFill/>
        </p:spPr>
        <p:txBody>
          <a:bodyPr wrap="square" rtlCol="0">
            <a:spAutoFit/>
          </a:bodyPr>
          <a:lstStyle/>
          <a:p>
            <a:pPr algn="ctr"/>
            <a:r>
              <a:rPr lang="nb-NO" sz="1200"/>
              <a:t>Sykehusapotek</a:t>
            </a:r>
            <a:endParaRPr lang="nb-NO" sz="550"/>
          </a:p>
        </p:txBody>
      </p:sp>
      <p:cxnSp>
        <p:nvCxnSpPr>
          <p:cNvPr id="13" name="Rett linje 12">
            <a:extLst>
              <a:ext uri="{FF2B5EF4-FFF2-40B4-BE49-F238E27FC236}">
                <a16:creationId xmlns:a16="http://schemas.microsoft.com/office/drawing/2014/main" id="{C388BAFE-74A2-4461-8A1B-253A72C7A897}"/>
              </a:ext>
            </a:extLst>
          </p:cNvPr>
          <p:cNvCxnSpPr/>
          <p:nvPr/>
        </p:nvCxnSpPr>
        <p:spPr>
          <a:xfrm>
            <a:off x="812983" y="2491948"/>
            <a:ext cx="10042629" cy="24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9E4711C4-021E-46D6-8804-6BB348A81BEF}"/>
              </a:ext>
            </a:extLst>
          </p:cNvPr>
          <p:cNvCxnSpPr>
            <a:cxnSpLocks/>
          </p:cNvCxnSpPr>
          <p:nvPr/>
        </p:nvCxnSpPr>
        <p:spPr>
          <a:xfrm>
            <a:off x="2272395" y="1960776"/>
            <a:ext cx="2550746" cy="149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9" name="TekstSylinder 118">
            <a:extLst>
              <a:ext uri="{FF2B5EF4-FFF2-40B4-BE49-F238E27FC236}">
                <a16:creationId xmlns:a16="http://schemas.microsoft.com/office/drawing/2014/main" id="{3CD2C9DB-6B7E-4CCD-8537-11D5C2203F16}"/>
              </a:ext>
            </a:extLst>
          </p:cNvPr>
          <p:cNvSpPr txBox="1"/>
          <p:nvPr/>
        </p:nvSpPr>
        <p:spPr>
          <a:xfrm>
            <a:off x="1178914" y="2609056"/>
            <a:ext cx="812894" cy="276999"/>
          </a:xfrm>
          <a:prstGeom prst="rect">
            <a:avLst/>
          </a:prstGeom>
          <a:noFill/>
        </p:spPr>
        <p:txBody>
          <a:bodyPr wrap="square" rtlCol="0">
            <a:spAutoFit/>
          </a:bodyPr>
          <a:lstStyle/>
          <a:p>
            <a:pPr algn="ctr"/>
            <a:r>
              <a:rPr lang="nb-NO" sz="1200"/>
              <a:t>Pfizer</a:t>
            </a:r>
            <a:endParaRPr lang="nb-NO" sz="550"/>
          </a:p>
        </p:txBody>
      </p:sp>
      <p:sp>
        <p:nvSpPr>
          <p:cNvPr id="120" name="TekstSylinder 119">
            <a:extLst>
              <a:ext uri="{FF2B5EF4-FFF2-40B4-BE49-F238E27FC236}">
                <a16:creationId xmlns:a16="http://schemas.microsoft.com/office/drawing/2014/main" id="{D2CBFC9F-9AD0-4307-899A-EE981CC2371E}"/>
              </a:ext>
            </a:extLst>
          </p:cNvPr>
          <p:cNvSpPr txBox="1"/>
          <p:nvPr/>
        </p:nvSpPr>
        <p:spPr>
          <a:xfrm>
            <a:off x="2863980" y="2609056"/>
            <a:ext cx="812894" cy="276999"/>
          </a:xfrm>
          <a:prstGeom prst="rect">
            <a:avLst/>
          </a:prstGeom>
          <a:noFill/>
        </p:spPr>
        <p:txBody>
          <a:bodyPr wrap="square" rtlCol="0">
            <a:spAutoFit/>
          </a:bodyPr>
          <a:lstStyle/>
          <a:p>
            <a:pPr algn="ctr"/>
            <a:r>
              <a:rPr lang="nb-NO" sz="1200"/>
              <a:t>Pfizer</a:t>
            </a:r>
            <a:endParaRPr lang="nb-NO" sz="550"/>
          </a:p>
        </p:txBody>
      </p:sp>
      <p:sp>
        <p:nvSpPr>
          <p:cNvPr id="121" name="TekstSylinder 120">
            <a:extLst>
              <a:ext uri="{FF2B5EF4-FFF2-40B4-BE49-F238E27FC236}">
                <a16:creationId xmlns:a16="http://schemas.microsoft.com/office/drawing/2014/main" id="{1F9D5D7B-5E6A-410B-A6D1-DBA4FC495015}"/>
              </a:ext>
            </a:extLst>
          </p:cNvPr>
          <p:cNvSpPr txBox="1"/>
          <p:nvPr/>
        </p:nvSpPr>
        <p:spPr>
          <a:xfrm>
            <a:off x="4856416" y="2609056"/>
            <a:ext cx="1194187" cy="276999"/>
          </a:xfrm>
          <a:prstGeom prst="rect">
            <a:avLst/>
          </a:prstGeom>
          <a:noFill/>
        </p:spPr>
        <p:txBody>
          <a:bodyPr wrap="square" rtlCol="0">
            <a:spAutoFit/>
          </a:bodyPr>
          <a:lstStyle/>
          <a:p>
            <a:pPr algn="ctr"/>
            <a:r>
              <a:rPr lang="nb-NO" sz="1200"/>
              <a:t>Sykehusapotek</a:t>
            </a:r>
            <a:endParaRPr lang="nb-NO" sz="550"/>
          </a:p>
        </p:txBody>
      </p:sp>
      <p:pic>
        <p:nvPicPr>
          <p:cNvPr id="38" name="Grafikk 37" descr="Sprøyte">
            <a:extLst>
              <a:ext uri="{FF2B5EF4-FFF2-40B4-BE49-F238E27FC236}">
                <a16:creationId xmlns:a16="http://schemas.microsoft.com/office/drawing/2014/main" id="{CD54475E-BD10-47F3-9322-E5F7B38E5B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0482" y="1499148"/>
            <a:ext cx="467717" cy="467717"/>
          </a:xfrm>
          <a:prstGeom prst="rect">
            <a:avLst/>
          </a:prstGeom>
        </p:spPr>
      </p:pic>
      <p:sp>
        <p:nvSpPr>
          <p:cNvPr id="122" name="TekstSylinder 121">
            <a:extLst>
              <a:ext uri="{FF2B5EF4-FFF2-40B4-BE49-F238E27FC236}">
                <a16:creationId xmlns:a16="http://schemas.microsoft.com/office/drawing/2014/main" id="{2728B7EF-F5CE-429A-8E31-CF6DEA173503}"/>
              </a:ext>
            </a:extLst>
          </p:cNvPr>
          <p:cNvSpPr txBox="1"/>
          <p:nvPr/>
        </p:nvSpPr>
        <p:spPr>
          <a:xfrm>
            <a:off x="9805149" y="2101790"/>
            <a:ext cx="1018383" cy="461665"/>
          </a:xfrm>
          <a:prstGeom prst="rect">
            <a:avLst/>
          </a:prstGeom>
          <a:noFill/>
        </p:spPr>
        <p:txBody>
          <a:bodyPr wrap="square" rtlCol="0">
            <a:spAutoFit/>
          </a:bodyPr>
          <a:lstStyle/>
          <a:p>
            <a:pPr algn="ctr"/>
            <a:r>
              <a:rPr lang="nb-NO" sz="1200"/>
              <a:t>Lagring og vaksinering</a:t>
            </a:r>
            <a:endParaRPr lang="nb-NO" sz="550"/>
          </a:p>
        </p:txBody>
      </p:sp>
      <p:cxnSp>
        <p:nvCxnSpPr>
          <p:cNvPr id="123" name="Rett pilkobling 122">
            <a:extLst>
              <a:ext uri="{FF2B5EF4-FFF2-40B4-BE49-F238E27FC236}">
                <a16:creationId xmlns:a16="http://schemas.microsoft.com/office/drawing/2014/main" id="{C1B3CB9C-9FB7-411C-9E08-56A60B03447C}"/>
              </a:ext>
            </a:extLst>
          </p:cNvPr>
          <p:cNvCxnSpPr>
            <a:cxnSpLocks/>
          </p:cNvCxnSpPr>
          <p:nvPr/>
        </p:nvCxnSpPr>
        <p:spPr>
          <a:xfrm>
            <a:off x="5708735" y="1960776"/>
            <a:ext cx="42356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4" name="TekstSylinder 123">
            <a:extLst>
              <a:ext uri="{FF2B5EF4-FFF2-40B4-BE49-F238E27FC236}">
                <a16:creationId xmlns:a16="http://schemas.microsoft.com/office/drawing/2014/main" id="{B67CE14A-7DC5-411D-B1F5-9AE7BFBE888B}"/>
              </a:ext>
            </a:extLst>
          </p:cNvPr>
          <p:cNvSpPr txBox="1"/>
          <p:nvPr/>
        </p:nvSpPr>
        <p:spPr>
          <a:xfrm>
            <a:off x="9835673" y="2609056"/>
            <a:ext cx="1018383" cy="276999"/>
          </a:xfrm>
          <a:prstGeom prst="rect">
            <a:avLst/>
          </a:prstGeom>
          <a:noFill/>
        </p:spPr>
        <p:txBody>
          <a:bodyPr wrap="square" rtlCol="0">
            <a:spAutoFit/>
          </a:bodyPr>
          <a:lstStyle/>
          <a:p>
            <a:pPr algn="ctr"/>
            <a:r>
              <a:rPr lang="nb-NO" sz="1200"/>
              <a:t>Kommuner</a:t>
            </a:r>
            <a:endParaRPr lang="nb-NO" sz="550"/>
          </a:p>
        </p:txBody>
      </p:sp>
      <p:sp>
        <p:nvSpPr>
          <p:cNvPr id="126" name="TekstSylinder 125">
            <a:extLst>
              <a:ext uri="{FF2B5EF4-FFF2-40B4-BE49-F238E27FC236}">
                <a16:creationId xmlns:a16="http://schemas.microsoft.com/office/drawing/2014/main" id="{3397F405-0422-47C0-8FDF-6664420783CA}"/>
              </a:ext>
            </a:extLst>
          </p:cNvPr>
          <p:cNvSpPr txBox="1"/>
          <p:nvPr/>
        </p:nvSpPr>
        <p:spPr>
          <a:xfrm>
            <a:off x="7146913" y="2609056"/>
            <a:ext cx="1033280" cy="276999"/>
          </a:xfrm>
          <a:prstGeom prst="rect">
            <a:avLst/>
          </a:prstGeom>
          <a:noFill/>
        </p:spPr>
        <p:txBody>
          <a:bodyPr wrap="square" rtlCol="0">
            <a:spAutoFit/>
          </a:bodyPr>
          <a:lstStyle/>
          <a:p>
            <a:pPr algn="ctr"/>
            <a:r>
              <a:rPr lang="nb-NO" sz="1200"/>
              <a:t>FHI</a:t>
            </a:r>
            <a:endParaRPr lang="nb-NO" sz="550"/>
          </a:p>
        </p:txBody>
      </p:sp>
      <p:pic>
        <p:nvPicPr>
          <p:cNvPr id="42" name="Grafikk 41" descr="Lastebil">
            <a:extLst>
              <a:ext uri="{FF2B5EF4-FFF2-40B4-BE49-F238E27FC236}">
                <a16:creationId xmlns:a16="http://schemas.microsoft.com/office/drawing/2014/main" id="{AEF28EF5-47C2-4E69-9508-49AEFB089F1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1801" y="1557513"/>
            <a:ext cx="457253" cy="457253"/>
          </a:xfrm>
          <a:prstGeom prst="rect">
            <a:avLst/>
          </a:prstGeom>
        </p:spPr>
      </p:pic>
      <p:pic>
        <p:nvPicPr>
          <p:cNvPr id="127" name="Grafikk 126" descr="Lastebil">
            <a:extLst>
              <a:ext uri="{FF2B5EF4-FFF2-40B4-BE49-F238E27FC236}">
                <a16:creationId xmlns:a16="http://schemas.microsoft.com/office/drawing/2014/main" id="{AAAB2558-8428-4DF7-85E9-E5B920DA4A2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69323" y="1380953"/>
            <a:ext cx="457253" cy="457253"/>
          </a:xfrm>
          <a:prstGeom prst="rect">
            <a:avLst/>
          </a:prstGeom>
        </p:spPr>
      </p:pic>
      <p:pic>
        <p:nvPicPr>
          <p:cNvPr id="44" name="Grafikk 43" descr="Fly">
            <a:extLst>
              <a:ext uri="{FF2B5EF4-FFF2-40B4-BE49-F238E27FC236}">
                <a16:creationId xmlns:a16="http://schemas.microsoft.com/office/drawing/2014/main" id="{7538AD0A-BDFC-45D9-B183-43F2F20AEEA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9323" y="961311"/>
            <a:ext cx="457253" cy="457253"/>
          </a:xfrm>
          <a:prstGeom prst="rect">
            <a:avLst/>
          </a:prstGeom>
        </p:spPr>
      </p:pic>
      <p:sp>
        <p:nvSpPr>
          <p:cNvPr id="139" name="Plassholder for dato 1">
            <a:extLst>
              <a:ext uri="{FF2B5EF4-FFF2-40B4-BE49-F238E27FC236}">
                <a16:creationId xmlns:a16="http://schemas.microsoft.com/office/drawing/2014/main" id="{5C3788F2-92B4-460B-97D9-2D3DCBC04A56}"/>
              </a:ext>
            </a:extLst>
          </p:cNvPr>
          <p:cNvSpPr txBox="1">
            <a:spLocks/>
          </p:cNvSpPr>
          <p:nvPr/>
        </p:nvSpPr>
        <p:spPr>
          <a:xfrm>
            <a:off x="1224193" y="6277702"/>
            <a:ext cx="2323575" cy="148449"/>
          </a:xfrm>
          <a:prstGeom prst="rect">
            <a:avLst/>
          </a:prstGeom>
        </p:spPr>
        <p:txBody>
          <a:bodyPr vert="horz" lIns="45725" tIns="22863" rIns="45725" bIns="22863" rtlCol="0" anchor="ctr"/>
          <a:lstStyle>
            <a:defPPr>
              <a:defRPr lang="en-US"/>
            </a:defPPr>
            <a:lvl1pPr marL="0" algn="l" defTabSz="457200" rtl="0" eaLnBrk="1" latinLnBrk="0" hangingPunct="1">
              <a:defRPr sz="16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6D36E2-0DA9-4DC2-9FB6-C98931D02558}" type="datetime1">
              <a:rPr lang="nb-NO" sz="800"/>
              <a:pPr/>
              <a:t>09.12.2020</a:t>
            </a:fld>
            <a:endParaRPr lang="nb-NO" sz="800"/>
          </a:p>
        </p:txBody>
      </p:sp>
      <p:sp>
        <p:nvSpPr>
          <p:cNvPr id="151" name="TekstSylinder 150">
            <a:extLst>
              <a:ext uri="{FF2B5EF4-FFF2-40B4-BE49-F238E27FC236}">
                <a16:creationId xmlns:a16="http://schemas.microsoft.com/office/drawing/2014/main" id="{F7FE69A2-AF08-4221-B886-2F82E1F73F6D}"/>
              </a:ext>
            </a:extLst>
          </p:cNvPr>
          <p:cNvSpPr txBox="1"/>
          <p:nvPr/>
        </p:nvSpPr>
        <p:spPr>
          <a:xfrm>
            <a:off x="164244" y="2575162"/>
            <a:ext cx="812894" cy="461665"/>
          </a:xfrm>
          <a:prstGeom prst="rect">
            <a:avLst/>
          </a:prstGeom>
          <a:noFill/>
        </p:spPr>
        <p:txBody>
          <a:bodyPr wrap="square" rtlCol="0">
            <a:spAutoFit/>
          </a:bodyPr>
          <a:lstStyle/>
          <a:p>
            <a:pPr algn="ctr"/>
            <a:r>
              <a:rPr lang="nb-NO" sz="1200" b="1"/>
              <a:t>Ansvar og eierskap</a:t>
            </a:r>
            <a:endParaRPr lang="nb-NO" sz="550" b="1"/>
          </a:p>
        </p:txBody>
      </p:sp>
      <p:pic>
        <p:nvPicPr>
          <p:cNvPr id="4" name="Bilde 3">
            <a:extLst>
              <a:ext uri="{FF2B5EF4-FFF2-40B4-BE49-F238E27FC236}">
                <a16:creationId xmlns:a16="http://schemas.microsoft.com/office/drawing/2014/main" id="{20C76390-75E7-40D8-9C2D-C93DCE47FAC0}"/>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t="4317"/>
          <a:stretch/>
        </p:blipFill>
        <p:spPr>
          <a:xfrm>
            <a:off x="1648914" y="3144414"/>
            <a:ext cx="2906849" cy="3644094"/>
          </a:xfrm>
          <a:prstGeom prst="rect">
            <a:avLst/>
          </a:prstGeom>
        </p:spPr>
      </p:pic>
    </p:spTree>
    <p:extLst>
      <p:ext uri="{BB962C8B-B14F-4D97-AF65-F5344CB8AC3E}">
        <p14:creationId xmlns:p14="http://schemas.microsoft.com/office/powerpoint/2010/main" val="4184855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644151"/>
          </a:xfrm>
        </p:spPr>
        <p:txBody>
          <a:bodyPr/>
          <a:lstStyle/>
          <a:p>
            <a:r>
              <a:rPr lang="nb-NO"/>
              <a:t>Spesielle forhold for Pfizer-vaksinen</a:t>
            </a:r>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3"/>
          </p:nvPr>
        </p:nvSpPr>
        <p:spPr/>
        <p:txBody>
          <a:bodyPr vert="horz" lIns="0" tIns="0" rIns="0" bIns="0" rtlCol="0" anchor="t">
            <a:normAutofit/>
          </a:bodyPr>
          <a:lstStyle/>
          <a:p>
            <a:pPr marL="269875" indent="-269875"/>
            <a:r>
              <a:rPr lang="nb-NO"/>
              <a:t>Lagringstemperatur </a:t>
            </a:r>
            <a:r>
              <a:rPr lang="nb-NO" b="1"/>
              <a:t>-75 °C. </a:t>
            </a:r>
            <a:r>
              <a:rPr lang="nb-NO"/>
              <a:t>Opptint vaksine: </a:t>
            </a:r>
            <a:r>
              <a:rPr lang="nb-NO" b="1"/>
              <a:t>holdbar 5 døgn ved 2-8 °C</a:t>
            </a:r>
            <a:r>
              <a:rPr lang="nb-NO"/>
              <a:t>. </a:t>
            </a:r>
          </a:p>
          <a:p>
            <a:pPr marL="269875" indent="-269875"/>
            <a:r>
              <a:rPr lang="nb-NO"/>
              <a:t>Hvert hetteglass inneholder </a:t>
            </a:r>
            <a:r>
              <a:rPr lang="nb-NO" b="1"/>
              <a:t>5 doser</a:t>
            </a:r>
            <a:r>
              <a:rPr lang="nb-NO"/>
              <a:t>.</a:t>
            </a:r>
            <a:endParaRPr lang="nb-NO">
              <a:cs typeface="Calibri"/>
            </a:endParaRPr>
          </a:p>
          <a:p>
            <a:pPr marL="269875" indent="-269875"/>
            <a:r>
              <a:rPr lang="nb-NO"/>
              <a:t>Hvert hetteglass skal tilsettes 1,8 </a:t>
            </a:r>
            <a:r>
              <a:rPr lang="nb-NO" err="1"/>
              <a:t>mL</a:t>
            </a:r>
            <a:r>
              <a:rPr lang="nb-NO"/>
              <a:t> 0,9 % saltvannsløsning. Etter oppblanding holdbar i </a:t>
            </a:r>
            <a:r>
              <a:rPr lang="nb-NO" b="1"/>
              <a:t>6 timer</a:t>
            </a:r>
            <a:r>
              <a:rPr lang="nb-NO"/>
              <a:t> </a:t>
            </a:r>
            <a:endParaRPr lang="nb-NO">
              <a:cs typeface="Calibri"/>
            </a:endParaRPr>
          </a:p>
          <a:p>
            <a:pPr marL="269875" indent="-269875"/>
            <a:r>
              <a:rPr lang="nb-NO" b="1"/>
              <a:t>Doseringsintervallet: 21 dager</a:t>
            </a:r>
            <a:r>
              <a:rPr lang="nb-NO"/>
              <a:t> (19-23 dager)</a:t>
            </a:r>
            <a:endParaRPr lang="nb-NO">
              <a:cs typeface="Calibri"/>
            </a:endParaRPr>
          </a:p>
          <a:p>
            <a:pPr marL="269875" indent="-269875"/>
            <a:endParaRPr lang="nb-NO">
              <a:cs typeface="Calibri"/>
            </a:endParaRPr>
          </a:p>
          <a:p>
            <a:pPr marL="269875" indent="-269875"/>
            <a:endParaRPr lang="nb-NO">
              <a:cs typeface="Calibri"/>
            </a:endParaRPr>
          </a:p>
        </p:txBody>
      </p:sp>
    </p:spTree>
    <p:extLst>
      <p:ext uri="{BB962C8B-B14F-4D97-AF65-F5344CB8AC3E}">
        <p14:creationId xmlns:p14="http://schemas.microsoft.com/office/powerpoint/2010/main" val="2906292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39FD28-ECC0-4FC1-986B-1F124AA599C2}"/>
              </a:ext>
            </a:extLst>
          </p:cNvPr>
          <p:cNvSpPr>
            <a:spLocks noGrp="1"/>
          </p:cNvSpPr>
          <p:nvPr>
            <p:ph type="title"/>
          </p:nvPr>
        </p:nvSpPr>
        <p:spPr/>
        <p:txBody>
          <a:bodyPr/>
          <a:lstStyle/>
          <a:p>
            <a:r>
              <a:rPr lang="nb-NO" sz="4650">
                <a:cs typeface="Calibri"/>
              </a:rPr>
              <a:t>Mottak og levering av Pfizer-vaksinen</a:t>
            </a:r>
            <a:endParaRPr lang="nb-NO"/>
          </a:p>
        </p:txBody>
      </p:sp>
      <p:sp>
        <p:nvSpPr>
          <p:cNvPr id="3" name="Plassholder for tekst 2">
            <a:extLst>
              <a:ext uri="{FF2B5EF4-FFF2-40B4-BE49-F238E27FC236}">
                <a16:creationId xmlns:a16="http://schemas.microsoft.com/office/drawing/2014/main" id="{CA175FBE-8E5A-4855-A6FB-6B7A5F7537F7}"/>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3365A387-B364-4FAA-BBB3-79B9479A67D9}"/>
              </a:ext>
            </a:extLst>
          </p:cNvPr>
          <p:cNvSpPr>
            <a:spLocks noGrp="1"/>
          </p:cNvSpPr>
          <p:nvPr>
            <p:ph type="body" sz="quarter" idx="13"/>
          </p:nvPr>
        </p:nvSpPr>
        <p:spPr/>
        <p:txBody>
          <a:bodyPr vert="horz" lIns="0" tIns="0" rIns="0" bIns="0" rtlCol="0" anchor="t">
            <a:normAutofit/>
          </a:bodyPr>
          <a:lstStyle/>
          <a:p>
            <a:pPr marL="269875" indent="-269875"/>
            <a:r>
              <a:rPr lang="nb-NO">
                <a:cs typeface="Calibri"/>
              </a:rPr>
              <a:t>Minimum 5 dager fra beskjed om antall doser til levering</a:t>
            </a:r>
          </a:p>
          <a:p>
            <a:pPr marL="269875" indent="-269875"/>
            <a:r>
              <a:rPr lang="nb-NO">
                <a:cs typeface="Calibri"/>
              </a:rPr>
              <a:t>Vil være et tilbakemeldingssystem for å sikre at klar for mottak</a:t>
            </a:r>
          </a:p>
          <a:p>
            <a:pPr marL="269875" indent="-269875"/>
            <a:r>
              <a:rPr lang="nb-NO">
                <a:cs typeface="Calibri"/>
              </a:rPr>
              <a:t>Gode rutiner for mottak og lagring</a:t>
            </a:r>
          </a:p>
          <a:p>
            <a:pPr marL="269875" indent="-269875"/>
            <a:r>
              <a:rPr lang="nb-NO">
                <a:cs typeface="Calibri"/>
              </a:rPr>
              <a:t>Tilstreber leveranser i kontortid, men må påregne variasjon og beredskap for mottak utenfor det</a:t>
            </a:r>
          </a:p>
        </p:txBody>
      </p:sp>
    </p:spTree>
    <p:extLst>
      <p:ext uri="{BB962C8B-B14F-4D97-AF65-F5344CB8AC3E}">
        <p14:creationId xmlns:p14="http://schemas.microsoft.com/office/powerpoint/2010/main" val="2861021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Planlegging for Pfizer-vaksinen</a:t>
            </a:r>
          </a:p>
        </p:txBody>
      </p:sp>
      <p:sp>
        <p:nvSpPr>
          <p:cNvPr id="3" name="Plassholder for tekst 2"/>
          <p:cNvSpPr>
            <a:spLocks noGrp="1"/>
          </p:cNvSpPr>
          <p:nvPr>
            <p:ph type="body" sz="quarter" idx="11"/>
          </p:nvPr>
        </p:nvSpPr>
        <p:spPr/>
        <p:txBody>
          <a:bodyPr/>
          <a:lstStyle/>
          <a:p>
            <a:r>
              <a:rPr lang="nb-NO"/>
              <a:t>Detaljerte planer!</a:t>
            </a:r>
          </a:p>
        </p:txBody>
      </p:sp>
      <p:sp>
        <p:nvSpPr>
          <p:cNvPr id="4" name="Plassholder for tekst 3"/>
          <p:cNvSpPr>
            <a:spLocks noGrp="1"/>
          </p:cNvSpPr>
          <p:nvPr>
            <p:ph type="body" sz="quarter" idx="13"/>
          </p:nvPr>
        </p:nvSpPr>
        <p:spPr/>
        <p:txBody>
          <a:bodyPr vert="horz" lIns="0" tIns="0" rIns="0" bIns="0" rtlCol="0" anchor="t">
            <a:normAutofit fontScale="85000" lnSpcReduction="20000"/>
          </a:bodyPr>
          <a:lstStyle/>
          <a:p>
            <a:pPr marL="269875" indent="-269875"/>
            <a:r>
              <a:rPr lang="nb-NO"/>
              <a:t>Kommunen må vite hvem som kommer når for vaksinering</a:t>
            </a:r>
          </a:p>
          <a:p>
            <a:pPr marL="539750" lvl="1" indent="-179705"/>
            <a:r>
              <a:rPr lang="nb-NO"/>
              <a:t>Innkalling og bekreftelse på oppmøte</a:t>
            </a:r>
            <a:endParaRPr lang="nb-NO">
              <a:cs typeface="Calibri"/>
            </a:endParaRPr>
          </a:p>
          <a:p>
            <a:pPr marL="539750" lvl="1" indent="-179705"/>
            <a:r>
              <a:rPr lang="nb-NO">
                <a:cs typeface="Calibri"/>
              </a:rPr>
              <a:t>Må kunne ha vaksinering i helg</a:t>
            </a:r>
            <a:endParaRPr lang="nb-NO"/>
          </a:p>
          <a:p>
            <a:pPr marL="269875" indent="-269875"/>
            <a:r>
              <a:rPr lang="nb-NO"/>
              <a:t>Back-up plan ved manglende oppmøte</a:t>
            </a:r>
            <a:endParaRPr lang="nb-NO">
              <a:cs typeface="Calibri"/>
            </a:endParaRPr>
          </a:p>
          <a:p>
            <a:pPr marL="269875" indent="-269875"/>
            <a:r>
              <a:rPr lang="nb-NO"/>
              <a:t>Vurdere sentraliserte vaksinasjonssteder</a:t>
            </a:r>
            <a:endParaRPr lang="nb-NO">
              <a:cs typeface="Calibri"/>
            </a:endParaRPr>
          </a:p>
          <a:p>
            <a:pPr marL="269875" indent="-269875"/>
            <a:r>
              <a:rPr lang="nb-NO"/>
              <a:t>Gode systemer for å få satt dose to</a:t>
            </a:r>
            <a:endParaRPr lang="nb-NO">
              <a:cs typeface="Calibri" panose="020F0502020204030204"/>
            </a:endParaRPr>
          </a:p>
          <a:p>
            <a:pPr marL="269875" indent="-269875"/>
            <a:r>
              <a:rPr lang="nb-NO">
                <a:cs typeface="Calibri" panose="020F0502020204030204"/>
              </a:rPr>
              <a:t>Ekstra viktig å melde SYSVAK</a:t>
            </a:r>
          </a:p>
          <a:p>
            <a:pPr marL="269875" indent="-269875"/>
            <a:endParaRPr lang="nb-NO">
              <a:cs typeface="Calibri" panose="020F0502020204030204"/>
            </a:endParaRPr>
          </a:p>
          <a:p>
            <a:pPr marL="269875" indent="-269875"/>
            <a:r>
              <a:rPr lang="nb-NO"/>
              <a:t>DET VIL KOMME ET EGET SKRIV OM FORHOLDENE DET MÅ TAS HØYDE FOR – MEN ARBEIDET I KOMMUNENE MÅ STARTE NÅ </a:t>
            </a:r>
            <a:endParaRPr lang="nb-NO">
              <a:cs typeface="Calibri"/>
            </a:endParaRPr>
          </a:p>
        </p:txBody>
      </p:sp>
    </p:spTree>
    <p:extLst>
      <p:ext uri="{BB962C8B-B14F-4D97-AF65-F5344CB8AC3E}">
        <p14:creationId xmlns:p14="http://schemas.microsoft.com/office/powerpoint/2010/main" val="1513322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362" y="4203503"/>
            <a:ext cx="2413928" cy="1503032"/>
          </a:xfrm>
          <a:prstGeom prst="rect">
            <a:avLst/>
          </a:prstGeom>
        </p:spPr>
      </p:pic>
    </p:spTree>
    <p:extLst>
      <p:ext uri="{BB962C8B-B14F-4D97-AF65-F5344CB8AC3E}">
        <p14:creationId xmlns:p14="http://schemas.microsoft.com/office/powerpoint/2010/main" val="192642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il: femkant 45">
            <a:extLst>
              <a:ext uri="{FF2B5EF4-FFF2-40B4-BE49-F238E27FC236}">
                <a16:creationId xmlns:a16="http://schemas.microsoft.com/office/drawing/2014/main" id="{71D914EC-3EF5-40C1-8A92-5BE383F50699}"/>
              </a:ext>
            </a:extLst>
          </p:cNvPr>
          <p:cNvSpPr/>
          <p:nvPr/>
        </p:nvSpPr>
        <p:spPr>
          <a:xfrm>
            <a:off x="954407" y="3432135"/>
            <a:ext cx="2508814" cy="1355012"/>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7" name="Pil: vinkeltegn 46">
            <a:extLst>
              <a:ext uri="{FF2B5EF4-FFF2-40B4-BE49-F238E27FC236}">
                <a16:creationId xmlns:a16="http://schemas.microsoft.com/office/drawing/2014/main" id="{E8F49205-BF1D-4F07-B374-58F7F7B81D75}"/>
              </a:ext>
            </a:extLst>
          </p:cNvPr>
          <p:cNvSpPr/>
          <p:nvPr/>
        </p:nvSpPr>
        <p:spPr>
          <a:xfrm>
            <a:off x="2905640" y="3432135"/>
            <a:ext cx="2653141" cy="1355012"/>
          </a:xfrm>
          <a:prstGeom prst="chevro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8" name="Pil: vinkeltegn 47">
            <a:extLst>
              <a:ext uri="{FF2B5EF4-FFF2-40B4-BE49-F238E27FC236}">
                <a16:creationId xmlns:a16="http://schemas.microsoft.com/office/drawing/2014/main" id="{A41ADAC2-0307-447E-8BD7-EA19A038B7D2}"/>
              </a:ext>
            </a:extLst>
          </p:cNvPr>
          <p:cNvSpPr/>
          <p:nvPr/>
        </p:nvSpPr>
        <p:spPr>
          <a:xfrm>
            <a:off x="5024526" y="3432135"/>
            <a:ext cx="2653141" cy="1355012"/>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1" name="Pil: vinkeltegn 50">
            <a:extLst>
              <a:ext uri="{FF2B5EF4-FFF2-40B4-BE49-F238E27FC236}">
                <a16:creationId xmlns:a16="http://schemas.microsoft.com/office/drawing/2014/main" id="{7ABEE674-84D3-4982-B4D9-DE2BF34BECE8}"/>
              </a:ext>
            </a:extLst>
          </p:cNvPr>
          <p:cNvSpPr/>
          <p:nvPr/>
        </p:nvSpPr>
        <p:spPr>
          <a:xfrm>
            <a:off x="7120086" y="3432135"/>
            <a:ext cx="2653141" cy="1355012"/>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2" name="TekstSylinder 51">
            <a:extLst>
              <a:ext uri="{FF2B5EF4-FFF2-40B4-BE49-F238E27FC236}">
                <a16:creationId xmlns:a16="http://schemas.microsoft.com/office/drawing/2014/main" id="{289516BC-F77B-4D63-9521-B2725B6C37FF}"/>
              </a:ext>
            </a:extLst>
          </p:cNvPr>
          <p:cNvSpPr txBox="1"/>
          <p:nvPr/>
        </p:nvSpPr>
        <p:spPr>
          <a:xfrm>
            <a:off x="1489411" y="3709529"/>
            <a:ext cx="889001" cy="800219"/>
          </a:xfrm>
          <a:prstGeom prst="rect">
            <a:avLst/>
          </a:prstGeom>
          <a:noFill/>
        </p:spPr>
        <p:txBody>
          <a:bodyPr wrap="square" lIns="91440" tIns="45720" rIns="91440" bIns="45720" rtlCol="0" anchor="t">
            <a:spAutoFit/>
          </a:bodyPr>
          <a:lstStyle/>
          <a:p>
            <a:r>
              <a:rPr lang="nb-NO" sz="3200">
                <a:latin typeface="Arial"/>
                <a:cs typeface="Arial"/>
              </a:rPr>
              <a:t>162</a:t>
            </a:r>
            <a:endParaRPr lang="nb-NO" sz="2000">
              <a:latin typeface="Arial" panose="020B0604020202020204" pitchFamily="34" charset="0"/>
              <a:cs typeface="Arial" panose="020B0604020202020204" pitchFamily="34" charset="0"/>
            </a:endParaRPr>
          </a:p>
          <a:p>
            <a:pPr algn="ctr"/>
            <a:r>
              <a:rPr lang="nb-NO" sz="1400">
                <a:latin typeface="Arial" panose="020B0604020202020204" pitchFamily="34" charset="0"/>
                <a:cs typeface="Arial" panose="020B0604020202020204" pitchFamily="34" charset="0"/>
              </a:rPr>
              <a:t>vaksiner</a:t>
            </a:r>
            <a:endParaRPr lang="nb-NO">
              <a:latin typeface="Arial" panose="020B0604020202020204" pitchFamily="34" charset="0"/>
              <a:cs typeface="Arial" panose="020B0604020202020204" pitchFamily="34" charset="0"/>
            </a:endParaRPr>
          </a:p>
        </p:txBody>
      </p:sp>
      <p:sp>
        <p:nvSpPr>
          <p:cNvPr id="53" name="TekstSylinder 52">
            <a:extLst>
              <a:ext uri="{FF2B5EF4-FFF2-40B4-BE49-F238E27FC236}">
                <a16:creationId xmlns:a16="http://schemas.microsoft.com/office/drawing/2014/main" id="{C772A558-245C-484F-97B9-ECD1941EB445}"/>
              </a:ext>
            </a:extLst>
          </p:cNvPr>
          <p:cNvSpPr txBox="1"/>
          <p:nvPr/>
        </p:nvSpPr>
        <p:spPr>
          <a:xfrm>
            <a:off x="3798293" y="3709529"/>
            <a:ext cx="867833" cy="800219"/>
          </a:xfrm>
          <a:prstGeom prst="rect">
            <a:avLst/>
          </a:prstGeom>
          <a:noFill/>
        </p:spPr>
        <p:txBody>
          <a:bodyPr wrap="square" lIns="91440" tIns="45720" rIns="91440" bIns="45720" rtlCol="0" anchor="t">
            <a:spAutoFit/>
          </a:bodyPr>
          <a:lstStyle/>
          <a:p>
            <a:pPr algn="ctr"/>
            <a:r>
              <a:rPr lang="nb-NO" sz="3200">
                <a:latin typeface="Arial"/>
                <a:cs typeface="Arial"/>
              </a:rPr>
              <a:t>23</a:t>
            </a:r>
            <a:endParaRPr lang="nb-NO" sz="3200">
              <a:latin typeface="Arial" panose="020B0604020202020204" pitchFamily="34" charset="0"/>
              <a:cs typeface="Arial" panose="020B0604020202020204" pitchFamily="34" charset="0"/>
            </a:endParaRPr>
          </a:p>
          <a:p>
            <a:pPr algn="ctr"/>
            <a:r>
              <a:rPr lang="nb-NO" sz="1400">
                <a:latin typeface="Arial" panose="020B0604020202020204" pitchFamily="34" charset="0"/>
                <a:cs typeface="Arial" panose="020B0604020202020204" pitchFamily="34" charset="0"/>
              </a:rPr>
              <a:t>vaksiner</a:t>
            </a:r>
            <a:endParaRPr lang="nb-NO">
              <a:latin typeface="Arial" panose="020B0604020202020204" pitchFamily="34" charset="0"/>
              <a:cs typeface="Arial" panose="020B0604020202020204" pitchFamily="34" charset="0"/>
            </a:endParaRPr>
          </a:p>
        </p:txBody>
      </p:sp>
      <p:sp>
        <p:nvSpPr>
          <p:cNvPr id="55" name="TekstSylinder 54">
            <a:extLst>
              <a:ext uri="{FF2B5EF4-FFF2-40B4-BE49-F238E27FC236}">
                <a16:creationId xmlns:a16="http://schemas.microsoft.com/office/drawing/2014/main" id="{2E04A1E0-1DCF-4CFF-AAF7-CA4DBDB3D9A5}"/>
              </a:ext>
            </a:extLst>
          </p:cNvPr>
          <p:cNvSpPr txBox="1"/>
          <p:nvPr/>
        </p:nvSpPr>
        <p:spPr>
          <a:xfrm>
            <a:off x="5892399" y="3709529"/>
            <a:ext cx="917393" cy="800219"/>
          </a:xfrm>
          <a:prstGeom prst="rect">
            <a:avLst/>
          </a:prstGeom>
          <a:noFill/>
        </p:spPr>
        <p:txBody>
          <a:bodyPr wrap="square" lIns="91440" tIns="45720" rIns="91440" bIns="45720" rtlCol="0" anchor="t">
            <a:spAutoFit/>
          </a:bodyPr>
          <a:lstStyle/>
          <a:p>
            <a:pPr algn="ctr"/>
            <a:r>
              <a:rPr lang="nb-NO" sz="3200">
                <a:latin typeface="Arial"/>
                <a:cs typeface="Arial"/>
              </a:rPr>
              <a:t>16</a:t>
            </a:r>
            <a:endParaRPr lang="nb-NO" sz="3200">
              <a:latin typeface="Arial" panose="020B0604020202020204" pitchFamily="34" charset="0"/>
              <a:cs typeface="Arial" panose="020B0604020202020204" pitchFamily="34" charset="0"/>
            </a:endParaRPr>
          </a:p>
          <a:p>
            <a:pPr algn="ctr"/>
            <a:r>
              <a:rPr lang="nb-NO" sz="1400">
                <a:latin typeface="Arial" panose="020B0604020202020204" pitchFamily="34" charset="0"/>
                <a:cs typeface="Arial" panose="020B0604020202020204" pitchFamily="34" charset="0"/>
              </a:rPr>
              <a:t>vaksiner</a:t>
            </a:r>
          </a:p>
        </p:txBody>
      </p:sp>
      <p:sp>
        <p:nvSpPr>
          <p:cNvPr id="56" name="TekstSylinder 55">
            <a:extLst>
              <a:ext uri="{FF2B5EF4-FFF2-40B4-BE49-F238E27FC236}">
                <a16:creationId xmlns:a16="http://schemas.microsoft.com/office/drawing/2014/main" id="{9F5223FC-C914-4930-86CA-0949AE84CD5D}"/>
              </a:ext>
            </a:extLst>
          </p:cNvPr>
          <p:cNvSpPr txBox="1"/>
          <p:nvPr/>
        </p:nvSpPr>
        <p:spPr>
          <a:xfrm>
            <a:off x="7970422" y="3709529"/>
            <a:ext cx="949627" cy="800219"/>
          </a:xfrm>
          <a:prstGeom prst="rect">
            <a:avLst/>
          </a:prstGeom>
          <a:noFill/>
        </p:spPr>
        <p:txBody>
          <a:bodyPr wrap="square" lIns="91440" tIns="45720" rIns="91440" bIns="45720" rtlCol="0" anchor="t">
            <a:spAutoFit/>
          </a:bodyPr>
          <a:lstStyle/>
          <a:p>
            <a:pPr algn="ctr"/>
            <a:r>
              <a:rPr lang="nb-NO" sz="3200">
                <a:latin typeface="Arial"/>
                <a:cs typeface="Arial"/>
              </a:rPr>
              <a:t>13</a:t>
            </a:r>
            <a:endParaRPr lang="nb-NO" sz="3200">
              <a:latin typeface="Arial" panose="020B0604020202020204" pitchFamily="34" charset="0"/>
              <a:cs typeface="Arial" panose="020B0604020202020204" pitchFamily="34" charset="0"/>
            </a:endParaRPr>
          </a:p>
          <a:p>
            <a:pPr algn="ctr"/>
            <a:r>
              <a:rPr lang="nb-NO" sz="1400">
                <a:latin typeface="Arial" panose="020B0604020202020204" pitchFamily="34" charset="0"/>
                <a:cs typeface="Arial" panose="020B0604020202020204" pitchFamily="34" charset="0"/>
              </a:rPr>
              <a:t>vaksiner</a:t>
            </a:r>
          </a:p>
        </p:txBody>
      </p:sp>
      <p:sp>
        <p:nvSpPr>
          <p:cNvPr id="57" name="Rektangel 56">
            <a:extLst>
              <a:ext uri="{FF2B5EF4-FFF2-40B4-BE49-F238E27FC236}">
                <a16:creationId xmlns:a16="http://schemas.microsoft.com/office/drawing/2014/main" id="{5A525AFA-9B7B-4298-9FDA-FBAA28AAE66C}"/>
              </a:ext>
            </a:extLst>
          </p:cNvPr>
          <p:cNvSpPr/>
          <p:nvPr/>
        </p:nvSpPr>
        <p:spPr>
          <a:xfrm>
            <a:off x="1161905" y="2560437"/>
            <a:ext cx="1544012" cy="369332"/>
          </a:xfrm>
          <a:prstGeom prst="rect">
            <a:avLst/>
          </a:prstGeom>
        </p:spPr>
        <p:txBody>
          <a:bodyPr wrap="none">
            <a:spAutoFit/>
          </a:bodyPr>
          <a:lstStyle/>
          <a:p>
            <a:pPr algn="ctr"/>
            <a:r>
              <a:rPr lang="nb-NO" sz="1800">
                <a:latin typeface="Arial" panose="020B0604020202020204" pitchFamily="34" charset="0"/>
                <a:cs typeface="Arial" panose="020B0604020202020204" pitchFamily="34" charset="0"/>
              </a:rPr>
              <a:t>PREKLINISK</a:t>
            </a:r>
            <a:endParaRPr lang="nb-NO" sz="1800"/>
          </a:p>
        </p:txBody>
      </p:sp>
      <p:sp>
        <p:nvSpPr>
          <p:cNvPr id="62" name="Rektangel 61">
            <a:extLst>
              <a:ext uri="{FF2B5EF4-FFF2-40B4-BE49-F238E27FC236}">
                <a16:creationId xmlns:a16="http://schemas.microsoft.com/office/drawing/2014/main" id="{0B4FA32F-B22F-4C69-824F-36D421A124B0}"/>
              </a:ext>
            </a:extLst>
          </p:cNvPr>
          <p:cNvSpPr/>
          <p:nvPr/>
        </p:nvSpPr>
        <p:spPr>
          <a:xfrm>
            <a:off x="3649880" y="2560437"/>
            <a:ext cx="966996" cy="369332"/>
          </a:xfrm>
          <a:prstGeom prst="rect">
            <a:avLst/>
          </a:prstGeom>
        </p:spPr>
        <p:txBody>
          <a:bodyPr wrap="none">
            <a:spAutoFit/>
          </a:bodyPr>
          <a:lstStyle/>
          <a:p>
            <a:pPr algn="ctr"/>
            <a:r>
              <a:rPr lang="nb-NO" sz="1800">
                <a:latin typeface="Arial" panose="020B0604020202020204" pitchFamily="34" charset="0"/>
                <a:cs typeface="Arial" panose="020B0604020202020204" pitchFamily="34" charset="0"/>
              </a:rPr>
              <a:t>FASE 1</a:t>
            </a:r>
            <a:endParaRPr lang="nb-NO" sz="1800"/>
          </a:p>
        </p:txBody>
      </p:sp>
      <p:sp>
        <p:nvSpPr>
          <p:cNvPr id="64" name="Rektangel 63">
            <a:extLst>
              <a:ext uri="{FF2B5EF4-FFF2-40B4-BE49-F238E27FC236}">
                <a16:creationId xmlns:a16="http://schemas.microsoft.com/office/drawing/2014/main" id="{2D1DAF66-D6B4-4796-88EE-482B6C71EDA0}"/>
              </a:ext>
            </a:extLst>
          </p:cNvPr>
          <p:cNvSpPr/>
          <p:nvPr/>
        </p:nvSpPr>
        <p:spPr>
          <a:xfrm>
            <a:off x="5867597" y="2560437"/>
            <a:ext cx="966996" cy="369332"/>
          </a:xfrm>
          <a:prstGeom prst="rect">
            <a:avLst/>
          </a:prstGeom>
        </p:spPr>
        <p:txBody>
          <a:bodyPr wrap="none">
            <a:spAutoFit/>
          </a:bodyPr>
          <a:lstStyle/>
          <a:p>
            <a:pPr algn="ctr"/>
            <a:r>
              <a:rPr lang="nb-NO" sz="1800">
                <a:latin typeface="Arial" panose="020B0604020202020204" pitchFamily="34" charset="0"/>
                <a:cs typeface="Arial" panose="020B0604020202020204" pitchFamily="34" charset="0"/>
              </a:rPr>
              <a:t>FASE 2</a:t>
            </a:r>
            <a:endParaRPr lang="nb-NO" sz="1800"/>
          </a:p>
        </p:txBody>
      </p:sp>
      <p:sp>
        <p:nvSpPr>
          <p:cNvPr id="66" name="Rektangel 65">
            <a:extLst>
              <a:ext uri="{FF2B5EF4-FFF2-40B4-BE49-F238E27FC236}">
                <a16:creationId xmlns:a16="http://schemas.microsoft.com/office/drawing/2014/main" id="{843B07D1-B084-487F-B4C2-F4697149E82C}"/>
              </a:ext>
            </a:extLst>
          </p:cNvPr>
          <p:cNvSpPr/>
          <p:nvPr/>
        </p:nvSpPr>
        <p:spPr>
          <a:xfrm>
            <a:off x="7961737" y="2560437"/>
            <a:ext cx="966996" cy="369332"/>
          </a:xfrm>
          <a:prstGeom prst="rect">
            <a:avLst/>
          </a:prstGeom>
        </p:spPr>
        <p:txBody>
          <a:bodyPr wrap="none">
            <a:spAutoFit/>
          </a:bodyPr>
          <a:lstStyle/>
          <a:p>
            <a:pPr algn="ctr"/>
            <a:r>
              <a:rPr lang="nb-NO" sz="1800">
                <a:latin typeface="Arial" panose="020B0604020202020204" pitchFamily="34" charset="0"/>
                <a:cs typeface="Arial" panose="020B0604020202020204" pitchFamily="34" charset="0"/>
              </a:rPr>
              <a:t>FASE 3</a:t>
            </a:r>
            <a:endParaRPr lang="nb-NO" sz="1800"/>
          </a:p>
        </p:txBody>
      </p:sp>
      <p:sp>
        <p:nvSpPr>
          <p:cNvPr id="67" name="Rektangel 66">
            <a:extLst>
              <a:ext uri="{FF2B5EF4-FFF2-40B4-BE49-F238E27FC236}">
                <a16:creationId xmlns:a16="http://schemas.microsoft.com/office/drawing/2014/main" id="{4A37BEF9-F464-4F70-992C-B43401D6E63D}"/>
              </a:ext>
            </a:extLst>
          </p:cNvPr>
          <p:cNvSpPr/>
          <p:nvPr/>
        </p:nvSpPr>
        <p:spPr>
          <a:xfrm>
            <a:off x="9694890" y="2421937"/>
            <a:ext cx="1950214" cy="369332"/>
          </a:xfrm>
          <a:prstGeom prst="rect">
            <a:avLst/>
          </a:prstGeom>
        </p:spPr>
        <p:txBody>
          <a:bodyPr wrap="none" lIns="91440" tIns="45720" rIns="91440" bIns="45720" anchor="t">
            <a:spAutoFit/>
          </a:bodyPr>
          <a:lstStyle/>
          <a:p>
            <a:pPr algn="ctr"/>
            <a:r>
              <a:rPr lang="nb-NO" sz="1800">
                <a:solidFill>
                  <a:schemeClr val="tx2"/>
                </a:solidFill>
                <a:latin typeface="Arial"/>
                <a:cs typeface="Arial"/>
              </a:rPr>
              <a:t>GODKJENT I EU</a:t>
            </a:r>
            <a:endParaRPr lang="nb-NO" sz="1800">
              <a:solidFill>
                <a:schemeClr val="tx2"/>
              </a:solidFill>
              <a:cs typeface="Calibri"/>
            </a:endParaRPr>
          </a:p>
        </p:txBody>
      </p:sp>
      <p:sp>
        <p:nvSpPr>
          <p:cNvPr id="68" name="TekstSylinder 67">
            <a:extLst>
              <a:ext uri="{FF2B5EF4-FFF2-40B4-BE49-F238E27FC236}">
                <a16:creationId xmlns:a16="http://schemas.microsoft.com/office/drawing/2014/main" id="{4200F0FF-C10D-4AAC-B820-D7A719E55365}"/>
              </a:ext>
            </a:extLst>
          </p:cNvPr>
          <p:cNvSpPr txBox="1"/>
          <p:nvPr/>
        </p:nvSpPr>
        <p:spPr>
          <a:xfrm>
            <a:off x="10222064" y="3709529"/>
            <a:ext cx="895869" cy="800219"/>
          </a:xfrm>
          <a:prstGeom prst="rect">
            <a:avLst/>
          </a:prstGeom>
          <a:noFill/>
        </p:spPr>
        <p:txBody>
          <a:bodyPr wrap="square" rtlCol="0">
            <a:spAutoFit/>
          </a:bodyPr>
          <a:lstStyle/>
          <a:p>
            <a:pPr algn="ctr"/>
            <a:r>
              <a:rPr lang="nb-NO" sz="3200">
                <a:solidFill>
                  <a:schemeClr val="tx2"/>
                </a:solidFill>
                <a:latin typeface="Arial" panose="020B0604020202020204" pitchFamily="34" charset="0"/>
                <a:cs typeface="Arial" panose="020B0604020202020204" pitchFamily="34" charset="0"/>
              </a:rPr>
              <a:t>0</a:t>
            </a:r>
          </a:p>
          <a:p>
            <a:pPr algn="ctr"/>
            <a:r>
              <a:rPr lang="nb-NO" sz="1400">
                <a:solidFill>
                  <a:schemeClr val="tx2"/>
                </a:solidFill>
                <a:latin typeface="Arial" panose="020B0604020202020204" pitchFamily="34" charset="0"/>
                <a:cs typeface="Arial" panose="020B0604020202020204" pitchFamily="34" charset="0"/>
              </a:rPr>
              <a:t>vaksiner</a:t>
            </a:r>
          </a:p>
        </p:txBody>
      </p:sp>
      <p:sp>
        <p:nvSpPr>
          <p:cNvPr id="69" name="Rektangel 68">
            <a:extLst>
              <a:ext uri="{FF2B5EF4-FFF2-40B4-BE49-F238E27FC236}">
                <a16:creationId xmlns:a16="http://schemas.microsoft.com/office/drawing/2014/main" id="{D7A8B0C1-357E-4F30-99E5-7E9FE58789AC}"/>
              </a:ext>
            </a:extLst>
          </p:cNvPr>
          <p:cNvSpPr/>
          <p:nvPr/>
        </p:nvSpPr>
        <p:spPr>
          <a:xfrm>
            <a:off x="9332915" y="6451931"/>
            <a:ext cx="2505430" cy="307777"/>
          </a:xfrm>
          <a:prstGeom prst="rect">
            <a:avLst/>
          </a:prstGeom>
        </p:spPr>
        <p:txBody>
          <a:bodyPr wrap="none" lIns="91440" tIns="45720" rIns="91440" bIns="45720" anchor="t">
            <a:spAutoFit/>
          </a:bodyPr>
          <a:lstStyle/>
          <a:p>
            <a:pPr algn="ctr"/>
            <a:r>
              <a:rPr lang="nb-NO" sz="1400">
                <a:latin typeface="Calibri Light"/>
                <a:cs typeface="Calibri Light"/>
              </a:rPr>
              <a:t>WHO, sist oppdatert 08.12.2020</a:t>
            </a:r>
            <a:endParaRPr lang="nb-NO" sz="1400">
              <a:latin typeface="Calibri Light" panose="020F0302020204030204" pitchFamily="34" charset="0"/>
              <a:cs typeface="Calibri Light" panose="020F0302020204030204" pitchFamily="34" charset="0"/>
            </a:endParaRPr>
          </a:p>
        </p:txBody>
      </p:sp>
      <p:sp>
        <p:nvSpPr>
          <p:cNvPr id="70" name="TekstSylinder 69">
            <a:extLst>
              <a:ext uri="{FF2B5EF4-FFF2-40B4-BE49-F238E27FC236}">
                <a16:creationId xmlns:a16="http://schemas.microsoft.com/office/drawing/2014/main" id="{E418DBCA-5FD4-4B13-B9BB-996D745AB398}"/>
              </a:ext>
            </a:extLst>
          </p:cNvPr>
          <p:cNvSpPr txBox="1"/>
          <p:nvPr/>
        </p:nvSpPr>
        <p:spPr>
          <a:xfrm>
            <a:off x="957942" y="862149"/>
            <a:ext cx="8319407" cy="492443"/>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2600">
                <a:solidFill>
                  <a:prstClr val="black"/>
                </a:solidFill>
                <a:latin typeface="+mj-lt"/>
                <a:cs typeface="Calibri Light" panose="020F0302020204030204" pitchFamily="34" charset="0"/>
              </a:rPr>
              <a:t>VAKSINEPIPELINE</a:t>
            </a:r>
            <a:endParaRPr kumimoji="0" lang="nb-NO" sz="2600" b="0" i="0" u="none" strike="noStrike" kern="1200" cap="none" spc="0" normalizeH="0" baseline="0" noProof="0">
              <a:ln>
                <a:noFill/>
              </a:ln>
              <a:solidFill>
                <a:prstClr val="black"/>
              </a:solidFill>
              <a:effectLst/>
              <a:uLnTx/>
              <a:uFillTx/>
              <a:latin typeface="+mj-lt"/>
              <a:ea typeface="+mn-ea"/>
              <a:cs typeface="Calibri Light" panose="020F0302020204030204" pitchFamily="34" charset="0"/>
            </a:endParaRPr>
          </a:p>
        </p:txBody>
      </p:sp>
      <p:pic>
        <p:nvPicPr>
          <p:cNvPr id="71" name="Bilde 70">
            <a:extLst>
              <a:ext uri="{FF2B5EF4-FFF2-40B4-BE49-F238E27FC236}">
                <a16:creationId xmlns:a16="http://schemas.microsoft.com/office/drawing/2014/main" id="{3B834A61-18EE-460B-87EE-8A8C60A99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88" y="357458"/>
            <a:ext cx="1365347" cy="663834"/>
          </a:xfrm>
          <a:prstGeom prst="rect">
            <a:avLst/>
          </a:prstGeom>
        </p:spPr>
      </p:pic>
    </p:spTree>
    <p:extLst>
      <p:ext uri="{BB962C8B-B14F-4D97-AF65-F5344CB8AC3E}">
        <p14:creationId xmlns:p14="http://schemas.microsoft.com/office/powerpoint/2010/main" val="169238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e 52">
            <a:extLst>
              <a:ext uri="{FF2B5EF4-FFF2-40B4-BE49-F238E27FC236}">
                <a16:creationId xmlns:a16="http://schemas.microsoft.com/office/drawing/2014/main" id="{6A49E9DE-93D5-4A14-8A40-04D9372B9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graphicFrame>
        <p:nvGraphicFramePr>
          <p:cNvPr id="3" name="Tabell 2"/>
          <p:cNvGraphicFramePr>
            <a:graphicFrameLocks noGrp="1"/>
          </p:cNvGraphicFramePr>
          <p:nvPr>
            <p:extLst>
              <p:ext uri="{D42A27DB-BD31-4B8C-83A1-F6EECF244321}">
                <p14:modId xmlns:p14="http://schemas.microsoft.com/office/powerpoint/2010/main" val="1896653008"/>
              </p:ext>
            </p:extLst>
          </p:nvPr>
        </p:nvGraphicFramePr>
        <p:xfrm>
          <a:off x="1015459" y="1382262"/>
          <a:ext cx="9930583" cy="4806105"/>
        </p:xfrm>
        <a:graphic>
          <a:graphicData uri="http://schemas.openxmlformats.org/drawingml/2006/table">
            <a:tbl>
              <a:tblPr firstRow="1" firstCol="1" bandRow="1"/>
              <a:tblGrid>
                <a:gridCol w="1806645">
                  <a:extLst>
                    <a:ext uri="{9D8B030D-6E8A-4147-A177-3AD203B41FA5}">
                      <a16:colId xmlns:a16="http://schemas.microsoft.com/office/drawing/2014/main" val="593648953"/>
                    </a:ext>
                  </a:extLst>
                </a:gridCol>
                <a:gridCol w="1831291">
                  <a:extLst>
                    <a:ext uri="{9D8B030D-6E8A-4147-A177-3AD203B41FA5}">
                      <a16:colId xmlns:a16="http://schemas.microsoft.com/office/drawing/2014/main" val="107816493"/>
                    </a:ext>
                  </a:extLst>
                </a:gridCol>
                <a:gridCol w="1582993">
                  <a:extLst>
                    <a:ext uri="{9D8B030D-6E8A-4147-A177-3AD203B41FA5}">
                      <a16:colId xmlns:a16="http://schemas.microsoft.com/office/drawing/2014/main" val="690607274"/>
                    </a:ext>
                  </a:extLst>
                </a:gridCol>
                <a:gridCol w="1140542">
                  <a:extLst>
                    <a:ext uri="{9D8B030D-6E8A-4147-A177-3AD203B41FA5}">
                      <a16:colId xmlns:a16="http://schemas.microsoft.com/office/drawing/2014/main" val="3540493353"/>
                    </a:ext>
                  </a:extLst>
                </a:gridCol>
                <a:gridCol w="1396181">
                  <a:extLst>
                    <a:ext uri="{9D8B030D-6E8A-4147-A177-3AD203B41FA5}">
                      <a16:colId xmlns:a16="http://schemas.microsoft.com/office/drawing/2014/main" val="1401218975"/>
                    </a:ext>
                  </a:extLst>
                </a:gridCol>
                <a:gridCol w="2172931">
                  <a:extLst>
                    <a:ext uri="{9D8B030D-6E8A-4147-A177-3AD203B41FA5}">
                      <a16:colId xmlns:a16="http://schemas.microsoft.com/office/drawing/2014/main" val="1505583581"/>
                    </a:ext>
                  </a:extLst>
                </a:gridCol>
              </a:tblGrid>
              <a:tr h="767954">
                <a:tc>
                  <a:txBody>
                    <a:bodyPr/>
                    <a:lstStyle/>
                    <a:p>
                      <a:pPr algn="l">
                        <a:lnSpc>
                          <a:spcPts val="2100"/>
                        </a:lnSpc>
                      </a:pPr>
                      <a:r>
                        <a:rPr lang="nb-NO" sz="1500" b="1">
                          <a:effectLst/>
                          <a:latin typeface="Calibri Light" panose="020F0302020204030204" pitchFamily="34" charset="0"/>
                          <a:ea typeface="Yu Mincho"/>
                          <a:cs typeface="Calibri Light" panose="020F0302020204030204" pitchFamily="34" charset="0"/>
                        </a:rPr>
                        <a:t>Vaksine </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a:lnSpc>
                          <a:spcPts val="2100"/>
                        </a:lnSpc>
                      </a:pPr>
                      <a:r>
                        <a:rPr lang="nb-NO" sz="1500" b="1">
                          <a:effectLst/>
                          <a:latin typeface="Calibri Light" panose="020F0302020204030204" pitchFamily="34" charset="0"/>
                          <a:ea typeface="Yu Mincho"/>
                          <a:cs typeface="Calibri Light" panose="020F0302020204030204" pitchFamily="34" charset="0"/>
                        </a:rPr>
                        <a:t>Produsent</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2100"/>
                        </a:lnSpc>
                      </a:pPr>
                      <a:r>
                        <a:rPr lang="nb-NO" sz="1500" b="1">
                          <a:effectLst/>
                          <a:latin typeface="Calibri Light" panose="020F0302020204030204" pitchFamily="34" charset="0"/>
                          <a:ea typeface="Yu Mincho"/>
                          <a:cs typeface="Calibri Light" panose="020F0302020204030204" pitchFamily="34" charset="0"/>
                        </a:rPr>
                        <a:t>Type vaksine</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2100"/>
                        </a:lnSpc>
                      </a:pPr>
                      <a:r>
                        <a:rPr lang="nb-NO" sz="1500" b="1">
                          <a:effectLst/>
                          <a:latin typeface="Calibri Light" panose="020F0302020204030204" pitchFamily="34" charset="0"/>
                          <a:ea typeface="Yu Mincho"/>
                          <a:cs typeface="Calibri Light" panose="020F0302020204030204" pitchFamily="34" charset="0"/>
                        </a:rPr>
                        <a:t>Antall doser</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2100"/>
                        </a:lnSpc>
                      </a:pPr>
                      <a:r>
                        <a:rPr lang="nb-NO" sz="1500" b="1">
                          <a:effectLst/>
                          <a:latin typeface="Calibri Light" panose="020F0302020204030204" pitchFamily="34" charset="0"/>
                          <a:ea typeface="Yu Mincho"/>
                          <a:cs typeface="Calibri Light" panose="020F0302020204030204" pitchFamily="34" charset="0"/>
                        </a:rPr>
                        <a:t>Intervall mellom doser (dager)</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2100"/>
                        </a:lnSpc>
                      </a:pPr>
                      <a:r>
                        <a:rPr lang="nb-NO" sz="1500" b="1">
                          <a:effectLst/>
                          <a:latin typeface="Calibri Light" panose="020F0302020204030204" pitchFamily="34" charset="0"/>
                          <a:ea typeface="Yu Mincho"/>
                          <a:cs typeface="Calibri Light" panose="020F0302020204030204" pitchFamily="34" charset="0"/>
                        </a:rPr>
                        <a:t>Status for godkjenning av EMA</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41225376"/>
                  </a:ext>
                </a:extLst>
              </a:tr>
              <a:tr h="724680">
                <a:tc>
                  <a:txBody>
                    <a:bodyPr/>
                    <a:lstStyle/>
                    <a:p>
                      <a:pPr algn="l">
                        <a:lnSpc>
                          <a:spcPts val="2100"/>
                        </a:lnSpc>
                      </a:pPr>
                      <a:r>
                        <a:rPr lang="nb-NO" sz="1500">
                          <a:effectLst/>
                          <a:latin typeface="Calibri Light" panose="020F0302020204030204" pitchFamily="34" charset="0"/>
                          <a:ea typeface="Yu Mincho"/>
                          <a:cs typeface="Calibri Light" panose="020F0302020204030204" pitchFamily="34" charset="0"/>
                        </a:rPr>
                        <a:t>BNT162b2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100"/>
                        </a:lnSpc>
                      </a:pPr>
                      <a:r>
                        <a:rPr lang="nb-NO" sz="1500" err="1">
                          <a:effectLst/>
                          <a:latin typeface="Calibri Light" panose="020F0302020204030204" pitchFamily="34" charset="0"/>
                          <a:ea typeface="Yu Mincho"/>
                          <a:cs typeface="Calibri Light" panose="020F0302020204030204" pitchFamily="34" charset="0"/>
                        </a:rPr>
                        <a:t>BioNTech</a:t>
                      </a:r>
                      <a:r>
                        <a:rPr lang="nb-NO" sz="1500">
                          <a:effectLst/>
                          <a:latin typeface="Calibri Light" panose="020F0302020204030204" pitchFamily="34" charset="0"/>
                          <a:ea typeface="Yu Mincho"/>
                          <a:cs typeface="Calibri Light" panose="020F0302020204030204" pitchFamily="34" charset="0"/>
                        </a:rPr>
                        <a:t>/Pfizer</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a:ea typeface="Yu Mincho"/>
                          <a:cs typeface="Calibri Light"/>
                        </a:rPr>
                        <a:t>mRNA</a:t>
                      </a:r>
                      <a:endParaRPr lang="en-GB" sz="1500">
                        <a:effectLst/>
                        <a:latin typeface="Calibri Light"/>
                        <a:ea typeface="Times New Roman" panose="02020603050405020304" pitchFamily="18" charset="0"/>
                        <a:cs typeface="Calibri Light"/>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21</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Søkt om betinget markedsføringstillatelse</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99791"/>
                  </a:ext>
                </a:extLst>
              </a:tr>
              <a:tr h="678426">
                <a:tc>
                  <a:txBody>
                    <a:bodyPr/>
                    <a:lstStyle/>
                    <a:p>
                      <a:pPr algn="l">
                        <a:lnSpc>
                          <a:spcPts val="2100"/>
                        </a:lnSpc>
                      </a:pPr>
                      <a:r>
                        <a:rPr lang="nb-NO" sz="1500">
                          <a:effectLst/>
                          <a:latin typeface="Calibri Light" panose="020F0302020204030204" pitchFamily="34" charset="0"/>
                          <a:ea typeface="Yu Mincho"/>
                          <a:cs typeface="Calibri Light" panose="020F0302020204030204" pitchFamily="34" charset="0"/>
                        </a:rPr>
                        <a:t>mRNA-1273</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l">
                        <a:lnSpc>
                          <a:spcPts val="2100"/>
                        </a:lnSpc>
                      </a:pPr>
                      <a:r>
                        <a:rPr lang="nb-NO" sz="1500" err="1">
                          <a:effectLst/>
                          <a:latin typeface="Calibri Light" panose="020F0302020204030204" pitchFamily="34" charset="0"/>
                          <a:ea typeface="Yu Mincho"/>
                          <a:cs typeface="Calibri Light" panose="020F0302020204030204" pitchFamily="34" charset="0"/>
                        </a:rPr>
                        <a:t>Moderna</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a:ea typeface="Yu Mincho"/>
                          <a:cs typeface="Calibri Light"/>
                        </a:rPr>
                        <a:t>mRNA</a:t>
                      </a:r>
                      <a:endParaRPr lang="en-GB" sz="1500">
                        <a:effectLst/>
                        <a:latin typeface="Calibri Light"/>
                        <a:ea typeface="Times New Roman" panose="02020603050405020304" pitchFamily="18" charset="0"/>
                        <a:cs typeface="Calibri Light"/>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28</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Søkt om betinget markedsføringstillatelse</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extLst>
                  <a:ext uri="{0D108BD9-81ED-4DB2-BD59-A6C34878D82A}">
                    <a16:rowId xmlns:a16="http://schemas.microsoft.com/office/drawing/2014/main" val="2539371477"/>
                  </a:ext>
                </a:extLst>
              </a:tr>
              <a:tr h="678425">
                <a:tc>
                  <a:txBody>
                    <a:bodyPr/>
                    <a:lstStyle/>
                    <a:p>
                      <a:pPr algn="l">
                        <a:lnSpc>
                          <a:spcPts val="2100"/>
                        </a:lnSpc>
                      </a:pPr>
                      <a:r>
                        <a:rPr lang="nb-NO" sz="1500">
                          <a:effectLst/>
                          <a:latin typeface="Calibri Light" panose="020F0302020204030204" pitchFamily="34" charset="0"/>
                          <a:ea typeface="Yu Mincho"/>
                          <a:cs typeface="Calibri Light" panose="020F0302020204030204" pitchFamily="34" charset="0"/>
                        </a:rPr>
                        <a:t>AZD1222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100"/>
                        </a:lnSpc>
                      </a:pPr>
                      <a:r>
                        <a:rPr lang="nb-NO" sz="1500">
                          <a:effectLst/>
                          <a:latin typeface="Calibri Light" panose="020F0302020204030204" pitchFamily="34" charset="0"/>
                          <a:ea typeface="Yu Mincho"/>
                          <a:cs typeface="Calibri Light" panose="020F0302020204030204" pitchFamily="34" charset="0"/>
                        </a:rPr>
                        <a:t>AstraZeneca</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Virusvektor</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28</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“Rolling </a:t>
                      </a:r>
                      <a:r>
                        <a:rPr lang="nb-NO" sz="1500" err="1">
                          <a:effectLst/>
                          <a:latin typeface="Calibri Light" panose="020F0302020204030204" pitchFamily="34" charset="0"/>
                          <a:ea typeface="Yu Mincho"/>
                          <a:cs typeface="Calibri Light" panose="020F0302020204030204" pitchFamily="34" charset="0"/>
                        </a:rPr>
                        <a:t>review</a:t>
                      </a:r>
                      <a:r>
                        <a:rPr lang="nb-NO" sz="1500">
                          <a:effectLst/>
                          <a:latin typeface="Calibri Light" panose="020F0302020204030204" pitchFamily="34" charset="0"/>
                          <a:ea typeface="Yu Mincho"/>
                          <a:cs typeface="Calibri Light" panose="020F0302020204030204" pitchFamily="34" charset="0"/>
                        </a:rPr>
                        <a:t>”</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421553"/>
                  </a:ext>
                </a:extLst>
              </a:tr>
              <a:tr h="694292">
                <a:tc>
                  <a:txBody>
                    <a:bodyPr/>
                    <a:lstStyle/>
                    <a:p>
                      <a:pPr algn="l">
                        <a:lnSpc>
                          <a:spcPts val="2100"/>
                        </a:lnSpc>
                      </a:pPr>
                      <a:r>
                        <a:rPr lang="nb-NO" sz="1500">
                          <a:effectLst/>
                          <a:latin typeface="Calibri Light" panose="020F0302020204030204" pitchFamily="34" charset="0"/>
                          <a:ea typeface="Calibri" panose="020F0502020204030204" pitchFamily="34" charset="0"/>
                          <a:cs typeface="Calibri Light" panose="020F0302020204030204" pitchFamily="34" charset="0"/>
                        </a:rPr>
                        <a:t>Ad26.COV2.S</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l">
                        <a:lnSpc>
                          <a:spcPts val="2100"/>
                        </a:lnSpc>
                      </a:pPr>
                      <a:r>
                        <a:rPr lang="nb-NO" sz="1500">
                          <a:effectLst/>
                          <a:latin typeface="Calibri Light" panose="020F0302020204030204" pitchFamily="34" charset="0"/>
                          <a:ea typeface="Yu Mincho"/>
                          <a:cs typeface="Calibri Light" panose="020F0302020204030204" pitchFamily="34" charset="0"/>
                        </a:rPr>
                        <a:t>Janssen</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Virusvektor</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a:ea typeface="Yu Mincho"/>
                          <a:cs typeface="Calibri Light"/>
                        </a:rPr>
                        <a:t>1-2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56</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“Rolling </a:t>
                      </a:r>
                      <a:r>
                        <a:rPr lang="nb-NO" sz="1500" err="1">
                          <a:effectLst/>
                          <a:latin typeface="Calibri Light" panose="020F0302020204030204" pitchFamily="34" charset="0"/>
                          <a:ea typeface="Yu Mincho"/>
                          <a:cs typeface="Calibri Light" panose="020F0302020204030204" pitchFamily="34" charset="0"/>
                        </a:rPr>
                        <a:t>review</a:t>
                      </a:r>
                      <a:r>
                        <a:rPr lang="nb-NO" sz="1500">
                          <a:effectLst/>
                          <a:latin typeface="Calibri Light" panose="020F0302020204030204" pitchFamily="34" charset="0"/>
                          <a:ea typeface="Yu Mincho"/>
                          <a:cs typeface="Calibri Light" panose="020F0302020204030204" pitchFamily="34" charset="0"/>
                        </a:rPr>
                        <a:t>”</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extLst>
                  <a:ext uri="{0D108BD9-81ED-4DB2-BD59-A6C34878D82A}">
                    <a16:rowId xmlns:a16="http://schemas.microsoft.com/office/drawing/2014/main" val="676529449"/>
                  </a:ext>
                </a:extLst>
              </a:tr>
              <a:tr h="652728">
                <a:tc>
                  <a:txBody>
                    <a:bodyPr/>
                    <a:lstStyle/>
                    <a:p>
                      <a:pPr algn="l">
                        <a:lnSpc>
                          <a:spcPts val="2100"/>
                        </a:lnSpc>
                      </a:pPr>
                      <a:r>
                        <a:rPr lang="nb-NO" sz="1500" err="1">
                          <a:effectLst/>
                          <a:latin typeface="Calibri Light"/>
                          <a:ea typeface="Calibri" panose="020F0502020204030204" pitchFamily="34" charset="0"/>
                          <a:cs typeface="Calibri Light"/>
                        </a:rPr>
                        <a:t>CVnCoV</a:t>
                      </a:r>
                      <a:endParaRPr lang="en-GB" sz="1500" err="1">
                        <a:effectLst/>
                        <a:latin typeface="Calibri Light"/>
                        <a:ea typeface="Times New Roman" panose="02020603050405020304" pitchFamily="18" charset="0"/>
                        <a:cs typeface="Calibri Light"/>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100"/>
                        </a:lnSpc>
                      </a:pPr>
                      <a:r>
                        <a:rPr lang="nb-NO" sz="1500" err="1">
                          <a:effectLst/>
                          <a:latin typeface="Calibri Light" panose="020F0302020204030204" pitchFamily="34" charset="0"/>
                          <a:ea typeface="Yu Mincho"/>
                          <a:cs typeface="Calibri Light" panose="020F0302020204030204" pitchFamily="34" charset="0"/>
                        </a:rPr>
                        <a:t>CureVac</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a:ea typeface="Yu Mincho"/>
                          <a:cs typeface="Calibri Light"/>
                        </a:rPr>
                        <a:t>mRNA</a:t>
                      </a:r>
                      <a:endParaRPr lang="en-GB" sz="1500">
                        <a:effectLst/>
                        <a:latin typeface="Calibri Light"/>
                        <a:ea typeface="Times New Roman" panose="02020603050405020304" pitchFamily="18" charset="0"/>
                        <a:cs typeface="Calibri Light"/>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28</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 </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076410"/>
                  </a:ext>
                </a:extLst>
              </a:tr>
              <a:tr h="609600">
                <a:tc>
                  <a:txBody>
                    <a:bodyPr/>
                    <a:lstStyle/>
                    <a:p>
                      <a:pPr algn="l">
                        <a:lnSpc>
                          <a:spcPts val="2100"/>
                        </a:lnSpc>
                      </a:pPr>
                      <a:r>
                        <a:rPr lang="en-US" sz="1500">
                          <a:effectLst/>
                          <a:latin typeface="Calibri Light" panose="020F0302020204030204" pitchFamily="34" charset="0"/>
                          <a:ea typeface="Times New Roman" panose="02020603050405020304" pitchFamily="18" charset="0"/>
                          <a:cs typeface="Calibri Light" panose="020F0302020204030204" pitchFamily="34" charset="0"/>
                        </a:rPr>
                        <a:t>CoV2 </a:t>
                      </a:r>
                      <a:r>
                        <a:rPr lang="en-US" sz="1500" err="1">
                          <a:effectLst/>
                          <a:latin typeface="Calibri Light" panose="020F0302020204030204" pitchFamily="34" charset="0"/>
                          <a:ea typeface="Times New Roman" panose="02020603050405020304" pitchFamily="18" charset="0"/>
                          <a:cs typeface="Calibri Light" panose="020F0302020204030204" pitchFamily="34" charset="0"/>
                        </a:rPr>
                        <a:t>preS</a:t>
                      </a:r>
                      <a:r>
                        <a:rPr lang="en-US" sz="1500">
                          <a:effectLst/>
                          <a:latin typeface="Calibri Light" panose="020F0302020204030204" pitchFamily="34" charset="0"/>
                          <a:ea typeface="Times New Roman" panose="02020603050405020304" pitchFamily="18" charset="0"/>
                          <a:cs typeface="Calibri Light" panose="020F0302020204030204" pitchFamily="34" charset="0"/>
                        </a:rPr>
                        <a:t> dTM-AS03 </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l">
                        <a:lnSpc>
                          <a:spcPts val="2100"/>
                        </a:lnSpc>
                      </a:pPr>
                      <a:r>
                        <a:rPr lang="nb-NO" sz="1500">
                          <a:effectLst/>
                          <a:latin typeface="Calibri Light" panose="020F0302020204030204" pitchFamily="34" charset="0"/>
                          <a:ea typeface="Yu Mincho"/>
                          <a:cs typeface="Calibri Light" panose="020F0302020204030204" pitchFamily="34" charset="0"/>
                        </a:rPr>
                        <a:t>Sanofi Pasteur/GSK</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a:ea typeface="Yu Mincho"/>
                          <a:cs typeface="Calibri Light"/>
                        </a:rPr>
                        <a:t>Protein subenhet</a:t>
                      </a:r>
                      <a:endParaRPr lang="en-GB" sz="1500">
                        <a:effectLst/>
                        <a:latin typeface="Calibri Light"/>
                        <a:ea typeface="Times New Roman" panose="02020603050405020304" pitchFamily="18" charset="0"/>
                        <a:cs typeface="Calibri Light"/>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21</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ctr">
                        <a:lnSpc>
                          <a:spcPts val="2100"/>
                        </a:lnSpc>
                      </a:pPr>
                      <a:r>
                        <a:rPr lang="nb-NO" sz="1500">
                          <a:effectLst/>
                          <a:latin typeface="Calibri Light" panose="020F0302020204030204" pitchFamily="34" charset="0"/>
                          <a:ea typeface="Yu Mincho"/>
                          <a:cs typeface="Calibri Light" panose="020F0302020204030204" pitchFamily="34" charset="0"/>
                        </a:rPr>
                        <a:t> </a:t>
                      </a: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extLst>
                  <a:ext uri="{0D108BD9-81ED-4DB2-BD59-A6C34878D82A}">
                    <a16:rowId xmlns:a16="http://schemas.microsoft.com/office/drawing/2014/main" val="2203130602"/>
                  </a:ext>
                </a:extLst>
              </a:tr>
            </a:tbl>
          </a:graphicData>
        </a:graphic>
      </p:graphicFrame>
      <p:sp>
        <p:nvSpPr>
          <p:cNvPr id="58" name="Tittel 1">
            <a:extLst>
              <a:ext uri="{FF2B5EF4-FFF2-40B4-BE49-F238E27FC236}">
                <a16:creationId xmlns:a16="http://schemas.microsoft.com/office/drawing/2014/main" id="{87DA3DD0-60A8-4419-AB5B-ABE12A0E3A35}"/>
              </a:ext>
            </a:extLst>
          </p:cNvPr>
          <p:cNvSpPr txBox="1">
            <a:spLocks/>
          </p:cNvSpPr>
          <p:nvPr/>
        </p:nvSpPr>
        <p:spPr>
          <a:xfrm>
            <a:off x="1015459" y="718428"/>
            <a:ext cx="10515600" cy="387798"/>
          </a:xfrm>
          <a:prstGeom prst="rect">
            <a:avLst/>
          </a:prstGeom>
        </p:spPr>
        <p:txBody>
          <a:bodyPr vert="horz"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r>
              <a:rPr lang="nb-NO" sz="2800">
                <a:solidFill>
                  <a:schemeClr val="tx1"/>
                </a:solidFill>
                <a:latin typeface="Calibri Light" panose="020F0302020204030204" pitchFamily="34" charset="0"/>
                <a:cs typeface="Calibri Light" panose="020F0302020204030204" pitchFamily="34" charset="0"/>
              </a:rPr>
              <a:t>Koronavaksiner med EU-innkjøpsavtale</a:t>
            </a:r>
          </a:p>
        </p:txBody>
      </p:sp>
      <p:sp>
        <p:nvSpPr>
          <p:cNvPr id="5" name="Rektangel 4"/>
          <p:cNvSpPr/>
          <p:nvPr/>
        </p:nvSpPr>
        <p:spPr>
          <a:xfrm>
            <a:off x="1015459" y="2168278"/>
            <a:ext cx="9930584" cy="20697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848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e 52">
            <a:extLst>
              <a:ext uri="{FF2B5EF4-FFF2-40B4-BE49-F238E27FC236}">
                <a16:creationId xmlns:a16="http://schemas.microsoft.com/office/drawing/2014/main" id="{6A49E9DE-93D5-4A14-8A40-04D9372B9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graphicFrame>
        <p:nvGraphicFramePr>
          <p:cNvPr id="3" name="Tabell 2"/>
          <p:cNvGraphicFramePr>
            <a:graphicFrameLocks noGrp="1"/>
          </p:cNvGraphicFramePr>
          <p:nvPr/>
        </p:nvGraphicFramePr>
        <p:xfrm>
          <a:off x="1015458" y="1309700"/>
          <a:ext cx="9193411" cy="4416373"/>
        </p:xfrm>
        <a:graphic>
          <a:graphicData uri="http://schemas.openxmlformats.org/drawingml/2006/table">
            <a:tbl>
              <a:tblPr firstRow="1" firstCol="1" bandRow="1"/>
              <a:tblGrid>
                <a:gridCol w="1463906">
                  <a:extLst>
                    <a:ext uri="{9D8B030D-6E8A-4147-A177-3AD203B41FA5}">
                      <a16:colId xmlns:a16="http://schemas.microsoft.com/office/drawing/2014/main" val="593648953"/>
                    </a:ext>
                  </a:extLst>
                </a:gridCol>
                <a:gridCol w="1517738">
                  <a:extLst>
                    <a:ext uri="{9D8B030D-6E8A-4147-A177-3AD203B41FA5}">
                      <a16:colId xmlns:a16="http://schemas.microsoft.com/office/drawing/2014/main" val="1880075837"/>
                    </a:ext>
                  </a:extLst>
                </a:gridCol>
                <a:gridCol w="1039709">
                  <a:extLst>
                    <a:ext uri="{9D8B030D-6E8A-4147-A177-3AD203B41FA5}">
                      <a16:colId xmlns:a16="http://schemas.microsoft.com/office/drawing/2014/main" val="107816493"/>
                    </a:ext>
                  </a:extLst>
                </a:gridCol>
                <a:gridCol w="1295237">
                  <a:extLst>
                    <a:ext uri="{9D8B030D-6E8A-4147-A177-3AD203B41FA5}">
                      <a16:colId xmlns:a16="http://schemas.microsoft.com/office/drawing/2014/main" val="690607274"/>
                    </a:ext>
                  </a:extLst>
                </a:gridCol>
                <a:gridCol w="1183119">
                  <a:extLst>
                    <a:ext uri="{9D8B030D-6E8A-4147-A177-3AD203B41FA5}">
                      <a16:colId xmlns:a16="http://schemas.microsoft.com/office/drawing/2014/main" val="2423022822"/>
                    </a:ext>
                  </a:extLst>
                </a:gridCol>
                <a:gridCol w="2693702">
                  <a:extLst>
                    <a:ext uri="{9D8B030D-6E8A-4147-A177-3AD203B41FA5}">
                      <a16:colId xmlns:a16="http://schemas.microsoft.com/office/drawing/2014/main" val="1401218975"/>
                    </a:ext>
                  </a:extLst>
                </a:gridCol>
              </a:tblGrid>
              <a:tr h="401669">
                <a:tc rowSpan="2">
                  <a:txBody>
                    <a:bodyPr/>
                    <a:lstStyle/>
                    <a:p>
                      <a:pPr algn="l">
                        <a:lnSpc>
                          <a:spcPts val="2100"/>
                        </a:lnSpc>
                      </a:pPr>
                      <a:r>
                        <a:rPr lang="nb-NO" sz="1200" b="1">
                          <a:effectLst/>
                          <a:latin typeface="Calibri Light" panose="020F0302020204030204" pitchFamily="34" charset="0"/>
                          <a:ea typeface="Yu Mincho"/>
                          <a:cs typeface="Calibri Light" panose="020F0302020204030204" pitchFamily="34" charset="0"/>
                        </a:rPr>
                        <a:t>Vaksine</a:t>
                      </a: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l">
                        <a:lnSpc>
                          <a:spcPts val="2100"/>
                        </a:lnSpc>
                      </a:pPr>
                      <a:r>
                        <a:rPr lang="nb-NO" sz="1200" b="1">
                          <a:effectLst/>
                          <a:latin typeface="Calibri Light" panose="020F0302020204030204" pitchFamily="34" charset="0"/>
                          <a:ea typeface="Times New Roman" panose="02020603050405020304" pitchFamily="18" charset="0"/>
                          <a:cs typeface="Calibri Light" panose="020F0302020204030204" pitchFamily="34" charset="0"/>
                        </a:rPr>
                        <a:t>Alder</a:t>
                      </a:r>
                      <a:r>
                        <a:rPr lang="nb-NO" sz="1200" b="1" baseline="0">
                          <a:effectLst/>
                          <a:latin typeface="Calibri Light" panose="020F0302020204030204" pitchFamily="34" charset="0"/>
                          <a:ea typeface="Times New Roman" panose="02020603050405020304" pitchFamily="18" charset="0"/>
                          <a:cs typeface="Calibri Light" panose="020F0302020204030204" pitchFamily="34" charset="0"/>
                        </a:rPr>
                        <a:t> og risikogruppe</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ctr">
                        <a:lnSpc>
                          <a:spcPts val="2100"/>
                        </a:lnSpc>
                      </a:pPr>
                      <a:r>
                        <a:rPr lang="nb-NO" sz="1200" b="1">
                          <a:effectLst/>
                          <a:latin typeface="Calibri Light" panose="020F0302020204030204" pitchFamily="34" charset="0"/>
                          <a:ea typeface="Yu Mincho"/>
                          <a:cs typeface="Calibri Light" panose="020F0302020204030204" pitchFamily="34" charset="0"/>
                        </a:rPr>
                        <a:t>Antall deltagere</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algn="ctr">
                        <a:lnSpc>
                          <a:spcPts val="2100"/>
                        </a:lnSpc>
                      </a:pPr>
                      <a:r>
                        <a:rPr lang="nb-NO" sz="1200" b="1">
                          <a:effectLst/>
                          <a:latin typeface="Calibri Light" panose="020F0302020204030204" pitchFamily="34" charset="0"/>
                          <a:ea typeface="Yu Mincho"/>
                          <a:cs typeface="Calibri Light" panose="020F0302020204030204" pitchFamily="34" charset="0"/>
                        </a:rPr>
                        <a:t>Covid-19 sykdom</a:t>
                      </a:r>
                    </a:p>
                    <a:p>
                      <a:pPr algn="ctr">
                        <a:lnSpc>
                          <a:spcPts val="2100"/>
                        </a:lnSpc>
                      </a:pPr>
                      <a:r>
                        <a:rPr lang="nb-NO" sz="1200" b="1">
                          <a:effectLst/>
                          <a:latin typeface="Calibri Light" panose="020F0302020204030204" pitchFamily="34" charset="0"/>
                          <a:ea typeface="Times New Roman" panose="02020603050405020304" pitchFamily="18" charset="0"/>
                          <a:cs typeface="Calibri Light" panose="020F0302020204030204" pitchFamily="34" charset="0"/>
                        </a:rPr>
                        <a:t>(vaksine/placebo)</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GB"/>
                    </a:p>
                  </a:txBody>
                  <a:tcPr/>
                </a:tc>
                <a:tc rowSpan="2">
                  <a:txBody>
                    <a:bodyPr/>
                    <a:lstStyle/>
                    <a:p>
                      <a:pPr algn="ctr">
                        <a:lnSpc>
                          <a:spcPts val="2100"/>
                        </a:lnSpc>
                      </a:pPr>
                      <a:r>
                        <a:rPr lang="nb-NO" sz="1200" b="1">
                          <a:effectLst/>
                          <a:latin typeface="Calibri Light" panose="020F0302020204030204" pitchFamily="34" charset="0"/>
                          <a:ea typeface="Times New Roman" panose="02020603050405020304" pitchFamily="18" charset="0"/>
                          <a:cs typeface="Calibri Light" panose="020F0302020204030204" pitchFamily="34" charset="0"/>
                        </a:rPr>
                        <a:t>Vaksine effekt</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41225376"/>
                  </a:ext>
                </a:extLst>
              </a:tr>
              <a:tr h="379035">
                <a:tc vMerge="1">
                  <a:txBody>
                    <a:bodyPr/>
                    <a:lstStyle/>
                    <a:p>
                      <a:pPr marL="0" marR="0" lvl="0" indent="0" algn="l" defTabSz="914446" rtl="0" eaLnBrk="1" fontAlgn="auto" latinLnBrk="0" hangingPunct="1">
                        <a:lnSpc>
                          <a:spcPts val="2100"/>
                        </a:lnSpc>
                        <a:spcBef>
                          <a:spcPts val="0"/>
                        </a:spcBef>
                        <a:spcAft>
                          <a:spcPts val="0"/>
                        </a:spcAft>
                        <a:buClrTx/>
                        <a:buSzTx/>
                        <a:buFontTx/>
                        <a:buNone/>
                        <a:tabLst/>
                        <a:defRPr/>
                      </a:pP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pPr algn="l">
                        <a:lnSpc>
                          <a:spcPts val="2100"/>
                        </a:lnSpc>
                      </a:pP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pPr>
                      <a:r>
                        <a:rPr lang="nb-NO" sz="1200" b="1">
                          <a:effectLst/>
                          <a:latin typeface="Calibri Light" panose="020F0302020204030204" pitchFamily="34" charset="0"/>
                          <a:ea typeface="Times New Roman" panose="02020603050405020304" pitchFamily="18" charset="0"/>
                          <a:cs typeface="Calibri Light" panose="020F0302020204030204" pitchFamily="34" charset="0"/>
                        </a:rPr>
                        <a:t>Placebo</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2100"/>
                        </a:lnSpc>
                      </a:pPr>
                      <a:r>
                        <a:rPr lang="nb-NO" sz="1200" b="1">
                          <a:effectLst/>
                          <a:latin typeface="Calibri Light" panose="020F0302020204030204" pitchFamily="34" charset="0"/>
                          <a:ea typeface="Times New Roman" panose="02020603050405020304" pitchFamily="18" charset="0"/>
                          <a:cs typeface="Calibri Light" panose="020F0302020204030204" pitchFamily="34" charset="0"/>
                        </a:rPr>
                        <a:t>Vaksine</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vMerge="1">
                  <a:txBody>
                    <a:bodyPr/>
                    <a:lstStyle/>
                    <a:p>
                      <a:pPr algn="ctr">
                        <a:lnSpc>
                          <a:spcPts val="2100"/>
                        </a:lnSpc>
                      </a:pP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972709"/>
                  </a:ext>
                </a:extLst>
              </a:tr>
              <a:tr h="379035">
                <a:tc rowSpan="4">
                  <a:txBody>
                    <a:bodyPr/>
                    <a:lstStyle/>
                    <a:p>
                      <a:pPr marL="0" marR="0" lvl="0" indent="0" algn="l" defTabSz="914446" rtl="0" eaLnBrk="1" fontAlgn="auto" latinLnBrk="0" hangingPunct="1">
                        <a:lnSpc>
                          <a:spcPts val="2100"/>
                        </a:lnSpc>
                        <a:spcBef>
                          <a:spcPts val="0"/>
                        </a:spcBef>
                        <a:spcAft>
                          <a:spcPts val="0"/>
                        </a:spcAft>
                        <a:buClrTx/>
                        <a:buSzTx/>
                        <a:buFontTx/>
                        <a:buNone/>
                        <a:tabLst/>
                        <a:defRPr/>
                      </a:pPr>
                      <a:r>
                        <a:rPr lang="nb-NO" sz="1200" b="1">
                          <a:effectLst/>
                          <a:latin typeface="Calibri Light" panose="020F0302020204030204" pitchFamily="34" charset="0"/>
                          <a:ea typeface="Yu Mincho"/>
                          <a:cs typeface="Calibri Light" panose="020F0302020204030204" pitchFamily="34" charset="0"/>
                        </a:rPr>
                        <a:t>BNT-162b2</a:t>
                      </a:r>
                      <a:endParaRPr lang="nb-NO" sz="1200" b="1" baseline="30000">
                        <a:effectLst/>
                        <a:latin typeface="Calibri Light" panose="020F0302020204030204" pitchFamily="34" charset="0"/>
                        <a:ea typeface="Yu Mincho"/>
                        <a:cs typeface="Calibri Light" panose="020F0302020204030204" pitchFamily="34" charset="0"/>
                      </a:endParaRPr>
                    </a:p>
                    <a:p>
                      <a:pPr marL="0" marR="0" lvl="0" indent="0" algn="l" defTabSz="914446" rtl="0" eaLnBrk="1" fontAlgn="auto" latinLnBrk="0" hangingPunct="1">
                        <a:lnSpc>
                          <a:spcPts val="2100"/>
                        </a:lnSpc>
                        <a:spcBef>
                          <a:spcPts val="0"/>
                        </a:spcBef>
                        <a:spcAft>
                          <a:spcPts val="0"/>
                        </a:spcAft>
                        <a:buClrTx/>
                        <a:buSzTx/>
                        <a:buFontTx/>
                        <a:buNone/>
                        <a:tabLst/>
                        <a:defRPr/>
                      </a:pPr>
                      <a:r>
                        <a:rPr lang="nb-NO" sz="1200" b="1">
                          <a:effectLst/>
                          <a:latin typeface="Calibri Light" panose="020F0302020204030204" pitchFamily="34" charset="0"/>
                          <a:ea typeface="Yu Mincho"/>
                          <a:cs typeface="Calibri Light" panose="020F0302020204030204" pitchFamily="34" charset="0"/>
                        </a:rPr>
                        <a:t>(</a:t>
                      </a:r>
                      <a:r>
                        <a:rPr lang="nb-NO" sz="1200" b="1" err="1">
                          <a:effectLst/>
                          <a:latin typeface="Calibri Light" panose="020F0302020204030204" pitchFamily="34" charset="0"/>
                          <a:ea typeface="Yu Mincho"/>
                          <a:cs typeface="Calibri Light" panose="020F0302020204030204" pitchFamily="34" charset="0"/>
                        </a:rPr>
                        <a:t>BioNTech</a:t>
                      </a:r>
                      <a:r>
                        <a:rPr lang="nb-NO" sz="1200" b="1">
                          <a:effectLst/>
                          <a:latin typeface="Calibri Light" panose="020F0302020204030204" pitchFamily="34" charset="0"/>
                          <a:ea typeface="Yu Mincho"/>
                          <a:cs typeface="Calibri Light" panose="020F0302020204030204" pitchFamily="34" charset="0"/>
                        </a:rPr>
                        <a:t>/Pfizer</a:t>
                      </a:r>
                      <a:r>
                        <a:rPr lang="nb-NO" sz="1200" b="1">
                          <a:effectLst/>
                          <a:latin typeface="Calibri Light" panose="020F0302020204030204" pitchFamily="34" charset="0"/>
                          <a:ea typeface="Times New Roman" panose="02020603050405020304" pitchFamily="18" charset="0"/>
                          <a:cs typeface="Calibri Light" panose="020F0302020204030204" pitchFamily="34" charset="0"/>
                        </a:rPr>
                        <a:t>)</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16 år</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36 523</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162</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8</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95 % (90-98 %)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31599791"/>
                  </a:ext>
                </a:extLst>
              </a:tr>
              <a:tr h="354842">
                <a:tc vMerge="1">
                  <a:txBody>
                    <a:bodyPr/>
                    <a:lstStyle/>
                    <a:p>
                      <a:pPr marL="0" marR="0" lvl="0" indent="0" algn="l" defTabSz="914446" rtl="0" eaLnBrk="1" fontAlgn="auto" latinLnBrk="0" hangingPunct="1">
                        <a:lnSpc>
                          <a:spcPts val="2100"/>
                        </a:lnSpc>
                        <a:spcBef>
                          <a:spcPts val="0"/>
                        </a:spcBef>
                        <a:spcAft>
                          <a:spcPts val="0"/>
                        </a:spcAft>
                        <a:buClrTx/>
                        <a:buSzTx/>
                        <a:buFontTx/>
                        <a:buNone/>
                        <a:tabLst/>
                        <a:defRPr/>
                      </a:pPr>
                      <a:endParaRPr lang="en-GB" sz="15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DF2"/>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65 år</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7 728</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19</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95 % (67-100 %)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9371477"/>
                  </a:ext>
                </a:extLst>
              </a:tr>
              <a:tr h="354842">
                <a:tc vMerge="1">
                  <a:txBody>
                    <a:bodyPr/>
                    <a:lstStyle/>
                    <a:p>
                      <a:pPr marL="0" marR="0" lvl="0" indent="0" algn="l" defTabSz="914446" rtl="0" eaLnBrk="1" fontAlgn="auto" latinLnBrk="0" hangingPunct="1">
                        <a:lnSpc>
                          <a:spcPts val="2100"/>
                        </a:lnSpc>
                        <a:spcBef>
                          <a:spcPts val="0"/>
                        </a:spcBef>
                        <a:spcAft>
                          <a:spcPts val="0"/>
                        </a:spcAft>
                        <a:buClrTx/>
                        <a:buSzTx/>
                        <a:buFontTx/>
                        <a:buNone/>
                        <a:tabLst/>
                        <a:defRPr/>
                      </a:pP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Risikogrupper </a:t>
                      </a:r>
                    </a:p>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16 år</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16 059</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86</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4</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95 % (88-99 %)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94468676"/>
                  </a:ext>
                </a:extLst>
              </a:tr>
              <a:tr h="354842">
                <a:tc vMerge="1">
                  <a:txBody>
                    <a:bodyPr/>
                    <a:lstStyle/>
                    <a:p>
                      <a:pPr marL="0" marR="0" lvl="0" indent="0" algn="l" defTabSz="914446" rtl="0" eaLnBrk="1" fontAlgn="auto" latinLnBrk="0" hangingPunct="1">
                        <a:lnSpc>
                          <a:spcPts val="2100"/>
                        </a:lnSpc>
                        <a:spcBef>
                          <a:spcPts val="0"/>
                        </a:spcBef>
                        <a:spcAft>
                          <a:spcPts val="0"/>
                        </a:spcAft>
                        <a:buClrTx/>
                        <a:buSzTx/>
                        <a:buFontTx/>
                        <a:buNone/>
                        <a:tabLst/>
                        <a:defRPr/>
                      </a:pP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Risikogrupper </a:t>
                      </a:r>
                    </a:p>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65 år</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4 256</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12</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92 % (44-100</a:t>
                      </a:r>
                      <a:r>
                        <a:rPr lang="nb-NO" sz="1200" baseline="0">
                          <a:effectLst/>
                          <a:latin typeface="Calibri Light" panose="020F0302020204030204" pitchFamily="34" charset="0"/>
                          <a:ea typeface="Times New Roman" panose="02020603050405020304" pitchFamily="18" charset="0"/>
                          <a:cs typeface="Calibri Light" panose="020F0302020204030204" pitchFamily="34" charset="0"/>
                        </a:rPr>
                        <a:t>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7784922"/>
                  </a:ext>
                </a:extLst>
              </a:tr>
              <a:tr h="354842">
                <a:tc rowSpan="3">
                  <a:txBody>
                    <a:bodyPr/>
                    <a:lstStyle/>
                    <a:p>
                      <a:pPr marL="0" marR="0" lvl="0" indent="0" algn="l" defTabSz="914446" rtl="0" eaLnBrk="1" fontAlgn="auto" latinLnBrk="0" hangingPunct="1">
                        <a:lnSpc>
                          <a:spcPts val="2100"/>
                        </a:lnSpc>
                        <a:spcBef>
                          <a:spcPts val="0"/>
                        </a:spcBef>
                        <a:spcAft>
                          <a:spcPts val="0"/>
                        </a:spcAft>
                        <a:buClrTx/>
                        <a:buSzTx/>
                        <a:buFontTx/>
                        <a:buNone/>
                        <a:tabLst/>
                        <a:defRPr/>
                      </a:pPr>
                      <a:r>
                        <a:rPr lang="nb-NO" sz="1200" b="1">
                          <a:effectLst/>
                          <a:latin typeface="Calibri Light" panose="020F0302020204030204" pitchFamily="34" charset="0"/>
                          <a:ea typeface="Yu Mincho"/>
                          <a:cs typeface="Calibri Light" panose="020F0302020204030204" pitchFamily="34" charset="0"/>
                        </a:rPr>
                        <a:t>AZD1222 (AstraZeneca</a:t>
                      </a:r>
                      <a:r>
                        <a:rPr lang="en-GB" sz="1200" b="1">
                          <a:effectLst/>
                          <a:latin typeface="Calibri Light" panose="020F0302020204030204" pitchFamily="34" charset="0"/>
                          <a:ea typeface="Yu Mincho"/>
                          <a:cs typeface="Calibri Light" panose="020F0302020204030204" pitchFamily="34" charset="0"/>
                        </a:rPr>
                        <a:t>)</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18 år</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23 848</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r>
                        <a:rPr lang="nb-NO" sz="1200">
                          <a:latin typeface="Calibri Light" panose="020F0302020204030204" pitchFamily="34" charset="0"/>
                          <a:cs typeface="Calibri Light" panose="020F0302020204030204" pitchFamily="34" charset="0"/>
                        </a:rPr>
                        <a:t>101</a:t>
                      </a:r>
                      <a:endParaRPr lang="en-GB" sz="1200">
                        <a:latin typeface="Calibri Light" panose="020F0302020204030204" pitchFamily="34"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r>
                        <a:rPr lang="nb-NO" sz="1200">
                          <a:latin typeface="Calibri Light" panose="020F0302020204030204" pitchFamily="34" charset="0"/>
                          <a:cs typeface="Calibri Light" panose="020F0302020204030204" pitchFamily="34" charset="0"/>
                        </a:rPr>
                        <a:t>30</a:t>
                      </a:r>
                      <a:endParaRPr lang="en-GB" sz="1200">
                        <a:latin typeface="Calibri Light" panose="020F0302020204030204" pitchFamily="34"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70 % (55-81 %)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extLst>
                  <a:ext uri="{0D108BD9-81ED-4DB2-BD59-A6C34878D82A}">
                    <a16:rowId xmlns:a16="http://schemas.microsoft.com/office/drawing/2014/main" val="2045434028"/>
                  </a:ext>
                </a:extLst>
              </a:tr>
              <a:tr h="354842">
                <a:tc vMerge="1">
                  <a:txBody>
                    <a:bodyPr/>
                    <a:lstStyle/>
                    <a:p>
                      <a:pPr algn="l">
                        <a:lnSpc>
                          <a:spcPts val="2100"/>
                        </a:lnSpc>
                      </a:pP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18-55 år</a:t>
                      </a:r>
                      <a:r>
                        <a:rPr lang="nb-NO" sz="1200" baseline="0">
                          <a:effectLst/>
                          <a:latin typeface="Calibri Light" panose="020F0302020204030204" pitchFamily="34" charset="0"/>
                          <a:ea typeface="Times New Roman" panose="02020603050405020304" pitchFamily="18" charset="0"/>
                          <a:cs typeface="Calibri Light" panose="020F0302020204030204" pitchFamily="34" charset="0"/>
                        </a:rPr>
                        <a:t> LD/SD*</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2 741</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30</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r>
                        <a:rPr lang="nb-NO" sz="1200">
                          <a:latin typeface="Calibri Light" panose="020F0302020204030204" pitchFamily="34" charset="0"/>
                          <a:cs typeface="Calibri Light" panose="020F0302020204030204" pitchFamily="34" charset="0"/>
                        </a:rPr>
                        <a:t>3</a:t>
                      </a:r>
                      <a:endParaRPr lang="en-GB" sz="1200">
                        <a:latin typeface="Calibri Light" panose="020F0302020204030204" pitchFamily="34"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marL="0" marR="0" lvl="0" indent="0" algn="ctr" defTabSz="914446" rtl="0" eaLnBrk="1" fontAlgn="auto" latinLnBrk="0" hangingPunct="1">
                        <a:lnSpc>
                          <a:spcPts val="2100"/>
                        </a:lnSpc>
                        <a:spcBef>
                          <a:spcPts val="0"/>
                        </a:spcBef>
                        <a:spcAft>
                          <a:spcPts val="0"/>
                        </a:spcAft>
                        <a:buClrTx/>
                        <a:buSzTx/>
                        <a:buFontTx/>
                        <a:buNone/>
                        <a:tabLst/>
                        <a:defRPr/>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90 % (67-97 %)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extLst>
                  <a:ext uri="{0D108BD9-81ED-4DB2-BD59-A6C34878D82A}">
                    <a16:rowId xmlns:a16="http://schemas.microsoft.com/office/drawing/2014/main" val="3358175808"/>
                  </a:ext>
                </a:extLst>
              </a:tr>
              <a:tr h="354842">
                <a:tc vMerge="1">
                  <a:txBody>
                    <a:bodyPr/>
                    <a:lstStyle/>
                    <a:p>
                      <a:pPr algn="l">
                        <a:lnSpc>
                          <a:spcPts val="2100"/>
                        </a:lnSpc>
                      </a:pP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18 år SD/SD</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8 894</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71</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r>
                        <a:rPr lang="nb-NO" sz="1200">
                          <a:latin typeface="Calibri Light" panose="020F0302020204030204" pitchFamily="34" charset="0"/>
                          <a:cs typeface="Calibri Light" panose="020F0302020204030204" pitchFamily="34" charset="0"/>
                        </a:rPr>
                        <a:t>27</a:t>
                      </a:r>
                      <a:endParaRPr lang="en-GB" sz="1200">
                        <a:latin typeface="Calibri Light" panose="020F0302020204030204" pitchFamily="34"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62 % (41-76 %)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extLst>
                  <a:ext uri="{0D108BD9-81ED-4DB2-BD59-A6C34878D82A}">
                    <a16:rowId xmlns:a16="http://schemas.microsoft.com/office/drawing/2014/main" val="2859172801"/>
                  </a:ext>
                </a:extLst>
              </a:tr>
              <a:tr h="354842">
                <a:tc rowSpan="2">
                  <a:txBody>
                    <a:bodyPr/>
                    <a:lstStyle/>
                    <a:p>
                      <a:pPr marL="0" marR="0" lvl="0" indent="0" algn="l" defTabSz="914446" rtl="0" eaLnBrk="1" fontAlgn="auto" latinLnBrk="0" hangingPunct="1">
                        <a:lnSpc>
                          <a:spcPts val="2100"/>
                        </a:lnSpc>
                        <a:spcBef>
                          <a:spcPts val="0"/>
                        </a:spcBef>
                        <a:spcAft>
                          <a:spcPts val="0"/>
                        </a:spcAft>
                        <a:buClrTx/>
                        <a:buSzTx/>
                        <a:buFontTx/>
                        <a:buNone/>
                        <a:tabLst/>
                        <a:defRPr/>
                      </a:pPr>
                      <a:r>
                        <a:rPr lang="nb-NO" sz="1200" b="1">
                          <a:effectLst/>
                          <a:latin typeface="Calibri Light" panose="020F0302020204030204" pitchFamily="34" charset="0"/>
                          <a:ea typeface="Yu Mincho"/>
                          <a:cs typeface="Calibri Light" panose="020F0302020204030204" pitchFamily="34" charset="0"/>
                        </a:rPr>
                        <a:t>mRNA-1273 (</a:t>
                      </a:r>
                      <a:r>
                        <a:rPr lang="nb-NO" sz="1200" b="1" err="1">
                          <a:effectLst/>
                          <a:latin typeface="Calibri Light" panose="020F0302020204030204" pitchFamily="34" charset="0"/>
                          <a:ea typeface="Yu Mincho"/>
                          <a:cs typeface="Calibri Light" panose="020F0302020204030204" pitchFamily="34" charset="0"/>
                        </a:rPr>
                        <a:t>Moderna</a:t>
                      </a:r>
                      <a:r>
                        <a:rPr lang="nb-NO" sz="1200" b="1">
                          <a:effectLst/>
                          <a:latin typeface="Calibri Light" panose="020F0302020204030204" pitchFamily="34" charset="0"/>
                          <a:ea typeface="Times New Roman" panose="02020603050405020304" pitchFamily="18" charset="0"/>
                          <a:cs typeface="Calibri Light" panose="020F0302020204030204" pitchFamily="34" charset="0"/>
                        </a:rPr>
                        <a:t>)</a:t>
                      </a:r>
                      <a:endParaRPr lang="en-GB" sz="1200" b="1">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18 år</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&gt; 30 000</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185</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11</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94 %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8421553"/>
                  </a:ext>
                </a:extLst>
              </a:tr>
              <a:tr h="363141">
                <a:tc vMerge="1">
                  <a:txBody>
                    <a:bodyPr/>
                    <a:lstStyle/>
                    <a:p>
                      <a:pPr marL="0" marR="0" lvl="0" indent="0" algn="l" defTabSz="914446" rtl="0" eaLnBrk="1" fontAlgn="auto" latinLnBrk="0" hangingPunct="1">
                        <a:lnSpc>
                          <a:spcPts val="2100"/>
                        </a:lnSpc>
                        <a:spcBef>
                          <a:spcPts val="0"/>
                        </a:spcBef>
                        <a:spcAft>
                          <a:spcPts val="0"/>
                        </a:spcAft>
                        <a:buClrTx/>
                        <a:buSzTx/>
                        <a:buFontTx/>
                        <a:buNone/>
                        <a:tabLst/>
                        <a:defRPr/>
                      </a:pP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6F9"/>
                    </a:solidFill>
                  </a:tcPr>
                </a:tc>
                <a:tc>
                  <a:txBody>
                    <a:bodyPr/>
                    <a:lstStyle/>
                    <a:p>
                      <a:pPr algn="l">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Alvorlig sykdom</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a:lnSpc>
                          <a:spcPts val="2100"/>
                        </a:lnSpc>
                      </a:pP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30</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0</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100"/>
                        </a:lnSpc>
                      </a:pPr>
                      <a:r>
                        <a:rPr lang="nb-NO" sz="1200">
                          <a:effectLst/>
                          <a:latin typeface="Calibri Light" panose="020F0302020204030204" pitchFamily="34" charset="0"/>
                          <a:ea typeface="Times New Roman" panose="02020603050405020304" pitchFamily="18" charset="0"/>
                          <a:cs typeface="Calibri Light" panose="020F0302020204030204" pitchFamily="34" charset="0"/>
                        </a:rPr>
                        <a:t>100 %</a:t>
                      </a:r>
                      <a:endParaRPr lang="en-GB" sz="12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086" marR="53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2508246"/>
                  </a:ext>
                </a:extLst>
              </a:tr>
            </a:tbl>
          </a:graphicData>
        </a:graphic>
      </p:graphicFrame>
      <p:sp>
        <p:nvSpPr>
          <p:cNvPr id="58" name="Tittel 1">
            <a:extLst>
              <a:ext uri="{FF2B5EF4-FFF2-40B4-BE49-F238E27FC236}">
                <a16:creationId xmlns:a16="http://schemas.microsoft.com/office/drawing/2014/main" id="{87DA3DD0-60A8-4419-AB5B-ABE12A0E3A35}"/>
              </a:ext>
            </a:extLst>
          </p:cNvPr>
          <p:cNvSpPr txBox="1">
            <a:spLocks/>
          </p:cNvSpPr>
          <p:nvPr/>
        </p:nvSpPr>
        <p:spPr>
          <a:xfrm>
            <a:off x="1015459" y="718428"/>
            <a:ext cx="10515600" cy="387798"/>
          </a:xfrm>
          <a:prstGeom prst="rect">
            <a:avLst/>
          </a:prstGeom>
        </p:spPr>
        <p:txBody>
          <a:bodyPr vert="horz"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r>
              <a:rPr lang="nb-NO" sz="2800">
                <a:solidFill>
                  <a:schemeClr val="tx1"/>
                </a:solidFill>
                <a:latin typeface="Calibri Light" panose="020F0302020204030204" pitchFamily="34" charset="0"/>
                <a:cs typeface="Calibri Light" panose="020F0302020204030204" pitchFamily="34" charset="0"/>
              </a:rPr>
              <a:t>Hvor godt beskytter koronavaksinene mot covid-19?</a:t>
            </a:r>
          </a:p>
        </p:txBody>
      </p:sp>
      <p:sp>
        <p:nvSpPr>
          <p:cNvPr id="4" name="TekstSylinder 3"/>
          <p:cNvSpPr txBox="1"/>
          <p:nvPr/>
        </p:nvSpPr>
        <p:spPr>
          <a:xfrm>
            <a:off x="6742422" y="5805321"/>
            <a:ext cx="3520714" cy="246221"/>
          </a:xfrm>
          <a:prstGeom prst="rect">
            <a:avLst/>
          </a:prstGeom>
          <a:noFill/>
        </p:spPr>
        <p:txBody>
          <a:bodyPr wrap="square" rtlCol="0">
            <a:spAutoFit/>
          </a:bodyPr>
          <a:lstStyle/>
          <a:p>
            <a:pPr algn="r"/>
            <a:r>
              <a:rPr lang="nb-NO" sz="1000"/>
              <a:t>*LD dose 1 kun ½ dose</a:t>
            </a:r>
            <a:endParaRPr lang="en-GB" sz="1000" err="1"/>
          </a:p>
        </p:txBody>
      </p:sp>
      <p:sp>
        <p:nvSpPr>
          <p:cNvPr id="6" name="TekstSylinder 5"/>
          <p:cNvSpPr txBox="1"/>
          <p:nvPr/>
        </p:nvSpPr>
        <p:spPr>
          <a:xfrm>
            <a:off x="940224" y="6206428"/>
            <a:ext cx="8202194" cy="523220"/>
          </a:xfrm>
          <a:prstGeom prst="rect">
            <a:avLst/>
          </a:prstGeom>
          <a:noFill/>
        </p:spPr>
        <p:txBody>
          <a:bodyPr wrap="square" rtlCol="0">
            <a:spAutoFit/>
          </a:bodyPr>
          <a:lstStyle/>
          <a:p>
            <a:r>
              <a:rPr lang="en-GB">
                <a:hlinkClick r:id="rId4"/>
              </a:rPr>
              <a:t>https://www.fda.gov/media/144246/download</a:t>
            </a:r>
          </a:p>
          <a:p>
            <a:r>
              <a:rPr lang="en-GB">
                <a:hlinkClick r:id="rId4"/>
              </a:rPr>
              <a:t>https://doi.org/10.1016/S0140-6736(20)32661-1</a:t>
            </a:r>
            <a:endParaRPr lang="en-GB"/>
          </a:p>
          <a:p>
            <a:r>
              <a:rPr lang="en-GB" sz="1000">
                <a:hlinkClick r:id="rId5"/>
              </a:rPr>
              <a:t>https://investors.modernatx.com/news-releases/news-release-details/moderna-announces-primary-efficacy-analysis-phase-3-cove-study</a:t>
            </a:r>
            <a:endParaRPr lang="en-GB" sz="1000"/>
          </a:p>
        </p:txBody>
      </p:sp>
    </p:spTree>
    <p:extLst>
      <p:ext uri="{BB962C8B-B14F-4D97-AF65-F5344CB8AC3E}">
        <p14:creationId xmlns:p14="http://schemas.microsoft.com/office/powerpoint/2010/main" val="18392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DA3DD0-60A8-4419-AB5B-ABE12A0E3A35}"/>
              </a:ext>
            </a:extLst>
          </p:cNvPr>
          <p:cNvSpPr>
            <a:spLocks noGrp="1"/>
          </p:cNvSpPr>
          <p:nvPr>
            <p:ph type="title"/>
          </p:nvPr>
        </p:nvSpPr>
        <p:spPr>
          <a:xfrm>
            <a:off x="1015459" y="718428"/>
            <a:ext cx="10515600" cy="387798"/>
          </a:xfrm>
        </p:spPr>
        <p:txBody>
          <a:bodyPr/>
          <a:lstStyle/>
          <a:p>
            <a:r>
              <a:rPr lang="nb-NO" sz="2800">
                <a:solidFill>
                  <a:schemeClr val="tx1"/>
                </a:solidFill>
                <a:latin typeface="Calibri Light" panose="020F0302020204030204" pitchFamily="34" charset="0"/>
                <a:cs typeface="Calibri Light" panose="020F0302020204030204" pitchFamily="34" charset="0"/>
              </a:rPr>
              <a:t>Hva vet vi om bivirkninger?</a:t>
            </a:r>
          </a:p>
        </p:txBody>
      </p:sp>
      <p:sp>
        <p:nvSpPr>
          <p:cNvPr id="4" name="Plassholder for tekst 3"/>
          <p:cNvSpPr>
            <a:spLocks noGrp="1"/>
          </p:cNvSpPr>
          <p:nvPr>
            <p:ph type="body" sz="quarter" idx="13"/>
          </p:nvPr>
        </p:nvSpPr>
        <p:spPr>
          <a:xfrm>
            <a:off x="1015459" y="1711848"/>
            <a:ext cx="7072627" cy="4358465"/>
          </a:xfrm>
        </p:spPr>
        <p:txBody>
          <a:bodyPr vert="horz" lIns="0" tIns="0" rIns="0" bIns="0" rtlCol="0" anchor="t">
            <a:normAutofit fontScale="85000" lnSpcReduction="10000"/>
          </a:bodyPr>
          <a:lstStyle/>
          <a:p>
            <a:pPr marL="269875" indent="-269875">
              <a:buFont typeface="Arial" panose="020B0604020202020204" pitchFamily="34" charset="0"/>
              <a:buChar char="•"/>
            </a:pPr>
            <a:r>
              <a:rPr lang="nb-NO" sz="2000">
                <a:latin typeface="Calibri Light"/>
                <a:cs typeface="Calibri Light"/>
              </a:rPr>
              <a:t>Smerter på injeksjonsstedet</a:t>
            </a:r>
            <a:endParaRPr lang="nb-NO">
              <a:latin typeface="Calibri Light"/>
              <a:cs typeface="Calibri Light"/>
            </a:endParaRPr>
          </a:p>
          <a:p>
            <a:pPr marL="269875" indent="-269875">
              <a:buFont typeface="Arial" panose="020B0604020202020204" pitchFamily="34" charset="0"/>
              <a:buChar char="•"/>
            </a:pPr>
            <a:r>
              <a:rPr lang="nb-NO" sz="2000">
                <a:latin typeface="Calibri Light"/>
                <a:cs typeface="Calibri Light"/>
              </a:rPr>
              <a:t>Tretthet, hodepine, muskelsmerter, frysninger, leddsmerter, feber</a:t>
            </a:r>
          </a:p>
          <a:p>
            <a:pPr marL="269875" indent="-269875">
              <a:buFont typeface="Arial" panose="020B0604020202020204" pitchFamily="34" charset="0"/>
              <a:buChar char="•"/>
            </a:pPr>
            <a:r>
              <a:rPr lang="nb-NO" sz="2000">
                <a:latin typeface="Calibri Light"/>
                <a:cs typeface="Calibri Light"/>
              </a:rPr>
              <a:t>Et mindre antall vaksinerte får mer kraftige lokale og systemiske bivirkninger. </a:t>
            </a:r>
          </a:p>
          <a:p>
            <a:pPr marL="269875" indent="-269875">
              <a:buFont typeface="Arial" panose="020B0604020202020204" pitchFamily="34" charset="0"/>
              <a:buChar char="•"/>
            </a:pPr>
            <a:endParaRPr lang="nb-NO" sz="2000">
              <a:latin typeface="Calibri Light" panose="020F0302020204030204" pitchFamily="34" charset="0"/>
              <a:cs typeface="Calibri Light" panose="020F0302020204030204" pitchFamily="34" charset="0"/>
            </a:endParaRPr>
          </a:p>
          <a:p>
            <a:pPr marL="269875" indent="-269875">
              <a:buFont typeface="Arial" panose="020B0604020202020204" pitchFamily="34" charset="0"/>
              <a:buChar char="•"/>
            </a:pPr>
            <a:r>
              <a:rPr lang="nb-NO" sz="2000">
                <a:latin typeface="Calibri Light"/>
                <a:cs typeface="Calibri Light"/>
              </a:rPr>
              <a:t>De fleste bivirkninger er milde/moderate</a:t>
            </a:r>
          </a:p>
          <a:p>
            <a:pPr marL="269875" indent="-269875">
              <a:buFont typeface="Arial" panose="020B0604020202020204" pitchFamily="34" charset="0"/>
              <a:buChar char="•"/>
            </a:pPr>
            <a:r>
              <a:rPr lang="nb-NO" sz="2000">
                <a:latin typeface="Calibri Light"/>
                <a:cs typeface="Calibri Light"/>
              </a:rPr>
              <a:t>Bivirkningene oppstår 1-3 dager etter vaksinasjon og er kortvarige</a:t>
            </a:r>
          </a:p>
          <a:p>
            <a:pPr marL="269875" indent="-269875">
              <a:buFont typeface="Arial" panose="020B0604020202020204" pitchFamily="34" charset="0"/>
              <a:buChar char="•"/>
            </a:pPr>
            <a:r>
              <a:rPr lang="nb-NO" sz="2000">
                <a:latin typeface="Calibri Light"/>
                <a:cs typeface="Calibri Light"/>
              </a:rPr>
              <a:t>Mildere bivirkninger blant personer ≥ 65 år. </a:t>
            </a:r>
            <a:endParaRPr lang="nb-NO" sz="2000">
              <a:latin typeface="Calibri Light" panose="020F0302020204030204" pitchFamily="34" charset="0"/>
              <a:cs typeface="Calibri Light" panose="020F0302020204030204" pitchFamily="34" charset="0"/>
            </a:endParaRPr>
          </a:p>
          <a:p>
            <a:pPr marL="269875" indent="-269875">
              <a:buFont typeface="Arial" panose="020B0604020202020204" pitchFamily="34" charset="0"/>
              <a:buChar char="•"/>
            </a:pPr>
            <a:endParaRPr lang="nb-NO" sz="2000">
              <a:latin typeface="Calibri Light" panose="020F0302020204030204" pitchFamily="34" charset="0"/>
              <a:cs typeface="Calibri Light" panose="020F0302020204030204" pitchFamily="34" charset="0"/>
            </a:endParaRPr>
          </a:p>
          <a:p>
            <a:pPr marL="269875" indent="-269875">
              <a:buFont typeface="Arial" panose="020B0604020202020204" pitchFamily="34" charset="0"/>
              <a:buChar char="•"/>
            </a:pPr>
            <a:r>
              <a:rPr lang="nb-NO" sz="2000">
                <a:latin typeface="Calibri Light"/>
                <a:cs typeface="Calibri Light"/>
              </a:rPr>
              <a:t>God kunnskap om vanlige og mindre vanlige bivirkninger, men kan ikke utelukke sjeldne bivirkninger eller bivirkninger som først kommer til syne lang tid etter vaksinering. </a:t>
            </a:r>
          </a:p>
          <a:p>
            <a:pPr marL="269875" indent="-269875">
              <a:buFont typeface="Arial" panose="020B0604020202020204" pitchFamily="34" charset="0"/>
              <a:buChar char="•"/>
            </a:pPr>
            <a:r>
              <a:rPr lang="nb-NO" sz="2000">
                <a:latin typeface="Calibri Light"/>
                <a:cs typeface="Calibri Light"/>
              </a:rPr>
              <a:t>Bivirkninger meldes på vanlig måte via melde.no (helsepersonell) eller </a:t>
            </a:r>
            <a:r>
              <a:rPr lang="nb-NO" sz="2000" err="1">
                <a:latin typeface="Calibri Light"/>
                <a:cs typeface="Calibri Light"/>
              </a:rPr>
              <a:t>helsenorge</a:t>
            </a:r>
            <a:r>
              <a:rPr lang="nb-NO" sz="2000">
                <a:latin typeface="Calibri Light"/>
                <a:cs typeface="Calibri Light"/>
              </a:rPr>
              <a:t> (pasient)</a:t>
            </a:r>
            <a:endParaRPr lang="nb-NO" sz="2000" err="1">
              <a:latin typeface="Calibri Light" panose="020F0302020204030204" pitchFamily="34" charset="0"/>
              <a:cs typeface="Calibri Light" panose="020F0302020204030204" pitchFamily="34" charset="0"/>
            </a:endParaRPr>
          </a:p>
          <a:p>
            <a:pPr marL="269875" indent="-269875">
              <a:buFont typeface="Arial" panose="020B0604020202020204" pitchFamily="34" charset="0"/>
              <a:buChar char="•"/>
            </a:pPr>
            <a:endParaRPr lang="nb-NO" sz="2000">
              <a:latin typeface="Calibri Light" panose="020F0302020204030204" pitchFamily="34" charset="0"/>
              <a:cs typeface="Calibri Light" panose="020F0302020204030204" pitchFamily="34" charset="0"/>
            </a:endParaRPr>
          </a:p>
        </p:txBody>
      </p:sp>
      <p:pic>
        <p:nvPicPr>
          <p:cNvPr id="53" name="Bilde 52">
            <a:extLst>
              <a:ext uri="{FF2B5EF4-FFF2-40B4-BE49-F238E27FC236}">
                <a16:creationId xmlns:a16="http://schemas.microsoft.com/office/drawing/2014/main" id="{6A49E9DE-93D5-4A14-8A40-04D9372B9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4999" y="280639"/>
            <a:ext cx="1365347" cy="663834"/>
          </a:xfrm>
          <a:prstGeom prst="rect">
            <a:avLst/>
          </a:prstGeom>
        </p:spPr>
      </p:pic>
      <p:pic>
        <p:nvPicPr>
          <p:cNvPr id="8" name="Bilde 7"/>
          <p:cNvPicPr>
            <a:picLocks noChangeAspect="1"/>
          </p:cNvPicPr>
          <p:nvPr/>
        </p:nvPicPr>
        <p:blipFill rotWithShape="1">
          <a:blip r:embed="rId4"/>
          <a:srcRect l="33190" t="19436" r="33628" b="22383"/>
          <a:stretch/>
        </p:blipFill>
        <p:spPr>
          <a:xfrm>
            <a:off x="9254931" y="4018315"/>
            <a:ext cx="1623090" cy="1695674"/>
          </a:xfrm>
          <a:prstGeom prst="rect">
            <a:avLst/>
          </a:prstGeom>
        </p:spPr>
      </p:pic>
      <p:grpSp>
        <p:nvGrpSpPr>
          <p:cNvPr id="5" name="Gruppe 4"/>
          <p:cNvGrpSpPr/>
          <p:nvPr/>
        </p:nvGrpSpPr>
        <p:grpSpPr>
          <a:xfrm>
            <a:off x="9254931" y="1711848"/>
            <a:ext cx="1623090" cy="1700845"/>
            <a:chOff x="8621485" y="1379572"/>
            <a:chExt cx="1623090" cy="1700845"/>
          </a:xfrm>
        </p:grpSpPr>
        <p:pic>
          <p:nvPicPr>
            <p:cNvPr id="9" name="Bilde 8"/>
            <p:cNvPicPr>
              <a:picLocks noChangeAspect="1"/>
            </p:cNvPicPr>
            <p:nvPr/>
          </p:nvPicPr>
          <p:blipFill rotWithShape="1">
            <a:blip r:embed="rId5"/>
            <a:srcRect l="49245" t="32424" r="25373" b="20292"/>
            <a:stretch/>
          </p:blipFill>
          <p:spPr>
            <a:xfrm>
              <a:off x="8621485" y="1379572"/>
              <a:ext cx="1623090" cy="1700845"/>
            </a:xfrm>
            <a:prstGeom prst="rect">
              <a:avLst/>
            </a:prstGeom>
          </p:spPr>
        </p:pic>
        <p:sp>
          <p:nvSpPr>
            <p:cNvPr id="10" name="Eksplosjon 1 9"/>
            <p:cNvSpPr/>
            <p:nvPr/>
          </p:nvSpPr>
          <p:spPr>
            <a:xfrm>
              <a:off x="8795643" y="2611185"/>
              <a:ext cx="469232" cy="469232"/>
            </a:xfrm>
            <a:prstGeom prst="irregularSeal1">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069293046"/>
      </p:ext>
    </p:extLst>
  </p:cSld>
  <p:clrMapOvr>
    <a:masterClrMapping/>
  </p:clrMapOvr>
</p:sld>
</file>

<file path=ppt/theme/theme1.xml><?xml version="1.0" encoding="utf-8"?>
<a:theme xmlns:a="http://schemas.openxmlformats.org/drawingml/2006/main" name="TemaFHI">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TemaFHI" id="{A31EA4F5-20EF-4C62-8CDE-F613C81C348F}" vid="{7CC6C0BB-2006-4B7C-9AC3-D6F6D2A0A6DF}"/>
    </a:ext>
  </a:extLst>
</a:theme>
</file>

<file path=ppt/theme/theme2.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_KD-stoltenbergutvalget KLP Trondheim 2018-03-03" id="{759170D7-47C5-4E72-ADF1-8568722C0729}" vid="{A68EF478-A7DE-4D1D-80D2-C7056604986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82ED2022861F846AA225B99B3999F0A" ma:contentTypeVersion="16" ma:contentTypeDescription="Opprett et nytt dokument." ma:contentTypeScope="" ma:versionID="3f1136626828e7f0632e54e3d06a45d6">
  <xsd:schema xmlns:xsd="http://www.w3.org/2001/XMLSchema" xmlns:xs="http://www.w3.org/2001/XMLSchema" xmlns:p="http://schemas.microsoft.com/office/2006/metadata/properties" xmlns:ns2="9e7c1b5f-6b93-4ee4-9fa2-fda8f1b47cf5" xmlns:ns3="47c382fd-9ec6-40f8-a1b6-1c169c8fba98" xmlns:ns4="022cee98-bc56-40c2-9a4e-5a6bfc9ab695" targetNamespace="http://schemas.microsoft.com/office/2006/metadata/properties" ma:root="true" ma:fieldsID="550a16a929d6086c8de3a9272a2899ea" ns2:_="" ns3:_="" ns4:_="">
    <xsd:import namespace="9e7c1b5f-6b93-4ee4-9fa2-fda8f1b47cf5"/>
    <xsd:import namespace="47c382fd-9ec6-40f8-a1b6-1c169c8fba98"/>
    <xsd:import namespace="022cee98-bc56-40c2-9a4e-5a6bfc9ab695"/>
    <xsd:element name="properties">
      <xsd:complexType>
        <xsd:sequence>
          <xsd:element name="documentManagement">
            <xsd:complexType>
              <xsd:all>
                <xsd:element ref="ns2:FHI_TopicTaxHTField" minOccurs="0"/>
                <xsd:element ref="ns3:TaxCatchAll" minOccurs="0"/>
                <xsd:element ref="ns3:TaxKeywordTaxHTField" minOccurs="0"/>
                <xsd:element ref="ns4:MediaServiceMetadata" minOccurs="0"/>
                <xsd:element ref="ns4:MediaServiceFastMetadata" minOccurs="0"/>
                <xsd:element ref="ns3:SharedWithUsers" minOccurs="0"/>
                <xsd:element ref="ns3:SharedWithDetails"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1b5f-6b93-4ee4-9fa2-fda8f1b47cf5" elementFormDefault="qualified">
    <xsd:import namespace="http://schemas.microsoft.com/office/2006/documentManagement/types"/>
    <xsd:import namespace="http://schemas.microsoft.com/office/infopath/2007/PartnerControls"/>
    <xsd:element name="FHI_TopicTaxHTField" ma:index="8" nillable="true" ma:taxonomy="true" ma:internalName="FHI_TopicTaxHTField" ma:taxonomyFieldName="FHI_Topic" ma:displayName="Tema" ma:default="1;#Smittevern og vaksiner|595dfd2f-c3fd-4b72-9931-3d6eb156cad9" ma:fieldId="{5eb9fa72-8a58-4312-8bc5-a126a30b4fb3}" ma:taxonomyMulti="true" ma:sspId="e7140caa-8402-4c36-9a5d-f51276ec0a9c" ma:termSetId="10ab213d-8882-42de-b940-43a869fe753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c382fd-9ec6-40f8-a1b6-1c169c8fba98"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88c37f58-f6d1-43af-8ab9-36f3e20d7aa9}" ma:internalName="TaxCatchAll" ma:showField="CatchAllData" ma:web="47c382fd-9ec6-40f8-a1b6-1c169c8fba98">
      <xsd:complexType>
        <xsd:complexContent>
          <xsd:extension base="dms:MultiChoiceLookup">
            <xsd:sequence>
              <xsd:element name="Value" type="dms:Lookup" maxOccurs="unbounded" minOccurs="0" nillable="true"/>
            </xsd:sequence>
          </xsd:extension>
        </xsd:complexContent>
      </xsd:complexType>
    </xsd:element>
    <xsd:element name="TaxKeywordTaxHTField" ma:index="11" nillable="true" ma:taxonomy="true" ma:internalName="TaxKeywordTaxHTField" ma:taxonomyFieldName="TaxKeyword" ma:displayName="Organisasjonsnøkkelord" ma:fieldId="{23f27201-bee3-471e-b2e7-b64fd8b7ca38}" ma:taxonomyMulti="true" ma:sspId="e7140caa-8402-4c36-9a5d-f51276ec0a9c" ma:termSetId="00000000-0000-0000-0000-000000000000" ma:anchorId="00000000-0000-0000-0000-000000000000" ma:open="true" ma:isKeyword="true">
      <xsd:complexType>
        <xsd:sequence>
          <xsd:element ref="pc:Terms" minOccurs="0" maxOccurs="1"/>
        </xsd:sequence>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2cee98-bc56-40c2-9a4e-5a6bfc9ab69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47c382fd-9ec6-40f8-a1b6-1c169c8fba98">
      <Terms xmlns="http://schemas.microsoft.com/office/infopath/2007/PartnerControls"/>
    </TaxKeywordTaxHTField>
    <FHI_TopicTaxHTField xmlns="9e7c1b5f-6b93-4ee4-9fa2-fda8f1b47cf5">
      <Terms xmlns="http://schemas.microsoft.com/office/infopath/2007/PartnerControls">
        <TermInfo xmlns="http://schemas.microsoft.com/office/infopath/2007/PartnerControls">
          <TermName xmlns="http://schemas.microsoft.com/office/infopath/2007/PartnerControls">Smittevern og vaksiner</TermName>
          <TermId xmlns="http://schemas.microsoft.com/office/infopath/2007/PartnerControls">595dfd2f-c3fd-4b72-9931-3d6eb156cad9</TermId>
        </TermInfo>
      </Terms>
    </FHI_TopicTaxHTField>
    <TaxCatchAll xmlns="47c382fd-9ec6-40f8-a1b6-1c169c8fba98">
      <Value>1</Value>
    </TaxCatchAll>
    <SharedWithUsers xmlns="47c382fd-9ec6-40f8-a1b6-1c169c8fba98">
      <UserInfo>
        <DisplayName>Wolden, Britt</DisplayName>
        <AccountId>13</AccountId>
        <AccountType/>
      </UserInfo>
      <UserInfo>
        <DisplayName>Bukholm, Geir</DisplayName>
        <AccountId>78</AccountId>
        <AccountType/>
      </UserInfo>
      <UserInfo>
        <DisplayName>Littmann, Jasper Rick</DisplayName>
        <AccountId>23</AccountId>
        <AccountType/>
      </UserInfo>
      <UserInfo>
        <DisplayName>Johansen, Karianne</DisplayName>
        <AccountId>22</AccountId>
        <AccountType/>
      </UserInfo>
      <UserInfo>
        <DisplayName>Aavitsland, Preben</DisplayName>
        <AccountId>99</AccountId>
        <AccountType/>
      </UserInfo>
      <UserInfo>
        <DisplayName>Daae, Anita Odveig</DisplayName>
        <AccountId>83</AccountId>
        <AccountType/>
      </UserInfo>
      <UserInfo>
        <DisplayName>Rydland, Kjersti Margrethe</DisplayName>
        <AccountId>18</AccountId>
        <AccountType/>
      </UserInfo>
      <UserInfo>
        <DisplayName>Watle, Sara Sofie Viksmoen</DisplayName>
        <AccountId>111</AccountId>
        <AccountType/>
      </UserInfo>
      <UserInfo>
        <DisplayName>Berg, Are Stuwitz</DisplayName>
        <AccountId>54</AccountId>
        <AccountType/>
      </UserInfo>
      <UserInfo>
        <DisplayName>Johansen, Julie Denise Whittle</DisplayName>
        <AccountId>58</AccountId>
        <AccountType/>
      </UserInfo>
    </SharedWithUsers>
  </documentManagement>
</p:properties>
</file>

<file path=customXml/itemProps1.xml><?xml version="1.0" encoding="utf-8"?>
<ds:datastoreItem xmlns:ds="http://schemas.openxmlformats.org/officeDocument/2006/customXml" ds:itemID="{DE9D53C8-5CCA-4CCE-82BE-896266D0E943}">
  <ds:schemaRefs>
    <ds:schemaRef ds:uri="http://schemas.microsoft.com/sharepoint/v3/contenttype/forms"/>
  </ds:schemaRefs>
</ds:datastoreItem>
</file>

<file path=customXml/itemProps2.xml><?xml version="1.0" encoding="utf-8"?>
<ds:datastoreItem xmlns:ds="http://schemas.openxmlformats.org/officeDocument/2006/customXml" ds:itemID="{0B421FDF-5BC9-4A37-99FE-37444EFF2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c1b5f-6b93-4ee4-9fa2-fda8f1b47cf5"/>
    <ds:schemaRef ds:uri="47c382fd-9ec6-40f8-a1b6-1c169c8fba98"/>
    <ds:schemaRef ds:uri="022cee98-bc56-40c2-9a4e-5a6bfc9ab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17D616-94F1-48B9-90E0-8E01655764E6}">
  <ds:schemaRefs>
    <ds:schemaRef ds:uri="http://schemas.microsoft.com/office/2006/metadata/properties"/>
    <ds:schemaRef ds:uri="http://schemas.microsoft.com/office/infopath/2007/PartnerControls"/>
    <ds:schemaRef ds:uri="47c382fd-9ec6-40f8-a1b6-1c169c8fba98"/>
    <ds:schemaRef ds:uri="9e7c1b5f-6b93-4ee4-9fa2-fda8f1b47cf5"/>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2801</Words>
  <Application>Microsoft Office PowerPoint</Application>
  <PresentationFormat>Widescreen</PresentationFormat>
  <Paragraphs>837</Paragraphs>
  <Slides>57</Slides>
  <Notes>24</Notes>
  <HiddenSlides>1</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57</vt:i4>
      </vt:variant>
    </vt:vector>
  </HeadingPairs>
  <TitlesOfParts>
    <vt:vector size="65" baseType="lpstr">
      <vt:lpstr>Arial</vt:lpstr>
      <vt:lpstr>Arial,Sans-Serif</vt:lpstr>
      <vt:lpstr>Calibri</vt:lpstr>
      <vt:lpstr>Calibri Light</vt:lpstr>
      <vt:lpstr>Wingdings</vt:lpstr>
      <vt:lpstr>TemaFHI</vt:lpstr>
      <vt:lpstr>Office-tema</vt:lpstr>
      <vt:lpstr>2_Office-tema</vt:lpstr>
      <vt:lpstr>PowerPoint-presentasjon</vt:lpstr>
      <vt:lpstr>PowerPoint-presentasjon</vt:lpstr>
      <vt:lpstr>PowerPoint-presentasjon</vt:lpstr>
      <vt:lpstr>Koronavaksinasjonsprogrammet</vt:lpstr>
      <vt:lpstr>Utvikling av programmets aktivitet</vt:lpstr>
      <vt:lpstr>PowerPoint-presentasjon</vt:lpstr>
      <vt:lpstr>PowerPoint-presentasjon</vt:lpstr>
      <vt:lpstr>PowerPoint-presentasjon</vt:lpstr>
      <vt:lpstr>Hva vet vi om bivirkninger?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SYSVAK</vt:lpstr>
      <vt:lpstr>SYSVAK – Status i dag</vt:lpstr>
      <vt:lpstr>Behov for koronavaksinasjon</vt:lpstr>
      <vt:lpstr>SYSVAK-nett</vt:lpstr>
      <vt:lpstr>SYSVAK-nett lansert 7. desember</vt:lpstr>
      <vt:lpstr>Hvordan ta i bruk SYSVAK-nett?</vt:lpstr>
      <vt:lpstr>Noen vurderinger som må gjøres</vt:lpstr>
      <vt:lpstr>Kontakt</vt:lpstr>
      <vt:lpstr>PowerPoint-presentasjon</vt:lpstr>
      <vt:lpstr>Kommunikasjonsmål</vt:lpstr>
      <vt:lpstr>Strategiske grep</vt:lpstr>
      <vt:lpstr>Kommunikasjonsaktiviteter - helsetjenesten</vt:lpstr>
      <vt:lpstr>Verktøykasse - helsetjenesten</vt:lpstr>
      <vt:lpstr>Kommunikasjonsaktiviteter - Befolkningen</vt:lpstr>
      <vt:lpstr>Kommunikasjonstips</vt:lpstr>
      <vt:lpstr>PowerPoint-presentasjon</vt:lpstr>
      <vt:lpstr>Ansvarforhold</vt:lpstr>
      <vt:lpstr>Grunnleggende antagelser</vt:lpstr>
      <vt:lpstr>Viktige forutsetninger</vt:lpstr>
      <vt:lpstr>Informasjonskilder</vt:lpstr>
      <vt:lpstr>Koronavaksinasjonsveilederen </vt:lpstr>
      <vt:lpstr>Koronavaksinasjonsveileder - oppbygging</vt:lpstr>
      <vt:lpstr>Koronavaksinasjonsveileder </vt:lpstr>
      <vt:lpstr>Eksempel - oppbygging</vt:lpstr>
      <vt:lpstr>Koronavaksinasjon i kommunene</vt:lpstr>
      <vt:lpstr>Distribusjon av koronavaksiner</vt:lpstr>
      <vt:lpstr>PowerPoint-presentasjon</vt:lpstr>
      <vt:lpstr>Tiltaksplan</vt:lpstr>
      <vt:lpstr>Gjennomføring av vaksinasjon</vt:lpstr>
      <vt:lpstr>Fastlegenes rolle</vt:lpstr>
      <vt:lpstr>Gjennomføring av vaksinasjon</vt:lpstr>
      <vt:lpstr>Gjennomføring av vaksinasjon</vt:lpstr>
      <vt:lpstr>Vaksinehåndtering</vt:lpstr>
      <vt:lpstr>Distribusjon av Pfizer/BioNTechs vaksine</vt:lpstr>
      <vt:lpstr>Spesielle forhold for Pfizer-vaksinen</vt:lpstr>
      <vt:lpstr>Mottak og levering av Pfizer-vaksinen</vt:lpstr>
      <vt:lpstr>Planlegging for Pfizer-vaksinen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Littmann, Jasper Rick</dc:creator>
  <cp:lastModifiedBy>Littmann, Jasper Rick</cp:lastModifiedBy>
  <cp:revision>1</cp:revision>
  <dcterms:created xsi:type="dcterms:W3CDTF">2020-11-20T14:03:27Z</dcterms:created>
  <dcterms:modified xsi:type="dcterms:W3CDTF">2020-12-13T19:53:34Z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0x010100F82ED2022861F846AA225B99B3999F0A</vt:lpwstr>
  </property>
  <property fmtid="{D5CDD505-2E9C-101B-9397-08002B2CF9AE}" pid="3" name="TaxKeyword">
    <vt:lpwstr/>
  </property>
  <property fmtid="{D5CDD505-2E9C-101B-9397-08002B2CF9AE}" pid="4" name="FHI_Topic">
    <vt:lpwstr>1;#Smittevern og vaksiner|595dfd2f-c3fd-4b72-9931-3d6eb156cad9</vt:lpwstr>
  </property>
</Properties>
</file>