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56" r:id="rId5"/>
    <p:sldId id="299" r:id="rId6"/>
    <p:sldId id="296" r:id="rId7"/>
    <p:sldId id="300" r:id="rId8"/>
    <p:sldId id="274" r:id="rId9"/>
    <p:sldId id="287" r:id="rId10"/>
    <p:sldId id="285" r:id="rId11"/>
    <p:sldId id="282" r:id="rId12"/>
    <p:sldId id="294" r:id="rId13"/>
    <p:sldId id="288" r:id="rId14"/>
    <p:sldId id="295" r:id="rId15"/>
    <p:sldId id="298" r:id="rId16"/>
    <p:sldId id="293" r:id="rId17"/>
    <p:sldId id="301" r:id="rId18"/>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98702-9BF6-7594-0690-81F6E29F734F}" name="Ørvik, Ida Marie Scheie" initials="ØS" userId="S::idamariescheie.orvik@fhi.no::2f0d3b28-8b25-4e1f-b4b0-3a02ee64304d" providerId="AD"/>
  <p188:author id="{35674306-4B9A-87D0-2AE1-65C2EF0050B0}" name="Urszula Jadczak" initials="UJ" userId="S::ursula.jadczak@baerum.kommune.no::3ed5c0b5-a1fa-4701-b517-e68822f5ed24" providerId="AD"/>
  <p188:author id="{BF46BF39-9C09-1F0C-CAEF-6201B4F38CD7}" name="Tjørhom, Marianne Bollestad" initials="TM" userId="S::marianne.bollestad.tjorhom_sus.no#ext#@folkehelse.onmicrosoft.com::0ff437ff-603f-4319-ac20-ceb75f98bd1d" providerId="AD"/>
  <p188:author id="{AB42C59A-9147-3431-5C71-963701D91440}" name="Pia Cathrin Kristiansen" initials="PK" userId="S::Pia.Cathrin.Kristiansen@fhi.no::afbe35af-734b-477e-8558-2a2bb8c98a02" providerId="AD"/>
  <p188:author id="{A4779EA7-18CB-0867-68A7-8758FFFD02DF}" name="Urszula Jadczak" initials="UJ" userId="S::ursula.jadczak_baerum.kommune.no#ext#@folkehelse.onmicrosoft.com::8b05a5c9-b74a-458a-b761-396143cf5c50" providerId="AD"/>
  <p188:author id="{94B3DDB4-B32B-BD1D-0006-A914AB281DB6}" name="Wallevik, Marita" initials="MW" userId="S::mawall@ihelse.net::0f9e2ae0-58d0-4b16-96fe-b734bfd1b807" providerId="AD"/>
  <p188:author id="{097705B5-18BA-7FD9-5140-EA591BB23FBF}" name="Brønlund, Anne Berit Lysberg" initials="BL" userId="S::anneberitlysberg.bronlund_helse-nordtrondelag.no#ext#@folkehelse.onmicrosoft.com::31256372-059f-4485-a254-fb0f5207cd1f" providerId="AD"/>
  <p188:author id="{69FA12C3-9AE5-1010-F7BB-B00BC33A6624}" name="Wallevik, Marita" initials="WM" userId="S::marita.wallevik_helse-bergen.no#ext#@folkehelse.onmicrosoft.com::cc0500d4-2971-4301-9f2d-7e533e031a9a" providerId="AD"/>
  <p188:author id="{2575CDCD-942E-EEFD-8491-3B7003470157}" name="Radtke, Andreas Franz" initials="RA" userId="S::andreas.radtke_stolav.no#ext#@folkehelse.onmicrosoft.com::f6b7ef45-ad86-4b21-8347-a541a595a02a" providerId="AD"/>
  <p188:author id="{D4163ECF-D766-895C-F735-A868B630A665}" name="Kvaal, Siv Anita" initials="KS" userId="S::siv.anita.kvaal_stolav.no#ext#@folkehelse.onmicrosoft.com::a1ff0e53-e4ac-4747-bb64-5b39d39f88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641"/>
    <a:srgbClr val="04AB79"/>
    <a:srgbClr val="41A97B"/>
    <a:srgbClr val="393C61"/>
    <a:srgbClr val="FEEED9"/>
    <a:srgbClr val="FFF0F0"/>
    <a:srgbClr val="D8EBF4"/>
    <a:srgbClr val="73ACC2"/>
    <a:srgbClr val="436D83"/>
    <a:srgbClr val="D1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C4508-7325-7338-7875-2FE774DA89DE}" v="130" dt="2025-04-28T12:43:31.455"/>
    <p1510:client id="{21A13DDD-F335-4E06-AEB1-0823B8B1F88B}" v="22" dt="2025-04-28T19:03:02.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59" autoAdjust="0"/>
  </p:normalViewPr>
  <p:slideViewPr>
    <p:cSldViewPr snapToGrid="0">
      <p:cViewPr varScale="1">
        <p:scale>
          <a:sx n="67" d="100"/>
          <a:sy n="67" d="100"/>
        </p:scale>
        <p:origin x="984"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99BD9BF-B05B-5260-082F-C09B348273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D57791B-214C-2B4E-7D70-1E124317E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831F25-498C-4A0B-AD1F-EC339DC2833B}" type="datetimeFigureOut">
              <a:rPr lang="nb-NO" smtClean="0"/>
              <a:t>28.04.2025</a:t>
            </a:fld>
            <a:endParaRPr lang="nb-NO"/>
          </a:p>
        </p:txBody>
      </p:sp>
      <p:sp>
        <p:nvSpPr>
          <p:cNvPr id="4" name="Plassholder for bunntekst 3">
            <a:extLst>
              <a:ext uri="{FF2B5EF4-FFF2-40B4-BE49-F238E27FC236}">
                <a16:creationId xmlns:a16="http://schemas.microsoft.com/office/drawing/2014/main" id="{CB0D786B-1091-057A-6856-4A7114FCA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C39774A-AE68-2103-91FD-5386B02EE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373E23-5291-4DDF-B120-F5C140729BBC}" type="slidenum">
              <a:rPr lang="nb-NO" smtClean="0"/>
              <a:t>‹#›</a:t>
            </a:fld>
            <a:endParaRPr lang="nb-NO"/>
          </a:p>
        </p:txBody>
      </p:sp>
    </p:spTree>
    <p:extLst>
      <p:ext uri="{BB962C8B-B14F-4D97-AF65-F5344CB8AC3E}">
        <p14:creationId xmlns:p14="http://schemas.microsoft.com/office/powerpoint/2010/main" val="12297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28.04.2025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Innhold i presentasjonen: </a:t>
            </a:r>
            <a:endParaRPr lang="nb-NO" dirty="0">
              <a:ea typeface="Calibri"/>
              <a:cs typeface="Calibri"/>
            </a:endParaRPr>
          </a:p>
          <a:p>
            <a:r>
              <a:rPr lang="nb-NO" dirty="0"/>
              <a:t>Kort introduksjon til utvikling av antibiotika og hvordan mikrober utvikler resistens mot antibiotika </a:t>
            </a:r>
            <a:endParaRPr lang="nb-NO" dirty="0">
              <a:ea typeface="Calibri"/>
              <a:cs typeface="Calibri"/>
            </a:endParaRPr>
          </a:p>
          <a:p>
            <a:r>
              <a:rPr lang="nb-NO" dirty="0"/>
              <a:t>Hvilke konsekvenser har antibiotikaresistens for pasienter og helsetjenesten</a:t>
            </a:r>
            <a:endParaRPr lang="nb-NO" dirty="0">
              <a:ea typeface="Calibri"/>
              <a:cs typeface="Calibri"/>
            </a:endParaRPr>
          </a:p>
          <a:p>
            <a:r>
              <a:rPr lang="nb-NO" dirty="0"/>
              <a:t>Hvordan vil verdensbilde se ut de neste tiårene med tanke på dødsfall knyttet til antibiotikaresistens</a:t>
            </a:r>
          </a:p>
          <a:p>
            <a:r>
              <a:rPr lang="nb-NO" dirty="0"/>
              <a:t>Håndhygiene- introduksjon</a:t>
            </a:r>
            <a:endParaRPr lang="nb-NO" dirty="0">
              <a:ea typeface="Calibri"/>
              <a:cs typeface="Calibri"/>
            </a:endParaRPr>
          </a:p>
          <a:p>
            <a:r>
              <a:rPr lang="nb-NO" dirty="0"/>
              <a:t>Hvordan kan håndhygiene forhindre resistensutvikling og overføring av resistente mikrober</a:t>
            </a:r>
            <a:endParaRPr lang="nb-NO" dirty="0">
              <a:ea typeface="Calibri"/>
              <a:cs typeface="Calibri"/>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88349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Den norske modellen for Håndhygiene er bygd opp som WHO sin 5 moments for hand hygiene. Men I Norge har vi slått sammen indikasjon 4 (etter kontakt med pasienten) og indikasjon 5 (etter kontakt med pasientens </a:t>
            </a:r>
            <a:r>
              <a:rPr lang="nb-NO" noProof="0" dirty="0" err="1"/>
              <a:t>omgivellser</a:t>
            </a:r>
            <a:r>
              <a:rPr lang="nb-NO" noProof="0" dirty="0"/>
              <a:t>) til en indikasjon, for å gjøre modellen enklere.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410646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332208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Er det riktig å bruke hansker nå? Kommer jeg:</a:t>
            </a:r>
          </a:p>
          <a:p>
            <a:pPr marL="171450" indent="-171450">
              <a:buFont typeface="Arial" panose="020B0604020202020204" pitchFamily="34" charset="0"/>
              <a:buChar char="•"/>
            </a:pPr>
            <a:r>
              <a:rPr lang="nb-NO" dirty="0"/>
              <a:t>i kontakt med kroppsvæsker eller skadelige medikamenter/kjemikalier </a:t>
            </a:r>
          </a:p>
          <a:p>
            <a:pPr marL="171450" indent="-171450">
              <a:buFont typeface="Arial" panose="020B0604020202020204" pitchFamily="34" charset="0"/>
              <a:buChar char="•"/>
            </a:pPr>
            <a:r>
              <a:rPr lang="nb-NO" dirty="0"/>
              <a:t>Har jeg sår eller eksem på hendene </a:t>
            </a:r>
          </a:p>
          <a:p>
            <a:pPr marL="171450" indent="-171450">
              <a:buFont typeface="Arial" panose="020B0604020202020204" pitchFamily="34" charset="0"/>
              <a:buChar char="•"/>
            </a:pPr>
            <a:r>
              <a:rPr lang="nb-NO" dirty="0"/>
              <a:t>Er det kjent smitte som krever hansker</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Hansker bare når det trens er fra for pasienten, deg og miljøet!</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3431494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388203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382636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218850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endParaRPr lang="nb-NO" sz="1800" kern="100" dirty="0">
              <a:effectLst/>
              <a:latin typeface="Calibri" panose="020F0502020204030204" pitchFamily="34" charset="0"/>
              <a:ea typeface="Calibri" panose="020F0502020204030204" pitchFamily="34" charset="0"/>
              <a:cs typeface="Calibri"/>
            </a:endParaRPr>
          </a:p>
          <a:p>
            <a:pPr>
              <a:defRPr/>
            </a:pPr>
            <a:r>
              <a:rPr lang="nb-NO" sz="1800" kern="100" dirty="0">
                <a:latin typeface="Calibri"/>
                <a:ea typeface="Calibri"/>
                <a:cs typeface="Calibri"/>
              </a:rPr>
              <a:t>Estimatene gjengitt under punktet "Hva bringer fremtiden?« antyder sannsynlige fremtidsutsikter gitt at vi ikke gjør endringer i vår medisinske praksis. </a:t>
            </a:r>
          </a:p>
          <a:p>
            <a:pPr>
              <a:defRPr/>
            </a:pPr>
            <a:r>
              <a:rPr lang="nb-NO" sz="1800" kern="100" dirty="0">
                <a:latin typeface="Calibri"/>
                <a:ea typeface="Calibri"/>
                <a:cs typeface="Calibri"/>
              </a:rPr>
              <a:t>Relevante endringer som kan redusere AMR risiko er for eksempel redusert forekomst av infeksjoner grunnet gode smitteverntiltak og utvikling av nye </a:t>
            </a:r>
            <a:r>
              <a:rPr lang="nb-NO" sz="1800" kern="100" dirty="0" err="1">
                <a:latin typeface="Calibri"/>
                <a:ea typeface="Calibri"/>
                <a:cs typeface="Calibri"/>
              </a:rPr>
              <a:t>antibiotikatyper</a:t>
            </a:r>
            <a:r>
              <a:rPr lang="nb-NO" sz="1800" kern="100" dirty="0">
                <a:latin typeface="Calibri"/>
                <a:ea typeface="Calibri"/>
                <a:cs typeface="Calibri"/>
              </a:rPr>
              <a:t> uten resistensproblematikk.  </a:t>
            </a:r>
            <a:endParaRPr lang="nb-NO" sz="1800" kern="100" dirty="0">
              <a:latin typeface="Calibri" panose="020F0502020204030204" pitchFamily="34" charset="0"/>
              <a:ea typeface="Calibri"/>
              <a:cs typeface="Calibri"/>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lang="nb-NO" sz="1800" kern="100" dirty="0">
              <a:latin typeface="Calibri" panose="020F0502020204030204" pitchFamily="34" charset="0"/>
              <a:cs typeface="Times New Roman" panose="02020603050405020304" pitchFamily="18"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lang="nb-NO" sz="1800" kern="100" dirty="0">
              <a:latin typeface="Calibri" panose="020F0502020204030204" pitchFamily="34" charset="0"/>
              <a:cs typeface="Times New Roman" panose="02020603050405020304" pitchFamily="18" charset="0"/>
            </a:endParaRPr>
          </a:p>
          <a:p>
            <a:pPr marL="228600">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159198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000000"/>
                </a:solidFill>
                <a:latin typeface="Source Sans Pro"/>
                <a:ea typeface="Source Sans Pro"/>
              </a:rPr>
              <a:t>Overforbruk:</a:t>
            </a:r>
            <a:r>
              <a:rPr lang="nb-NO" b="1"/>
              <a:t> </a:t>
            </a:r>
            <a:r>
              <a:rPr lang="nb-NO">
                <a:solidFill>
                  <a:srgbClr val="000000"/>
                </a:solidFill>
                <a:latin typeface="Source Sans Pro"/>
                <a:ea typeface="Source Sans Pro"/>
              </a:rPr>
              <a:t> Antibiotika er bare effektive mot infeksjoner som skyldes bakterier. Vanlige infeksjoner skyldes ofte virus, og antibiotika virker ikke på virus. Derfor har antibiotika ingen virkning om du er forkjølet eller har influensa. Mange infeksjoner som skyldes bakterier, vil også gå over uten antibiotika.</a:t>
            </a:r>
            <a:r>
              <a:rPr lang="nb-NO" b="0" i="0">
                <a:solidFill>
                  <a:srgbClr val="000000"/>
                </a:solidFill>
                <a:effectLst/>
                <a:latin typeface="Source Sans Pro"/>
                <a:ea typeface="Source Sans Pro"/>
              </a:rPr>
              <a:t> Unødvendig bruk av antibiotika </a:t>
            </a:r>
            <a:r>
              <a:rPr lang="nb-NO">
                <a:solidFill>
                  <a:srgbClr val="000000"/>
                </a:solidFill>
                <a:latin typeface="Source Sans Pro"/>
                <a:ea typeface="Source Sans Pro"/>
              </a:rPr>
              <a:t>enten hos mennesker eller hos dyr er</a:t>
            </a:r>
            <a:r>
              <a:rPr lang="nb-NO" b="0" i="0">
                <a:solidFill>
                  <a:srgbClr val="000000"/>
                </a:solidFill>
                <a:effectLst/>
                <a:latin typeface="Source Sans Pro"/>
                <a:ea typeface="Source Sans Pro"/>
              </a:rPr>
              <a:t> et problem</a:t>
            </a:r>
            <a:r>
              <a:rPr lang="nb-NO">
                <a:solidFill>
                  <a:srgbClr val="000000"/>
                </a:solidFill>
                <a:latin typeface="Source Sans Pro"/>
                <a:ea typeface="Source Sans Pro"/>
              </a:rPr>
              <a:t>. For</a:t>
            </a:r>
            <a:r>
              <a:rPr lang="nb-NO" b="0" i="0">
                <a:solidFill>
                  <a:srgbClr val="000000"/>
                </a:solidFill>
                <a:effectLst/>
                <a:latin typeface="Source Sans Pro"/>
                <a:ea typeface="Source Sans Pro"/>
              </a:rPr>
              <a:t> å forhindre eller utsette resistensutviklingen er det viktig at man bare bruker antibiotika når det</a:t>
            </a:r>
            <a:r>
              <a:rPr lang="nb-NO">
                <a:solidFill>
                  <a:srgbClr val="000000"/>
                </a:solidFill>
                <a:latin typeface="Source Sans Pro"/>
                <a:ea typeface="Source Sans Pro"/>
              </a:rPr>
              <a:t> trengs.</a:t>
            </a:r>
            <a:endParaRPr lang="nb-NO">
              <a:solidFill>
                <a:srgbClr val="000000"/>
              </a:solidFill>
              <a:latin typeface="Calibri" panose="020F0502020204030204"/>
              <a:ea typeface="Calibri" panose="020F0502020204030204"/>
              <a:cs typeface="Calibri" panose="020F0502020204030204"/>
            </a:endParaRPr>
          </a:p>
          <a:p>
            <a:r>
              <a:rPr lang="nb-NO" b="1" i="0">
                <a:solidFill>
                  <a:srgbClr val="000000"/>
                </a:solidFill>
                <a:effectLst/>
                <a:latin typeface="Source Sans Pro"/>
                <a:ea typeface="Source Sans Pro"/>
              </a:rPr>
              <a:t>Bredspektret antibiotika: </a:t>
            </a:r>
            <a:r>
              <a:rPr lang="nb-NO">
                <a:solidFill>
                  <a:srgbClr val="000000"/>
                </a:solidFill>
                <a:latin typeface="Source Sans Pro"/>
                <a:ea typeface="Source Sans Pro"/>
              </a:rPr>
              <a:t>bredspektret antibiotika virker på mange ulike bakterier. Denne typen antibiotika påvirker også de nyttige bakteriene vi har i kroppen, for eksempel på huden, i tarmen og på slimhinnene. Bruk av bredspektret antibiotika gir også større risiko for </a:t>
            </a:r>
            <a:r>
              <a:rPr lang="nb-NO" err="1">
                <a:solidFill>
                  <a:srgbClr val="000000"/>
                </a:solidFill>
                <a:latin typeface="Source Sans Pro"/>
                <a:ea typeface="Source Sans Pro"/>
              </a:rPr>
              <a:t>antibiotikaresistens</a:t>
            </a:r>
            <a:r>
              <a:rPr lang="nb-NO">
                <a:solidFill>
                  <a:srgbClr val="000000"/>
                </a:solidFill>
                <a:latin typeface="Source Sans Pro"/>
                <a:ea typeface="Source Sans Pro"/>
              </a:rPr>
              <a:t>. M</a:t>
            </a:r>
            <a:r>
              <a:rPr lang="nn-NO" err="1">
                <a:solidFill>
                  <a:srgbClr val="000000"/>
                </a:solidFill>
                <a:latin typeface="Source Sans Pro"/>
                <a:ea typeface="Source Sans Pro"/>
              </a:rPr>
              <a:t>ålrettet</a:t>
            </a:r>
            <a:r>
              <a:rPr lang="nn-NO" b="0" i="0">
                <a:solidFill>
                  <a:srgbClr val="000000"/>
                </a:solidFill>
                <a:effectLst/>
                <a:latin typeface="Source Sans Pro"/>
                <a:ea typeface="Source Sans Pro"/>
              </a:rPr>
              <a:t> </a:t>
            </a:r>
            <a:r>
              <a:rPr lang="nn-NO">
                <a:solidFill>
                  <a:srgbClr val="000000"/>
                </a:solidFill>
                <a:latin typeface="Source Sans Pro"/>
                <a:ea typeface="Source Sans Pro"/>
              </a:rPr>
              <a:t>behandling med</a:t>
            </a:r>
            <a:r>
              <a:rPr lang="nn-NO" b="0" i="0">
                <a:solidFill>
                  <a:srgbClr val="000000"/>
                </a:solidFill>
                <a:effectLst/>
                <a:latin typeface="Source Sans Pro"/>
                <a:ea typeface="Source Sans Pro"/>
              </a:rPr>
              <a:t> </a:t>
            </a:r>
            <a:r>
              <a:rPr lang="nn-NO" b="0" i="0" err="1">
                <a:solidFill>
                  <a:srgbClr val="000000"/>
                </a:solidFill>
                <a:effectLst/>
                <a:latin typeface="Source Sans Pro"/>
                <a:ea typeface="Source Sans Pro"/>
              </a:rPr>
              <a:t>smalspektret</a:t>
            </a:r>
            <a:r>
              <a:rPr lang="nn-NO" b="0" i="0">
                <a:solidFill>
                  <a:srgbClr val="000000"/>
                </a:solidFill>
                <a:effectLst/>
                <a:latin typeface="Source Sans Pro"/>
                <a:ea typeface="Source Sans Pro"/>
              </a:rPr>
              <a:t> antibiotika</a:t>
            </a:r>
            <a:r>
              <a:rPr lang="nn-NO">
                <a:solidFill>
                  <a:srgbClr val="000000"/>
                </a:solidFill>
                <a:latin typeface="Source Sans Pro"/>
                <a:ea typeface="Source Sans Pro"/>
              </a:rPr>
              <a:t> er derfor viktig tiltak for å forhindre utvikling av resistens</a:t>
            </a:r>
            <a:r>
              <a:rPr lang="nn-NO" b="0" i="0">
                <a:solidFill>
                  <a:srgbClr val="000000"/>
                </a:solidFill>
                <a:effectLst/>
                <a:latin typeface="Source Sans Pro"/>
                <a:ea typeface="Source Sans Pro"/>
              </a:rPr>
              <a:t>. </a:t>
            </a:r>
            <a:endParaRPr lang="nn-NO">
              <a:ea typeface="Calibri"/>
              <a:cs typeface="Calibri"/>
            </a:endParaRPr>
          </a:p>
          <a:p>
            <a:pPr algn="l"/>
            <a:r>
              <a:rPr lang="nb-NO" b="1" i="0">
                <a:solidFill>
                  <a:srgbClr val="000000"/>
                </a:solidFill>
                <a:effectLst/>
                <a:latin typeface="Source Sans Pro"/>
                <a:ea typeface="Source Sans Pro"/>
              </a:rPr>
              <a:t>Spredning av </a:t>
            </a:r>
            <a:r>
              <a:rPr lang="nb-NO" b="1" i="0" err="1">
                <a:solidFill>
                  <a:srgbClr val="000000"/>
                </a:solidFill>
                <a:effectLst/>
                <a:latin typeface="Source Sans Pro"/>
                <a:ea typeface="Source Sans Pro"/>
              </a:rPr>
              <a:t>antibiotikaresistente</a:t>
            </a:r>
            <a:r>
              <a:rPr lang="nb-NO" b="1" i="0">
                <a:solidFill>
                  <a:srgbClr val="000000"/>
                </a:solidFill>
                <a:effectLst/>
                <a:latin typeface="Source Sans Pro"/>
                <a:ea typeface="Source Sans Pro"/>
              </a:rPr>
              <a:t> bakterier: </a:t>
            </a:r>
            <a:r>
              <a:rPr lang="nb-NO" b="0" i="0">
                <a:solidFill>
                  <a:srgbClr val="000000"/>
                </a:solidFill>
                <a:effectLst/>
                <a:latin typeface="Source Sans Pro"/>
                <a:ea typeface="Source Sans Pro"/>
              </a:rPr>
              <a:t>Når </a:t>
            </a:r>
            <a:r>
              <a:rPr lang="nb-NO">
                <a:solidFill>
                  <a:srgbClr val="000000"/>
                </a:solidFill>
                <a:latin typeface="Source Sans Pro"/>
                <a:ea typeface="Source Sans Pro"/>
              </a:rPr>
              <a:t>bakterier</a:t>
            </a:r>
            <a:r>
              <a:rPr lang="nb-NO" b="0" i="0">
                <a:solidFill>
                  <a:srgbClr val="000000"/>
                </a:solidFill>
                <a:effectLst/>
                <a:latin typeface="Source Sans Pro"/>
                <a:ea typeface="Source Sans Pro"/>
              </a:rPr>
              <a:t> er blitt resistente, kan videre spredning av slike </a:t>
            </a:r>
            <a:r>
              <a:rPr lang="nb-NO">
                <a:solidFill>
                  <a:srgbClr val="000000"/>
                </a:solidFill>
                <a:latin typeface="Source Sans Pro"/>
                <a:ea typeface="Source Sans Pro"/>
              </a:rPr>
              <a:t>bakterier</a:t>
            </a:r>
            <a:r>
              <a:rPr lang="nb-NO" b="0" i="0">
                <a:solidFill>
                  <a:srgbClr val="000000"/>
                </a:solidFill>
                <a:effectLst/>
                <a:latin typeface="Source Sans Pro"/>
                <a:ea typeface="Source Sans Pro"/>
              </a:rPr>
              <a:t> skje gjennom kontakt mellom menneske, gjennom kontakt mellom menneske og dyr eller til menneske fra vann, mat og miljøet. Bakterier kan også utveksle resistensen og dermed «spre resistens» til andre bakterier, på tvers av bakterietyper. </a:t>
            </a:r>
          </a:p>
          <a:p>
            <a:r>
              <a:rPr lang="nb-NO" b="0" i="0">
                <a:solidFill>
                  <a:srgbClr val="000000"/>
                </a:solidFill>
                <a:effectLst/>
                <a:latin typeface="Source Sans Pro"/>
                <a:ea typeface="Source Sans Pro"/>
              </a:rPr>
              <a:t>Internasjonal reiseaktivitet og handel med dyr og varer bidrar til spredning av </a:t>
            </a:r>
            <a:r>
              <a:rPr lang="nb-NO" b="0" i="0" err="1">
                <a:solidFill>
                  <a:srgbClr val="000000"/>
                </a:solidFill>
                <a:effectLst/>
                <a:latin typeface="Source Sans Pro"/>
                <a:ea typeface="Source Sans Pro"/>
              </a:rPr>
              <a:t>antibiotikaresistente</a:t>
            </a:r>
            <a:r>
              <a:rPr lang="nb-NO" b="0" i="0">
                <a:solidFill>
                  <a:srgbClr val="000000"/>
                </a:solidFill>
                <a:effectLst/>
                <a:latin typeface="Source Sans Pro"/>
                <a:ea typeface="Source Sans Pro"/>
              </a:rPr>
              <a:t> bakterier over landegrensene. Gode smitteverntiltak og overvåkning av </a:t>
            </a:r>
            <a:r>
              <a:rPr lang="nb-NO" b="0" i="0" err="1">
                <a:solidFill>
                  <a:srgbClr val="000000"/>
                </a:solidFill>
                <a:effectLst/>
                <a:latin typeface="Source Sans Pro"/>
                <a:ea typeface="Source Sans Pro"/>
              </a:rPr>
              <a:t>antibiotikaresistens</a:t>
            </a:r>
            <a:r>
              <a:rPr lang="nb-NO" b="0" i="0">
                <a:solidFill>
                  <a:srgbClr val="000000"/>
                </a:solidFill>
                <a:effectLst/>
                <a:latin typeface="Source Sans Pro"/>
                <a:ea typeface="Source Sans Pro"/>
              </a:rPr>
              <a:t> hos mikrober og </a:t>
            </a:r>
            <a:r>
              <a:rPr lang="nb-NO" b="0" i="0" err="1">
                <a:solidFill>
                  <a:srgbClr val="000000"/>
                </a:solidFill>
                <a:effectLst/>
                <a:latin typeface="Source Sans Pro"/>
                <a:ea typeface="Source Sans Pro"/>
              </a:rPr>
              <a:t>antibiotikabruk</a:t>
            </a:r>
            <a:r>
              <a:rPr lang="nb-NO" b="0" i="0">
                <a:solidFill>
                  <a:srgbClr val="000000"/>
                </a:solidFill>
                <a:effectLst/>
                <a:latin typeface="Source Sans Pro"/>
                <a:ea typeface="Source Sans Pro"/>
              </a:rPr>
              <a:t> er med å begrense utvikling av </a:t>
            </a:r>
            <a:r>
              <a:rPr lang="nb-NO" b="0" i="0" err="1">
                <a:solidFill>
                  <a:srgbClr val="000000"/>
                </a:solidFill>
                <a:effectLst/>
                <a:latin typeface="Source Sans Pro"/>
                <a:ea typeface="Source Sans Pro"/>
              </a:rPr>
              <a:t>antibiotikaresistens</a:t>
            </a:r>
            <a:r>
              <a:rPr lang="nb-NO" b="0" i="0">
                <a:solidFill>
                  <a:srgbClr val="000000"/>
                </a:solidFill>
                <a:effectLst/>
                <a:latin typeface="Source Sans Pro"/>
                <a:ea typeface="Source Sans Pro"/>
              </a:rPr>
              <a:t>.</a:t>
            </a:r>
            <a:endParaRPr lang="nb-NO">
              <a:solidFill>
                <a:srgbClr val="000000"/>
              </a:solidFill>
              <a:latin typeface="Source Sans Pro"/>
              <a:ea typeface="Source Sans Pro"/>
            </a:endParaRPr>
          </a:p>
          <a:p>
            <a:r>
              <a:rPr lang="nb-NO" b="1">
                <a:solidFill>
                  <a:srgbClr val="000000"/>
                </a:solidFill>
                <a:latin typeface="Source Sans Pro"/>
                <a:ea typeface="Source Sans Pro"/>
              </a:rPr>
              <a:t>Etterlevelse av basale smittevernrutiner</a:t>
            </a:r>
            <a:r>
              <a:rPr lang="nb-NO">
                <a:solidFill>
                  <a:srgbClr val="000000"/>
                </a:solidFill>
                <a:latin typeface="Source Sans Pro"/>
                <a:ea typeface="Source Sans Pro"/>
              </a:rPr>
              <a:t> og håndhygiene spesielt er et enkelt og effektivt tiltak for å forebygge spredning av mikroorganismer, også de resistente.</a:t>
            </a:r>
            <a:endParaRPr lang="nb-NO"/>
          </a:p>
          <a:p>
            <a:endParaRPr lang="nb-NO" b="0" i="0">
              <a:solidFill>
                <a:srgbClr val="000000"/>
              </a:solidFill>
              <a:effectLst/>
              <a:latin typeface="Source Sans Pro" panose="020F0502020204030204" pitchFamily="34" charset="0"/>
            </a:endParaRPr>
          </a:p>
          <a:p>
            <a:r>
              <a:rPr lang="nb-NO" b="0" i="0">
                <a:solidFill>
                  <a:srgbClr val="000000"/>
                </a:solidFill>
                <a:effectLst/>
                <a:latin typeface="Source Sans Pro"/>
                <a:ea typeface="Source Sans Pro"/>
              </a:rPr>
              <a:t>Kilde: </a:t>
            </a:r>
            <a:r>
              <a:rPr lang="nb-NO" b="0" i="0" err="1">
                <a:solidFill>
                  <a:srgbClr val="000000"/>
                </a:solidFill>
                <a:effectLst/>
                <a:latin typeface="Source Sans Pro"/>
                <a:ea typeface="Source Sans Pro"/>
              </a:rPr>
              <a:t>HelseNorge</a:t>
            </a:r>
            <a:endParaRPr lang="nb-NO" b="0" i="0">
              <a:solidFill>
                <a:srgbClr val="000000"/>
              </a:solidFill>
              <a:effectLst/>
              <a:latin typeface="Source Sans Pro"/>
              <a:ea typeface="Source Sans Pro"/>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324251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u="none" kern="100" dirty="0"/>
              <a:t>Bakterier kan være resistente naturlig eller ervervet:</a:t>
            </a:r>
          </a:p>
          <a:p>
            <a:r>
              <a:rPr lang="nb-NO" b="1" u="sng" kern="100" dirty="0"/>
              <a:t>Naturlig resistens: </a:t>
            </a:r>
            <a:r>
              <a:rPr lang="nb-NO" kern="100" dirty="0"/>
              <a:t>er bakterier medfødte evne til å motstå utvalgte antibiotika uten å ha vært eksponert for dem tidligere. Dette skyldes ofte strukturelle eller funksjonelle egenskaper ved bakteriene som gjør dem uegnet for </a:t>
            </a:r>
            <a:r>
              <a:rPr lang="nb-NO" kern="100" dirty="0" err="1"/>
              <a:t>antibiotikaens</a:t>
            </a:r>
            <a:r>
              <a:rPr lang="nb-NO" kern="100" dirty="0"/>
              <a:t> virkningsmekanisme.</a:t>
            </a:r>
            <a:r>
              <a:rPr lang="nb-NO" kern="100" dirty="0">
                <a:latin typeface="Calibri"/>
                <a:ea typeface="Calibri"/>
                <a:cs typeface="Calibri"/>
              </a:rPr>
              <a:t> </a:t>
            </a:r>
            <a:r>
              <a:rPr lang="nb-NO" sz="1400" kern="100" dirty="0">
                <a:effectLst/>
                <a:latin typeface="Calibri"/>
                <a:ea typeface="Calibri"/>
                <a:cs typeface="Calibri"/>
              </a:rPr>
              <a:t>Eksempel på naturlig </a:t>
            </a:r>
            <a:r>
              <a:rPr lang="nb-NO" sz="1400" kern="100" dirty="0">
                <a:latin typeface="Calibri"/>
                <a:ea typeface="Calibri"/>
                <a:cs typeface="Calibri"/>
              </a:rPr>
              <a:t>resistens er </a:t>
            </a:r>
            <a:r>
              <a:rPr lang="nb-NO" kern="100" dirty="0" err="1">
                <a:latin typeface="Calibri"/>
                <a:ea typeface="Calibri"/>
                <a:cs typeface="Calibri"/>
              </a:rPr>
              <a:t>Mycoplasma</a:t>
            </a:r>
            <a:r>
              <a:rPr lang="nb-NO" kern="100" dirty="0"/>
              <a:t> bakterien som har ikke cellevegg.  Flere </a:t>
            </a:r>
            <a:r>
              <a:rPr lang="nb-NO" kern="100" dirty="0" err="1"/>
              <a:t>antibiotikatyper</a:t>
            </a:r>
            <a:r>
              <a:rPr lang="nb-NO" kern="100" dirty="0"/>
              <a:t>, inkludert penicillin, dreper bakterier ved å hindre at de får bygget opp ny cellevegg ved deling. Ettersom </a:t>
            </a:r>
            <a:r>
              <a:rPr lang="nb-NO" kern="100" dirty="0" err="1"/>
              <a:t>mycoplasma</a:t>
            </a:r>
            <a:r>
              <a:rPr lang="nb-NO" kern="100" dirty="0"/>
              <a:t> bakterien ikke har cellevegg er den medfødt motstandsdyktig mot denne effekten.</a:t>
            </a:r>
            <a:br>
              <a:rPr lang="nb-NO" kern="100" dirty="0">
                <a:cs typeface="+mn-lt"/>
              </a:rPr>
            </a:br>
            <a:r>
              <a:rPr lang="nb-NO" b="1" u="sng" kern="100" dirty="0"/>
              <a:t>Ervervet resistens : </a:t>
            </a:r>
            <a:r>
              <a:rPr lang="nb-NO" sz="1400" kern="100" dirty="0"/>
              <a:t>Det</a:t>
            </a:r>
            <a:r>
              <a:rPr lang="nb-NO" sz="1400" kern="100" dirty="0">
                <a:effectLst/>
                <a:latin typeface="Calibri"/>
                <a:ea typeface="Calibri"/>
                <a:cs typeface="Calibri"/>
              </a:rPr>
              <a:t> er to hovedmåter mikrober kan erverve resistens: </a:t>
            </a:r>
            <a:endParaRPr lang="nb-NO" dirty="0">
              <a:latin typeface="Calibri"/>
              <a:ea typeface="Calibri"/>
              <a:cs typeface="Calibri"/>
            </a:endParaRPr>
          </a:p>
          <a:p>
            <a:pPr marL="228600">
              <a:lnSpc>
                <a:spcPct val="107000"/>
              </a:lnSpc>
              <a:spcAft>
                <a:spcPts val="800"/>
              </a:spcAft>
            </a:pPr>
            <a:r>
              <a:rPr lang="nb-NO" sz="1000" kern="100" dirty="0">
                <a:effectLst/>
                <a:latin typeface="Calibri"/>
                <a:ea typeface="Calibri"/>
                <a:cs typeface="Calibri"/>
              </a:rPr>
              <a:t>1)Endringer i arvestoffet (DNA) </a:t>
            </a:r>
            <a:r>
              <a:rPr lang="nb-NO" sz="1000" kern="100" dirty="0">
                <a:latin typeface="Calibri"/>
                <a:ea typeface="Calibri"/>
                <a:cs typeface="Calibri"/>
              </a:rPr>
              <a:t>- dette </a:t>
            </a:r>
            <a:r>
              <a:rPr lang="nb-NO" sz="1000" kern="100" dirty="0">
                <a:effectLst/>
                <a:latin typeface="Calibri"/>
                <a:ea typeface="Calibri"/>
                <a:cs typeface="Calibri"/>
              </a:rPr>
              <a:t>kan skje spontant, men mutasjonsfrekvensen kan fremmes av </a:t>
            </a:r>
            <a:r>
              <a:rPr lang="nb-NO" sz="1000" kern="100" dirty="0" err="1">
                <a:latin typeface="Calibri"/>
                <a:ea typeface="Calibri"/>
                <a:cs typeface="Calibri"/>
              </a:rPr>
              <a:t>antibiotikabruk</a:t>
            </a:r>
            <a:endParaRPr lang="nb-NO" dirty="0">
              <a:latin typeface="Calibri"/>
              <a:ea typeface="Calibri"/>
              <a:cs typeface="Calibri"/>
            </a:endParaRPr>
          </a:p>
          <a:p>
            <a:pPr marL="228600">
              <a:lnSpc>
                <a:spcPct val="107000"/>
              </a:lnSpc>
              <a:spcAft>
                <a:spcPts val="800"/>
              </a:spcAft>
            </a:pPr>
            <a:r>
              <a:rPr lang="nb-NO" sz="1000" kern="100" dirty="0">
                <a:latin typeface="Calibri"/>
                <a:ea typeface="Calibri"/>
                <a:cs typeface="Calibri"/>
              </a:rPr>
              <a:t>2</a:t>
            </a:r>
            <a:r>
              <a:rPr lang="nb-NO" sz="1000" kern="100" dirty="0">
                <a:effectLst/>
                <a:latin typeface="Calibri"/>
                <a:ea typeface="Calibri"/>
                <a:cs typeface="Calibri"/>
              </a:rPr>
              <a:t>)Hente resistensgener fra andre bakterier: dette kan skje ved at bakterier deler gener med nabo-bakterier eller ved at mutasjoner overføres til neste generasjon bakterier ved celledeling</a:t>
            </a:r>
            <a:r>
              <a:rPr lang="nb-NO" sz="1000" kern="100" dirty="0">
                <a:latin typeface="Calibri"/>
                <a:ea typeface="Calibri"/>
                <a:cs typeface="Calibri"/>
              </a:rPr>
              <a:t>.</a:t>
            </a:r>
            <a:r>
              <a:rPr lang="nb-NO" sz="1000" kern="100" dirty="0">
                <a:effectLst/>
                <a:latin typeface="Calibri"/>
                <a:ea typeface="Calibri"/>
                <a:cs typeface="Calibri"/>
              </a:rPr>
              <a:t> </a:t>
            </a:r>
            <a:r>
              <a:rPr lang="nb-NO" sz="1000" kern="100" dirty="0">
                <a:latin typeface="Calibri"/>
                <a:ea typeface="Calibri"/>
                <a:cs typeface="Calibri"/>
              </a:rPr>
              <a:t>Det varierer hvor fort bakterier deler seg, f</a:t>
            </a:r>
            <a:r>
              <a:rPr lang="nb-NO" sz="1800" kern="100" dirty="0">
                <a:latin typeface="Calibri"/>
                <a:ea typeface="Calibri"/>
                <a:cs typeface="Calibri"/>
              </a:rPr>
              <a:t>or eksempel har E.coli, som er en tarmbakterie, en generasjonstid på 17 minutter.</a:t>
            </a:r>
            <a:endParaRPr lang="nb-NO" dirty="0">
              <a:latin typeface="Calibri"/>
              <a:ea typeface="Calibri"/>
              <a:cs typeface="Calibri"/>
            </a:endParaRP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278872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a:t>Bruke antibiotika bare når det trengs og bruke de riktig, dvs. riktig dose, riktig behandlingslengde, riktig antibiotikatype og riktig indikasjon, dette gjelder både mennesker og dyr</a:t>
            </a:r>
          </a:p>
          <a:p>
            <a:pPr marL="171450" indent="-171450">
              <a:buFontTx/>
              <a:buChar char="-"/>
            </a:pPr>
            <a:r>
              <a:rPr lang="nb-NO">
                <a:ea typeface="Calibri"/>
                <a:cs typeface="Calibri"/>
              </a:rPr>
              <a:t>Skaffe bedre kunnskap om bakterier og deres evner ved å forske på de og overvåke resistens for å finne forebyggende tiltak</a:t>
            </a:r>
          </a:p>
          <a:p>
            <a:pPr marL="171450" indent="-171450">
              <a:buFontTx/>
              <a:buChar char="-"/>
            </a:pPr>
            <a:r>
              <a:rPr lang="nb-NO">
                <a:ea typeface="Calibri"/>
                <a:cs typeface="Calibri"/>
              </a:rPr>
              <a:t>Hindre spredning av resistente mikrober ved å: etterleve basale smittevernrutiner med håndhygiene i spissen, og ta anbefalte vaksiner for å forebygger infeksjoner. Får man ikke infeksjon så trenge man ikke </a:t>
            </a:r>
            <a:r>
              <a:rPr lang="nb-NO" err="1">
                <a:ea typeface="Calibri"/>
                <a:cs typeface="Calibri"/>
              </a:rPr>
              <a:t>antibiotikabehandlig</a:t>
            </a:r>
            <a:r>
              <a:rPr lang="nb-NO">
                <a:ea typeface="Calibri"/>
                <a:cs typeface="Calibri"/>
              </a:rPr>
              <a:t>, mindre bruk av antibiotika forebygger resistensutvikling. </a:t>
            </a:r>
            <a:r>
              <a:rPr lang="nb-NO"/>
              <a:t>I noen situasjon blir det nødvendig å isolere en pasient for å forebygge spredning.   </a:t>
            </a:r>
            <a:endParaRPr lang="nb-NO">
              <a:ea typeface="Calibri"/>
              <a:cs typeface="Calibri"/>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231228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9</a:t>
            </a:fld>
            <a:endParaRPr lang="nb-NO"/>
          </a:p>
        </p:txBody>
      </p:sp>
    </p:spTree>
    <p:extLst>
      <p:ext uri="{BB962C8B-B14F-4D97-AF65-F5344CB8AC3E}">
        <p14:creationId xmlns:p14="http://schemas.microsoft.com/office/powerpoint/2010/main" val="17591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6565" lvl="1" indent="0">
              <a:buFont typeface="Arial" panose="020B0604020202020204" pitchFamily="34" charset="0"/>
              <a:buNone/>
            </a:pPr>
            <a:endParaRPr lang="nb-NO">
              <a:solidFill>
                <a:srgbClr val="222222"/>
              </a:solidFill>
              <a:latin typeface="Brandon Text"/>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10</a:t>
            </a:fld>
            <a:endParaRPr lang="nb-NO"/>
          </a:p>
        </p:txBody>
      </p:sp>
    </p:spTree>
    <p:extLst>
      <p:ext uri="{BB962C8B-B14F-4D97-AF65-F5344CB8AC3E}">
        <p14:creationId xmlns:p14="http://schemas.microsoft.com/office/powerpoint/2010/main" val="4022208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319900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r>
              <a:rPr lang="nb-NO"/>
              <a:t>Klikk for å redigere tittelstil</a:t>
            </a:r>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pPr lvl="0"/>
            <a:r>
              <a:rPr lang="nb-NO"/>
              <a:t>Klikk for å redigere tekststiler i malen</a:t>
            </a:r>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pPr lvl="0"/>
            <a:r>
              <a:rPr lang="nb-NO"/>
              <a:t>Klikk for å redigere tekststiler i malen</a:t>
            </a:r>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pPr lvl="0"/>
            <a:r>
              <a:rPr lang="nb-NO"/>
              <a:t>Klikk for å redigere tekststiler i malen</a:t>
            </a:r>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pPr lvl="0"/>
            <a:r>
              <a:rPr lang="nb-NO"/>
              <a:t>Klikk for å redigere tekststiler i malen</a:t>
            </a:r>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369257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83625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419976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373932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366571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78333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tittelstil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407425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tittelstil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708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1629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err="1">
                <a:solidFill>
                  <a:srgbClr val="FFFFFF"/>
                </a:solidFill>
              </a:rPr>
              <a:t>Feb</a:t>
            </a:r>
            <a:endParaRPr lang="nb-NO" sz="2200">
              <a:solidFill>
                <a:srgbClr val="FFFFFF"/>
              </a:solidFill>
            </a:endParaRP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err="1">
                <a:solidFill>
                  <a:schemeClr val="tx2"/>
                </a:solidFill>
              </a:rPr>
              <a:t>Apr</a:t>
            </a:r>
            <a:endParaRPr lang="nb-NO" sz="2200">
              <a:solidFill>
                <a:schemeClr val="tx2"/>
              </a:solidFill>
            </a:endParaRP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err="1">
                <a:solidFill>
                  <a:srgbClr val="FFFFFF"/>
                </a:solidFill>
              </a:rPr>
              <a:t>Jun</a:t>
            </a:r>
            <a:endParaRPr lang="nb-NO" sz="2200">
              <a:solidFill>
                <a:srgbClr val="FFFFFF"/>
              </a:solidFill>
            </a:endParaRP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err="1">
                <a:solidFill>
                  <a:schemeClr val="tx2"/>
                </a:solidFill>
              </a:rPr>
              <a:t>Aug</a:t>
            </a:r>
            <a:endParaRPr lang="nb-NO" sz="2200">
              <a:solidFill>
                <a:schemeClr val="tx2"/>
              </a:solidFill>
            </a:endParaRP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err="1">
                <a:solidFill>
                  <a:srgbClr val="FFFFFF"/>
                </a:solidFill>
              </a:rPr>
              <a:t>Sep</a:t>
            </a:r>
            <a:endParaRPr lang="nb-NO" sz="2200">
              <a:solidFill>
                <a:srgbClr val="FFFFFF"/>
              </a:solidFill>
            </a:endParaRP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err="1">
                <a:solidFill>
                  <a:schemeClr val="tx2"/>
                </a:solidFill>
              </a:rPr>
              <a:t>Okt</a:t>
            </a:r>
            <a:endParaRPr lang="nb-NO" sz="2200">
              <a:solidFill>
                <a:schemeClr val="tx2"/>
              </a:solidFill>
            </a:endParaRP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96130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7480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3490157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673523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C4ACC-FDBC-2C93-2947-2B988921761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1E9FFF7-723A-416A-059D-A58A879B3C1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AC9F490-0168-6A2A-FA4D-9B89960F5324}"/>
              </a:ext>
            </a:extLst>
          </p:cNvPr>
          <p:cNvSpPr>
            <a:spLocks noGrp="1"/>
          </p:cNvSpPr>
          <p:nvPr>
            <p:ph type="dt" sz="half" idx="10"/>
          </p:nvPr>
        </p:nvSpPr>
        <p:spPr/>
        <p:txBody>
          <a:bodyPr/>
          <a:lstStyle/>
          <a:p>
            <a:fld id="{2B266B33-B069-45CA-9AD5-8F0D62D62985}" type="datetimeFigureOut">
              <a:rPr lang="nb-NO" smtClean="0"/>
              <a:t>28.04.2025</a:t>
            </a:fld>
            <a:endParaRPr lang="nb-NO"/>
          </a:p>
        </p:txBody>
      </p:sp>
      <p:sp>
        <p:nvSpPr>
          <p:cNvPr id="5" name="Plassholder for bunntekst 4">
            <a:extLst>
              <a:ext uri="{FF2B5EF4-FFF2-40B4-BE49-F238E27FC236}">
                <a16:creationId xmlns:a16="http://schemas.microsoft.com/office/drawing/2014/main" id="{8B4D0628-CE56-CFB7-73D1-B102C6458DA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A74082-ABBB-3CBF-26FD-D8130147CC8D}"/>
              </a:ext>
            </a:extLst>
          </p:cNvPr>
          <p:cNvSpPr>
            <a:spLocks noGrp="1"/>
          </p:cNvSpPr>
          <p:nvPr>
            <p:ph type="sldNum" sz="quarter" idx="12"/>
          </p:nvPr>
        </p:nvSpPr>
        <p:spPr/>
        <p:txBody>
          <a:bodyPr/>
          <a:lstStyle/>
          <a:p>
            <a:fld id="{DA3732F7-FE28-4B27-A9D0-1814425F9520}" type="slidenum">
              <a:rPr lang="nb-NO" smtClean="0"/>
              <a:t>‹#›</a:t>
            </a:fld>
            <a:endParaRPr lang="nb-NO"/>
          </a:p>
        </p:txBody>
      </p:sp>
    </p:spTree>
    <p:extLst>
      <p:ext uri="{BB962C8B-B14F-4D97-AF65-F5344CB8AC3E}">
        <p14:creationId xmlns:p14="http://schemas.microsoft.com/office/powerpoint/2010/main" val="378493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325108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349275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7528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48007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77447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10748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30813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850" r:id="rId1"/>
    <p:sldLayoutId id="2147483826" r:id="rId2"/>
    <p:sldLayoutId id="2147483922" r:id="rId3"/>
    <p:sldLayoutId id="2147483815" r:id="rId4"/>
    <p:sldLayoutId id="2147483916" r:id="rId5"/>
    <p:sldLayoutId id="2147483917" r:id="rId6"/>
    <p:sldLayoutId id="2147483918" r:id="rId7"/>
    <p:sldLayoutId id="2147483919" r:id="rId8"/>
    <p:sldLayoutId id="2147483926" r:id="rId9"/>
    <p:sldLayoutId id="2147483672" r:id="rId10"/>
    <p:sldLayoutId id="2147483854" r:id="rId11"/>
    <p:sldLayoutId id="2147483920" r:id="rId12"/>
    <p:sldLayoutId id="2147483924" r:id="rId13"/>
    <p:sldLayoutId id="2147483913" r:id="rId14"/>
    <p:sldLayoutId id="2147483925" r:id="rId15"/>
    <p:sldLayoutId id="2147483691" r:id="rId16"/>
    <p:sldLayoutId id="2147483915" r:id="rId17"/>
    <p:sldLayoutId id="2147483737" r:id="rId18"/>
    <p:sldLayoutId id="2147483923" r:id="rId19"/>
    <p:sldLayoutId id="2147483911" r:id="rId20"/>
    <p:sldLayoutId id="2147483921" r:id="rId21"/>
    <p:sldLayoutId id="2147483928" r:id="rId22"/>
  </p:sldLayoutIdLst>
  <p:hf sldNum="0"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hi.no/sm/handhygiene/handbok_for_handhygiene/?ter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fhi.no/sm/handhygiene/handbok_for_handhygiene/indikasjoner/indikasjoner-for-handhygiene/?term=#plakaterillustrasjoner-om-4-indikasjon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news-room/fact-sheets/detail/antimicrobial-resista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www.fhi.no/sm/handhygiene/handhygieneveilederen/?ter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AA9ADD4-D1A8-1833-5366-8CAC094260C1}"/>
              </a:ext>
            </a:extLst>
          </p:cNvPr>
          <p:cNvSpPr>
            <a:spLocks noGrp="1"/>
          </p:cNvSpPr>
          <p:nvPr>
            <p:ph type="body" sz="quarter" idx="13"/>
          </p:nvPr>
        </p:nvSpPr>
        <p:spPr>
          <a:xfrm>
            <a:off x="1787631" y="5653825"/>
            <a:ext cx="1651027" cy="275717"/>
          </a:xfrm>
        </p:spPr>
        <p:txBody>
          <a:bodyPr/>
          <a:lstStyle/>
          <a:p>
            <a:r>
              <a:rPr lang="nb-NO" sz="1600"/>
              <a:t>2025</a:t>
            </a:r>
          </a:p>
        </p:txBody>
      </p:sp>
      <p:sp>
        <p:nvSpPr>
          <p:cNvPr id="3" name="Plassholder for tekst 2">
            <a:extLst>
              <a:ext uri="{FF2B5EF4-FFF2-40B4-BE49-F238E27FC236}">
                <a16:creationId xmlns:a16="http://schemas.microsoft.com/office/drawing/2014/main" id="{24E950A0-8691-F951-3EDC-36D6525BD68E}"/>
              </a:ext>
            </a:extLst>
          </p:cNvPr>
          <p:cNvSpPr>
            <a:spLocks noGrp="1"/>
          </p:cNvSpPr>
          <p:nvPr>
            <p:ph type="body" sz="quarter" idx="14"/>
          </p:nvPr>
        </p:nvSpPr>
        <p:spPr>
          <a:xfrm>
            <a:off x="1787630" y="2870913"/>
            <a:ext cx="7807127" cy="1661993"/>
          </a:xfrm>
        </p:spPr>
        <p:txBody>
          <a:bodyPr/>
          <a:lstStyle/>
          <a:p>
            <a:r>
              <a:rPr lang="nb-NO" sz="5400" dirty="0"/>
              <a:t>Håndhygiene og </a:t>
            </a:r>
            <a:r>
              <a:rPr lang="nb-NO" sz="5400"/>
              <a:t>antibiotikaresistens</a:t>
            </a:r>
            <a:r>
              <a:rPr lang="nb-NO" sz="5400" dirty="0"/>
              <a:t> (AMR)</a:t>
            </a:r>
            <a:endParaRPr lang="nb-NO" sz="5400" dirty="0">
              <a:ea typeface="Calibri"/>
              <a:cs typeface="Calibri"/>
            </a:endParaRPr>
          </a:p>
        </p:txBody>
      </p:sp>
      <p:sp>
        <p:nvSpPr>
          <p:cNvPr id="4" name="Plassholder for tekst 3">
            <a:extLst>
              <a:ext uri="{FF2B5EF4-FFF2-40B4-BE49-F238E27FC236}">
                <a16:creationId xmlns:a16="http://schemas.microsoft.com/office/drawing/2014/main" id="{54D9237D-758E-BFA2-47E4-0205A6660DA2}"/>
              </a:ext>
            </a:extLst>
          </p:cNvPr>
          <p:cNvSpPr>
            <a:spLocks noGrp="1"/>
          </p:cNvSpPr>
          <p:nvPr>
            <p:ph type="body" sz="quarter" idx="15"/>
          </p:nvPr>
        </p:nvSpPr>
        <p:spPr>
          <a:xfrm>
            <a:off x="1787631" y="4729581"/>
            <a:ext cx="7807127" cy="831253"/>
          </a:xfrm>
        </p:spPr>
        <p:txBody>
          <a:bodyPr/>
          <a:lstStyle/>
          <a:p>
            <a:r>
              <a:rPr lang="nb-NO"/>
              <a:t>Utarbeidet av Nasjonal arbeidsgruppe for basale smittevernrutiner</a:t>
            </a:r>
          </a:p>
        </p:txBody>
      </p:sp>
    </p:spTree>
    <p:extLst>
      <p:ext uri="{BB962C8B-B14F-4D97-AF65-F5344CB8AC3E}">
        <p14:creationId xmlns:p14="http://schemas.microsoft.com/office/powerpoint/2010/main" val="362531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B692AF0D-ADEC-EDF0-5A44-337FE6658C8E}"/>
              </a:ext>
            </a:extLst>
          </p:cNvPr>
          <p:cNvSpPr>
            <a:spLocks noGrp="1"/>
          </p:cNvSpPr>
          <p:nvPr>
            <p:ph type="title"/>
          </p:nvPr>
        </p:nvSpPr>
        <p:spPr>
          <a:xfrm>
            <a:off x="507167" y="288237"/>
            <a:ext cx="8801425" cy="1198149"/>
          </a:xfrm>
        </p:spPr>
        <p:txBody>
          <a:bodyPr/>
          <a:lstStyle/>
          <a:p>
            <a:r>
              <a:rPr lang="nb-NO" sz="4000"/>
              <a:t>Forutsetninger for effektiv håndhygiene</a:t>
            </a:r>
            <a:br>
              <a:rPr lang="nb-NO" sz="4650"/>
            </a:br>
            <a:endParaRPr lang="nb-NO"/>
          </a:p>
        </p:txBody>
      </p:sp>
      <p:sp>
        <p:nvSpPr>
          <p:cNvPr id="9" name="TekstSylinder 8">
            <a:extLst>
              <a:ext uri="{FF2B5EF4-FFF2-40B4-BE49-F238E27FC236}">
                <a16:creationId xmlns:a16="http://schemas.microsoft.com/office/drawing/2014/main" id="{53440EE9-15C5-7C2A-5709-F603726E2766}"/>
              </a:ext>
            </a:extLst>
          </p:cNvPr>
          <p:cNvSpPr txBox="1"/>
          <p:nvPr/>
        </p:nvSpPr>
        <p:spPr>
          <a:xfrm>
            <a:off x="507167" y="1168586"/>
            <a:ext cx="8801425" cy="5293757"/>
          </a:xfrm>
          <a:prstGeom prst="rect">
            <a:avLst/>
          </a:prstGeom>
          <a:noFill/>
        </p:spPr>
        <p:txBody>
          <a:bodyPr wrap="square" lIns="91440" tIns="45720" rIns="91440" bIns="45720" anchor="t">
            <a:spAutoFit/>
          </a:bodyPr>
          <a:lstStyle/>
          <a:p>
            <a:pPr defTabSz="914446">
              <a:lnSpc>
                <a:spcPct val="90000"/>
              </a:lnSpc>
              <a:spcAft>
                <a:spcPts val="800"/>
              </a:spcAft>
              <a:buClr>
                <a:srgbClr val="EE7068"/>
              </a:buClr>
              <a:buSzPct val="110000"/>
            </a:pPr>
            <a:r>
              <a:rPr lang="nb-NO" sz="2000" b="1" dirty="0"/>
              <a:t>Negler skal være korte og naturlige</a:t>
            </a:r>
          </a:p>
          <a:p>
            <a:pPr marL="571500" lvl="1" indent="-342900" defTabSz="914446">
              <a:lnSpc>
                <a:spcPct val="90000"/>
              </a:lnSpc>
              <a:spcAft>
                <a:spcPts val="800"/>
              </a:spcAft>
              <a:buClr>
                <a:srgbClr val="EE7068"/>
              </a:buClr>
              <a:buSzPct val="110000"/>
              <a:buFont typeface="Arial" panose="020B0604020202020204" pitchFamily="34" charset="0"/>
              <a:buChar char="•"/>
            </a:pPr>
            <a:r>
              <a:rPr lang="nb-NO" sz="2000" dirty="0"/>
              <a:t>Negler lengre enn 2mm samler flere bakterier enn kortere negler.</a:t>
            </a:r>
          </a:p>
          <a:p>
            <a:pPr marL="571500" lvl="1" indent="-342900" defTabSz="914446">
              <a:lnSpc>
                <a:spcPct val="90000"/>
              </a:lnSpc>
              <a:spcAft>
                <a:spcPts val="800"/>
              </a:spcAft>
              <a:buClr>
                <a:srgbClr val="EE7068"/>
              </a:buClr>
              <a:buSzPct val="110000"/>
              <a:buFont typeface="Arial" panose="020B0604020202020204" pitchFamily="34" charset="0"/>
              <a:buChar char="•"/>
            </a:pPr>
            <a:r>
              <a:rPr lang="nb-NO" sz="2000" dirty="0"/>
              <a:t>Kunstige negler og neglepynt øker bakterier både før og etter håndhygiene.</a:t>
            </a:r>
          </a:p>
          <a:p>
            <a:pPr marL="571500" lvl="1" indent="-342900" defTabSz="914446">
              <a:lnSpc>
                <a:spcPct val="90000"/>
              </a:lnSpc>
              <a:spcAft>
                <a:spcPts val="800"/>
              </a:spcAft>
              <a:buClr>
                <a:srgbClr val="EE7068"/>
              </a:buClr>
              <a:buSzPct val="110000"/>
              <a:buFont typeface="Arial" panose="020B0604020202020204" pitchFamily="34" charset="0"/>
              <a:buChar char="•"/>
            </a:pPr>
            <a:r>
              <a:rPr lang="nb-NO" sz="2000" dirty="0"/>
              <a:t>Lange negler økt sannsynligheten for at hansker sprekker.</a:t>
            </a:r>
          </a:p>
          <a:p>
            <a:pPr defTabSz="914446">
              <a:lnSpc>
                <a:spcPct val="90000"/>
              </a:lnSpc>
              <a:spcAft>
                <a:spcPts val="800"/>
              </a:spcAft>
              <a:buClr>
                <a:schemeClr val="accent2"/>
              </a:buClr>
              <a:buSzPct val="110000"/>
            </a:pPr>
            <a:r>
              <a:rPr lang="nb-NO" sz="2000" b="1" dirty="0"/>
              <a:t>Bar fra albuen og ned </a:t>
            </a:r>
          </a:p>
          <a:p>
            <a:pPr marL="571500" lvl="1" indent="-342900" defTabSz="914446">
              <a:lnSpc>
                <a:spcPct val="90000"/>
              </a:lnSpc>
              <a:spcAft>
                <a:spcPts val="800"/>
              </a:spcAft>
              <a:buClr>
                <a:schemeClr val="accent2"/>
              </a:buClr>
              <a:buSzPct val="110000"/>
              <a:buFont typeface="Arial" panose="020B0604020202020204" pitchFamily="34" charset="0"/>
              <a:buChar char="•"/>
            </a:pPr>
            <a:r>
              <a:rPr lang="nb-NO" sz="2000" dirty="0"/>
              <a:t>Hendene må være fri for håndsmykker og armbåndsur.</a:t>
            </a:r>
          </a:p>
          <a:p>
            <a:pPr marL="571500" lvl="1" indent="-342900" defTabSz="914446">
              <a:lnSpc>
                <a:spcPct val="90000"/>
              </a:lnSpc>
              <a:spcAft>
                <a:spcPts val="800"/>
              </a:spcAft>
              <a:buClr>
                <a:schemeClr val="accent2"/>
              </a:buClr>
              <a:buSzPct val="110000"/>
              <a:buFont typeface="Arial" panose="020B0604020202020204" pitchFamily="34" charset="0"/>
              <a:buChar char="•"/>
            </a:pPr>
            <a:r>
              <a:rPr lang="nb-NO" sz="2000" dirty="0"/>
              <a:t>Fuktig miljø under ringer gir gode levevilkår for bakterier.</a:t>
            </a:r>
          </a:p>
          <a:p>
            <a:pPr marL="571500" lvl="1" indent="-342900" defTabSz="914446">
              <a:lnSpc>
                <a:spcPct val="90000"/>
              </a:lnSpc>
              <a:spcAft>
                <a:spcPts val="800"/>
              </a:spcAft>
              <a:buClr>
                <a:schemeClr val="accent2"/>
              </a:buClr>
              <a:buSzPct val="110000"/>
              <a:buFont typeface="Arial" panose="020B0604020202020204" pitchFamily="34" charset="0"/>
              <a:buChar char="•"/>
            </a:pPr>
            <a:r>
              <a:rPr lang="nb-NO" sz="2000" dirty="0"/>
              <a:t>Helsepersonell med armbåndsur har flere bakterier på hendene.</a:t>
            </a:r>
            <a:endParaRPr lang="en-US" sz="2000" dirty="0"/>
          </a:p>
          <a:p>
            <a:pPr defTabSz="914446">
              <a:lnSpc>
                <a:spcPct val="90000"/>
              </a:lnSpc>
              <a:spcAft>
                <a:spcPts val="800"/>
              </a:spcAft>
              <a:buClr>
                <a:schemeClr val="accent2"/>
              </a:buClr>
              <a:buSzPct val="110000"/>
            </a:pPr>
            <a:r>
              <a:rPr lang="nb-NO" sz="2000" b="1" dirty="0"/>
              <a:t>Arbeidsantrekk må ha korte ermer</a:t>
            </a:r>
          </a:p>
          <a:p>
            <a:pPr marL="571500" lvl="1" indent="-342900" defTabSz="914446">
              <a:buClr>
                <a:schemeClr val="accent2"/>
              </a:buClr>
              <a:buSzPct val="110000"/>
              <a:buFont typeface="Arial" panose="020B0604020202020204" pitchFamily="34" charset="0"/>
              <a:buChar char="•"/>
            </a:pPr>
            <a:r>
              <a:rPr lang="nb-NO" sz="2000" dirty="0"/>
              <a:t>Lange ermer på arbeidsuniformen kan kontamineres.</a:t>
            </a:r>
          </a:p>
          <a:p>
            <a:pPr marL="571500" lvl="1" indent="-342900" defTabSz="914446">
              <a:buClr>
                <a:schemeClr val="accent2"/>
              </a:buClr>
              <a:buSzPct val="110000"/>
              <a:buFont typeface="Arial" panose="020B0604020202020204" pitchFamily="34" charset="0"/>
              <a:buChar char="•"/>
            </a:pPr>
            <a:r>
              <a:rPr lang="nb-NO" sz="2000" dirty="0"/>
              <a:t>Stor risiko for rekontaminering når ermene trekkes ned igjen etter utført håndhygiene.</a:t>
            </a:r>
          </a:p>
          <a:p>
            <a:pPr marL="571500" lvl="1" indent="-342900" defTabSz="914446">
              <a:buClr>
                <a:schemeClr val="accent2"/>
              </a:buClr>
              <a:buSzPct val="110000"/>
              <a:buFont typeface="Arial" panose="020B0604020202020204" pitchFamily="34" charset="0"/>
              <a:buChar char="•"/>
            </a:pPr>
            <a:r>
              <a:rPr lang="nb-NO" sz="1800" dirty="0">
                <a:effectLst/>
                <a:latin typeface="Segoe UI" panose="020B0502040204020203" pitchFamily="34" charset="0"/>
              </a:rPr>
              <a:t>Lange ermer kan også bidra til at det ikke blir utført tilstrekkelig håndhygiene rundt håndleddene og eventuelt underarmene.</a:t>
            </a:r>
            <a:endParaRPr lang="nb-NO" sz="1800" dirty="0">
              <a:effectLst/>
              <a:latin typeface="Arial" panose="020B0604020202020204" pitchFamily="34" charset="0"/>
            </a:endParaRPr>
          </a:p>
          <a:p>
            <a:pPr marL="571500" lvl="1" indent="-342900" defTabSz="914446">
              <a:buClr>
                <a:schemeClr val="accent2"/>
              </a:buClr>
              <a:buSzPct val="110000"/>
              <a:buFont typeface="Arial" panose="020B0604020202020204" pitchFamily="34" charset="0"/>
              <a:buChar char="•"/>
            </a:pPr>
            <a:endParaRPr lang="nb-NO" sz="2000" dirty="0"/>
          </a:p>
        </p:txBody>
      </p:sp>
      <p:sp>
        <p:nvSpPr>
          <p:cNvPr id="2" name="TekstSylinder 1">
            <a:extLst>
              <a:ext uri="{FF2B5EF4-FFF2-40B4-BE49-F238E27FC236}">
                <a16:creationId xmlns:a16="http://schemas.microsoft.com/office/drawing/2014/main" id="{DA9E533A-037E-F4A5-F6C4-07D2E2AF81D7}"/>
              </a:ext>
            </a:extLst>
          </p:cNvPr>
          <p:cNvSpPr txBox="1"/>
          <p:nvPr/>
        </p:nvSpPr>
        <p:spPr>
          <a:xfrm>
            <a:off x="6039165" y="6308452"/>
            <a:ext cx="2980944" cy="246221"/>
          </a:xfrm>
          <a:prstGeom prst="rect">
            <a:avLst/>
          </a:prstGeom>
          <a:noFill/>
        </p:spPr>
        <p:txBody>
          <a:bodyPr wrap="square" rtlCol="0">
            <a:spAutoFit/>
          </a:bodyPr>
          <a:lstStyle/>
          <a:p>
            <a:pPr algn="l"/>
            <a:r>
              <a:rPr lang="nb-NO" sz="1000" dirty="0"/>
              <a:t>Kilde: </a:t>
            </a:r>
            <a:r>
              <a:rPr lang="nb-NO" sz="1000" dirty="0">
                <a:hlinkClick r:id="rId3"/>
              </a:rPr>
              <a:t>Håndbok for håndhygiene i helsetjenesten, FHI</a:t>
            </a:r>
            <a:endParaRPr lang="nb-NO" sz="1000" dirty="0"/>
          </a:p>
        </p:txBody>
      </p:sp>
      <p:pic>
        <p:nvPicPr>
          <p:cNvPr id="7" name="Bilde 6">
            <a:extLst>
              <a:ext uri="{FF2B5EF4-FFF2-40B4-BE49-F238E27FC236}">
                <a16:creationId xmlns:a16="http://schemas.microsoft.com/office/drawing/2014/main" id="{D4E5CE1A-E2FD-D09C-A705-88FCFC6505DE}"/>
              </a:ext>
            </a:extLst>
          </p:cNvPr>
          <p:cNvPicPr>
            <a:picLocks noChangeAspect="1"/>
          </p:cNvPicPr>
          <p:nvPr/>
        </p:nvPicPr>
        <p:blipFill>
          <a:blip r:embed="rId4"/>
          <a:stretch>
            <a:fillRect/>
          </a:stretch>
        </p:blipFill>
        <p:spPr>
          <a:xfrm>
            <a:off x="9020109" y="2132967"/>
            <a:ext cx="2857899" cy="3334215"/>
          </a:xfrm>
          <a:prstGeom prst="rect">
            <a:avLst/>
          </a:prstGeom>
        </p:spPr>
      </p:pic>
    </p:spTree>
    <p:extLst>
      <p:ext uri="{BB962C8B-B14F-4D97-AF65-F5344CB8AC3E}">
        <p14:creationId xmlns:p14="http://schemas.microsoft.com/office/powerpoint/2010/main" val="353222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6A4E-A6D5-9EED-23EE-DA9826C135B6}"/>
              </a:ext>
            </a:extLst>
          </p:cNvPr>
          <p:cNvSpPr>
            <a:spLocks noGrp="1"/>
          </p:cNvSpPr>
          <p:nvPr>
            <p:ph type="title"/>
          </p:nvPr>
        </p:nvSpPr>
        <p:spPr>
          <a:xfrm>
            <a:off x="435253" y="376257"/>
            <a:ext cx="6755341" cy="541703"/>
          </a:xfrm>
        </p:spPr>
        <p:txBody>
          <a:bodyPr/>
          <a:lstStyle/>
          <a:p>
            <a:r>
              <a:rPr lang="en-US" err="1"/>
              <a:t>Håndhygiene</a:t>
            </a:r>
            <a:r>
              <a:rPr lang="en-US"/>
              <a:t> </a:t>
            </a:r>
            <a:r>
              <a:rPr lang="en-US" err="1"/>
              <a:t>til</a:t>
            </a:r>
            <a:r>
              <a:rPr lang="en-US"/>
              <a:t> </a:t>
            </a:r>
            <a:r>
              <a:rPr lang="en-US" err="1"/>
              <a:t>rett</a:t>
            </a:r>
            <a:r>
              <a:rPr lang="en-US"/>
              <a:t> </a:t>
            </a:r>
            <a:r>
              <a:rPr lang="en-US" err="1"/>
              <a:t>tid</a:t>
            </a:r>
            <a:endParaRPr lang="en-US"/>
          </a:p>
        </p:txBody>
      </p:sp>
      <p:pic>
        <p:nvPicPr>
          <p:cNvPr id="10" name="Bilde 9">
            <a:extLst>
              <a:ext uri="{FF2B5EF4-FFF2-40B4-BE49-F238E27FC236}">
                <a16:creationId xmlns:a16="http://schemas.microsoft.com/office/drawing/2014/main" id="{3AC55498-36FB-7B57-24DE-D70FB5EAE883}"/>
              </a:ext>
            </a:extLst>
          </p:cNvPr>
          <p:cNvPicPr>
            <a:picLocks noChangeAspect="1"/>
          </p:cNvPicPr>
          <p:nvPr/>
        </p:nvPicPr>
        <p:blipFill>
          <a:blip r:embed="rId3"/>
          <a:stretch>
            <a:fillRect/>
          </a:stretch>
        </p:blipFill>
        <p:spPr>
          <a:xfrm>
            <a:off x="338491" y="1846354"/>
            <a:ext cx="7531880" cy="3771870"/>
          </a:xfrm>
          <a:prstGeom prst="rect">
            <a:avLst/>
          </a:prstGeom>
        </p:spPr>
      </p:pic>
      <p:sp>
        <p:nvSpPr>
          <p:cNvPr id="3" name="TekstSylinder 2">
            <a:extLst>
              <a:ext uri="{FF2B5EF4-FFF2-40B4-BE49-F238E27FC236}">
                <a16:creationId xmlns:a16="http://schemas.microsoft.com/office/drawing/2014/main" id="{B0E66EF2-B843-D9BA-0933-3EBA7EB960FB}"/>
              </a:ext>
            </a:extLst>
          </p:cNvPr>
          <p:cNvSpPr txBox="1"/>
          <p:nvPr/>
        </p:nvSpPr>
        <p:spPr>
          <a:xfrm>
            <a:off x="4660120" y="5755578"/>
            <a:ext cx="7531880" cy="246221"/>
          </a:xfrm>
          <a:prstGeom prst="rect">
            <a:avLst/>
          </a:prstGeom>
          <a:noFill/>
        </p:spPr>
        <p:txBody>
          <a:bodyPr wrap="square" rtlCol="0">
            <a:spAutoFit/>
          </a:bodyPr>
          <a:lstStyle/>
          <a:p>
            <a:pPr algn="l"/>
            <a:r>
              <a:rPr lang="nb-NO" sz="1000" dirty="0"/>
              <a:t>Denne og lignende plakaten finner dere her: </a:t>
            </a:r>
            <a:r>
              <a:rPr lang="nb-NO" sz="1000" dirty="0">
                <a:hlinkClick r:id="rId4"/>
              </a:rPr>
              <a:t>Kapittel om indikasjoner for håndhygiene i Håndhygieneveilederen - Folkehelseinstituttet - FHI</a:t>
            </a:r>
            <a:r>
              <a:rPr lang="nb-NO" sz="1000" dirty="0"/>
              <a:t> </a:t>
            </a:r>
          </a:p>
        </p:txBody>
      </p:sp>
      <p:pic>
        <p:nvPicPr>
          <p:cNvPr id="6" name="Bilde 5">
            <a:extLst>
              <a:ext uri="{FF2B5EF4-FFF2-40B4-BE49-F238E27FC236}">
                <a16:creationId xmlns:a16="http://schemas.microsoft.com/office/drawing/2014/main" id="{C095FE34-D8B3-71DA-CDAD-E36123431635}"/>
              </a:ext>
            </a:extLst>
          </p:cNvPr>
          <p:cNvPicPr>
            <a:picLocks noChangeAspect="1"/>
          </p:cNvPicPr>
          <p:nvPr/>
        </p:nvPicPr>
        <p:blipFill rotWithShape="1">
          <a:blip r:embed="rId5"/>
          <a:srcRect l="1254" t="1102"/>
          <a:stretch/>
        </p:blipFill>
        <p:spPr>
          <a:xfrm>
            <a:off x="7940884" y="2258173"/>
            <a:ext cx="4251116" cy="3146584"/>
          </a:xfrm>
          <a:prstGeom prst="rect">
            <a:avLst/>
          </a:prstGeom>
        </p:spPr>
      </p:pic>
    </p:spTree>
    <p:extLst>
      <p:ext uri="{BB962C8B-B14F-4D97-AF65-F5344CB8AC3E}">
        <p14:creationId xmlns:p14="http://schemas.microsoft.com/office/powerpoint/2010/main" val="231548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A45985-0D62-3F40-9ED4-BC7E44DB51BF}"/>
              </a:ext>
            </a:extLst>
          </p:cNvPr>
          <p:cNvSpPr>
            <a:spLocks noGrp="1"/>
          </p:cNvSpPr>
          <p:nvPr>
            <p:ph type="title"/>
          </p:nvPr>
        </p:nvSpPr>
        <p:spPr/>
        <p:txBody>
          <a:bodyPr/>
          <a:lstStyle/>
          <a:p>
            <a:r>
              <a:rPr lang="nb-NO" dirty="0"/>
              <a:t>Riktig bruk av hansker</a:t>
            </a:r>
          </a:p>
        </p:txBody>
      </p:sp>
      <p:sp>
        <p:nvSpPr>
          <p:cNvPr id="3" name="Plassholder for tekst 2">
            <a:extLst>
              <a:ext uri="{FF2B5EF4-FFF2-40B4-BE49-F238E27FC236}">
                <a16:creationId xmlns:a16="http://schemas.microsoft.com/office/drawing/2014/main" id="{4D52D8B0-A179-BEB8-0EB5-2CCF8E911065}"/>
              </a:ext>
            </a:extLst>
          </p:cNvPr>
          <p:cNvSpPr>
            <a:spLocks noGrp="1"/>
          </p:cNvSpPr>
          <p:nvPr>
            <p:ph type="body" sz="quarter" idx="11"/>
          </p:nvPr>
        </p:nvSpPr>
        <p:spPr/>
        <p:txBody>
          <a:bodyPr/>
          <a:lstStyle/>
          <a:p>
            <a:r>
              <a:rPr lang="nb-NO" dirty="0"/>
              <a:t>- Bare når det trengs!</a:t>
            </a:r>
          </a:p>
        </p:txBody>
      </p:sp>
      <p:sp>
        <p:nvSpPr>
          <p:cNvPr id="4" name="Plassholder for tekst 3">
            <a:extLst>
              <a:ext uri="{FF2B5EF4-FFF2-40B4-BE49-F238E27FC236}">
                <a16:creationId xmlns:a16="http://schemas.microsoft.com/office/drawing/2014/main" id="{CA6695CF-BB00-4CFE-BC7D-A031F3B70053}"/>
              </a:ext>
            </a:extLst>
          </p:cNvPr>
          <p:cNvSpPr>
            <a:spLocks noGrp="1"/>
          </p:cNvSpPr>
          <p:nvPr>
            <p:ph type="body" sz="quarter" idx="10"/>
          </p:nvPr>
        </p:nvSpPr>
        <p:spPr>
          <a:xfrm>
            <a:off x="783769" y="2271475"/>
            <a:ext cx="11089143" cy="4112996"/>
          </a:xfrm>
        </p:spPr>
        <p:txBody>
          <a:bodyPr vert="horz" lIns="0" tIns="0" rIns="0" bIns="0" rtlCol="0" anchor="t">
            <a:noAutofit/>
          </a:bodyPr>
          <a:lstStyle/>
          <a:p>
            <a:pPr marL="360045" indent="-360045"/>
            <a:r>
              <a:rPr lang="nb-NO" sz="2400" dirty="0">
                <a:solidFill>
                  <a:schemeClr val="tx1"/>
                </a:solidFill>
              </a:rPr>
              <a:t>Rene engangshansker beskytter helsepersonells hender mot forurensing av mikroorganismer og kroppsvæsker. </a:t>
            </a:r>
          </a:p>
          <a:p>
            <a:pPr marL="360045" indent="-360045"/>
            <a:r>
              <a:rPr lang="nb-NO" sz="2400" dirty="0">
                <a:solidFill>
                  <a:schemeClr val="tx1"/>
                </a:solidFill>
              </a:rPr>
              <a:t>Hansker er anbefalt i enkelte situasjoner, som et supplement til håndhygiene. </a:t>
            </a:r>
          </a:p>
          <a:p>
            <a:pPr marL="360045" indent="-360045"/>
            <a:r>
              <a:rPr lang="nb-NO" sz="2400" dirty="0">
                <a:solidFill>
                  <a:schemeClr val="tx1"/>
                </a:solidFill>
              </a:rPr>
              <a:t>Riktig bruk av hansker er et viktig smitteverntiltak.</a:t>
            </a:r>
          </a:p>
          <a:p>
            <a:pPr marL="360045" indent="-360045"/>
            <a:r>
              <a:rPr lang="nb-NO" sz="2400" dirty="0">
                <a:solidFill>
                  <a:schemeClr val="tx1"/>
                </a:solidFill>
              </a:rPr>
              <a:t>Feil bruk av hansker kan føre til økt smitterisiko.</a:t>
            </a:r>
          </a:p>
          <a:p>
            <a:pPr marL="360045" indent="-360045"/>
            <a:r>
              <a:rPr lang="nb-NO" sz="2400" dirty="0">
                <a:solidFill>
                  <a:schemeClr val="tx1"/>
                </a:solidFill>
              </a:rPr>
              <a:t>Hendene kan bli forurenset også med hansker på, og hansker erstatter derfor aldri håndhygiene.  </a:t>
            </a:r>
          </a:p>
          <a:p>
            <a:pPr marL="360045" indent="-360045"/>
            <a:r>
              <a:rPr lang="nb-NO" sz="2400" dirty="0">
                <a:solidFill>
                  <a:schemeClr val="tx1"/>
                </a:solidFill>
              </a:rPr>
              <a:t>Behovet for håndhygiene er det samme, uavhengig av om hansker benyttes eller ikke. </a:t>
            </a:r>
          </a:p>
        </p:txBody>
      </p:sp>
      <p:pic>
        <p:nvPicPr>
          <p:cNvPr id="6" name="Bilde 5">
            <a:extLst>
              <a:ext uri="{FF2B5EF4-FFF2-40B4-BE49-F238E27FC236}">
                <a16:creationId xmlns:a16="http://schemas.microsoft.com/office/drawing/2014/main" id="{E72CF70F-5D05-56DE-2369-A0A5F86E3DE7}"/>
              </a:ext>
            </a:extLst>
          </p:cNvPr>
          <p:cNvPicPr>
            <a:picLocks noChangeAspect="1"/>
          </p:cNvPicPr>
          <p:nvPr/>
        </p:nvPicPr>
        <p:blipFill>
          <a:blip r:embed="rId3"/>
          <a:stretch>
            <a:fillRect/>
          </a:stretch>
        </p:blipFill>
        <p:spPr>
          <a:xfrm>
            <a:off x="6220197" y="107017"/>
            <a:ext cx="5310066" cy="2024279"/>
          </a:xfrm>
          <a:prstGeom prst="rect">
            <a:avLst/>
          </a:prstGeom>
        </p:spPr>
      </p:pic>
    </p:spTree>
    <p:extLst>
      <p:ext uri="{BB962C8B-B14F-4D97-AF65-F5344CB8AC3E}">
        <p14:creationId xmlns:p14="http://schemas.microsoft.com/office/powerpoint/2010/main" val="72532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2B3FCE-1670-08B4-4095-121FEC8804B3}"/>
              </a:ext>
            </a:extLst>
          </p:cNvPr>
          <p:cNvPicPr>
            <a:picLocks noGrp="1" noChangeAspect="1"/>
          </p:cNvPicPr>
          <p:nvPr>
            <p:ph idx="1"/>
          </p:nvPr>
        </p:nvPicPr>
        <p:blipFill>
          <a:blip r:embed="rId3"/>
          <a:srcRect b="12480"/>
          <a:stretch/>
        </p:blipFill>
        <p:spPr>
          <a:xfrm>
            <a:off x="6096001" y="1454768"/>
            <a:ext cx="5070866" cy="4483724"/>
          </a:xfrm>
        </p:spPr>
      </p:pic>
      <p:sp>
        <p:nvSpPr>
          <p:cNvPr id="2" name="Title 1">
            <a:extLst>
              <a:ext uri="{FF2B5EF4-FFF2-40B4-BE49-F238E27FC236}">
                <a16:creationId xmlns:a16="http://schemas.microsoft.com/office/drawing/2014/main" id="{E65CB630-849E-93F5-8F41-6B55847EA0D6}"/>
              </a:ext>
            </a:extLst>
          </p:cNvPr>
          <p:cNvSpPr>
            <a:spLocks noGrp="1"/>
          </p:cNvSpPr>
          <p:nvPr>
            <p:ph type="title"/>
          </p:nvPr>
        </p:nvSpPr>
        <p:spPr>
          <a:xfrm>
            <a:off x="729709" y="334732"/>
            <a:ext cx="10515600" cy="1288045"/>
          </a:xfrm>
        </p:spPr>
        <p:txBody>
          <a:bodyPr/>
          <a:lstStyle/>
          <a:p>
            <a:r>
              <a:rPr lang="nb-NO" sz="4650"/>
              <a:t>Husk - urene hansker sprer også resistente mikrober!         </a:t>
            </a:r>
          </a:p>
        </p:txBody>
      </p:sp>
      <p:sp>
        <p:nvSpPr>
          <p:cNvPr id="6" name="TekstSylinder 5">
            <a:extLst>
              <a:ext uri="{FF2B5EF4-FFF2-40B4-BE49-F238E27FC236}">
                <a16:creationId xmlns:a16="http://schemas.microsoft.com/office/drawing/2014/main" id="{B663B3AF-70D3-8053-8C1D-88B5D39A8F09}"/>
              </a:ext>
            </a:extLst>
          </p:cNvPr>
          <p:cNvSpPr txBox="1"/>
          <p:nvPr/>
        </p:nvSpPr>
        <p:spPr>
          <a:xfrm>
            <a:off x="729709" y="2097359"/>
            <a:ext cx="4379501" cy="2326791"/>
          </a:xfrm>
          <a:prstGeom prst="rect">
            <a:avLst/>
          </a:prstGeom>
          <a:noFill/>
        </p:spPr>
        <p:txBody>
          <a:bodyPr wrap="square">
            <a:spAutoFit/>
          </a:bodyPr>
          <a:lstStyle/>
          <a:p>
            <a:pPr marL="360363" indent="-360363" defTabSz="914400">
              <a:lnSpc>
                <a:spcPct val="90000"/>
              </a:lnSpc>
              <a:spcBef>
                <a:spcPct val="0"/>
              </a:spcBef>
              <a:spcAft>
                <a:spcPts val="1200"/>
              </a:spcAft>
              <a:buClr>
                <a:srgbClr val="D14641"/>
              </a:buClr>
              <a:buSzPct val="80000"/>
              <a:buFont typeface="Arial" panose="020B0604020202020204" pitchFamily="34" charset="0"/>
              <a:buChar char="•"/>
              <a:defRPr/>
            </a:pPr>
            <a:r>
              <a:rPr lang="nb-NO" sz="3200" dirty="0">
                <a:solidFill>
                  <a:schemeClr val="tx2"/>
                </a:solidFill>
              </a:rPr>
              <a:t>Stopp!</a:t>
            </a:r>
          </a:p>
          <a:p>
            <a:pPr marL="360363" indent="-360363" defTabSz="914400">
              <a:lnSpc>
                <a:spcPct val="90000"/>
              </a:lnSpc>
              <a:spcBef>
                <a:spcPct val="0"/>
              </a:spcBef>
              <a:spcAft>
                <a:spcPts val="1200"/>
              </a:spcAft>
              <a:buClr>
                <a:srgbClr val="D14641"/>
              </a:buClr>
              <a:buSzPct val="80000"/>
              <a:buFont typeface="Arial" panose="020B0604020202020204" pitchFamily="34" charset="0"/>
              <a:buChar char="•"/>
              <a:defRPr/>
            </a:pPr>
            <a:r>
              <a:rPr lang="nb-NO" sz="3200" dirty="0">
                <a:solidFill>
                  <a:schemeClr val="tx2"/>
                </a:solidFill>
              </a:rPr>
              <a:t>Tenk! </a:t>
            </a:r>
          </a:p>
          <a:p>
            <a:pPr marL="360363" indent="-360363" defTabSz="914400">
              <a:lnSpc>
                <a:spcPct val="90000"/>
              </a:lnSpc>
              <a:spcBef>
                <a:spcPct val="0"/>
              </a:spcBef>
              <a:spcAft>
                <a:spcPts val="1200"/>
              </a:spcAft>
              <a:buClr>
                <a:srgbClr val="D14641"/>
              </a:buClr>
              <a:buSzPct val="80000"/>
              <a:buFont typeface="Arial" panose="020B0604020202020204" pitchFamily="34" charset="0"/>
              <a:buChar char="•"/>
              <a:defRPr/>
            </a:pPr>
            <a:r>
              <a:rPr lang="nb-NO" sz="3200" dirty="0">
                <a:solidFill>
                  <a:schemeClr val="tx2"/>
                </a:solidFill>
              </a:rPr>
              <a:t>Gjør en forskjell!</a:t>
            </a:r>
          </a:p>
          <a:p>
            <a:pPr marL="360363" indent="-360363" defTabSz="914400">
              <a:lnSpc>
                <a:spcPct val="90000"/>
              </a:lnSpc>
              <a:spcBef>
                <a:spcPct val="0"/>
              </a:spcBef>
              <a:spcAft>
                <a:spcPts val="1200"/>
              </a:spcAft>
              <a:buClr>
                <a:srgbClr val="D14641"/>
              </a:buClr>
              <a:buSzPct val="80000"/>
              <a:buFont typeface="Arial" panose="020B0604020202020204" pitchFamily="34" charset="0"/>
              <a:buChar char="•"/>
              <a:defRPr/>
            </a:pPr>
            <a:r>
              <a:rPr lang="nb-NO" sz="3200" dirty="0">
                <a:solidFill>
                  <a:schemeClr val="tx2"/>
                </a:solidFill>
              </a:rPr>
              <a:t>Bytt i tide!</a:t>
            </a:r>
          </a:p>
        </p:txBody>
      </p:sp>
      <p:sp>
        <p:nvSpPr>
          <p:cNvPr id="3" name="TekstSylinder 2">
            <a:extLst>
              <a:ext uri="{FF2B5EF4-FFF2-40B4-BE49-F238E27FC236}">
                <a16:creationId xmlns:a16="http://schemas.microsoft.com/office/drawing/2014/main" id="{7AB63700-A1A4-1397-5120-E571B2F17900}"/>
              </a:ext>
            </a:extLst>
          </p:cNvPr>
          <p:cNvSpPr txBox="1"/>
          <p:nvPr/>
        </p:nvSpPr>
        <p:spPr>
          <a:xfrm>
            <a:off x="6698980" y="6092321"/>
            <a:ext cx="5943599" cy="246221"/>
          </a:xfrm>
          <a:prstGeom prst="rect">
            <a:avLst/>
          </a:prstGeom>
          <a:noFill/>
        </p:spPr>
        <p:txBody>
          <a:bodyPr wrap="square" lIns="91440" tIns="45720" rIns="91440" bIns="45720" rtlCol="0" anchor="t">
            <a:spAutoFit/>
          </a:bodyPr>
          <a:lstStyle/>
          <a:p>
            <a:pPr algn="l"/>
            <a:r>
              <a:rPr lang="nb-NO" sz="1000" dirty="0"/>
              <a:t>Bilde: Cecilia Tomter, Nasjonal arbeidsgruppe for basale smittevernrutiner</a:t>
            </a:r>
            <a:endParaRPr lang="nb-NO" sz="1000" dirty="0">
              <a:ea typeface="Calibri"/>
              <a:cs typeface="Calibri"/>
            </a:endParaRPr>
          </a:p>
        </p:txBody>
      </p:sp>
    </p:spTree>
    <p:extLst>
      <p:ext uri="{BB962C8B-B14F-4D97-AF65-F5344CB8AC3E}">
        <p14:creationId xmlns:p14="http://schemas.microsoft.com/office/powerpoint/2010/main" val="159588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B41721-1169-EB90-1D4C-02C0DEDEBD9E}"/>
              </a:ext>
            </a:extLst>
          </p:cNvPr>
          <p:cNvSpPr>
            <a:spLocks noGrp="1"/>
          </p:cNvSpPr>
          <p:nvPr>
            <p:ph type="title"/>
          </p:nvPr>
        </p:nvSpPr>
        <p:spPr>
          <a:xfrm>
            <a:off x="691816" y="806116"/>
            <a:ext cx="4898401" cy="644151"/>
          </a:xfrm>
        </p:spPr>
        <p:txBody>
          <a:bodyPr/>
          <a:lstStyle/>
          <a:p>
            <a:r>
              <a:rPr lang="nb-NO"/>
              <a:t>Oppsummering</a:t>
            </a:r>
          </a:p>
        </p:txBody>
      </p:sp>
      <p:sp>
        <p:nvSpPr>
          <p:cNvPr id="5" name="Plassholder for tekst 4">
            <a:extLst>
              <a:ext uri="{FF2B5EF4-FFF2-40B4-BE49-F238E27FC236}">
                <a16:creationId xmlns:a16="http://schemas.microsoft.com/office/drawing/2014/main" id="{13823B79-1829-0D8D-7B78-84C80D01EB81}"/>
              </a:ext>
            </a:extLst>
          </p:cNvPr>
          <p:cNvSpPr>
            <a:spLocks noGrp="1"/>
          </p:cNvSpPr>
          <p:nvPr>
            <p:ph type="body" sz="quarter" idx="10"/>
          </p:nvPr>
        </p:nvSpPr>
        <p:spPr>
          <a:xfrm>
            <a:off x="691816" y="1604239"/>
            <a:ext cx="5814603" cy="4447645"/>
          </a:xfrm>
        </p:spPr>
        <p:txBody>
          <a:bodyPr vert="horz" lIns="0" tIns="0" rIns="0" bIns="0" rtlCol="0" anchor="t">
            <a:normAutofit fontScale="85000" lnSpcReduction="20000"/>
          </a:bodyPr>
          <a:lstStyle/>
          <a:p>
            <a:pPr marL="269875" indent="-269875"/>
            <a:r>
              <a:rPr lang="nb-NO" b="0" i="0" dirty="0">
                <a:solidFill>
                  <a:srgbClr val="333333"/>
                </a:solidFill>
                <a:effectLst/>
                <a:cs typeface="Segoe UI"/>
              </a:rPr>
              <a:t>Bedre </a:t>
            </a:r>
            <a:r>
              <a:rPr lang="nb-NO" dirty="0">
                <a:solidFill>
                  <a:srgbClr val="333333"/>
                </a:solidFill>
                <a:cs typeface="Segoe UI"/>
              </a:rPr>
              <a:t>etterlevelse av håndhygiene</a:t>
            </a:r>
            <a:r>
              <a:rPr lang="nb-NO" b="0" i="0" dirty="0">
                <a:solidFill>
                  <a:srgbClr val="333333"/>
                </a:solidFill>
                <a:effectLst/>
                <a:cs typeface="Segoe UI"/>
              </a:rPr>
              <a:t> gir færre infeksjoner, som resulterer i redusert behov for antibiotika, og dermed redusert antibiotikaresistens.</a:t>
            </a:r>
            <a:endParaRPr lang="en-US" dirty="0">
              <a:cs typeface="Segoe UI"/>
            </a:endParaRPr>
          </a:p>
          <a:p>
            <a:pPr marL="269875" indent="-269875" algn="l"/>
            <a:endParaRPr lang="nb-NO" b="0" i="0" dirty="0">
              <a:solidFill>
                <a:srgbClr val="333333"/>
              </a:solidFill>
              <a:effectLst/>
              <a:cs typeface="Segoe UI" panose="020B0502040204020203" pitchFamily="34" charset="0"/>
            </a:endParaRPr>
          </a:p>
          <a:p>
            <a:pPr marL="269875" indent="-269875" algn="l"/>
            <a:r>
              <a:rPr lang="nb-NO" b="0" i="0" dirty="0">
                <a:solidFill>
                  <a:srgbClr val="333333"/>
                </a:solidFill>
                <a:effectLst/>
                <a:cs typeface="Segoe UI"/>
              </a:rPr>
              <a:t>Håndhygiene hindrer spredning av resistente mikrober.</a:t>
            </a:r>
          </a:p>
          <a:p>
            <a:pPr marL="269875" indent="-269875" algn="l"/>
            <a:endParaRPr lang="nb-NO" b="0" i="0" dirty="0">
              <a:solidFill>
                <a:srgbClr val="333333"/>
              </a:solidFill>
              <a:effectLst/>
              <a:cs typeface="Segoe UI" panose="020B0502040204020203" pitchFamily="34" charset="0"/>
            </a:endParaRPr>
          </a:p>
          <a:p>
            <a:pPr marL="269875" indent="-269875"/>
            <a:r>
              <a:rPr lang="nb-NO" dirty="0">
                <a:solidFill>
                  <a:srgbClr val="333333"/>
                </a:solidFill>
                <a:cs typeface="Segoe UI"/>
              </a:rPr>
              <a:t>Bruk antibiotika kun når det trengs -bevar</a:t>
            </a:r>
            <a:r>
              <a:rPr lang="nb-NO" b="0" i="0" dirty="0">
                <a:solidFill>
                  <a:srgbClr val="333333"/>
                </a:solidFill>
                <a:effectLst/>
                <a:cs typeface="Segoe UI"/>
              </a:rPr>
              <a:t> antibiotikaenes effekt for fremtidige generasjoner!</a:t>
            </a:r>
            <a:endParaRPr lang="nb-NO" dirty="0">
              <a:ea typeface="Calibri" panose="020F0502020204030204"/>
              <a:cs typeface="Segoe UI"/>
            </a:endParaRPr>
          </a:p>
        </p:txBody>
      </p:sp>
      <p:pic>
        <p:nvPicPr>
          <p:cNvPr id="6" name="Plassholder for innhold 5">
            <a:extLst>
              <a:ext uri="{FF2B5EF4-FFF2-40B4-BE49-F238E27FC236}">
                <a16:creationId xmlns:a16="http://schemas.microsoft.com/office/drawing/2014/main" id="{71174E41-2171-48A6-FE78-13C35C15C050}"/>
              </a:ext>
            </a:extLst>
          </p:cNvPr>
          <p:cNvPicPr>
            <a:picLocks noGrp="1" noChangeAspect="1"/>
          </p:cNvPicPr>
          <p:nvPr>
            <p:ph sz="quarter" idx="4"/>
          </p:nvPr>
        </p:nvPicPr>
        <p:blipFill>
          <a:blip r:embed="rId3"/>
          <a:srcRect r="1272"/>
          <a:stretch/>
        </p:blipFill>
        <p:spPr>
          <a:xfrm>
            <a:off x="6509544" y="983456"/>
            <a:ext cx="4762500" cy="4838700"/>
          </a:xfrm>
          <a:prstGeom prst="rect">
            <a:avLst/>
          </a:prstGeom>
        </p:spPr>
      </p:pic>
    </p:spTree>
    <p:extLst>
      <p:ext uri="{BB962C8B-B14F-4D97-AF65-F5344CB8AC3E}">
        <p14:creationId xmlns:p14="http://schemas.microsoft.com/office/powerpoint/2010/main" val="371798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F8C9-E08B-2631-15CD-68720E4C0BB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B718884-19C0-0BDC-574C-98780563BC5E}"/>
              </a:ext>
            </a:extLst>
          </p:cNvPr>
          <p:cNvSpPr>
            <a:spLocks noGrp="1"/>
          </p:cNvSpPr>
          <p:nvPr>
            <p:ph type="title"/>
          </p:nvPr>
        </p:nvSpPr>
        <p:spPr>
          <a:xfrm>
            <a:off x="671084" y="538006"/>
            <a:ext cx="10858500" cy="644097"/>
          </a:xfrm>
        </p:spPr>
        <p:txBody>
          <a:bodyPr/>
          <a:lstStyle/>
          <a:p>
            <a:r>
              <a:rPr lang="nb-NO" sz="4650"/>
              <a:t>Om bruk av presentasjonen</a:t>
            </a:r>
            <a:endParaRPr lang="nb-NO"/>
          </a:p>
        </p:txBody>
      </p:sp>
      <p:sp>
        <p:nvSpPr>
          <p:cNvPr id="4" name="Plassholder for tekst 3">
            <a:extLst>
              <a:ext uri="{FF2B5EF4-FFF2-40B4-BE49-F238E27FC236}">
                <a16:creationId xmlns:a16="http://schemas.microsoft.com/office/drawing/2014/main" id="{5506F53B-65BC-633C-B5FF-51139634BDF3}"/>
              </a:ext>
            </a:extLst>
          </p:cNvPr>
          <p:cNvSpPr>
            <a:spLocks noGrp="1"/>
          </p:cNvSpPr>
          <p:nvPr>
            <p:ph type="body" sz="quarter" idx="10"/>
          </p:nvPr>
        </p:nvSpPr>
        <p:spPr>
          <a:xfrm>
            <a:off x="667598" y="1345003"/>
            <a:ext cx="10867907" cy="4532045"/>
          </a:xfrm>
        </p:spPr>
        <p:txBody>
          <a:bodyPr vert="horz" lIns="0" tIns="0" rIns="0" bIns="0" rtlCol="0" anchor="t">
            <a:normAutofit lnSpcReduction="10000"/>
          </a:bodyPr>
          <a:lstStyle/>
          <a:p>
            <a:pPr marL="360045" indent="-360045">
              <a:buFont typeface="Arial" panose="020F0502020204030204"/>
              <a:buChar char="•"/>
            </a:pPr>
            <a:r>
              <a:rPr lang="nb-NO" dirty="0"/>
              <a:t>Det er ikke anledning til å redigere i denne presentasjonen før fremvisning (med unntak av å slette denne siden).</a:t>
            </a:r>
          </a:p>
          <a:p>
            <a:pPr marL="360045" indent="-360045">
              <a:buFont typeface="Arial" panose="020F0502020204030204"/>
              <a:buChar char="•"/>
            </a:pPr>
            <a:r>
              <a:rPr lang="nb-NO" dirty="0">
                <a:ea typeface="Calibri"/>
                <a:cs typeface="Calibri"/>
              </a:rPr>
              <a:t>Benytt gjerne notater med utfyllende informasjon til bildene som ligger i notatsidene under bildet.</a:t>
            </a:r>
            <a:endParaRPr lang="nb-NO" dirty="0"/>
          </a:p>
          <a:p>
            <a:pPr marL="360045" indent="-360045">
              <a:buFont typeface="Arial" panose="020F0502020204030204"/>
              <a:buChar char="•"/>
            </a:pPr>
            <a:r>
              <a:rPr lang="nb-NO" dirty="0"/>
              <a:t>Det er imidlertid mulig å ta hele eller deler av innholdet over i andre maler. Illustrasjoner eid av FHI eller Nasjonal arbeidsgruppe for basale smitteverntiltak kan flyttes over og benyttes (de kan ikke endres på), men de må da krediteres. </a:t>
            </a:r>
          </a:p>
          <a:p>
            <a:pPr marL="360045" indent="-360045">
              <a:buFont typeface="Arial" panose="020F0502020204030204"/>
              <a:buChar char="•"/>
            </a:pPr>
            <a:r>
              <a:rPr lang="nb-NO" b="1" dirty="0">
                <a:solidFill>
                  <a:srgbClr val="C00000"/>
                </a:solidFill>
              </a:rPr>
              <a:t>Denne siden bør fjernes før bruk</a:t>
            </a:r>
            <a:endParaRPr lang="nb-NO" b="1" dirty="0">
              <a:solidFill>
                <a:srgbClr val="C00000"/>
              </a:solidFill>
              <a:ea typeface="Calibri"/>
              <a:cs typeface="Calibri"/>
            </a:endParaRPr>
          </a:p>
          <a:p>
            <a:pPr marL="514350" indent="-514350">
              <a:buFont typeface="Arial" panose="020F0502020204030204"/>
              <a:buChar char="•"/>
            </a:pPr>
            <a:endParaRPr lang="nb-NO" dirty="0">
              <a:ea typeface="Calibri"/>
              <a:cs typeface="Calibri"/>
            </a:endParaRPr>
          </a:p>
        </p:txBody>
      </p:sp>
    </p:spTree>
    <p:extLst>
      <p:ext uri="{BB962C8B-B14F-4D97-AF65-F5344CB8AC3E}">
        <p14:creationId xmlns:p14="http://schemas.microsoft.com/office/powerpoint/2010/main" val="203471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8AEAC1-52C1-6C58-2371-DCEB049814CB}"/>
              </a:ext>
            </a:extLst>
          </p:cNvPr>
          <p:cNvSpPr>
            <a:spLocks noGrp="1"/>
          </p:cNvSpPr>
          <p:nvPr>
            <p:ph type="title"/>
          </p:nvPr>
        </p:nvSpPr>
        <p:spPr>
          <a:xfrm>
            <a:off x="671084" y="538006"/>
            <a:ext cx="10858500" cy="644097"/>
          </a:xfrm>
        </p:spPr>
        <p:txBody>
          <a:bodyPr/>
          <a:lstStyle/>
          <a:p>
            <a:r>
              <a:rPr lang="nb-NO"/>
              <a:t>Innhold</a:t>
            </a:r>
          </a:p>
        </p:txBody>
      </p:sp>
      <p:sp>
        <p:nvSpPr>
          <p:cNvPr id="4" name="Plassholder for tekst 3">
            <a:extLst>
              <a:ext uri="{FF2B5EF4-FFF2-40B4-BE49-F238E27FC236}">
                <a16:creationId xmlns:a16="http://schemas.microsoft.com/office/drawing/2014/main" id="{97219F87-7AB5-C0EB-0B6B-F5CE40E2E8D6}"/>
              </a:ext>
            </a:extLst>
          </p:cNvPr>
          <p:cNvSpPr>
            <a:spLocks noGrp="1"/>
          </p:cNvSpPr>
          <p:nvPr>
            <p:ph type="body" sz="quarter" idx="10"/>
          </p:nvPr>
        </p:nvSpPr>
        <p:spPr>
          <a:xfrm>
            <a:off x="525930" y="1412273"/>
            <a:ext cx="6894924" cy="5151813"/>
          </a:xfrm>
        </p:spPr>
        <p:txBody>
          <a:bodyPr vert="horz" lIns="0" tIns="0" rIns="0" bIns="0" rtlCol="0" anchor="t">
            <a:noAutofit/>
          </a:bodyPr>
          <a:lstStyle/>
          <a:p>
            <a:r>
              <a:rPr lang="nb-NO" sz="2200" dirty="0"/>
              <a:t>Hva er AMR?</a:t>
            </a:r>
          </a:p>
          <a:p>
            <a:r>
              <a:rPr lang="nb-NO" sz="2200" dirty="0">
                <a:ea typeface="Calibri"/>
                <a:cs typeface="Calibri"/>
              </a:rPr>
              <a:t>Konsekvenser av AMR</a:t>
            </a:r>
          </a:p>
          <a:p>
            <a:r>
              <a:rPr lang="nb-NO" sz="2200" dirty="0"/>
              <a:t>Fortid og fremtid</a:t>
            </a:r>
            <a:endParaRPr lang="nb-NO" sz="2200" dirty="0">
              <a:ea typeface="Calibri"/>
              <a:cs typeface="Calibri"/>
            </a:endParaRPr>
          </a:p>
          <a:p>
            <a:r>
              <a:rPr lang="nb-NO" sz="2200" dirty="0"/>
              <a:t>Hva bidrar til utvikling av antibiotikaresistens?</a:t>
            </a:r>
          </a:p>
          <a:p>
            <a:r>
              <a:rPr lang="nb-NO" sz="2200" dirty="0"/>
              <a:t>Hvordan utvikler bakterier resistens?</a:t>
            </a:r>
          </a:p>
          <a:p>
            <a:r>
              <a:rPr lang="nb-NO" sz="2200" dirty="0"/>
              <a:t>Hva kan vi gjøre for å snu trenden</a:t>
            </a:r>
          </a:p>
          <a:p>
            <a:r>
              <a:rPr lang="nb-NO" sz="2200" dirty="0"/>
              <a:t>Hendene som smittevei</a:t>
            </a:r>
            <a:endParaRPr lang="nb-NO" sz="2200" dirty="0">
              <a:ea typeface="Calibri"/>
              <a:cs typeface="Calibri"/>
            </a:endParaRPr>
          </a:p>
          <a:p>
            <a:r>
              <a:rPr lang="nb-NO" sz="2200" dirty="0">
                <a:ea typeface="Calibri"/>
                <a:cs typeface="Calibri"/>
              </a:rPr>
              <a:t>Forutsetninger for effektiv håndhygiene</a:t>
            </a:r>
            <a:endParaRPr lang="nb-NO" sz="2200" dirty="0"/>
          </a:p>
          <a:p>
            <a:r>
              <a:rPr lang="nb-NO" sz="2200" dirty="0">
                <a:ea typeface="Calibri"/>
                <a:cs typeface="Calibri"/>
              </a:rPr>
              <a:t>Håndhygiene til rett tid</a:t>
            </a:r>
            <a:endParaRPr lang="nb-NO" sz="2200" dirty="0"/>
          </a:p>
          <a:p>
            <a:r>
              <a:rPr lang="nb-NO" sz="2200" dirty="0"/>
              <a:t>Riktig bruk av hansker</a:t>
            </a:r>
          </a:p>
          <a:p>
            <a:r>
              <a:rPr lang="nb-NO" sz="2200" dirty="0">
                <a:ea typeface="Calibri"/>
                <a:cs typeface="Calibri"/>
              </a:rPr>
              <a:t>Oppsummering</a:t>
            </a:r>
          </a:p>
          <a:p>
            <a:pPr marL="514350" indent="-514350">
              <a:buFont typeface="+mj-lt"/>
              <a:buAutoNum type="arabicPeriod"/>
            </a:pPr>
            <a:endParaRPr lang="nb-NO" sz="2200" dirty="0"/>
          </a:p>
        </p:txBody>
      </p:sp>
      <p:pic>
        <p:nvPicPr>
          <p:cNvPr id="3" name="Bilde 2">
            <a:extLst>
              <a:ext uri="{FF2B5EF4-FFF2-40B4-BE49-F238E27FC236}">
                <a16:creationId xmlns:a16="http://schemas.microsoft.com/office/drawing/2014/main" id="{665373A3-08D0-B8CD-B330-3A4561FDC9B2}"/>
              </a:ext>
            </a:extLst>
          </p:cNvPr>
          <p:cNvPicPr>
            <a:picLocks noChangeAspect="1"/>
          </p:cNvPicPr>
          <p:nvPr/>
        </p:nvPicPr>
        <p:blipFill>
          <a:blip r:embed="rId3"/>
          <a:stretch>
            <a:fillRect/>
          </a:stretch>
        </p:blipFill>
        <p:spPr>
          <a:xfrm>
            <a:off x="7420854" y="0"/>
            <a:ext cx="4823276" cy="6858000"/>
          </a:xfrm>
          <a:prstGeom prst="rect">
            <a:avLst/>
          </a:prstGeom>
        </p:spPr>
      </p:pic>
    </p:spTree>
    <p:extLst>
      <p:ext uri="{BB962C8B-B14F-4D97-AF65-F5344CB8AC3E}">
        <p14:creationId xmlns:p14="http://schemas.microsoft.com/office/powerpoint/2010/main" val="200386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B352FC-4C6C-01EC-25E0-D961FA9DB74F}"/>
              </a:ext>
            </a:extLst>
          </p:cNvPr>
          <p:cNvSpPr>
            <a:spLocks noGrp="1"/>
          </p:cNvSpPr>
          <p:nvPr>
            <p:ph type="title"/>
          </p:nvPr>
        </p:nvSpPr>
        <p:spPr/>
        <p:txBody>
          <a:bodyPr/>
          <a:lstStyle/>
          <a:p>
            <a:r>
              <a:rPr lang="nb-NO"/>
              <a:t>Hva er AMR?</a:t>
            </a:r>
          </a:p>
        </p:txBody>
      </p:sp>
      <p:sp>
        <p:nvSpPr>
          <p:cNvPr id="3" name="Plassholder for tekst 2">
            <a:extLst>
              <a:ext uri="{FF2B5EF4-FFF2-40B4-BE49-F238E27FC236}">
                <a16:creationId xmlns:a16="http://schemas.microsoft.com/office/drawing/2014/main" id="{3E9D4F85-360E-A8F7-A2EB-B41DE9EE5EC8}"/>
              </a:ext>
            </a:extLst>
          </p:cNvPr>
          <p:cNvSpPr>
            <a:spLocks noGrp="1"/>
          </p:cNvSpPr>
          <p:nvPr>
            <p:ph type="body" sz="quarter" idx="11"/>
          </p:nvPr>
        </p:nvSpPr>
        <p:spPr/>
        <p:txBody>
          <a:bodyPr/>
          <a:lstStyle/>
          <a:p>
            <a:r>
              <a:rPr lang="nb-NO"/>
              <a:t>Antimikrobielle midler og antimikrobiell resistens (AMR)</a:t>
            </a:r>
          </a:p>
        </p:txBody>
      </p:sp>
      <p:sp>
        <p:nvSpPr>
          <p:cNvPr id="4" name="Plassholder for tekst 3">
            <a:extLst>
              <a:ext uri="{FF2B5EF4-FFF2-40B4-BE49-F238E27FC236}">
                <a16:creationId xmlns:a16="http://schemas.microsoft.com/office/drawing/2014/main" id="{F315DA7D-1C6E-8F54-D096-89CA4498FE25}"/>
              </a:ext>
            </a:extLst>
          </p:cNvPr>
          <p:cNvSpPr>
            <a:spLocks noGrp="1"/>
          </p:cNvSpPr>
          <p:nvPr>
            <p:ph type="body" sz="quarter" idx="10"/>
          </p:nvPr>
        </p:nvSpPr>
        <p:spPr/>
        <p:txBody>
          <a:bodyPr>
            <a:normAutofit fontScale="85000" lnSpcReduction="20000"/>
          </a:bodyPr>
          <a:lstStyle/>
          <a:p>
            <a:r>
              <a:rPr lang="nb-NO" b="1" dirty="0">
                <a:solidFill>
                  <a:srgbClr val="111111"/>
                </a:solidFill>
              </a:rPr>
              <a:t>A</a:t>
            </a:r>
            <a:r>
              <a:rPr lang="nb-NO" b="1" i="0" dirty="0">
                <a:solidFill>
                  <a:srgbClr val="111111"/>
                </a:solidFill>
                <a:effectLst/>
              </a:rPr>
              <a:t>ntimikrobielle midler </a:t>
            </a:r>
            <a:r>
              <a:rPr lang="nb-NO" b="0" i="0" dirty="0">
                <a:solidFill>
                  <a:srgbClr val="111111"/>
                </a:solidFill>
                <a:effectLst/>
              </a:rPr>
              <a:t>er en felles betegnelse for antibiotika, antivirale midler, soppdrepende midler og antiparasittiske midler, som brukes til å forebygge og behandle smittsomme sykdommer hos mennesker, dyr og planter. </a:t>
            </a:r>
            <a:br>
              <a:rPr lang="nb-NO" dirty="0"/>
            </a:br>
            <a:endParaRPr lang="nb-NO" dirty="0"/>
          </a:p>
          <a:p>
            <a:r>
              <a:rPr lang="nb-NO" b="1" i="0" dirty="0">
                <a:solidFill>
                  <a:srgbClr val="111111"/>
                </a:solidFill>
                <a:effectLst/>
              </a:rPr>
              <a:t>Antimikrobiell resistens (AMR) </a:t>
            </a:r>
            <a:r>
              <a:rPr lang="nb-NO" b="0" i="0" dirty="0">
                <a:solidFill>
                  <a:srgbClr val="111111"/>
                </a:solidFill>
                <a:effectLst/>
              </a:rPr>
              <a:t>oppstår når bakterier, virus, sopp og parasitter ikke lenger reagerer på antimikrobielle legemidler. </a:t>
            </a:r>
          </a:p>
          <a:p>
            <a:endParaRPr lang="nb-NO" dirty="0"/>
          </a:p>
          <a:p>
            <a:r>
              <a:rPr lang="nb-NO" b="1" i="0" dirty="0">
                <a:solidFill>
                  <a:srgbClr val="111111"/>
                </a:solidFill>
                <a:effectLst/>
              </a:rPr>
              <a:t>AMR</a:t>
            </a:r>
            <a:r>
              <a:rPr lang="nb-NO" b="0" i="0" dirty="0">
                <a:solidFill>
                  <a:srgbClr val="111111"/>
                </a:solidFill>
                <a:effectLst/>
              </a:rPr>
              <a:t> er en naturlig prosess som skjer over tid gjennom genetiske endringer. Fremvekst og spredning akselereres av menneskelig aktivitet, hovedsakelig misbruk og overforbruk av antimikrobielle midler.</a:t>
            </a:r>
            <a:endParaRPr lang="nb-NO" dirty="0"/>
          </a:p>
        </p:txBody>
      </p:sp>
      <p:sp>
        <p:nvSpPr>
          <p:cNvPr id="5" name="TekstSylinder 4">
            <a:extLst>
              <a:ext uri="{FF2B5EF4-FFF2-40B4-BE49-F238E27FC236}">
                <a16:creationId xmlns:a16="http://schemas.microsoft.com/office/drawing/2014/main" id="{B4C48E31-6A87-E709-E51B-058C3C319161}"/>
              </a:ext>
            </a:extLst>
          </p:cNvPr>
          <p:cNvSpPr txBox="1"/>
          <p:nvPr/>
        </p:nvSpPr>
        <p:spPr>
          <a:xfrm>
            <a:off x="1081825" y="6375042"/>
            <a:ext cx="4056845" cy="215444"/>
          </a:xfrm>
          <a:prstGeom prst="rect">
            <a:avLst/>
          </a:prstGeom>
          <a:noFill/>
        </p:spPr>
        <p:txBody>
          <a:bodyPr wrap="square" rtlCol="0">
            <a:spAutoFit/>
          </a:bodyPr>
          <a:lstStyle/>
          <a:p>
            <a:pPr algn="l"/>
            <a:r>
              <a:rPr lang="nb-NO" sz="800"/>
              <a:t>Ref.: </a:t>
            </a:r>
            <a:r>
              <a:rPr lang="nb-NO" sz="800" b="0" i="0">
                <a:solidFill>
                  <a:srgbClr val="0000EE"/>
                </a:solidFill>
                <a:effectLst/>
                <a:hlinkClick r:id="rId3" tooltip="https://www.who.int/news-room/fact-sheets/detail/antimicrobial-resistance"/>
              </a:rPr>
              <a:t>https://www.who.int/news-room/fact-sheets/detail/antimicrobial-resistance</a:t>
            </a:r>
            <a:endParaRPr lang="nb-NO" sz="800"/>
          </a:p>
        </p:txBody>
      </p:sp>
    </p:spTree>
    <p:extLst>
      <p:ext uri="{BB962C8B-B14F-4D97-AF65-F5344CB8AC3E}">
        <p14:creationId xmlns:p14="http://schemas.microsoft.com/office/powerpoint/2010/main" val="9684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2C55AB-E6CF-0CA3-B6FA-98F1F2C0DA61}"/>
              </a:ext>
            </a:extLst>
          </p:cNvPr>
          <p:cNvSpPr>
            <a:spLocks noGrp="1"/>
          </p:cNvSpPr>
          <p:nvPr>
            <p:ph type="title"/>
          </p:nvPr>
        </p:nvSpPr>
        <p:spPr>
          <a:xfrm>
            <a:off x="785995" y="515015"/>
            <a:ext cx="8464060" cy="769441"/>
          </a:xfrm>
        </p:spPr>
        <p:txBody>
          <a:bodyPr anchor="t">
            <a:normAutofit/>
          </a:bodyPr>
          <a:lstStyle/>
          <a:p>
            <a:r>
              <a:rPr lang="nb-NO" sz="4650"/>
              <a:t>Fortid og fremtid </a:t>
            </a:r>
            <a:endParaRPr lang="nb-NO"/>
          </a:p>
        </p:txBody>
      </p:sp>
      <p:sp>
        <p:nvSpPr>
          <p:cNvPr id="4" name="Plassholder for tekst 3">
            <a:extLst>
              <a:ext uri="{FF2B5EF4-FFF2-40B4-BE49-F238E27FC236}">
                <a16:creationId xmlns:a16="http://schemas.microsoft.com/office/drawing/2014/main" id="{D738BFA3-43D0-4DC9-6A5A-5088CF1B1648}"/>
              </a:ext>
            </a:extLst>
          </p:cNvPr>
          <p:cNvSpPr>
            <a:spLocks noGrp="1"/>
          </p:cNvSpPr>
          <p:nvPr>
            <p:ph type="body" sz="quarter" idx="10"/>
          </p:nvPr>
        </p:nvSpPr>
        <p:spPr>
          <a:xfrm>
            <a:off x="781150" y="1284456"/>
            <a:ext cx="10935721" cy="4406955"/>
          </a:xfrm>
        </p:spPr>
        <p:txBody>
          <a:bodyPr vert="horz" lIns="0" tIns="0" rIns="0" bIns="0" rtlCol="0" anchor="t">
            <a:noAutofit/>
          </a:bodyPr>
          <a:lstStyle/>
          <a:p>
            <a:pPr marL="0" indent="0">
              <a:lnSpc>
                <a:spcPct val="110000"/>
              </a:lnSpc>
              <a:spcAft>
                <a:spcPts val="800"/>
              </a:spcAft>
              <a:buNone/>
            </a:pPr>
            <a:r>
              <a:rPr lang="nb-NO" sz="2400" kern="100" dirty="0">
                <a:effectLst/>
              </a:rPr>
              <a:t>Oppdagelsen av antibiotika </a:t>
            </a:r>
            <a:r>
              <a:rPr lang="nb-NO" sz="2400" kern="100" dirty="0"/>
              <a:t>var et svært viktig medisinsk fremskritt</a:t>
            </a:r>
            <a:endParaRPr lang="nb-NO" sz="2400" kern="100" dirty="0">
              <a:ea typeface="Calibri"/>
              <a:cs typeface="Calibri"/>
            </a:endParaRPr>
          </a:p>
          <a:p>
            <a:pPr marL="493395" lvl="1">
              <a:lnSpc>
                <a:spcPct val="110000"/>
              </a:lnSpc>
              <a:spcAft>
                <a:spcPts val="800"/>
              </a:spcAft>
              <a:buFont typeface="Courier New" panose="020B0604020202020204" pitchFamily="34" charset="0"/>
              <a:buChar char="o"/>
            </a:pPr>
            <a:r>
              <a:rPr lang="nb-NO" sz="2400" kern="100" dirty="0"/>
              <a:t>1920-1960 tallet: flere store og viktige grupper med antibiotika ble tilgjengelig (penicilliner, </a:t>
            </a:r>
            <a:r>
              <a:rPr lang="nb-NO" sz="2400" kern="100" dirty="0" err="1"/>
              <a:t>cefalosporiner</a:t>
            </a:r>
            <a:r>
              <a:rPr lang="nb-NO" sz="2400" kern="100" dirty="0"/>
              <a:t>, </a:t>
            </a:r>
            <a:r>
              <a:rPr lang="nb-NO" sz="2400" kern="100" dirty="0" err="1"/>
              <a:t>tetracykliner</a:t>
            </a:r>
            <a:r>
              <a:rPr lang="nb-NO" sz="2400" kern="100" dirty="0"/>
              <a:t> mm)</a:t>
            </a:r>
            <a:endParaRPr lang="nb-NO" sz="2400" kern="100" dirty="0">
              <a:ea typeface="Calibri" panose="020F0502020204030204"/>
              <a:cs typeface="Calibri" panose="020F0502020204030204"/>
            </a:endParaRPr>
          </a:p>
          <a:p>
            <a:pPr marL="493395" lvl="1">
              <a:lnSpc>
                <a:spcPct val="110000"/>
              </a:lnSpc>
              <a:spcAft>
                <a:spcPts val="800"/>
              </a:spcAft>
              <a:buFont typeface="Courier New" panose="020B0604020202020204" pitchFamily="34" charset="0"/>
              <a:buChar char="o"/>
            </a:pPr>
            <a:r>
              <a:rPr lang="nb-NO" sz="2400" kern="100" dirty="0"/>
              <a:t>1940 tallet: første rapporterte resistenstilfelle. Gul stafylokokk som var resistent mot penicillin</a:t>
            </a:r>
            <a:endParaRPr lang="nb-NO" sz="2400" kern="100" dirty="0">
              <a:ea typeface="Calibri" panose="020F0502020204030204"/>
              <a:cs typeface="Calibri" panose="020F0502020204030204"/>
            </a:endParaRPr>
          </a:p>
          <a:p>
            <a:pPr marL="0" indent="0">
              <a:lnSpc>
                <a:spcPct val="110000"/>
              </a:lnSpc>
              <a:spcAft>
                <a:spcPts val="800"/>
              </a:spcAft>
              <a:buNone/>
            </a:pPr>
            <a:r>
              <a:rPr lang="nb-NO" sz="2400" dirty="0"/>
              <a:t>Hva bringer fremtiden?</a:t>
            </a:r>
            <a:endParaRPr lang="nb-NO" sz="2400" dirty="0">
              <a:ea typeface="Calibri" panose="020F0502020204030204"/>
              <a:cs typeface="Calibri" panose="020F0502020204030204"/>
            </a:endParaRPr>
          </a:p>
          <a:p>
            <a:pPr marL="534670" lvl="1">
              <a:spcAft>
                <a:spcPts val="300"/>
              </a:spcAft>
              <a:buFont typeface="Courier New" panose="020B0604020202020204" pitchFamily="34" charset="0"/>
              <a:buChar char="o"/>
            </a:pPr>
            <a:r>
              <a:rPr lang="nb-NO" sz="2400" dirty="0"/>
              <a:t>Det er estimert at på verdensbasis i 2050 vil 8.2 millioner dødsfall være assosiert med AMR og 1.9 millioner dødsfall vil være direkte forårsaket av AMR.  </a:t>
            </a:r>
            <a:endParaRPr lang="nb-NO" sz="2400" dirty="0">
              <a:ea typeface="Calibri" panose="020F0502020204030204"/>
              <a:cs typeface="Calibri" panose="020F0502020204030204"/>
            </a:endParaRPr>
          </a:p>
          <a:p>
            <a:pPr marL="534670" lvl="1">
              <a:spcAft>
                <a:spcPts val="300"/>
              </a:spcAft>
              <a:buFont typeface="Courier New" panose="020B0604020202020204" pitchFamily="34" charset="0"/>
              <a:buChar char="o"/>
            </a:pPr>
            <a:r>
              <a:rPr lang="nb-NO" sz="2400" b="0" i="0" dirty="0" err="1">
                <a:solidFill>
                  <a:srgbClr val="1B1B1B"/>
                </a:solidFill>
                <a:effectLst/>
              </a:rPr>
              <a:t>Lavinnteksland</a:t>
            </a:r>
            <a:r>
              <a:rPr lang="nb-NO" sz="2400" b="0" i="0" dirty="0">
                <a:solidFill>
                  <a:srgbClr val="1B1B1B"/>
                </a:solidFill>
                <a:effectLst/>
              </a:rPr>
              <a:t> i Sør-Asia, </a:t>
            </a:r>
            <a:r>
              <a:rPr lang="nb-NO" sz="2400" dirty="0">
                <a:solidFill>
                  <a:srgbClr val="1B1B1B"/>
                </a:solidFill>
              </a:rPr>
              <a:t>L</a:t>
            </a:r>
            <a:r>
              <a:rPr lang="nb-NO" sz="2400" b="0" i="0" dirty="0">
                <a:solidFill>
                  <a:srgbClr val="1B1B1B"/>
                </a:solidFill>
                <a:effectLst/>
              </a:rPr>
              <a:t>atin-Amerika og </a:t>
            </a:r>
            <a:r>
              <a:rPr lang="nb-NO" sz="2400" dirty="0" err="1">
                <a:solidFill>
                  <a:srgbClr val="1B1B1B"/>
                </a:solidFill>
              </a:rPr>
              <a:t>karibien</a:t>
            </a:r>
            <a:r>
              <a:rPr lang="nb-NO" sz="2400" dirty="0">
                <a:solidFill>
                  <a:srgbClr val="1B1B1B"/>
                </a:solidFill>
              </a:rPr>
              <a:t> vil bli hardest rammet</a:t>
            </a:r>
            <a:endParaRPr lang="nb-NO" sz="2400" dirty="0">
              <a:solidFill>
                <a:srgbClr val="1B1B1B"/>
              </a:solidFill>
              <a:ea typeface="Calibri" panose="020F0502020204030204"/>
              <a:cs typeface="Calibri" panose="020F0502020204030204"/>
            </a:endParaRPr>
          </a:p>
          <a:p>
            <a:pPr marL="534670" lvl="1">
              <a:spcAft>
                <a:spcPts val="300"/>
              </a:spcAft>
              <a:buFont typeface="Courier New" panose="020B0604020202020204" pitchFamily="34" charset="0"/>
              <a:buChar char="o"/>
            </a:pPr>
            <a:r>
              <a:rPr lang="nb-NO" sz="2400" b="0" i="0" dirty="0">
                <a:solidFill>
                  <a:srgbClr val="1B1B1B"/>
                </a:solidFill>
                <a:effectLst/>
              </a:rPr>
              <a:t>Økning</a:t>
            </a:r>
            <a:r>
              <a:rPr lang="nb-NO" sz="2400" dirty="0">
                <a:solidFill>
                  <a:srgbClr val="1B1B1B"/>
                </a:solidFill>
              </a:rPr>
              <a:t>en i dødsfall forårsaket av AMR vil være størst hos de over 70 år</a:t>
            </a:r>
            <a:endParaRPr lang="nb-NO" sz="2400" kern="100" dirty="0">
              <a:ea typeface="Calibri" panose="020F0502020204030204"/>
              <a:cs typeface="Calibri" panose="020F0502020204030204"/>
            </a:endParaRPr>
          </a:p>
          <a:p>
            <a:pPr marL="0" indent="0">
              <a:lnSpc>
                <a:spcPct val="110000"/>
              </a:lnSpc>
              <a:buNone/>
            </a:pPr>
            <a:endParaRPr lang="nb-NO" sz="2400" dirty="0"/>
          </a:p>
        </p:txBody>
      </p:sp>
      <p:sp>
        <p:nvSpPr>
          <p:cNvPr id="5" name="TekstSylinder 4">
            <a:extLst>
              <a:ext uri="{FF2B5EF4-FFF2-40B4-BE49-F238E27FC236}">
                <a16:creationId xmlns:a16="http://schemas.microsoft.com/office/drawing/2014/main" id="{46248E2E-B529-BCFA-0842-5F0BC933D8EF}"/>
              </a:ext>
            </a:extLst>
          </p:cNvPr>
          <p:cNvSpPr txBox="1"/>
          <p:nvPr/>
        </p:nvSpPr>
        <p:spPr>
          <a:xfrm>
            <a:off x="1450935" y="6342985"/>
            <a:ext cx="9596149" cy="449354"/>
          </a:xfrm>
          <a:prstGeom prst="rect">
            <a:avLst/>
          </a:prstGeom>
          <a:noFill/>
        </p:spPr>
        <p:txBody>
          <a:bodyPr wrap="square" lIns="91440" tIns="45720" rIns="91440" bIns="45720" rtlCol="0" anchor="t">
            <a:spAutoFit/>
          </a:bodyPr>
          <a:lstStyle/>
          <a:p>
            <a:pPr marL="0" marR="0" lvl="0" indent="0" algn="l" defTabSz="914446" rtl="0" eaLnBrk="1" fontAlgn="auto" latinLnBrk="0" hangingPunct="1">
              <a:lnSpc>
                <a:spcPct val="120000"/>
              </a:lnSpc>
              <a:spcBef>
                <a:spcPts val="0"/>
              </a:spcBef>
              <a:spcAft>
                <a:spcPts val="300"/>
              </a:spcAft>
              <a:buClr>
                <a:srgbClr val="EE7068"/>
              </a:buClr>
              <a:buSzPct val="110000"/>
              <a:buFont typeface="Arial" panose="020B0604020202020204" pitchFamily="34" charset="0"/>
              <a:buNone/>
              <a:tabLst/>
              <a:defRPr/>
            </a:pPr>
            <a:r>
              <a:rPr kumimoji="0" lang="nb-NO" sz="1000" b="0" i="1" u="none" strike="noStrike" kern="1200" cap="none" spc="0" normalizeH="0" baseline="0" noProof="0" dirty="0">
                <a:ln>
                  <a:noFill/>
                </a:ln>
                <a:solidFill>
                  <a:srgbClr val="222222"/>
                </a:solidFill>
                <a:effectLst/>
                <a:uLnTx/>
                <a:uFillTx/>
                <a:ea typeface="Calibri Light"/>
                <a:cs typeface="Calibri Light"/>
              </a:rPr>
              <a:t>Kilde: </a:t>
            </a:r>
            <a:r>
              <a:rPr kumimoji="0" lang="nb-NO" sz="1000" b="0" i="1" u="none" strike="noStrike" kern="1200" cap="none" spc="0" normalizeH="0" baseline="0" noProof="0" dirty="0">
                <a:ln>
                  <a:noFill/>
                </a:ln>
                <a:solidFill>
                  <a:srgbClr val="212121"/>
                </a:solidFill>
                <a:effectLst/>
                <a:uLnTx/>
                <a:uFillTx/>
                <a:ea typeface="Calibri Light"/>
                <a:cs typeface="Calibri Light"/>
              </a:rPr>
              <a:t>GBD 2021 Antimicrobial </a:t>
            </a:r>
            <a:r>
              <a:rPr kumimoji="0" lang="nb-NO" sz="1000" b="0" i="1" u="none" strike="noStrike" kern="1200" cap="none" spc="0" normalizeH="0" baseline="0" noProof="0" dirty="0" err="1">
                <a:ln>
                  <a:noFill/>
                </a:ln>
                <a:solidFill>
                  <a:srgbClr val="212121"/>
                </a:solidFill>
                <a:effectLst/>
                <a:uLnTx/>
                <a:uFillTx/>
                <a:ea typeface="Calibri Light"/>
                <a:cs typeface="Calibri Light"/>
              </a:rPr>
              <a:t>Resistance</a:t>
            </a:r>
            <a:r>
              <a:rPr kumimoji="0" lang="nb-NO" sz="1000" b="0" i="1" u="none" strike="noStrike" kern="1200" cap="none" spc="0" normalizeH="0" baseline="0" noProof="0" dirty="0">
                <a:ln>
                  <a:noFill/>
                </a:ln>
                <a:solidFill>
                  <a:srgbClr val="212121"/>
                </a:solidFill>
                <a:effectLst/>
                <a:uLnTx/>
                <a:uFillTx/>
                <a:ea typeface="Calibri Light"/>
                <a:cs typeface="Calibri Light"/>
              </a:rPr>
              <a:t> </a:t>
            </a:r>
            <a:r>
              <a:rPr kumimoji="0" lang="nb-NO" sz="1000" b="0" i="1" u="none" strike="noStrike" kern="1200" cap="none" spc="0" normalizeH="0" baseline="0" noProof="0" dirty="0" err="1">
                <a:ln>
                  <a:noFill/>
                </a:ln>
                <a:solidFill>
                  <a:srgbClr val="212121"/>
                </a:solidFill>
                <a:effectLst/>
                <a:uLnTx/>
                <a:uFillTx/>
                <a:ea typeface="Calibri Light"/>
                <a:cs typeface="Calibri Light"/>
              </a:rPr>
              <a:t>Collaborators</a:t>
            </a:r>
            <a:r>
              <a:rPr kumimoji="0" lang="nb-NO" sz="1000" b="0" i="1" u="none" strike="noStrike" kern="1200" cap="none" spc="0" normalizeH="0" baseline="0" noProof="0" dirty="0">
                <a:ln>
                  <a:noFill/>
                </a:ln>
                <a:solidFill>
                  <a:srgbClr val="212121"/>
                </a:solidFill>
                <a:effectLst/>
                <a:uLnTx/>
                <a:uFillTx/>
                <a:ea typeface="Calibri Light"/>
                <a:cs typeface="Calibri Light"/>
              </a:rPr>
              <a:t>. Global </a:t>
            </a:r>
            <a:r>
              <a:rPr kumimoji="0" lang="nb-NO" sz="1000" b="0" i="1" u="none" strike="noStrike" kern="1200" cap="none" spc="0" normalizeH="0" baseline="0" noProof="0" dirty="0" err="1">
                <a:ln>
                  <a:noFill/>
                </a:ln>
                <a:solidFill>
                  <a:srgbClr val="212121"/>
                </a:solidFill>
                <a:effectLst/>
                <a:uLnTx/>
                <a:uFillTx/>
                <a:ea typeface="Calibri Light"/>
                <a:cs typeface="Calibri Light"/>
              </a:rPr>
              <a:t>burden</a:t>
            </a:r>
            <a:r>
              <a:rPr kumimoji="0" lang="nb-NO" sz="1000" b="0" i="1" u="none" strike="noStrike" kern="1200" cap="none" spc="0" normalizeH="0" baseline="0" noProof="0" dirty="0">
                <a:ln>
                  <a:noFill/>
                </a:ln>
                <a:solidFill>
                  <a:srgbClr val="212121"/>
                </a:solidFill>
                <a:effectLst/>
                <a:uLnTx/>
                <a:uFillTx/>
                <a:ea typeface="Calibri Light"/>
                <a:cs typeface="Calibri Light"/>
              </a:rPr>
              <a:t> </a:t>
            </a:r>
            <a:r>
              <a:rPr kumimoji="0" lang="nb-NO" sz="1000" b="0" i="1" u="none" strike="noStrike" kern="1200" cap="none" spc="0" normalizeH="0" baseline="0" noProof="0" dirty="0" err="1">
                <a:ln>
                  <a:noFill/>
                </a:ln>
                <a:solidFill>
                  <a:srgbClr val="212121"/>
                </a:solidFill>
                <a:effectLst/>
                <a:uLnTx/>
                <a:uFillTx/>
                <a:ea typeface="Calibri Light"/>
                <a:cs typeface="Calibri Light"/>
              </a:rPr>
              <a:t>of</a:t>
            </a:r>
            <a:r>
              <a:rPr kumimoji="0" lang="nb-NO" sz="1000" b="0" i="1" u="none" strike="noStrike" kern="1200" cap="none" spc="0" normalizeH="0" baseline="0" noProof="0" dirty="0">
                <a:ln>
                  <a:noFill/>
                </a:ln>
                <a:solidFill>
                  <a:srgbClr val="212121"/>
                </a:solidFill>
                <a:effectLst/>
                <a:uLnTx/>
                <a:uFillTx/>
                <a:ea typeface="Calibri Light"/>
                <a:cs typeface="Calibri Light"/>
              </a:rPr>
              <a:t> </a:t>
            </a:r>
            <a:r>
              <a:rPr kumimoji="0" lang="nb-NO" sz="1000" b="0" u="none" strike="noStrike" kern="1200" cap="none" spc="0" normalizeH="0" baseline="0" noProof="0" dirty="0" err="1">
                <a:ln>
                  <a:noFill/>
                </a:ln>
                <a:solidFill>
                  <a:srgbClr val="212121"/>
                </a:solidFill>
                <a:effectLst/>
                <a:uLnTx/>
                <a:uFillTx/>
                <a:ea typeface="Calibri Light"/>
                <a:cs typeface="Calibri Light"/>
              </a:rPr>
              <a:t>bacterial</a:t>
            </a:r>
            <a:r>
              <a:rPr kumimoji="0" lang="nb-NO" sz="1000" b="0" i="1" u="none" strike="noStrike" kern="1200" cap="none" spc="0" normalizeH="0" baseline="0" noProof="0" dirty="0">
                <a:ln>
                  <a:noFill/>
                </a:ln>
                <a:solidFill>
                  <a:srgbClr val="212121"/>
                </a:solidFill>
                <a:effectLst/>
                <a:uLnTx/>
                <a:uFillTx/>
                <a:ea typeface="Calibri Light"/>
                <a:cs typeface="Calibri Light"/>
              </a:rPr>
              <a:t> antimicrobial </a:t>
            </a:r>
            <a:r>
              <a:rPr kumimoji="0" lang="nb-NO" sz="1000" b="0" i="1" u="none" strike="noStrike" kern="1200" cap="none" spc="0" normalizeH="0" baseline="0" noProof="0" dirty="0" err="1">
                <a:ln>
                  <a:noFill/>
                </a:ln>
                <a:solidFill>
                  <a:srgbClr val="212121"/>
                </a:solidFill>
                <a:effectLst/>
                <a:uLnTx/>
                <a:uFillTx/>
                <a:ea typeface="Calibri Light"/>
                <a:cs typeface="Calibri Light"/>
              </a:rPr>
              <a:t>resistance</a:t>
            </a:r>
            <a:r>
              <a:rPr kumimoji="0" lang="nb-NO" sz="1000" b="0" i="1" u="none" strike="noStrike" kern="1200" cap="none" spc="0" normalizeH="0" baseline="0" noProof="0" dirty="0">
                <a:ln>
                  <a:noFill/>
                </a:ln>
                <a:solidFill>
                  <a:srgbClr val="212121"/>
                </a:solidFill>
                <a:effectLst/>
                <a:uLnTx/>
                <a:uFillTx/>
                <a:ea typeface="Calibri Light"/>
                <a:cs typeface="Calibri Light"/>
              </a:rPr>
              <a:t> 1990-2021: a </a:t>
            </a:r>
            <a:r>
              <a:rPr kumimoji="0" lang="nb-NO" sz="1000" b="0" i="1" u="none" strike="noStrike" kern="1200" cap="none" spc="0" normalizeH="0" baseline="0" noProof="0" dirty="0" err="1">
                <a:ln>
                  <a:noFill/>
                </a:ln>
                <a:solidFill>
                  <a:srgbClr val="212121"/>
                </a:solidFill>
                <a:effectLst/>
                <a:uLnTx/>
                <a:uFillTx/>
                <a:ea typeface="Calibri Light"/>
                <a:cs typeface="Calibri Light"/>
              </a:rPr>
              <a:t>systematic</a:t>
            </a:r>
            <a:r>
              <a:rPr kumimoji="0" lang="nb-NO" sz="1000" b="0" i="1" u="none" strike="noStrike" kern="1200" cap="none" spc="0" normalizeH="0" baseline="0" noProof="0" dirty="0">
                <a:ln>
                  <a:noFill/>
                </a:ln>
                <a:solidFill>
                  <a:srgbClr val="212121"/>
                </a:solidFill>
                <a:effectLst/>
                <a:uLnTx/>
                <a:uFillTx/>
                <a:ea typeface="Calibri Light"/>
                <a:cs typeface="Calibri Light"/>
              </a:rPr>
              <a:t> </a:t>
            </a:r>
            <a:r>
              <a:rPr kumimoji="0" lang="nb-NO" sz="1000" b="0" i="1" u="none" strike="noStrike" kern="1200" cap="none" spc="0" normalizeH="0" baseline="0" noProof="0" dirty="0" err="1">
                <a:ln>
                  <a:noFill/>
                </a:ln>
                <a:solidFill>
                  <a:srgbClr val="212121"/>
                </a:solidFill>
                <a:effectLst/>
                <a:uLnTx/>
                <a:uFillTx/>
                <a:ea typeface="Calibri Light"/>
                <a:cs typeface="Calibri Light"/>
              </a:rPr>
              <a:t>analysis</a:t>
            </a:r>
            <a:r>
              <a:rPr kumimoji="0" lang="nb-NO" sz="1000" b="0" i="1" u="none" strike="noStrike" kern="1200" cap="none" spc="0" normalizeH="0" baseline="0" noProof="0" dirty="0">
                <a:ln>
                  <a:noFill/>
                </a:ln>
                <a:solidFill>
                  <a:srgbClr val="212121"/>
                </a:solidFill>
                <a:effectLst/>
                <a:uLnTx/>
                <a:uFillTx/>
                <a:ea typeface="Calibri Light"/>
                <a:cs typeface="Calibri Light"/>
              </a:rPr>
              <a:t> </a:t>
            </a:r>
            <a:r>
              <a:rPr kumimoji="0" lang="nb-NO" sz="1000" b="0" i="1" u="none" strike="noStrike" kern="1200" cap="none" spc="0" normalizeH="0" baseline="0" noProof="0" dirty="0" err="1">
                <a:ln>
                  <a:noFill/>
                </a:ln>
                <a:solidFill>
                  <a:srgbClr val="212121"/>
                </a:solidFill>
                <a:effectLst/>
                <a:uLnTx/>
                <a:uFillTx/>
                <a:ea typeface="Calibri Light"/>
                <a:cs typeface="Calibri Light"/>
              </a:rPr>
              <a:t>with</a:t>
            </a:r>
            <a:r>
              <a:rPr kumimoji="0" lang="nb-NO" sz="1000" b="0" i="1" u="none" strike="noStrike" kern="1200" cap="none" spc="0" normalizeH="0" baseline="0" noProof="0" dirty="0">
                <a:ln>
                  <a:noFill/>
                </a:ln>
                <a:solidFill>
                  <a:srgbClr val="212121"/>
                </a:solidFill>
                <a:effectLst/>
                <a:uLnTx/>
                <a:uFillTx/>
                <a:ea typeface="Calibri Light"/>
                <a:cs typeface="Calibri Light"/>
              </a:rPr>
              <a:t> </a:t>
            </a:r>
            <a:r>
              <a:rPr kumimoji="0" lang="nb-NO" sz="1000" b="0" i="1" u="none" strike="noStrike" kern="1200" cap="none" spc="0" normalizeH="0" baseline="0" noProof="0" dirty="0" err="1">
                <a:ln>
                  <a:noFill/>
                </a:ln>
                <a:solidFill>
                  <a:srgbClr val="212121"/>
                </a:solidFill>
                <a:effectLst/>
                <a:uLnTx/>
                <a:uFillTx/>
                <a:ea typeface="Calibri Light"/>
                <a:cs typeface="Calibri Light"/>
              </a:rPr>
              <a:t>forecasts</a:t>
            </a:r>
            <a:r>
              <a:rPr kumimoji="0" lang="nb-NO" sz="1000" b="0" i="1" u="none" strike="noStrike" kern="1200" cap="none" spc="0" normalizeH="0" baseline="0" noProof="0" dirty="0">
                <a:ln>
                  <a:noFill/>
                </a:ln>
                <a:solidFill>
                  <a:srgbClr val="212121"/>
                </a:solidFill>
                <a:effectLst/>
                <a:uLnTx/>
                <a:uFillTx/>
                <a:ea typeface="Calibri Light"/>
                <a:cs typeface="Calibri Light"/>
              </a:rPr>
              <a:t> to 2050. </a:t>
            </a:r>
            <a:r>
              <a:rPr kumimoji="0" lang="nb-NO" sz="1000" b="0" i="1" u="none" strike="noStrike" kern="1200" cap="none" spc="0" normalizeH="0" baseline="0" noProof="0" dirty="0" err="1">
                <a:ln>
                  <a:noFill/>
                </a:ln>
                <a:solidFill>
                  <a:srgbClr val="212121"/>
                </a:solidFill>
                <a:effectLst/>
                <a:uLnTx/>
                <a:uFillTx/>
                <a:ea typeface="Calibri Light"/>
                <a:cs typeface="Calibri Light"/>
              </a:rPr>
              <a:t>Lancet</a:t>
            </a:r>
            <a:r>
              <a:rPr kumimoji="0" lang="nb-NO" sz="1000" b="0" i="1" u="none" strike="noStrike" kern="1200" cap="none" spc="0" normalizeH="0" baseline="0" noProof="0" dirty="0">
                <a:ln>
                  <a:noFill/>
                </a:ln>
                <a:solidFill>
                  <a:srgbClr val="212121"/>
                </a:solidFill>
                <a:effectLst/>
                <a:uLnTx/>
                <a:uFillTx/>
                <a:ea typeface="Calibri Light"/>
                <a:cs typeface="Calibri Light"/>
              </a:rPr>
              <a:t>. 2024 </a:t>
            </a:r>
            <a:r>
              <a:rPr kumimoji="0" lang="nb-NO" sz="1000" b="0" i="1" u="none" strike="noStrike" kern="1200" cap="none" spc="0" normalizeH="0" baseline="0" noProof="0" dirty="0" err="1">
                <a:ln>
                  <a:noFill/>
                </a:ln>
                <a:solidFill>
                  <a:srgbClr val="212121"/>
                </a:solidFill>
                <a:effectLst/>
                <a:uLnTx/>
                <a:uFillTx/>
                <a:ea typeface="Calibri Light"/>
                <a:cs typeface="Calibri Light"/>
              </a:rPr>
              <a:t>Sep</a:t>
            </a:r>
            <a:r>
              <a:rPr kumimoji="0" lang="nb-NO" sz="1000" b="0" i="1" u="none" strike="noStrike" kern="1200" cap="none" spc="0" normalizeH="0" baseline="0" noProof="0" dirty="0">
                <a:ln>
                  <a:noFill/>
                </a:ln>
                <a:solidFill>
                  <a:srgbClr val="212121"/>
                </a:solidFill>
                <a:effectLst/>
                <a:uLnTx/>
                <a:uFillTx/>
                <a:ea typeface="Calibri Light"/>
                <a:cs typeface="Calibri Light"/>
              </a:rPr>
              <a:t> 28;404:1199-1226</a:t>
            </a:r>
            <a:endParaRPr kumimoji="0" lang="nb-NO" sz="1000" b="0" i="1" u="none" strike="noStrike" kern="1200" cap="none" spc="0" normalizeH="0" baseline="0" noProof="0" dirty="0">
              <a:ln>
                <a:noFill/>
              </a:ln>
              <a:solidFill>
                <a:srgbClr val="222222"/>
              </a:solidFill>
              <a:effectLst/>
              <a:uLnTx/>
              <a:uFillTx/>
              <a:ea typeface="Calibri Light"/>
              <a:cs typeface="Calibri Light"/>
            </a:endParaRPr>
          </a:p>
        </p:txBody>
      </p:sp>
    </p:spTree>
    <p:extLst>
      <p:ext uri="{BB962C8B-B14F-4D97-AF65-F5344CB8AC3E}">
        <p14:creationId xmlns:p14="http://schemas.microsoft.com/office/powerpoint/2010/main" val="17493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8BA0EB-5BA7-A7A3-9C4E-C751B26B9D49}"/>
              </a:ext>
            </a:extLst>
          </p:cNvPr>
          <p:cNvPicPr>
            <a:picLocks noChangeAspect="1"/>
          </p:cNvPicPr>
          <p:nvPr/>
        </p:nvPicPr>
        <p:blipFill>
          <a:blip r:embed="rId3"/>
          <a:srcRect t="1151" r="105" b="2398"/>
          <a:stretch/>
        </p:blipFill>
        <p:spPr>
          <a:xfrm>
            <a:off x="7143750" y="1996404"/>
            <a:ext cx="4905375" cy="2865192"/>
          </a:xfrm>
          <a:prstGeom prst="rect">
            <a:avLst/>
          </a:prstGeom>
        </p:spPr>
      </p:pic>
      <p:sp>
        <p:nvSpPr>
          <p:cNvPr id="2" name="Tittel 1">
            <a:extLst>
              <a:ext uri="{FF2B5EF4-FFF2-40B4-BE49-F238E27FC236}">
                <a16:creationId xmlns:a16="http://schemas.microsoft.com/office/drawing/2014/main" id="{3F2D8261-D2EB-A04A-84E5-8AC3DBC782A8}"/>
              </a:ext>
            </a:extLst>
          </p:cNvPr>
          <p:cNvSpPr>
            <a:spLocks noGrp="1"/>
          </p:cNvSpPr>
          <p:nvPr>
            <p:ph type="title"/>
          </p:nvPr>
        </p:nvSpPr>
        <p:spPr>
          <a:xfrm>
            <a:off x="691816" y="425116"/>
            <a:ext cx="10260976" cy="1288301"/>
          </a:xfrm>
        </p:spPr>
        <p:txBody>
          <a:bodyPr anchor="t">
            <a:normAutofit/>
          </a:bodyPr>
          <a:lstStyle/>
          <a:p>
            <a:r>
              <a:rPr lang="nb-NO"/>
              <a:t>Hva bidrar til utvikling av antibiotikaresistens?</a:t>
            </a:r>
          </a:p>
        </p:txBody>
      </p:sp>
      <p:sp>
        <p:nvSpPr>
          <p:cNvPr id="7" name="Plassholder for tekst 6">
            <a:extLst>
              <a:ext uri="{FF2B5EF4-FFF2-40B4-BE49-F238E27FC236}">
                <a16:creationId xmlns:a16="http://schemas.microsoft.com/office/drawing/2014/main" id="{57157826-F75A-9948-6C43-C4A85129654A}"/>
              </a:ext>
            </a:extLst>
          </p:cNvPr>
          <p:cNvSpPr>
            <a:spLocks noGrp="1"/>
          </p:cNvSpPr>
          <p:nvPr>
            <p:ph type="body" sz="quarter" idx="10"/>
          </p:nvPr>
        </p:nvSpPr>
        <p:spPr>
          <a:xfrm>
            <a:off x="521761" y="2026068"/>
            <a:ext cx="7450664" cy="3933770"/>
          </a:xfrm>
        </p:spPr>
        <p:txBody>
          <a:bodyPr vert="horz" lIns="0" tIns="0" rIns="0" bIns="0" rtlCol="0" anchor="t">
            <a:normAutofit fontScale="92500" lnSpcReduction="10000"/>
          </a:bodyPr>
          <a:lstStyle/>
          <a:p>
            <a:pPr marL="269875" indent="-269875"/>
            <a:r>
              <a:rPr lang="nb-NO" dirty="0"/>
              <a:t>Overforbruk av antibiotika</a:t>
            </a:r>
          </a:p>
          <a:p>
            <a:pPr marL="269875" indent="-269875"/>
            <a:endParaRPr lang="en-US" dirty="0"/>
          </a:p>
          <a:p>
            <a:pPr marL="269875" indent="-269875"/>
            <a:r>
              <a:rPr lang="nb-NO" dirty="0"/>
              <a:t>Bruk av bredspektret antibiotika</a:t>
            </a:r>
            <a:endParaRPr lang="nb-NO" dirty="0">
              <a:ea typeface="Calibri"/>
              <a:cs typeface="Calibri"/>
            </a:endParaRPr>
          </a:p>
          <a:p>
            <a:pPr marL="269875" indent="-269875"/>
            <a:endParaRPr lang="nb-NO" dirty="0">
              <a:ea typeface="Calibri"/>
              <a:cs typeface="Calibri"/>
            </a:endParaRPr>
          </a:p>
          <a:p>
            <a:pPr marL="269875" indent="-269875"/>
            <a:r>
              <a:rPr lang="nb-NO" dirty="0"/>
              <a:t>Spredning av bakterier med antibiotikaresistens</a:t>
            </a:r>
            <a:endParaRPr lang="nb-NO" dirty="0">
              <a:ea typeface="Calibri"/>
              <a:cs typeface="Calibri"/>
            </a:endParaRPr>
          </a:p>
          <a:p>
            <a:pPr marL="269875" indent="-269875"/>
            <a:endParaRPr lang="nb-NO" dirty="0"/>
          </a:p>
          <a:p>
            <a:pPr marL="269875" indent="-269875"/>
            <a:r>
              <a:rPr lang="nb-NO" dirty="0">
                <a:ea typeface="Calibri"/>
                <a:cs typeface="Calibri"/>
              </a:rPr>
              <a:t>Manglende etterlevelse av basale smittevernrutiner og håndhygiene spesielt</a:t>
            </a:r>
          </a:p>
        </p:txBody>
      </p:sp>
      <p:sp>
        <p:nvSpPr>
          <p:cNvPr id="4" name="TekstSylinder 3">
            <a:extLst>
              <a:ext uri="{FF2B5EF4-FFF2-40B4-BE49-F238E27FC236}">
                <a16:creationId xmlns:a16="http://schemas.microsoft.com/office/drawing/2014/main" id="{CD128548-C1D0-2EE2-8D7B-95FE2953FD48}"/>
              </a:ext>
            </a:extLst>
          </p:cNvPr>
          <p:cNvSpPr txBox="1"/>
          <p:nvPr/>
        </p:nvSpPr>
        <p:spPr>
          <a:xfrm>
            <a:off x="8033805" y="4615375"/>
            <a:ext cx="4158195" cy="246221"/>
          </a:xfrm>
          <a:prstGeom prst="rect">
            <a:avLst/>
          </a:prstGeom>
          <a:noFill/>
        </p:spPr>
        <p:txBody>
          <a:bodyPr wrap="square" rtlCol="0">
            <a:spAutoFit/>
          </a:bodyPr>
          <a:lstStyle/>
          <a:p>
            <a:pPr algn="l"/>
            <a:r>
              <a:rPr lang="nb-NO" sz="1000" dirty="0"/>
              <a:t>Bilde: Cecilia Tomter, Nasjonal arbeidsgruppe for basale smittevernrutiner</a:t>
            </a:r>
          </a:p>
        </p:txBody>
      </p:sp>
    </p:spTree>
    <p:extLst>
      <p:ext uri="{BB962C8B-B14F-4D97-AF65-F5344CB8AC3E}">
        <p14:creationId xmlns:p14="http://schemas.microsoft.com/office/powerpoint/2010/main" val="212173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61D1D2-9FF7-9D26-B835-03B7DA0D2248}"/>
              </a:ext>
            </a:extLst>
          </p:cNvPr>
          <p:cNvSpPr>
            <a:spLocks noGrp="1"/>
          </p:cNvSpPr>
          <p:nvPr>
            <p:ph type="title"/>
          </p:nvPr>
        </p:nvSpPr>
        <p:spPr>
          <a:xfrm>
            <a:off x="510841" y="425116"/>
            <a:ext cx="4898401" cy="1288301"/>
          </a:xfrm>
        </p:spPr>
        <p:txBody>
          <a:bodyPr anchor="t">
            <a:normAutofit/>
          </a:bodyPr>
          <a:lstStyle/>
          <a:p>
            <a:r>
              <a:rPr lang="nb-NO"/>
              <a:t>Hvordan utvikler bakterier resistens?</a:t>
            </a:r>
          </a:p>
        </p:txBody>
      </p:sp>
      <p:sp>
        <p:nvSpPr>
          <p:cNvPr id="13" name="Text Placeholder 2">
            <a:extLst>
              <a:ext uri="{FF2B5EF4-FFF2-40B4-BE49-F238E27FC236}">
                <a16:creationId xmlns:a16="http://schemas.microsoft.com/office/drawing/2014/main" id="{5BE421DD-A028-D3D4-9972-BA24A9E7ED0A}"/>
              </a:ext>
            </a:extLst>
          </p:cNvPr>
          <p:cNvSpPr>
            <a:spLocks noGrp="1"/>
          </p:cNvSpPr>
          <p:nvPr>
            <p:ph type="body" sz="quarter" idx="10"/>
          </p:nvPr>
        </p:nvSpPr>
        <p:spPr>
          <a:xfrm>
            <a:off x="510841" y="2102269"/>
            <a:ext cx="5404184" cy="3612731"/>
          </a:xfrm>
        </p:spPr>
        <p:txBody>
          <a:bodyPr vert="horz" lIns="0" tIns="0" rIns="0" bIns="0" rtlCol="0" anchor="t">
            <a:normAutofit/>
          </a:bodyPr>
          <a:lstStyle/>
          <a:p>
            <a:pPr marL="269875" indent="-269875"/>
            <a:r>
              <a:rPr lang="nb-NO" sz="2400" dirty="0"/>
              <a:t>Naturlig resistens</a:t>
            </a:r>
            <a:endParaRPr lang="nb-NO" sz="2400" dirty="0">
              <a:ea typeface="Calibri" panose="020F0502020204030204"/>
              <a:cs typeface="Calibri" panose="020F0502020204030204"/>
            </a:endParaRPr>
          </a:p>
          <a:p>
            <a:pPr marL="534670" lvl="1"/>
            <a:r>
              <a:rPr lang="nb-NO" sz="2400" kern="100" dirty="0"/>
              <a:t>Medfødte evne til å motstå visse antibiotika </a:t>
            </a:r>
            <a:endParaRPr lang="en-US" sz="2400" dirty="0">
              <a:ea typeface="Calibri" panose="020F0502020204030204"/>
              <a:cs typeface="Calibri" panose="020F0502020204030204"/>
            </a:endParaRPr>
          </a:p>
          <a:p>
            <a:pPr marL="0" indent="0">
              <a:buNone/>
            </a:pPr>
            <a:endParaRPr lang="en-US" sz="2400" dirty="0"/>
          </a:p>
          <a:p>
            <a:pPr marL="269875" indent="-269875"/>
            <a:r>
              <a:rPr lang="nb-NO" sz="2400" dirty="0"/>
              <a:t>Ervervet resistens </a:t>
            </a:r>
            <a:endParaRPr lang="nb-NO" sz="2400" dirty="0">
              <a:ea typeface="Calibri"/>
              <a:cs typeface="Calibri"/>
            </a:endParaRPr>
          </a:p>
          <a:p>
            <a:pPr marL="534670" lvl="1"/>
            <a:r>
              <a:rPr lang="nb-NO" sz="2400" dirty="0"/>
              <a:t>Endring i arvestoff</a:t>
            </a:r>
            <a:endParaRPr lang="nb-NO" sz="2400" dirty="0">
              <a:ea typeface="Calibri" panose="020F0502020204030204"/>
              <a:cs typeface="Calibri" panose="020F0502020204030204"/>
            </a:endParaRPr>
          </a:p>
          <a:p>
            <a:pPr marL="534670" lvl="1"/>
            <a:r>
              <a:rPr lang="nb-NO" sz="2400" kern="100" dirty="0">
                <a:effectLst/>
                <a:ea typeface="Calibri"/>
                <a:cs typeface="Calibri"/>
              </a:rPr>
              <a:t>Henting og deling av resistensgener fra andre bakterier</a:t>
            </a:r>
            <a:endParaRPr lang="nb-NO" sz="1200" kern="100" dirty="0">
              <a:ea typeface="Calibri"/>
              <a:cs typeface="Calibri"/>
            </a:endParaRPr>
          </a:p>
          <a:p>
            <a:pPr marL="269875" indent="-269875"/>
            <a:endParaRPr lang="en-US" dirty="0">
              <a:ea typeface="Calibri" panose="020F0502020204030204"/>
              <a:cs typeface="Calibri" panose="020F0502020204030204"/>
            </a:endParaRPr>
          </a:p>
        </p:txBody>
      </p:sp>
      <p:sp>
        <p:nvSpPr>
          <p:cNvPr id="2" name="TekstSylinder 1">
            <a:extLst>
              <a:ext uri="{FF2B5EF4-FFF2-40B4-BE49-F238E27FC236}">
                <a16:creationId xmlns:a16="http://schemas.microsoft.com/office/drawing/2014/main" id="{9369A28C-9296-DE0E-A72D-83F2580AE1D7}"/>
              </a:ext>
            </a:extLst>
          </p:cNvPr>
          <p:cNvSpPr txBox="1"/>
          <p:nvPr/>
        </p:nvSpPr>
        <p:spPr>
          <a:xfrm>
            <a:off x="7578095" y="5527257"/>
            <a:ext cx="4613905" cy="400110"/>
          </a:xfrm>
          <a:prstGeom prst="rect">
            <a:avLst/>
          </a:prstGeom>
          <a:noFill/>
        </p:spPr>
        <p:txBody>
          <a:bodyPr wrap="square" rtlCol="0">
            <a:spAutoFit/>
          </a:bodyPr>
          <a:lstStyle/>
          <a:p>
            <a:r>
              <a:rPr lang="en-AU" sz="1000" dirty="0"/>
              <a:t>Bilde:</a:t>
            </a:r>
            <a:r>
              <a:rPr lang="nb-NO" sz="1000" dirty="0"/>
              <a:t> Cecilia Tomter, Nasjonal arbeidsgruppe for basale smittevernrutiner</a:t>
            </a:r>
            <a:endParaRPr lang="nb-NO" sz="1000" kern="100" dirty="0">
              <a:ea typeface="Calibri"/>
              <a:cs typeface="Calibri"/>
            </a:endParaRPr>
          </a:p>
          <a:p>
            <a:pPr algn="l"/>
            <a:endParaRPr lang="en-AU" sz="1000" dirty="0" err="1"/>
          </a:p>
        </p:txBody>
      </p:sp>
      <p:pic>
        <p:nvPicPr>
          <p:cNvPr id="5" name="Bilde 4" descr="Et bilde som inneholder tekst&#10;&#10;KI-generert innhold kan være feil.">
            <a:extLst>
              <a:ext uri="{FF2B5EF4-FFF2-40B4-BE49-F238E27FC236}">
                <a16:creationId xmlns:a16="http://schemas.microsoft.com/office/drawing/2014/main" id="{B2F34E8E-AD16-7774-8049-FEEF7EF4AA71}"/>
              </a:ext>
            </a:extLst>
          </p:cNvPr>
          <p:cNvPicPr>
            <a:picLocks noChangeAspect="1"/>
          </p:cNvPicPr>
          <p:nvPr/>
        </p:nvPicPr>
        <p:blipFill>
          <a:blip r:embed="rId3"/>
          <a:stretch>
            <a:fillRect/>
          </a:stretch>
        </p:blipFill>
        <p:spPr>
          <a:xfrm>
            <a:off x="6411650" y="1330743"/>
            <a:ext cx="5269509" cy="4098507"/>
          </a:xfrm>
          <a:prstGeom prst="rect">
            <a:avLst/>
          </a:prstGeom>
        </p:spPr>
      </p:pic>
    </p:spTree>
    <p:extLst>
      <p:ext uri="{BB962C8B-B14F-4D97-AF65-F5344CB8AC3E}">
        <p14:creationId xmlns:p14="http://schemas.microsoft.com/office/powerpoint/2010/main" val="103484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C9126C8A-7B11-C055-5C23-F757075EA2AB}"/>
              </a:ext>
            </a:extLst>
          </p:cNvPr>
          <p:cNvSpPr>
            <a:spLocks noGrp="1"/>
          </p:cNvSpPr>
          <p:nvPr>
            <p:ph type="title"/>
          </p:nvPr>
        </p:nvSpPr>
        <p:spPr>
          <a:xfrm>
            <a:off x="1015459" y="662815"/>
            <a:ext cx="10515600" cy="644097"/>
          </a:xfrm>
        </p:spPr>
        <p:txBody>
          <a:bodyPr anchor="ctr">
            <a:normAutofit/>
          </a:bodyPr>
          <a:lstStyle/>
          <a:p>
            <a:r>
              <a:rPr lang="nb-NO"/>
              <a:t>Hva kan vi gjøre for å snu trenden? </a:t>
            </a:r>
          </a:p>
        </p:txBody>
      </p:sp>
      <p:sp>
        <p:nvSpPr>
          <p:cNvPr id="3" name="Plassholder for innhold 2">
            <a:extLst>
              <a:ext uri="{FF2B5EF4-FFF2-40B4-BE49-F238E27FC236}">
                <a16:creationId xmlns:a16="http://schemas.microsoft.com/office/drawing/2014/main" id="{D3E98B75-726A-2E39-A3D5-B2E18B0696F0}"/>
              </a:ext>
            </a:extLst>
          </p:cNvPr>
          <p:cNvSpPr>
            <a:spLocks noGrp="1"/>
          </p:cNvSpPr>
          <p:nvPr>
            <p:ph idx="1"/>
          </p:nvPr>
        </p:nvSpPr>
        <p:spPr>
          <a:xfrm>
            <a:off x="1015459" y="1815445"/>
            <a:ext cx="7227570" cy="4379739"/>
          </a:xfrm>
        </p:spPr>
        <p:txBody>
          <a:bodyPr vert="horz" lIns="0" tIns="0" rIns="0" bIns="0" rtlCol="0" anchor="t">
            <a:normAutofit lnSpcReduction="10000"/>
          </a:bodyPr>
          <a:lstStyle/>
          <a:p>
            <a:pPr marL="360045" indent="-360045">
              <a:lnSpc>
                <a:spcPct val="110000"/>
              </a:lnSpc>
              <a:buFont typeface="Arial" panose="020B0604020202020204" pitchFamily="34" charset="0"/>
              <a:buChar char="•"/>
            </a:pPr>
            <a:r>
              <a:rPr lang="nb-NO" dirty="0"/>
              <a:t>Riktig bruk av antibiotika – bare når det trengs</a:t>
            </a:r>
            <a:endParaRPr lang="en-US" dirty="0"/>
          </a:p>
          <a:p>
            <a:pPr marL="0" indent="0">
              <a:lnSpc>
                <a:spcPct val="110000"/>
              </a:lnSpc>
              <a:buNone/>
            </a:pPr>
            <a:endParaRPr lang="en-US" dirty="0">
              <a:ea typeface="Calibri" panose="020F0502020204030204"/>
              <a:cs typeface="Calibri" panose="020F0502020204030204"/>
            </a:endParaRPr>
          </a:p>
          <a:p>
            <a:pPr marL="360045" indent="-360045">
              <a:lnSpc>
                <a:spcPct val="110000"/>
              </a:lnSpc>
              <a:buFont typeface="Arial" panose="020B0604020202020204" pitchFamily="34" charset="0"/>
              <a:buChar char="•"/>
            </a:pPr>
            <a:r>
              <a:rPr lang="nb-NO" dirty="0"/>
              <a:t>Forskning og overvåkning av antibiotikaresistens og -forbruk for riktige tiltak</a:t>
            </a:r>
            <a:endParaRPr lang="nb-NO" dirty="0">
              <a:ea typeface="Calibri" panose="020F0502020204030204"/>
              <a:cs typeface="Calibri" panose="020F0502020204030204"/>
            </a:endParaRPr>
          </a:p>
          <a:p>
            <a:pPr marL="360045" indent="-360045">
              <a:lnSpc>
                <a:spcPct val="110000"/>
              </a:lnSpc>
              <a:buFont typeface="Arial" panose="020B0604020202020204" pitchFamily="34" charset="0"/>
              <a:buChar char="•"/>
            </a:pPr>
            <a:endParaRPr lang="nb-NO" dirty="0">
              <a:ea typeface="Calibri" panose="020F0502020204030204"/>
              <a:cs typeface="Calibri" panose="020F0502020204030204"/>
            </a:endParaRPr>
          </a:p>
          <a:p>
            <a:pPr marL="360045" indent="-360045">
              <a:lnSpc>
                <a:spcPct val="110000"/>
              </a:lnSpc>
              <a:buFont typeface="Arial" panose="020B0604020202020204" pitchFamily="34" charset="0"/>
              <a:buChar char="•"/>
            </a:pPr>
            <a:r>
              <a:rPr lang="nb-NO" dirty="0"/>
              <a:t>Hindre spredning av resistente mikrober og forebygge infeksjoner</a:t>
            </a:r>
            <a:endParaRPr lang="nb-NO" dirty="0">
              <a:ea typeface="Calibri" panose="020F0502020204030204"/>
              <a:cs typeface="Calibri" panose="020F0502020204030204"/>
            </a:endParaRPr>
          </a:p>
          <a:p>
            <a:pPr lvl="1">
              <a:lnSpc>
                <a:spcPct val="110000"/>
              </a:lnSpc>
              <a:buFont typeface="Arial" panose="020B0604020202020204" pitchFamily="34" charset="0"/>
              <a:buChar char="•"/>
            </a:pPr>
            <a:r>
              <a:rPr lang="nb-NO" dirty="0">
                <a:ea typeface="Calibri" panose="020F0502020204030204"/>
                <a:cs typeface="Calibri" panose="020F0502020204030204"/>
              </a:rPr>
              <a:t>Basale smittevernrutiner</a:t>
            </a:r>
            <a:endParaRPr lang="nb-NO" dirty="0">
              <a:solidFill>
                <a:srgbClr val="FF0000"/>
              </a:solidFill>
              <a:ea typeface="Calibri" panose="020F0502020204030204"/>
              <a:cs typeface="Calibri" panose="020F0502020204030204"/>
            </a:endParaRPr>
          </a:p>
          <a:p>
            <a:pPr lvl="1">
              <a:lnSpc>
                <a:spcPct val="110000"/>
              </a:lnSpc>
              <a:buFont typeface="Arial" panose="020B0604020202020204" pitchFamily="34" charset="0"/>
              <a:buChar char="•"/>
            </a:pPr>
            <a:r>
              <a:rPr lang="nb-NO" dirty="0">
                <a:ea typeface="Calibri" panose="020F0502020204030204"/>
                <a:cs typeface="Calibri" panose="020F0502020204030204"/>
              </a:rPr>
              <a:t>Vaksinering</a:t>
            </a:r>
          </a:p>
          <a:p>
            <a:pPr lvl="1">
              <a:lnSpc>
                <a:spcPct val="110000"/>
              </a:lnSpc>
              <a:buFont typeface="Arial" panose="020B0604020202020204" pitchFamily="34" charset="0"/>
              <a:buChar char="•"/>
            </a:pPr>
            <a:r>
              <a:rPr lang="nb-NO" dirty="0">
                <a:ea typeface="Calibri" panose="020F0502020204030204"/>
                <a:cs typeface="Calibri" panose="020F0502020204030204"/>
              </a:rPr>
              <a:t>Isolere der det er behov </a:t>
            </a:r>
            <a:endParaRPr lang="nb-NO" dirty="0"/>
          </a:p>
        </p:txBody>
      </p:sp>
      <p:pic>
        <p:nvPicPr>
          <p:cNvPr id="7" name="Bilde 6">
            <a:extLst>
              <a:ext uri="{FF2B5EF4-FFF2-40B4-BE49-F238E27FC236}">
                <a16:creationId xmlns:a16="http://schemas.microsoft.com/office/drawing/2014/main" id="{59B00A08-49FB-E011-EAEB-B24D6235489D}"/>
              </a:ext>
            </a:extLst>
          </p:cNvPr>
          <p:cNvPicPr>
            <a:picLocks noChangeAspect="1"/>
          </p:cNvPicPr>
          <p:nvPr/>
        </p:nvPicPr>
        <p:blipFill rotWithShape="1">
          <a:blip r:embed="rId3"/>
          <a:srcRect b="1643"/>
          <a:stretch/>
        </p:blipFill>
        <p:spPr>
          <a:xfrm>
            <a:off x="8564137" y="1487187"/>
            <a:ext cx="3301458" cy="4707998"/>
          </a:xfrm>
          <a:prstGeom prst="rect">
            <a:avLst/>
          </a:prstGeom>
        </p:spPr>
      </p:pic>
    </p:spTree>
    <p:extLst>
      <p:ext uri="{BB962C8B-B14F-4D97-AF65-F5344CB8AC3E}">
        <p14:creationId xmlns:p14="http://schemas.microsoft.com/office/powerpoint/2010/main" val="15532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61C7-AB7D-BD22-3212-0574B58E0AC0}"/>
              </a:ext>
            </a:extLst>
          </p:cNvPr>
          <p:cNvSpPr>
            <a:spLocks noGrp="1"/>
          </p:cNvSpPr>
          <p:nvPr>
            <p:ph type="title"/>
          </p:nvPr>
        </p:nvSpPr>
        <p:spPr>
          <a:xfrm>
            <a:off x="661737" y="274626"/>
            <a:ext cx="10858500" cy="644097"/>
          </a:xfrm>
        </p:spPr>
        <p:txBody>
          <a:bodyPr/>
          <a:lstStyle/>
          <a:p>
            <a:r>
              <a:rPr lang="nb-NO"/>
              <a:t>Hendene som smittevei</a:t>
            </a:r>
            <a:endParaRPr lang="en-US"/>
          </a:p>
        </p:txBody>
      </p:sp>
      <p:sp>
        <p:nvSpPr>
          <p:cNvPr id="4" name="Text Placeholder 3">
            <a:extLst>
              <a:ext uri="{FF2B5EF4-FFF2-40B4-BE49-F238E27FC236}">
                <a16:creationId xmlns:a16="http://schemas.microsoft.com/office/drawing/2014/main" id="{ED666AA3-53FC-581F-E84C-0204CA79217A}"/>
              </a:ext>
            </a:extLst>
          </p:cNvPr>
          <p:cNvSpPr>
            <a:spLocks noGrp="1"/>
          </p:cNvSpPr>
          <p:nvPr>
            <p:ph type="body" sz="quarter" idx="10"/>
          </p:nvPr>
        </p:nvSpPr>
        <p:spPr>
          <a:xfrm>
            <a:off x="647360" y="1343561"/>
            <a:ext cx="7365070" cy="4892861"/>
          </a:xfrm>
        </p:spPr>
        <p:txBody>
          <a:bodyPr vert="horz" lIns="0" tIns="0" rIns="0" bIns="0" rtlCol="0" anchor="t">
            <a:normAutofit lnSpcReduction="10000"/>
          </a:bodyPr>
          <a:lstStyle/>
          <a:p>
            <a:pPr marL="360045" indent="-360045" defTabSz="914400">
              <a:lnSpc>
                <a:spcPct val="110000"/>
              </a:lnSpc>
              <a:spcBef>
                <a:spcPct val="0"/>
              </a:spcBef>
              <a:spcAft>
                <a:spcPts val="1200"/>
              </a:spcAft>
              <a:buClr>
                <a:srgbClr val="D14641"/>
              </a:buClr>
              <a:buSzPct val="80000"/>
              <a:defRPr/>
            </a:pPr>
            <a:r>
              <a:rPr lang="nb-NO" sz="2400" dirty="0">
                <a:ea typeface="Calibri"/>
                <a:cs typeface="Calibri"/>
              </a:rPr>
              <a:t>Helsepersonells hender er ofte i kontakt med overflater, gjenstander og pasientens kropp. </a:t>
            </a:r>
          </a:p>
          <a:p>
            <a:pPr marL="360045" indent="-360045" defTabSz="914400">
              <a:lnSpc>
                <a:spcPct val="110000"/>
              </a:lnSpc>
              <a:spcBef>
                <a:spcPct val="0"/>
              </a:spcBef>
              <a:spcAft>
                <a:spcPts val="1200"/>
              </a:spcAft>
              <a:buClr>
                <a:srgbClr val="D14641"/>
              </a:buClr>
              <a:buSzPct val="80000"/>
              <a:defRPr/>
            </a:pPr>
            <a:r>
              <a:rPr lang="nb-NO" sz="2400" dirty="0">
                <a:ea typeface="Calibri"/>
                <a:cs typeface="Calibri"/>
              </a:rPr>
              <a:t>Berøring medfører direkte og indirekte overføring av mikroorganismer. </a:t>
            </a:r>
          </a:p>
          <a:p>
            <a:pPr marL="360045" indent="-360045" defTabSz="914400">
              <a:lnSpc>
                <a:spcPct val="110000"/>
              </a:lnSpc>
              <a:spcBef>
                <a:spcPct val="0"/>
              </a:spcBef>
              <a:spcAft>
                <a:spcPts val="1200"/>
              </a:spcAft>
              <a:buClr>
                <a:srgbClr val="D14641"/>
              </a:buClr>
              <a:buSzPct val="80000"/>
              <a:defRPr/>
            </a:pPr>
            <a:r>
              <a:rPr lang="nb-NO" sz="2400" dirty="0">
                <a:ea typeface="Calibri"/>
                <a:cs typeface="Calibri"/>
              </a:rPr>
              <a:t>Kortvarig kontakt (f.eks. håndtrykk, blodtrykksmåling) kan kontaminere hendene med bakterier.</a:t>
            </a:r>
          </a:p>
          <a:p>
            <a:pPr marL="360045" indent="-360045" defTabSz="914400">
              <a:lnSpc>
                <a:spcPct val="110000"/>
              </a:lnSpc>
              <a:spcBef>
                <a:spcPct val="0"/>
              </a:spcBef>
              <a:spcAft>
                <a:spcPts val="1200"/>
              </a:spcAft>
              <a:buClr>
                <a:srgbClr val="D14641"/>
              </a:buClr>
              <a:buSzPct val="80000"/>
              <a:defRPr/>
            </a:pPr>
            <a:r>
              <a:rPr lang="nb-NO" sz="2400" dirty="0"/>
              <a:t>Manglende håndhygiene fører til økt bakteriemengde på hendene over tid.</a:t>
            </a:r>
            <a:endParaRPr lang="nb-NO" sz="2400" dirty="0">
              <a:ea typeface="Calibri" panose="020F0502020204030204"/>
              <a:cs typeface="Calibri" panose="020F0502020204030204"/>
            </a:endParaRPr>
          </a:p>
          <a:p>
            <a:pPr marL="360045" indent="-360045" defTabSz="914400">
              <a:lnSpc>
                <a:spcPct val="110000"/>
              </a:lnSpc>
              <a:spcBef>
                <a:spcPct val="0"/>
              </a:spcBef>
              <a:spcAft>
                <a:spcPts val="1200"/>
              </a:spcAft>
              <a:buClr>
                <a:srgbClr val="D14641"/>
              </a:buClr>
              <a:buSzPct val="80000"/>
              <a:buFont typeface="Arial" panose="020B0604020202020204" pitchFamily="34" charset="0"/>
              <a:buChar char="•"/>
              <a:defRPr/>
            </a:pPr>
            <a:r>
              <a:rPr lang="nb-NO" sz="2400" dirty="0"/>
              <a:t>Internasjonal forskning viser at helsepersonell kun utfører håndhygiene i 20-80 % av tilfellene hvor det er påkrevet.</a:t>
            </a:r>
            <a:endParaRPr lang="nb-NO" sz="2400" dirty="0">
              <a:ea typeface="Calibri" panose="020F0502020204030204"/>
              <a:cs typeface="Calibri" panose="020F0502020204030204"/>
            </a:endParaRPr>
          </a:p>
        </p:txBody>
      </p:sp>
      <p:sp>
        <p:nvSpPr>
          <p:cNvPr id="5" name="TekstSylinder 4">
            <a:extLst>
              <a:ext uri="{FF2B5EF4-FFF2-40B4-BE49-F238E27FC236}">
                <a16:creationId xmlns:a16="http://schemas.microsoft.com/office/drawing/2014/main" id="{3E7523CB-3D16-E623-DD91-687D445CDA55}"/>
              </a:ext>
            </a:extLst>
          </p:cNvPr>
          <p:cNvSpPr txBox="1"/>
          <p:nvPr/>
        </p:nvSpPr>
        <p:spPr>
          <a:xfrm>
            <a:off x="5845176" y="6227238"/>
            <a:ext cx="5699464" cy="307777"/>
          </a:xfrm>
          <a:prstGeom prst="rect">
            <a:avLst/>
          </a:prstGeom>
          <a:noFill/>
        </p:spPr>
        <p:txBody>
          <a:bodyPr wrap="square" rtlCol="0">
            <a:spAutoFit/>
          </a:bodyPr>
          <a:lstStyle/>
          <a:p>
            <a:pPr algn="l"/>
            <a:r>
              <a:rPr lang="nb-NO" sz="1400" dirty="0"/>
              <a:t>Kilde: </a:t>
            </a:r>
            <a:r>
              <a:rPr lang="nb-NO" sz="1400" dirty="0">
                <a:hlinkClick r:id="rId3"/>
              </a:rPr>
              <a:t>Håndbok for håndhygiene</a:t>
            </a:r>
            <a:endParaRPr lang="nb-NO" sz="1400" dirty="0"/>
          </a:p>
        </p:txBody>
      </p:sp>
      <p:pic>
        <p:nvPicPr>
          <p:cNvPr id="7" name="Bilde 6">
            <a:extLst>
              <a:ext uri="{FF2B5EF4-FFF2-40B4-BE49-F238E27FC236}">
                <a16:creationId xmlns:a16="http://schemas.microsoft.com/office/drawing/2014/main" id="{AACE4655-723F-71A1-E82D-49AA45080038}"/>
              </a:ext>
            </a:extLst>
          </p:cNvPr>
          <p:cNvPicPr>
            <a:picLocks noChangeAspect="1"/>
          </p:cNvPicPr>
          <p:nvPr/>
        </p:nvPicPr>
        <p:blipFill>
          <a:blip r:embed="rId4"/>
          <a:stretch>
            <a:fillRect/>
          </a:stretch>
        </p:blipFill>
        <p:spPr>
          <a:xfrm>
            <a:off x="8470023" y="1321662"/>
            <a:ext cx="3721977" cy="5227117"/>
          </a:xfrm>
          <a:prstGeom prst="rect">
            <a:avLst/>
          </a:prstGeom>
        </p:spPr>
      </p:pic>
    </p:spTree>
    <p:extLst>
      <p:ext uri="{BB962C8B-B14F-4D97-AF65-F5344CB8AC3E}">
        <p14:creationId xmlns:p14="http://schemas.microsoft.com/office/powerpoint/2010/main" val="1808814984"/>
      </p:ext>
    </p:extLst>
  </p:cSld>
  <p:clrMapOvr>
    <a:masterClrMapping/>
  </p:clrMapOvr>
</p:sld>
</file>

<file path=ppt/theme/theme1.xml><?xml version="1.0" encoding="utf-8"?>
<a:theme xmlns:a="http://schemas.openxmlformats.org/drawingml/2006/main" name="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 2024 norsk.pptx" id="{B7CE8F4C-B228-4205-82A9-6486E156F4CE}" vid="{BAF04BB2-E711-42BC-B204-51953076770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1aae31f-6aa6-4a37-b3b9-c0b1f42a9666"/>
    <lcf76f155ced4ddcb4097134ff3c332f xmlns="f5db6a02-c68b-4d24-adb7-354dd1c2592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40A9F4FE906B43A3562F5CF7359A8B" ma:contentTypeVersion="15" ma:contentTypeDescription="Create a new document." ma:contentTypeScope="" ma:versionID="169f0dfe5e2a85621a1e427acaaefed4">
  <xsd:schema xmlns:xsd="http://www.w3.org/2001/XMLSchema" xmlns:xs="http://www.w3.org/2001/XMLSchema" xmlns:p="http://schemas.microsoft.com/office/2006/metadata/properties" xmlns:ns2="f5db6a02-c68b-4d24-adb7-354dd1c2592b" xmlns:ns3="31aae31f-6aa6-4a37-b3b9-c0b1f42a9666" targetNamespace="http://schemas.microsoft.com/office/2006/metadata/properties" ma:root="true" ma:fieldsID="282c8d30abeffb1be0833af5f476888a" ns2:_="" ns3:_="">
    <xsd:import namespace="f5db6a02-c68b-4d24-adb7-354dd1c2592b"/>
    <xsd:import namespace="31aae31f-6aa6-4a37-b3b9-c0b1f42a96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b6a02-c68b-4d24-adb7-354dd1c25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7140caa-8402-4c36-9a5d-f51276ec0a9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aae31f-6aa6-4a37-b3b9-c0b1f42a966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8c6769b-b026-42f4-b6a3-27f5ce6c3c2b}" ma:internalName="TaxCatchAll" ma:showField="CatchAllData" ma:web="31aae31f-6aa6-4a37-b3b9-c0b1f42a966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57068-32CB-4A75-BA58-9F3C0FB7C795}">
  <ds:schemaRefs>
    <ds:schemaRef ds:uri="http://schemas.microsoft.com/sharepoint/v3/contenttype/forms"/>
  </ds:schemaRefs>
</ds:datastoreItem>
</file>

<file path=customXml/itemProps2.xml><?xml version="1.0" encoding="utf-8"?>
<ds:datastoreItem xmlns:ds="http://schemas.openxmlformats.org/officeDocument/2006/customXml" ds:itemID="{AAAEADB7-E3AD-46B7-AA21-B5023B583EE7}">
  <ds:schemaRefs>
    <ds:schemaRef ds:uri="f5db6a02-c68b-4d24-adb7-354dd1c2592b"/>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http://purl.org/dc/terms/"/>
    <ds:schemaRef ds:uri="31aae31f-6aa6-4a37-b3b9-c0b1f42a9666"/>
    <ds:schemaRef ds:uri="http://schemas.microsoft.com/office/2006/metadata/properties"/>
  </ds:schemaRefs>
</ds:datastoreItem>
</file>

<file path=customXml/itemProps3.xml><?xml version="1.0" encoding="utf-8"?>
<ds:datastoreItem xmlns:ds="http://schemas.openxmlformats.org/officeDocument/2006/customXml" ds:itemID="{915C8DE8-3330-4BA4-AA03-4709819C3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b6a02-c68b-4d24-adb7-354dd1c2592b"/>
    <ds:schemaRef ds:uri="31aae31f-6aa6-4a37-b3b9-c0b1f42a9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 av instituttet_NO</Template>
  <TotalTime>0</TotalTime>
  <Words>1674</Words>
  <Application>Microsoft Office PowerPoint</Application>
  <PresentationFormat>Widescreen</PresentationFormat>
  <Paragraphs>151</Paragraphs>
  <Slides>14</Slides>
  <Notes>13</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14</vt:i4>
      </vt:variant>
    </vt:vector>
  </HeadingPairs>
  <TitlesOfParts>
    <vt:vector size="22" baseType="lpstr">
      <vt:lpstr>Arial</vt:lpstr>
      <vt:lpstr>Brandon Text</vt:lpstr>
      <vt:lpstr>Calibri</vt:lpstr>
      <vt:lpstr>Calibri Light</vt:lpstr>
      <vt:lpstr>Courier New</vt:lpstr>
      <vt:lpstr>Segoe UI</vt:lpstr>
      <vt:lpstr>Source Sans Pro</vt:lpstr>
      <vt:lpstr>Office-tema</vt:lpstr>
      <vt:lpstr>PowerPoint-presentasjon</vt:lpstr>
      <vt:lpstr>Om bruk av presentasjonen</vt:lpstr>
      <vt:lpstr>Innhold</vt:lpstr>
      <vt:lpstr>Hva er AMR?</vt:lpstr>
      <vt:lpstr>Fortid og fremtid </vt:lpstr>
      <vt:lpstr>Hva bidrar til utvikling av antibiotikaresistens?</vt:lpstr>
      <vt:lpstr>Hvordan utvikler bakterier resistens?</vt:lpstr>
      <vt:lpstr>Hva kan vi gjøre for å snu trenden? </vt:lpstr>
      <vt:lpstr>Hendene som smittevei</vt:lpstr>
      <vt:lpstr>Forutsetninger for effektiv håndhygiene </vt:lpstr>
      <vt:lpstr>Håndhygiene til rett tid</vt:lpstr>
      <vt:lpstr>Riktig bruk av hansker</vt:lpstr>
      <vt:lpstr>Husk - urene hansker sprer også resistente mikrober!         </vt:lpstr>
      <vt:lpstr>Oppsummering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Pia Cathrin Kristiansen</dc:creator>
  <cp:lastModifiedBy>Pia Cathrin Kristiansen</cp:lastModifiedBy>
  <cp:revision>2</cp:revision>
  <dcterms:created xsi:type="dcterms:W3CDTF">2025-03-18T13:45:22Z</dcterms:created>
  <dcterms:modified xsi:type="dcterms:W3CDTF">2025-04-28T19:03:02Z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0x010100A640A9F4FE906B43A3562F5CF7359A8B</vt:lpwstr>
  </property>
  <property fmtid="{D5CDD505-2E9C-101B-9397-08002B2CF9AE}" pid="3" name="TaxKeyword">
    <vt:lpwstr/>
  </property>
  <property fmtid="{D5CDD505-2E9C-101B-9397-08002B2CF9AE}" pid="4" name="MediaServiceImageTags">
    <vt:lpwstr/>
  </property>
  <property fmtid="{D5CDD505-2E9C-101B-9397-08002B2CF9AE}" pid="5" name="FHI_Topic">
    <vt:lpwstr>1;#Grafikk/design|abd6547c-3db3-4774-9a58-34d089437463;#2;#Foto/video|2d93bb1a-c6b1-4388-9016-7231accce0b7;#3;#Kommunikasjon|dd9224db-6926-4d09-8bf4-12359b890369</vt:lpwstr>
  </property>
  <property fmtid="{D5CDD505-2E9C-101B-9397-08002B2CF9AE}" pid="6" name="FHITopic">
    <vt:lpwstr/>
  </property>
  <property fmtid="{D5CDD505-2E9C-101B-9397-08002B2CF9AE}" pid="7" name="MSIP_Label_d291ddcc-9a90-46b7-a727-d19b3ec4b730_Enabled">
    <vt:lpwstr>true</vt:lpwstr>
  </property>
  <property fmtid="{D5CDD505-2E9C-101B-9397-08002B2CF9AE}" pid="8" name="MSIP_Label_d291ddcc-9a90-46b7-a727-d19b3ec4b730_SetDate">
    <vt:lpwstr>2025-03-31T07:09:02Z</vt:lpwstr>
  </property>
  <property fmtid="{D5CDD505-2E9C-101B-9397-08002B2CF9AE}" pid="9" name="MSIP_Label_d291ddcc-9a90-46b7-a727-d19b3ec4b730_Method">
    <vt:lpwstr>Privileged</vt:lpwstr>
  </property>
  <property fmtid="{D5CDD505-2E9C-101B-9397-08002B2CF9AE}" pid="10" name="MSIP_Label_d291ddcc-9a90-46b7-a727-d19b3ec4b730_Name">
    <vt:lpwstr>Åpen</vt:lpwstr>
  </property>
  <property fmtid="{D5CDD505-2E9C-101B-9397-08002B2CF9AE}" pid="11" name="MSIP_Label_d291ddcc-9a90-46b7-a727-d19b3ec4b730_SiteId">
    <vt:lpwstr>bdcbe535-f3cf-49f5-8a6a-fb6d98dc7837</vt:lpwstr>
  </property>
  <property fmtid="{D5CDD505-2E9C-101B-9397-08002B2CF9AE}" pid="12" name="MSIP_Label_d291ddcc-9a90-46b7-a727-d19b3ec4b730_ActionId">
    <vt:lpwstr>ebd40a1a-0644-4b44-b691-618b5788c3ce</vt:lpwstr>
  </property>
  <property fmtid="{D5CDD505-2E9C-101B-9397-08002B2CF9AE}" pid="13" name="MSIP_Label_d291ddcc-9a90-46b7-a727-d19b3ec4b730_ContentBits">
    <vt:lpwstr>0</vt:lpwstr>
  </property>
</Properties>
</file>