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55"/>
  </p:notesMasterIdLst>
  <p:handoutMasterIdLst>
    <p:handoutMasterId r:id="rId56"/>
  </p:handoutMasterIdLst>
  <p:sldIdLst>
    <p:sldId id="256" r:id="rId5"/>
    <p:sldId id="837" r:id="rId6"/>
    <p:sldId id="823" r:id="rId7"/>
    <p:sldId id="831" r:id="rId8"/>
    <p:sldId id="849" r:id="rId9"/>
    <p:sldId id="724" r:id="rId10"/>
    <p:sldId id="833" r:id="rId11"/>
    <p:sldId id="281" r:id="rId12"/>
    <p:sldId id="713" r:id="rId13"/>
    <p:sldId id="825" r:id="rId14"/>
    <p:sldId id="827" r:id="rId15"/>
    <p:sldId id="826" r:id="rId16"/>
    <p:sldId id="717" r:id="rId17"/>
    <p:sldId id="828" r:id="rId18"/>
    <p:sldId id="721" r:id="rId19"/>
    <p:sldId id="829" r:id="rId20"/>
    <p:sldId id="382" r:id="rId21"/>
    <p:sldId id="841" r:id="rId22"/>
    <p:sldId id="271" r:id="rId23"/>
    <p:sldId id="649" r:id="rId24"/>
    <p:sldId id="357" r:id="rId25"/>
    <p:sldId id="676" r:id="rId26"/>
    <p:sldId id="338" r:id="rId27"/>
    <p:sldId id="339" r:id="rId28"/>
    <p:sldId id="436" r:id="rId29"/>
    <p:sldId id="438" r:id="rId30"/>
    <p:sldId id="437" r:id="rId31"/>
    <p:sldId id="341" r:id="rId32"/>
    <p:sldId id="670" r:id="rId33"/>
    <p:sldId id="441" r:id="rId34"/>
    <p:sldId id="671" r:id="rId35"/>
    <p:sldId id="844" r:id="rId36"/>
    <p:sldId id="675" r:id="rId37"/>
    <p:sldId id="850" r:id="rId38"/>
    <p:sldId id="421" r:id="rId39"/>
    <p:sldId id="672" r:id="rId40"/>
    <p:sldId id="673" r:id="rId41"/>
    <p:sldId id="442" r:id="rId42"/>
    <p:sldId id="443" r:id="rId43"/>
    <p:sldId id="422" r:id="rId44"/>
    <p:sldId id="674" r:id="rId45"/>
    <p:sldId id="632" r:id="rId46"/>
    <p:sldId id="834" r:id="rId47"/>
    <p:sldId id="836" r:id="rId48"/>
    <p:sldId id="839" r:id="rId49"/>
    <p:sldId id="846" r:id="rId50"/>
    <p:sldId id="842" r:id="rId51"/>
    <p:sldId id="821" r:id="rId52"/>
    <p:sldId id="689" r:id="rId53"/>
    <p:sldId id="848" r:id="rId54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98702-9BF6-7594-0690-81F6E29F734F}" name="Ørvik, Ida Marie Scheie" initials="ØS" userId="S::idamariescheie.orvik@fhi.no::2f0d3b28-8b25-4e1f-b4b0-3a02ee6430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641"/>
    <a:srgbClr val="04AB79"/>
    <a:srgbClr val="41A97B"/>
    <a:srgbClr val="393C61"/>
    <a:srgbClr val="FEEED9"/>
    <a:srgbClr val="FFF0F0"/>
    <a:srgbClr val="D8EBF4"/>
    <a:srgbClr val="73ACC2"/>
    <a:srgbClr val="436D83"/>
    <a:srgbClr val="D1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E9090-28AF-B038-FA22-2D5084F9A15F}" v="2" dt="2025-09-04T13:52:08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99BD9BF-B05B-5260-082F-C09B34827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57791B-214C-2B4E-7D70-1E124317E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1F25-498C-4A0B-AD1F-EC339DC2833B}" type="datetimeFigureOut">
              <a:rPr lang="nb-NO" smtClean="0"/>
              <a:t>03.11.2025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0D786B-1091-057A-6856-4A7114FCA9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39774A-AE68-2103-91FD-5386B02EEB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3E23-5291-4DDF-B120-F5C140729B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7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BC5B-04F3-4C11-9453-AD70019F1296}" type="datetimeFigureOut">
              <a:rPr lang="nb-NO" smtClean="0"/>
              <a:t>03.11.2025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D8F3-0350-44BA-933B-98872F5805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Tilbakemelding: Bør vise </a:t>
            </a:r>
            <a:r>
              <a:rPr lang="en-US" err="1">
                <a:ea typeface="Calibri"/>
                <a:cs typeface="Calibri"/>
              </a:rPr>
              <a:t>mer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detaljert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admin.grensesnittet</a:t>
            </a:r>
            <a:r>
              <a:rPr lang="en-US">
                <a:ea typeface="Calibri"/>
                <a:cs typeface="Calibri"/>
              </a:rPr>
              <a:t> om </a:t>
            </a:r>
            <a:r>
              <a:rPr lang="en-US" err="1">
                <a:ea typeface="Calibri"/>
                <a:cs typeface="Calibri"/>
              </a:rPr>
              <a:t>hvordan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legge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avdelinger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Vise </a:t>
            </a:r>
            <a:r>
              <a:rPr lang="en-US" err="1">
                <a:ea typeface="Calibri"/>
                <a:cs typeface="Calibri"/>
              </a:rPr>
              <a:t>mer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detaljert</a:t>
            </a:r>
            <a:r>
              <a:rPr lang="en-US" dirty="0">
                <a:ea typeface="Calibri"/>
                <a:cs typeface="Calibri"/>
              </a:rPr>
              <a:t> om </a:t>
            </a:r>
            <a:r>
              <a:rPr lang="en-US" err="1">
                <a:ea typeface="Calibri"/>
                <a:cs typeface="Calibri"/>
              </a:rPr>
              <a:t>hvordan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sesjoner</a:t>
            </a:r>
            <a:r>
              <a:rPr lang="en-US" dirty="0">
                <a:ea typeface="Calibri"/>
                <a:cs typeface="Calibri"/>
              </a:rPr>
              <a:t> (ser </a:t>
            </a:r>
            <a:r>
              <a:rPr lang="en-US" err="1">
                <a:ea typeface="Calibri"/>
                <a:cs typeface="Calibri"/>
              </a:rPr>
              <a:t>kun</a:t>
            </a:r>
            <a:r>
              <a:rPr lang="en-US">
                <a:ea typeface="Calibri"/>
                <a:cs typeface="Calibri"/>
              </a:rPr>
              <a:t> % for </a:t>
            </a:r>
            <a:r>
              <a:rPr lang="en-US" err="1">
                <a:ea typeface="Calibri"/>
                <a:cs typeface="Calibri"/>
              </a:rPr>
              <a:t>modul</a:t>
            </a:r>
            <a:r>
              <a:rPr lang="en-US">
                <a:ea typeface="Calibri"/>
                <a:cs typeface="Calibri"/>
              </a:rPr>
              <a:t> 1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2)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00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9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45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Vis </a:t>
            </a:r>
            <a:r>
              <a:rPr lang="en-US" dirty="0" err="1">
                <a:ea typeface="Calibri"/>
                <a:cs typeface="Calibri"/>
              </a:rPr>
              <a:t>grafer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rapportering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adm.grensesnittet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91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Hvis</a:t>
            </a:r>
            <a:r>
              <a:rPr lang="en-US" dirty="0">
                <a:ea typeface="Calibri"/>
                <a:cs typeface="Calibri"/>
              </a:rPr>
              <a:t> du </a:t>
            </a:r>
            <a:r>
              <a:rPr lang="en-US" dirty="0" err="1">
                <a:ea typeface="Calibri"/>
                <a:cs typeface="Calibri"/>
              </a:rPr>
              <a:t>ikke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tidligere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deltatt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sertifiseringskurs</a:t>
            </a:r>
            <a:r>
              <a:rPr lang="en-US" dirty="0">
                <a:ea typeface="Calibri"/>
                <a:cs typeface="Calibri"/>
              </a:rPr>
              <a:t> I </a:t>
            </a:r>
            <a:r>
              <a:rPr lang="en-US" dirty="0" err="1">
                <a:ea typeface="Calibri"/>
                <a:cs typeface="Calibri"/>
              </a:rPr>
              <a:t>regi</a:t>
            </a:r>
            <a:r>
              <a:rPr lang="en-US" dirty="0">
                <a:ea typeface="Calibri"/>
                <a:cs typeface="Calibri"/>
              </a:rPr>
              <a:t> av FHI </a:t>
            </a:r>
            <a:r>
              <a:rPr lang="en-US" dirty="0" err="1">
                <a:ea typeface="Calibri"/>
                <a:cs typeface="Calibri"/>
              </a:rPr>
              <a:t>eller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lokale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kursholdere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anbefaler</a:t>
            </a:r>
            <a:r>
              <a:rPr lang="en-US" dirty="0">
                <a:ea typeface="Calibri"/>
                <a:cs typeface="Calibri"/>
              </a:rPr>
              <a:t> vi å delta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kurs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2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 </a:t>
            </a:r>
            <a:r>
              <a:rPr lang="en-US" err="1">
                <a:ea typeface="Calibri"/>
                <a:cs typeface="Calibri"/>
              </a:rPr>
              <a:t>tråd</a:t>
            </a:r>
            <a:r>
              <a:rPr lang="en-US">
                <a:ea typeface="Calibri"/>
                <a:cs typeface="Calibri"/>
              </a:rPr>
              <a:t> med </a:t>
            </a:r>
            <a:r>
              <a:rPr lang="en-US" err="1">
                <a:ea typeface="Calibri"/>
                <a:cs typeface="Calibri"/>
              </a:rPr>
              <a:t>lovgivning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06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Jeg </a:t>
            </a:r>
            <a:r>
              <a:rPr lang="en-US" dirty="0" err="1">
                <a:ea typeface="Calibri"/>
                <a:cs typeface="Calibri"/>
              </a:rPr>
              <a:t>går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igjennom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disse</a:t>
            </a:r>
            <a:r>
              <a:rPr lang="en-US" dirty="0">
                <a:ea typeface="Calibri"/>
                <a:cs typeface="Calibri"/>
              </a:rPr>
              <a:t> for å </a:t>
            </a:r>
            <a:r>
              <a:rPr lang="en-US" dirty="0" err="1">
                <a:ea typeface="Calibri"/>
                <a:cs typeface="Calibri"/>
              </a:rPr>
              <a:t>sikre</a:t>
            </a:r>
            <a:r>
              <a:rPr lang="en-US" dirty="0">
                <a:ea typeface="Calibri"/>
                <a:cs typeface="Calibri"/>
              </a:rPr>
              <a:t> at alle husker </a:t>
            </a:r>
            <a:r>
              <a:rPr lang="en-US" dirty="0" err="1">
                <a:ea typeface="Calibri"/>
                <a:cs typeface="Calibri"/>
              </a:rPr>
              <a:t>dette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sertifiseringskurset</a:t>
            </a:r>
            <a:r>
              <a:rPr lang="en-US" dirty="0">
                <a:ea typeface="Calibri"/>
                <a:cs typeface="Calibri"/>
              </a:rPr>
              <a:t>. En person </a:t>
            </a:r>
            <a:r>
              <a:rPr lang="en-US" dirty="0" err="1">
                <a:ea typeface="Calibri"/>
                <a:cs typeface="Calibri"/>
              </a:rPr>
              <a:t>bør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maksimalt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observeres</a:t>
            </a:r>
            <a:r>
              <a:rPr lang="en-US" dirty="0">
                <a:ea typeface="Calibri"/>
                <a:cs typeface="Calibri"/>
              </a:rPr>
              <a:t>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0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Jeg </a:t>
            </a:r>
            <a:r>
              <a:rPr lang="en-US" dirty="0" err="1">
                <a:ea typeface="Calibri"/>
                <a:cs typeface="Calibri"/>
              </a:rPr>
              <a:t>går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igjennom</a:t>
            </a:r>
            <a:r>
              <a:rPr lang="en-US" dirty="0">
                <a:ea typeface="Calibri"/>
                <a:cs typeface="Calibri"/>
              </a:rPr>
              <a:t> alle </a:t>
            </a:r>
            <a:r>
              <a:rPr lang="en-US" dirty="0" err="1">
                <a:ea typeface="Calibri"/>
                <a:cs typeface="Calibri"/>
              </a:rPr>
              <a:t>eksemplene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dere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de I </a:t>
            </a:r>
            <a:r>
              <a:rPr lang="en-US" dirty="0" err="1">
                <a:ea typeface="Calibri"/>
                <a:cs typeface="Calibri"/>
              </a:rPr>
              <a:t>ny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nasjonal</a:t>
            </a:r>
            <a:r>
              <a:rPr lang="en-US" dirty="0">
                <a:ea typeface="Calibri"/>
                <a:cs typeface="Calibri"/>
              </a:rPr>
              <a:t> mal, men de to </a:t>
            </a:r>
            <a:r>
              <a:rPr lang="en-US" dirty="0" err="1">
                <a:ea typeface="Calibri"/>
                <a:cs typeface="Calibri"/>
              </a:rPr>
              <a:t>første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igjennom</a:t>
            </a:r>
            <a:r>
              <a:rPr lang="en-US" dirty="0">
                <a:ea typeface="Calibri"/>
                <a:cs typeface="Calibri"/>
              </a:rPr>
              <a:t>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55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 to </a:t>
            </a:r>
            <a:r>
              <a:rPr lang="en-US" dirty="0" err="1">
                <a:ea typeface="Calibri"/>
                <a:cs typeface="Calibri"/>
              </a:rPr>
              <a:t>første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60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Første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eksemplet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36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Begge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67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60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RtFzT4kNr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3BC7A7-5C0C-4CBB-898C-EA6C636520E8}"/>
              </a:ext>
            </a:extLst>
          </p:cNvPr>
          <p:cNvSpPr/>
          <p:nvPr userDrawn="1"/>
        </p:nvSpPr>
        <p:spPr>
          <a:xfrm>
            <a:off x="157316" y="149766"/>
            <a:ext cx="11884918" cy="6558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CBEFC26-1592-4935-998C-8DC22E61E2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7632" y="4652765"/>
            <a:ext cx="157513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5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noProof="0" err="1"/>
              <a:t>dd.dd.dddd</a:t>
            </a:r>
            <a:endParaRPr lang="nb-NO" noProof="0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F0E40FAC-DF77-434E-86EF-C54ECA386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7632" y="3037099"/>
            <a:ext cx="7807127" cy="800347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6F12FC5E-4545-42F2-9348-0E18A3CB2D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7633" y="4096793"/>
            <a:ext cx="7807127" cy="4155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F6ACC6E4-AA3C-DA2B-D090-D28429246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2674" y="5619245"/>
            <a:ext cx="1169234" cy="561517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569C779-9834-CF4F-4205-82AB20FBF5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013E2A5-157B-D855-CC71-AC13845C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8605592A-D189-7275-AC8C-1E73BB8D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26133"/>
            <a:ext cx="5157787" cy="823912"/>
          </a:xfrm>
        </p:spPr>
        <p:txBody>
          <a:bodyPr/>
          <a:lstStyle>
            <a:lvl1pPr marL="0" indent="0">
              <a:buNone/>
              <a:defRPr>
                <a:solidFill>
                  <a:srgbClr val="D1464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4834F227-282A-9775-77E1-B2F08CDF8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004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D5334712-BA61-F709-1702-19E09B64E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26133"/>
            <a:ext cx="5183188" cy="823912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5247CFDF-11F8-3326-1670-A62CA3CC9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004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D7BFEA-76FC-F900-766F-0412F10A5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20975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05114-DF81-4780-B9C3-FBC5D7306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16" y="806116"/>
            <a:ext cx="4898401" cy="128830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1F1A3-ED31-4DB2-9137-F8655D723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816" y="2407069"/>
            <a:ext cx="4898400" cy="393377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34988" indent="-174625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BFB8354-F98C-EF93-8295-35F986469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05114-DF81-4780-B9C3-FBC5D7306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16" y="806116"/>
            <a:ext cx="4898401" cy="128830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1F1A3-ED31-4DB2-9137-F8655D723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816" y="2407069"/>
            <a:ext cx="4898400" cy="393377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34988" indent="-174625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64694"/>
            <a:ext cx="5588833" cy="58761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5F483C4-E6EB-C9C3-6388-4B6232882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322177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video ell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C4BC6DAD-923A-A92E-30FC-0FE2DB5736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Fullskjerm video eller bilde</a:t>
            </a:r>
          </a:p>
        </p:txBody>
      </p:sp>
    </p:spTree>
    <p:extLst>
      <p:ext uri="{BB962C8B-B14F-4D97-AF65-F5344CB8AC3E}">
        <p14:creationId xmlns:p14="http://schemas.microsoft.com/office/powerpoint/2010/main" val="373932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nb-NO" sz="900">
              <a:solidFill>
                <a:prstClr val="white"/>
              </a:solidFill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3B30C22-34D8-4698-9474-D7F62BC951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82" y="2690812"/>
            <a:ext cx="9679574" cy="738188"/>
          </a:xfrm>
        </p:spPr>
        <p:txBody>
          <a:bodyPr>
            <a:noAutofit/>
          </a:bodyPr>
          <a:lstStyle>
            <a:lvl1pPr marL="0" indent="0" algn="ctr">
              <a:buNone/>
              <a:defRPr sz="46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«Klikk for å sette inn et sitat»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B7B5D010-522D-05DA-1EC4-893CFA961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42" y="6119812"/>
            <a:ext cx="967283" cy="575294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49D3A60-FE48-52AA-0285-2C05ED8A3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75" y="3990975"/>
            <a:ext cx="4813300" cy="581025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b-NO"/>
              <a:t>Klikk for å redigere kilde for sitat</a:t>
            </a:r>
          </a:p>
        </p:txBody>
      </p:sp>
    </p:spTree>
    <p:extLst>
      <p:ext uri="{BB962C8B-B14F-4D97-AF65-F5344CB8AC3E}">
        <p14:creationId xmlns:p14="http://schemas.microsoft.com/office/powerpoint/2010/main" val="366571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nb-NO" sz="900">
              <a:solidFill>
                <a:prstClr val="white"/>
              </a:solidFill>
            </a:endParaRPr>
          </a:p>
        </p:txBody>
      </p:sp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43D418DC-0CFF-B8A3-DACF-B18BE6F7C1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82" y="2690812"/>
            <a:ext cx="9679574" cy="738188"/>
          </a:xfrm>
        </p:spPr>
        <p:txBody>
          <a:bodyPr>
            <a:noAutofit/>
          </a:bodyPr>
          <a:lstStyle>
            <a:lvl1pPr marL="0" indent="0" algn="ctr">
              <a:buNone/>
              <a:defRPr sz="465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«Klikk for å sette inn et sitat»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E56D826-E349-1BF7-4422-57080DA14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67" y="6119812"/>
            <a:ext cx="967283" cy="575294"/>
          </a:xfrm>
          <a:prstGeom prst="rect">
            <a:avLst/>
          </a:prstGeom>
        </p:spPr>
      </p:pic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17905DDC-67D3-D4D9-DBFA-A5C3817FE1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75" y="3990975"/>
            <a:ext cx="4813300" cy="581025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kilde for sitat</a:t>
            </a:r>
          </a:p>
        </p:txBody>
      </p:sp>
    </p:spTree>
    <p:extLst>
      <p:ext uri="{BB962C8B-B14F-4D97-AF65-F5344CB8AC3E}">
        <p14:creationId xmlns:p14="http://schemas.microsoft.com/office/powerpoint/2010/main" val="78333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d navn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EA9C1-9FD2-4227-8E89-7D7C4071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58" y="752493"/>
            <a:ext cx="10161084" cy="64415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15458" y="1697314"/>
            <a:ext cx="1819878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/>
              <a:t>Klikk på ikonet for å legge til bilde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122882" y="1697314"/>
            <a:ext cx="1830876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/>
              <a:t>Klikk på ikonet for å legge til bilde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5206396" y="1697314"/>
            <a:ext cx="1817366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/>
              <a:t>Klikk på ikonet for å legge til bilde</a:t>
            </a:r>
          </a:p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7276400" y="1697314"/>
            <a:ext cx="1817367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/>
              <a:t>Klikk på ikonet for å legge til bilde</a:t>
            </a:r>
          </a:p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8" hasCustomPrompt="1"/>
          </p:nvPr>
        </p:nvSpPr>
        <p:spPr>
          <a:xfrm>
            <a:off x="9356664" y="1697314"/>
            <a:ext cx="1819878" cy="3044222"/>
          </a:xfrm>
          <a:noFill/>
          <a:ln>
            <a:noFill/>
          </a:ln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001" b="1" i="0" cap="none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nb-NO" noProof="0"/>
              <a:t>Klikk på ikonet for å legge til bilde</a:t>
            </a:r>
          </a:p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1259" y="4875017"/>
            <a:ext cx="1819878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</a:t>
            </a:r>
            <a:r>
              <a:rPr lang="nb-NO" noProof="0" err="1"/>
              <a:t>bio</a:t>
            </a:r>
            <a:endParaRPr lang="nb-NO" noProof="0"/>
          </a:p>
          <a:p>
            <a:pPr lvl="0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2882" y="4875017"/>
            <a:ext cx="1830876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</a:t>
            </a:r>
            <a:r>
              <a:rPr lang="nb-NO" noProof="0" err="1"/>
              <a:t>bio</a:t>
            </a:r>
            <a:endParaRPr lang="nb-NO" noProof="0"/>
          </a:p>
          <a:p>
            <a:pPr lvl="0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06396" y="4875017"/>
            <a:ext cx="1830876" cy="1176867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</a:t>
            </a:r>
            <a:r>
              <a:rPr lang="nb-NO" noProof="0" err="1"/>
              <a:t>bio</a:t>
            </a:r>
            <a:endParaRPr lang="nb-NO" noProof="0"/>
          </a:p>
          <a:p>
            <a:pPr lvl="0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8882" y="4875017"/>
            <a:ext cx="1830876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</a:t>
            </a:r>
            <a:r>
              <a:rPr lang="nb-NO" noProof="0" err="1"/>
              <a:t>bio</a:t>
            </a:r>
            <a:endParaRPr lang="nb-NO" noProof="0"/>
          </a:p>
          <a:p>
            <a:pPr lvl="0"/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79068" y="4875017"/>
            <a:ext cx="1796933" cy="1176868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0" indent="0">
              <a:buFontTx/>
              <a:buNone/>
              <a:defRPr/>
            </a:lvl2pPr>
            <a:lvl3pPr marL="169862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519113" indent="0">
              <a:buFontTx/>
              <a:buNone/>
              <a:defRPr/>
            </a:lvl5pPr>
          </a:lstStyle>
          <a:p>
            <a:pPr lvl="0"/>
            <a:r>
              <a:rPr lang="nb-NO" noProof="0"/>
              <a:t>Klikk for å redigere </a:t>
            </a:r>
            <a:r>
              <a:rPr lang="nb-NO" noProof="0" err="1"/>
              <a:t>bio</a:t>
            </a:r>
            <a:endParaRPr lang="nb-NO" noProof="0"/>
          </a:p>
          <a:p>
            <a:pPr lvl="0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AEB3A5-954A-4E7B-9822-25580AF0B3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79067" y="1431883"/>
            <a:ext cx="179693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7FE8E7F1-1979-4F4A-B066-FF0C45CDB6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25845" y="143188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15094034-1D55-4E1B-9DC5-6611A0FC60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06396" y="143188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5" name="Plassholder for tekst 3">
            <a:extLst>
              <a:ext uri="{FF2B5EF4-FFF2-40B4-BE49-F238E27FC236}">
                <a16:creationId xmlns:a16="http://schemas.microsoft.com/office/drawing/2014/main" id="{4625233E-CB7C-4779-A76D-F0C8334816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8085" y="1437404"/>
            <a:ext cx="1827913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5DFB3E57-C1A1-426C-99AB-F08D765655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1259" y="1431885"/>
            <a:ext cx="1819878" cy="2301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Sett inn navn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6078DE7-6C3C-3526-F1FB-44EE145CA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sjon/bilde på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F141F88-203A-3982-C475-286A1701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42" y="662815"/>
            <a:ext cx="8866516" cy="64409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121433-8804-A8E0-AD92-F8BE127002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813" y="663574"/>
            <a:ext cx="1866900" cy="5332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Illustrasjon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EB876A5B-0EA9-4756-0555-6E700A1C22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4542" y="1586955"/>
            <a:ext cx="8866516" cy="4409110"/>
          </a:xfrm>
        </p:spPr>
        <p:txBody>
          <a:bodyPr/>
          <a:lstStyle>
            <a:lvl1pPr marL="270054" indent="-270054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720144" indent="-180036">
              <a:buFont typeface="Arial" panose="020B0604020202020204" pitchFamily="34" charset="0"/>
              <a:buChar char="•"/>
              <a:defRPr/>
            </a:lvl3pPr>
            <a:lvl4pPr marL="900180" indent="-180036">
              <a:buFont typeface="Arial" panose="020B0604020202020204" pitchFamily="34" charset="0"/>
              <a:buChar char="•"/>
              <a:defRPr/>
            </a:lvl4pPr>
            <a:lvl5pPr marL="1080216" indent="-1800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45DE25C-EED2-46A4-63FF-A5658D317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6344F45C-044F-4F58-B39A-424740567BD3}"/>
              </a:ext>
            </a:extLst>
          </p:cNvPr>
          <p:cNvCxnSpPr>
            <a:cxnSpLocks/>
          </p:cNvCxnSpPr>
          <p:nvPr userDrawn="1"/>
        </p:nvCxnSpPr>
        <p:spPr>
          <a:xfrm>
            <a:off x="3316361" y="1408220"/>
            <a:ext cx="0" cy="50777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E7B14AC-8F7D-47E9-87A7-B3DAF7918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082" y="1543451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555FF45B-93CC-49AD-A331-3D266349B2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1082" y="2161759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B418AA3D-BBE0-46E6-8552-E9B834F3B1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1082" y="2780067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B7E858B7-F7EE-43F9-8155-AEE886CA2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082" y="3398375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618BAD4A-1C32-4E60-8593-98C153C396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1082" y="4016687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9A3AF5B4-EF68-41C6-B7F8-9DE087C6C5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1082" y="4646699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18" name="Plassholder for tekst 5">
            <a:extLst>
              <a:ext uri="{FF2B5EF4-FFF2-40B4-BE49-F238E27FC236}">
                <a16:creationId xmlns:a16="http://schemas.microsoft.com/office/drawing/2014/main" id="{6BE155DE-B264-4F75-8A6E-CC42357CD9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1082" y="5276711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20" name="Plassholder for tekst 5">
            <a:extLst>
              <a:ext uri="{FF2B5EF4-FFF2-40B4-BE49-F238E27FC236}">
                <a16:creationId xmlns:a16="http://schemas.microsoft.com/office/drawing/2014/main" id="{3C49E2AF-ABC8-441F-BFD6-EC5995147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41082" y="5909648"/>
            <a:ext cx="765992" cy="23581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79BB66D1-6AAE-472A-90EC-3047E980DE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73630" y="1542680"/>
            <a:ext cx="6833686" cy="5317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21">
            <a:extLst>
              <a:ext uri="{FF2B5EF4-FFF2-40B4-BE49-F238E27FC236}">
                <a16:creationId xmlns:a16="http://schemas.microsoft.com/office/drawing/2014/main" id="{B63691A1-96AE-4EAB-BFFB-2FA7ABD403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3628" y="2161394"/>
            <a:ext cx="6833683" cy="531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1">
            <a:extLst>
              <a:ext uri="{FF2B5EF4-FFF2-40B4-BE49-F238E27FC236}">
                <a16:creationId xmlns:a16="http://schemas.microsoft.com/office/drawing/2014/main" id="{3A418C78-D8F2-4204-A77F-BC0A6DDD52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73627" y="2782834"/>
            <a:ext cx="6833681" cy="5317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1">
            <a:extLst>
              <a:ext uri="{FF2B5EF4-FFF2-40B4-BE49-F238E27FC236}">
                <a16:creationId xmlns:a16="http://schemas.microsoft.com/office/drawing/2014/main" id="{E80A743A-46E3-4DA9-9E30-9927A93F9A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73627" y="3401548"/>
            <a:ext cx="6833681" cy="531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1">
            <a:extLst>
              <a:ext uri="{FF2B5EF4-FFF2-40B4-BE49-F238E27FC236}">
                <a16:creationId xmlns:a16="http://schemas.microsoft.com/office/drawing/2014/main" id="{3DFDBE0F-93ED-4EAD-BC48-E2CE2A5914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73627" y="4012058"/>
            <a:ext cx="6833679" cy="531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21">
            <a:extLst>
              <a:ext uri="{FF2B5EF4-FFF2-40B4-BE49-F238E27FC236}">
                <a16:creationId xmlns:a16="http://schemas.microsoft.com/office/drawing/2014/main" id="{C9DD995B-E008-4210-B780-B5CDA7128E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73625" y="4651327"/>
            <a:ext cx="6833679" cy="53171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1">
            <a:extLst>
              <a:ext uri="{FF2B5EF4-FFF2-40B4-BE49-F238E27FC236}">
                <a16:creationId xmlns:a16="http://schemas.microsoft.com/office/drawing/2014/main" id="{1F68771E-EFFE-4474-AD61-545B6E59BE2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73624" y="5276346"/>
            <a:ext cx="6833678" cy="53171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21">
            <a:extLst>
              <a:ext uri="{FF2B5EF4-FFF2-40B4-BE49-F238E27FC236}">
                <a16:creationId xmlns:a16="http://schemas.microsoft.com/office/drawing/2014/main" id="{A4995428-FF7B-4D58-970E-1A10D538042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73622" y="5909283"/>
            <a:ext cx="6833676" cy="53171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E991AB-F689-C44D-1040-A60270FDB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6361" y="662815"/>
            <a:ext cx="7090935" cy="644097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Tidslinje – klikk for tittel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CEFC163D-DD1B-68EF-D65E-0F5B0F175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A1117DE4-DC44-1BD6-CB15-DED08418A487}"/>
              </a:ext>
            </a:extLst>
          </p:cNvPr>
          <p:cNvSpPr/>
          <p:nvPr userDrawn="1"/>
        </p:nvSpPr>
        <p:spPr>
          <a:xfrm>
            <a:off x="3207683" y="1552678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9322BDC-CDEC-54D4-CB66-CD3F03204E39}"/>
              </a:ext>
            </a:extLst>
          </p:cNvPr>
          <p:cNvSpPr/>
          <p:nvPr userDrawn="1"/>
        </p:nvSpPr>
        <p:spPr>
          <a:xfrm>
            <a:off x="3207682" y="2180215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50C878B-A165-8009-3428-C331A5E5D225}"/>
              </a:ext>
            </a:extLst>
          </p:cNvPr>
          <p:cNvSpPr/>
          <p:nvPr userDrawn="1"/>
        </p:nvSpPr>
        <p:spPr>
          <a:xfrm>
            <a:off x="3207681" y="2801358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704DCD3-F9CB-877F-0F49-99C844ACE7F1}"/>
              </a:ext>
            </a:extLst>
          </p:cNvPr>
          <p:cNvSpPr/>
          <p:nvPr userDrawn="1"/>
        </p:nvSpPr>
        <p:spPr>
          <a:xfrm>
            <a:off x="3207681" y="3417970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4105A5E-E8D4-96E5-ED61-A49A4555541E}"/>
              </a:ext>
            </a:extLst>
          </p:cNvPr>
          <p:cNvSpPr/>
          <p:nvPr userDrawn="1"/>
        </p:nvSpPr>
        <p:spPr>
          <a:xfrm>
            <a:off x="3212426" y="4033242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6A45875-2524-C151-94F0-5059A03EDC84}"/>
              </a:ext>
            </a:extLst>
          </p:cNvPr>
          <p:cNvSpPr/>
          <p:nvPr userDrawn="1"/>
        </p:nvSpPr>
        <p:spPr>
          <a:xfrm>
            <a:off x="3204931" y="4663350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E80056A-BBC3-CD34-8855-0233E9275276}"/>
              </a:ext>
            </a:extLst>
          </p:cNvPr>
          <p:cNvSpPr/>
          <p:nvPr userDrawn="1"/>
        </p:nvSpPr>
        <p:spPr>
          <a:xfrm>
            <a:off x="3204930" y="5301443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6BDF3DC-60E5-0238-C8B6-F136F9C77C3E}"/>
              </a:ext>
            </a:extLst>
          </p:cNvPr>
          <p:cNvSpPr/>
          <p:nvPr userDrawn="1"/>
        </p:nvSpPr>
        <p:spPr>
          <a:xfrm>
            <a:off x="3205932" y="5916715"/>
            <a:ext cx="217355" cy="21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29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e 90">
            <a:extLst>
              <a:ext uri="{FF2B5EF4-FFF2-40B4-BE49-F238E27FC236}">
                <a16:creationId xmlns:a16="http://schemas.microsoft.com/office/drawing/2014/main" id="{9DD1D16B-047E-C5F8-685C-D22347A5055A}"/>
              </a:ext>
            </a:extLst>
          </p:cNvPr>
          <p:cNvGrpSpPr/>
          <p:nvPr userDrawn="1"/>
        </p:nvGrpSpPr>
        <p:grpSpPr>
          <a:xfrm>
            <a:off x="3899600" y="1230419"/>
            <a:ext cx="4393610" cy="4395354"/>
            <a:chOff x="4064448" y="1395331"/>
            <a:chExt cx="4063914" cy="4065529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C01CAC64-FF15-6A61-6006-808F8B4969F0}"/>
                </a:ext>
              </a:extLst>
            </p:cNvPr>
            <p:cNvSpPr/>
            <p:nvPr userDrawn="1"/>
          </p:nvSpPr>
          <p:spPr>
            <a:xfrm>
              <a:off x="6096002" y="143883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57" name="Frihåndsform: figur 56">
              <a:extLst>
                <a:ext uri="{FF2B5EF4-FFF2-40B4-BE49-F238E27FC236}">
                  <a16:creationId xmlns:a16="http://schemas.microsoft.com/office/drawing/2014/main" id="{7ADF562B-361E-72F1-6103-ECF9059D227A}"/>
                </a:ext>
              </a:extLst>
            </p:cNvPr>
            <p:cNvSpPr/>
            <p:nvPr userDrawn="1"/>
          </p:nvSpPr>
          <p:spPr>
            <a:xfrm rot="1804936">
              <a:off x="6799595" y="1895217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C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2518A2A6-6706-FB9F-8A79-E91996EAD3DB}"/>
                </a:ext>
              </a:extLst>
            </p:cNvPr>
            <p:cNvSpPr/>
            <p:nvPr userDrawn="1"/>
          </p:nvSpPr>
          <p:spPr>
            <a:xfrm rot="3594633">
              <a:off x="7178168" y="2635793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D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3" name="Frihåndsform: figur 62">
              <a:extLst>
                <a:ext uri="{FF2B5EF4-FFF2-40B4-BE49-F238E27FC236}">
                  <a16:creationId xmlns:a16="http://schemas.microsoft.com/office/drawing/2014/main" id="{E7391F1C-745E-ACF7-A78F-3CD2050B7F48}"/>
                </a:ext>
              </a:extLst>
            </p:cNvPr>
            <p:cNvSpPr/>
            <p:nvPr userDrawn="1"/>
          </p:nvSpPr>
          <p:spPr>
            <a:xfrm rot="5400000">
              <a:off x="7135972" y="3473574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D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6" name="Frihåndsform: figur 65">
              <a:extLst>
                <a:ext uri="{FF2B5EF4-FFF2-40B4-BE49-F238E27FC236}">
                  <a16:creationId xmlns:a16="http://schemas.microsoft.com/office/drawing/2014/main" id="{2716ACFA-A715-E809-E65A-5FFA0391805A}"/>
                </a:ext>
              </a:extLst>
            </p:cNvPr>
            <p:cNvSpPr/>
            <p:nvPr userDrawn="1"/>
          </p:nvSpPr>
          <p:spPr>
            <a:xfrm rot="7190770">
              <a:off x="6684529" y="4172702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B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69" name="Frihåndsform: figur 68">
              <a:extLst>
                <a:ext uri="{FF2B5EF4-FFF2-40B4-BE49-F238E27FC236}">
                  <a16:creationId xmlns:a16="http://schemas.microsoft.com/office/drawing/2014/main" id="{422676A9-9843-62F6-E08B-FE7DBEA1C044}"/>
                </a:ext>
              </a:extLst>
            </p:cNvPr>
            <p:cNvSpPr/>
            <p:nvPr userDrawn="1"/>
          </p:nvSpPr>
          <p:spPr>
            <a:xfrm rot="8989589">
              <a:off x="5941331" y="4555238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9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2" name="Frihåndsform: figur 71">
              <a:extLst>
                <a:ext uri="{FF2B5EF4-FFF2-40B4-BE49-F238E27FC236}">
                  <a16:creationId xmlns:a16="http://schemas.microsoft.com/office/drawing/2014/main" id="{98158E14-6572-B4C6-2922-B4C5FE426F11}"/>
                </a:ext>
              </a:extLst>
            </p:cNvPr>
            <p:cNvSpPr/>
            <p:nvPr userDrawn="1"/>
          </p:nvSpPr>
          <p:spPr>
            <a:xfrm rot="10800000">
              <a:off x="5101233" y="4513543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5" name="Frihåndsform: figur 74">
              <a:extLst>
                <a:ext uri="{FF2B5EF4-FFF2-40B4-BE49-F238E27FC236}">
                  <a16:creationId xmlns:a16="http://schemas.microsoft.com/office/drawing/2014/main" id="{A6A41DC9-1508-089F-1EBA-024979132DD1}"/>
                </a:ext>
              </a:extLst>
            </p:cNvPr>
            <p:cNvSpPr/>
            <p:nvPr userDrawn="1"/>
          </p:nvSpPr>
          <p:spPr>
            <a:xfrm rot="12587592">
              <a:off x="4403109" y="4063206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78" name="Frihåndsform: figur 77">
              <a:extLst>
                <a:ext uri="{FF2B5EF4-FFF2-40B4-BE49-F238E27FC236}">
                  <a16:creationId xmlns:a16="http://schemas.microsoft.com/office/drawing/2014/main" id="{213A0663-DE31-6B92-90E9-6B6B6FDEBA75}"/>
                </a:ext>
              </a:extLst>
            </p:cNvPr>
            <p:cNvSpPr/>
            <p:nvPr userDrawn="1"/>
          </p:nvSpPr>
          <p:spPr>
            <a:xfrm rot="14386512">
              <a:off x="4019876" y="332031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64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1" name="Frihåndsform: figur 80">
              <a:extLst>
                <a:ext uri="{FF2B5EF4-FFF2-40B4-BE49-F238E27FC236}">
                  <a16:creationId xmlns:a16="http://schemas.microsoft.com/office/drawing/2014/main" id="{FA70601C-B5CB-A206-4A07-88A4DC1E438C}"/>
                </a:ext>
              </a:extLst>
            </p:cNvPr>
            <p:cNvSpPr/>
            <p:nvPr userDrawn="1"/>
          </p:nvSpPr>
          <p:spPr>
            <a:xfrm rot="16200000">
              <a:off x="4061264" y="2478805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E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4" name="Frihåndsform: figur 83">
              <a:extLst>
                <a:ext uri="{FF2B5EF4-FFF2-40B4-BE49-F238E27FC236}">
                  <a16:creationId xmlns:a16="http://schemas.microsoft.com/office/drawing/2014/main" id="{32E76579-C47A-8AA2-95A9-6EF0D61CBD47}"/>
                </a:ext>
              </a:extLst>
            </p:cNvPr>
            <p:cNvSpPr/>
            <p:nvPr userDrawn="1"/>
          </p:nvSpPr>
          <p:spPr>
            <a:xfrm rot="18002648">
              <a:off x="4516846" y="1775931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1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26619EE9-DC75-3649-9BF7-133C395707AE}"/>
                </a:ext>
              </a:extLst>
            </p:cNvPr>
            <p:cNvSpPr/>
            <p:nvPr userDrawn="1"/>
          </p:nvSpPr>
          <p:spPr>
            <a:xfrm rot="19807961">
              <a:off x="5264348" y="1395331"/>
              <a:ext cx="994765" cy="905622"/>
            </a:xfrm>
            <a:custGeom>
              <a:avLst/>
              <a:gdLst>
                <a:gd name="connsiteX0" fmla="*/ 0 w 994765"/>
                <a:gd name="connsiteY0" fmla="*/ 0 h 905622"/>
                <a:gd name="connsiteX1" fmla="*/ 203482 w 994765"/>
                <a:gd name="connsiteY1" fmla="*/ 10275 h 905622"/>
                <a:gd name="connsiteX2" fmla="*/ 948630 w 994765"/>
                <a:gd name="connsiteY2" fmla="*/ 240202 h 905622"/>
                <a:gd name="connsiteX3" fmla="*/ 994765 w 994765"/>
                <a:gd name="connsiteY3" fmla="*/ 268230 h 905622"/>
                <a:gd name="connsiteX4" fmla="*/ 626542 w 994765"/>
                <a:gd name="connsiteY4" fmla="*/ 905622 h 905622"/>
                <a:gd name="connsiteX5" fmla="*/ 597484 w 994765"/>
                <a:gd name="connsiteY5" fmla="*/ 887969 h 905622"/>
                <a:gd name="connsiteX6" fmla="*/ 128160 w 994765"/>
                <a:gd name="connsiteY6" fmla="*/ 743152 h 905622"/>
                <a:gd name="connsiteX7" fmla="*/ 0 w 994765"/>
                <a:gd name="connsiteY7" fmla="*/ 736680 h 905622"/>
                <a:gd name="connsiteX8" fmla="*/ 0 w 994765"/>
                <a:gd name="connsiteY8" fmla="*/ 0 h 9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765" h="905622">
                  <a:moveTo>
                    <a:pt x="0" y="0"/>
                  </a:moveTo>
                  <a:lnTo>
                    <a:pt x="203482" y="10275"/>
                  </a:lnTo>
                  <a:cubicBezTo>
                    <a:pt x="471096" y="37453"/>
                    <a:pt x="723036" y="117652"/>
                    <a:pt x="948630" y="240202"/>
                  </a:cubicBezTo>
                  <a:lnTo>
                    <a:pt x="994765" y="268230"/>
                  </a:lnTo>
                  <a:lnTo>
                    <a:pt x="626542" y="905622"/>
                  </a:lnTo>
                  <a:lnTo>
                    <a:pt x="597484" y="887969"/>
                  </a:lnTo>
                  <a:cubicBezTo>
                    <a:pt x="455395" y="810782"/>
                    <a:pt x="296714" y="760269"/>
                    <a:pt x="128160" y="743152"/>
                  </a:cubicBezTo>
                  <a:lnTo>
                    <a:pt x="0" y="73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</p:grpSp>
      <p:sp>
        <p:nvSpPr>
          <p:cNvPr id="92" name="Ellipse 91">
            <a:extLst>
              <a:ext uri="{FF2B5EF4-FFF2-40B4-BE49-F238E27FC236}">
                <a16:creationId xmlns:a16="http://schemas.microsoft.com/office/drawing/2014/main" id="{7BA5F43B-F40A-C4B6-945C-9D2A1E1E58A0}"/>
              </a:ext>
            </a:extLst>
          </p:cNvPr>
          <p:cNvSpPr/>
          <p:nvPr userDrawn="1"/>
        </p:nvSpPr>
        <p:spPr>
          <a:xfrm>
            <a:off x="4849940" y="2182975"/>
            <a:ext cx="2492050" cy="249205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>
              <a:solidFill>
                <a:schemeClr val="tx1"/>
              </a:solidFill>
              <a:latin typeface="+mj-lt"/>
            </a:endParaRPr>
          </a:p>
          <a:p>
            <a:pPr algn="ctr"/>
            <a:endParaRPr lang="nb-NO"/>
          </a:p>
        </p:txBody>
      </p:sp>
      <p:sp>
        <p:nvSpPr>
          <p:cNvPr id="136" name="TekstSylinder 135">
            <a:extLst>
              <a:ext uri="{FF2B5EF4-FFF2-40B4-BE49-F238E27FC236}">
                <a16:creationId xmlns:a16="http://schemas.microsoft.com/office/drawing/2014/main" id="{DA22BD19-19C5-E431-F24F-94EE0E70C09C}"/>
              </a:ext>
            </a:extLst>
          </p:cNvPr>
          <p:cNvSpPr txBox="1"/>
          <p:nvPr userDrawn="1"/>
        </p:nvSpPr>
        <p:spPr>
          <a:xfrm rot="955432">
            <a:off x="6289860" y="1555960"/>
            <a:ext cx="556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>
                <a:solidFill>
                  <a:schemeClr val="tx2"/>
                </a:solidFill>
              </a:rPr>
              <a:t>Jan</a:t>
            </a:r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ECCC38D6-27B6-C352-8405-5F4E7529CF0C}"/>
              </a:ext>
            </a:extLst>
          </p:cNvPr>
          <p:cNvSpPr txBox="1"/>
          <p:nvPr userDrawn="1"/>
        </p:nvSpPr>
        <p:spPr>
          <a:xfrm rot="2743980">
            <a:off x="7054606" y="1993044"/>
            <a:ext cx="598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err="1">
                <a:solidFill>
                  <a:srgbClr val="FFFFFF"/>
                </a:solidFill>
              </a:rPr>
              <a:t>Feb</a:t>
            </a:r>
            <a:endParaRPr lang="nb-NO" sz="2200">
              <a:solidFill>
                <a:srgbClr val="FFFFFF"/>
              </a:solidFill>
            </a:endParaRPr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2E9198AD-06F5-E05F-B545-4356E7E34361}"/>
              </a:ext>
            </a:extLst>
          </p:cNvPr>
          <p:cNvSpPr txBox="1"/>
          <p:nvPr userDrawn="1"/>
        </p:nvSpPr>
        <p:spPr>
          <a:xfrm rot="4529329">
            <a:off x="7442033" y="2787479"/>
            <a:ext cx="657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>
                <a:solidFill>
                  <a:srgbClr val="FFFFFF"/>
                </a:solidFill>
              </a:rPr>
              <a:t>Mar</a:t>
            </a:r>
          </a:p>
        </p:txBody>
      </p:sp>
      <p:sp>
        <p:nvSpPr>
          <p:cNvPr id="139" name="TekstSylinder 138">
            <a:extLst>
              <a:ext uri="{FF2B5EF4-FFF2-40B4-BE49-F238E27FC236}">
                <a16:creationId xmlns:a16="http://schemas.microsoft.com/office/drawing/2014/main" id="{2E5F7674-35B8-A4EF-8137-6B84F6D62C49}"/>
              </a:ext>
            </a:extLst>
          </p:cNvPr>
          <p:cNvSpPr txBox="1"/>
          <p:nvPr userDrawn="1"/>
        </p:nvSpPr>
        <p:spPr>
          <a:xfrm rot="6350649">
            <a:off x="7472076" y="3679011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err="1">
                <a:solidFill>
                  <a:schemeClr val="tx2"/>
                </a:solidFill>
              </a:rPr>
              <a:t>Apr</a:t>
            </a:r>
            <a:endParaRPr lang="nb-NO" sz="2200">
              <a:solidFill>
                <a:schemeClr val="tx2"/>
              </a:solidFill>
            </a:endParaRPr>
          </a:p>
        </p:txBody>
      </p:sp>
      <p:sp>
        <p:nvSpPr>
          <p:cNvPr id="140" name="TekstSylinder 139">
            <a:extLst>
              <a:ext uri="{FF2B5EF4-FFF2-40B4-BE49-F238E27FC236}">
                <a16:creationId xmlns:a16="http://schemas.microsoft.com/office/drawing/2014/main" id="{63790B8E-BFFB-B533-6BBA-C90D29E0F827}"/>
              </a:ext>
            </a:extLst>
          </p:cNvPr>
          <p:cNvSpPr txBox="1"/>
          <p:nvPr userDrawn="1"/>
        </p:nvSpPr>
        <p:spPr>
          <a:xfrm rot="8063538">
            <a:off x="7013773" y="4459978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>
                <a:solidFill>
                  <a:schemeClr val="tx2"/>
                </a:solidFill>
              </a:rPr>
              <a:t>Mai</a:t>
            </a:r>
          </a:p>
        </p:txBody>
      </p:sp>
      <p:sp>
        <p:nvSpPr>
          <p:cNvPr id="141" name="TekstSylinder 140">
            <a:extLst>
              <a:ext uri="{FF2B5EF4-FFF2-40B4-BE49-F238E27FC236}">
                <a16:creationId xmlns:a16="http://schemas.microsoft.com/office/drawing/2014/main" id="{492B8DFA-B97A-68F7-B6D1-C4D5D34ADB8B}"/>
              </a:ext>
            </a:extLst>
          </p:cNvPr>
          <p:cNvSpPr txBox="1"/>
          <p:nvPr userDrawn="1"/>
        </p:nvSpPr>
        <p:spPr>
          <a:xfrm rot="9751708">
            <a:off x="6267308" y="4889704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err="1">
                <a:solidFill>
                  <a:srgbClr val="FFFFFF"/>
                </a:solidFill>
              </a:rPr>
              <a:t>Jun</a:t>
            </a:r>
            <a:endParaRPr lang="nb-NO" sz="2200">
              <a:solidFill>
                <a:srgbClr val="FFFFFF"/>
              </a:solidFill>
            </a:endParaRPr>
          </a:p>
        </p:txBody>
      </p:sp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DD6151BC-09ED-08B5-0182-03F393636937}"/>
              </a:ext>
            </a:extLst>
          </p:cNvPr>
          <p:cNvSpPr txBox="1"/>
          <p:nvPr userDrawn="1"/>
        </p:nvSpPr>
        <p:spPr>
          <a:xfrm rot="11622885">
            <a:off x="5388905" y="4889704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>
                <a:solidFill>
                  <a:schemeClr val="tx2"/>
                </a:solidFill>
              </a:rPr>
              <a:t>Jul</a:t>
            </a:r>
          </a:p>
        </p:txBody>
      </p:sp>
      <p:sp>
        <p:nvSpPr>
          <p:cNvPr id="143" name="TekstSylinder 142">
            <a:extLst>
              <a:ext uri="{FF2B5EF4-FFF2-40B4-BE49-F238E27FC236}">
                <a16:creationId xmlns:a16="http://schemas.microsoft.com/office/drawing/2014/main" id="{261F081B-79D2-251C-0A37-108D42154BEC}"/>
              </a:ext>
            </a:extLst>
          </p:cNvPr>
          <p:cNvSpPr txBox="1"/>
          <p:nvPr userDrawn="1"/>
        </p:nvSpPr>
        <p:spPr>
          <a:xfrm rot="13472424">
            <a:off x="4563927" y="4479869"/>
            <a:ext cx="628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err="1">
                <a:solidFill>
                  <a:schemeClr val="tx2"/>
                </a:solidFill>
              </a:rPr>
              <a:t>Aug</a:t>
            </a:r>
            <a:endParaRPr lang="nb-NO" sz="2200">
              <a:solidFill>
                <a:schemeClr val="tx2"/>
              </a:solidFill>
            </a:endParaRPr>
          </a:p>
        </p:txBody>
      </p:sp>
      <p:sp>
        <p:nvSpPr>
          <p:cNvPr id="144" name="TekstSylinder 143">
            <a:extLst>
              <a:ext uri="{FF2B5EF4-FFF2-40B4-BE49-F238E27FC236}">
                <a16:creationId xmlns:a16="http://schemas.microsoft.com/office/drawing/2014/main" id="{E1B230B4-4D9E-4E3C-D2E2-00A48CBCCD75}"/>
              </a:ext>
            </a:extLst>
          </p:cNvPr>
          <p:cNvSpPr txBox="1"/>
          <p:nvPr userDrawn="1"/>
        </p:nvSpPr>
        <p:spPr>
          <a:xfrm rot="15043648">
            <a:off x="4118388" y="3730459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err="1">
                <a:solidFill>
                  <a:srgbClr val="FFFFFF"/>
                </a:solidFill>
              </a:rPr>
              <a:t>Sep</a:t>
            </a:r>
            <a:endParaRPr lang="nb-NO" sz="2200">
              <a:solidFill>
                <a:srgbClr val="FFFFFF"/>
              </a:solidFill>
            </a:endParaRPr>
          </a:p>
        </p:txBody>
      </p:sp>
      <p:sp>
        <p:nvSpPr>
          <p:cNvPr id="145" name="TekstSylinder 144">
            <a:extLst>
              <a:ext uri="{FF2B5EF4-FFF2-40B4-BE49-F238E27FC236}">
                <a16:creationId xmlns:a16="http://schemas.microsoft.com/office/drawing/2014/main" id="{CA416A96-E486-EF2A-85F1-46FA5B590F82}"/>
              </a:ext>
            </a:extLst>
          </p:cNvPr>
          <p:cNvSpPr txBox="1"/>
          <p:nvPr userDrawn="1"/>
        </p:nvSpPr>
        <p:spPr>
          <a:xfrm rot="16885425">
            <a:off x="4136640" y="2782101"/>
            <a:ext cx="593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 err="1">
                <a:solidFill>
                  <a:schemeClr val="tx2"/>
                </a:solidFill>
              </a:rPr>
              <a:t>Okt</a:t>
            </a:r>
            <a:endParaRPr lang="nb-NO" sz="2200">
              <a:solidFill>
                <a:schemeClr val="tx2"/>
              </a:solidFill>
            </a:endParaRPr>
          </a:p>
        </p:txBody>
      </p:sp>
      <p:sp>
        <p:nvSpPr>
          <p:cNvPr id="146" name="TekstSylinder 145">
            <a:extLst>
              <a:ext uri="{FF2B5EF4-FFF2-40B4-BE49-F238E27FC236}">
                <a16:creationId xmlns:a16="http://schemas.microsoft.com/office/drawing/2014/main" id="{9B056171-57D9-12CB-8507-D2AB8E4B7581}"/>
              </a:ext>
            </a:extLst>
          </p:cNvPr>
          <p:cNvSpPr txBox="1"/>
          <p:nvPr userDrawn="1"/>
        </p:nvSpPr>
        <p:spPr>
          <a:xfrm rot="18743562">
            <a:off x="4538601" y="2012133"/>
            <a:ext cx="641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>
                <a:solidFill>
                  <a:schemeClr val="tx2"/>
                </a:solidFill>
              </a:rPr>
              <a:t>Nov</a:t>
            </a:r>
          </a:p>
        </p:txBody>
      </p:sp>
      <p:sp>
        <p:nvSpPr>
          <p:cNvPr id="147" name="TekstSylinder 146">
            <a:extLst>
              <a:ext uri="{FF2B5EF4-FFF2-40B4-BE49-F238E27FC236}">
                <a16:creationId xmlns:a16="http://schemas.microsoft.com/office/drawing/2014/main" id="{F79F15DD-787D-BC5B-4577-4794AA16E2B6}"/>
              </a:ext>
            </a:extLst>
          </p:cNvPr>
          <p:cNvSpPr txBox="1"/>
          <p:nvPr userDrawn="1"/>
        </p:nvSpPr>
        <p:spPr>
          <a:xfrm rot="20503138">
            <a:off x="5325446" y="1536415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2200">
                <a:solidFill>
                  <a:srgbClr val="FFFFFF"/>
                </a:solidFill>
              </a:rPr>
              <a:t>Des</a:t>
            </a:r>
          </a:p>
        </p:txBody>
      </p:sp>
      <p:pic>
        <p:nvPicPr>
          <p:cNvPr id="150" name="Grafikk 149" descr="Dagskalender kontur">
            <a:extLst>
              <a:ext uri="{FF2B5EF4-FFF2-40B4-BE49-F238E27FC236}">
                <a16:creationId xmlns:a16="http://schemas.microsoft.com/office/drawing/2014/main" id="{B56F551A-BBEA-CBE2-A21B-E31E1EA2A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0116" y="2948109"/>
            <a:ext cx="575508" cy="575508"/>
          </a:xfrm>
          <a:prstGeom prst="rect">
            <a:avLst/>
          </a:prstGeom>
        </p:spPr>
      </p:pic>
      <p:sp>
        <p:nvSpPr>
          <p:cNvPr id="167" name="Plassholder for tekst 21">
            <a:extLst>
              <a:ext uri="{FF2B5EF4-FFF2-40B4-BE49-F238E27FC236}">
                <a16:creationId xmlns:a16="http://schemas.microsoft.com/office/drawing/2014/main" id="{C5575B6B-D9D1-BF36-985C-6D6A3A602D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2959" y="2535656"/>
            <a:ext cx="979094" cy="3957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XXXX</a:t>
            </a:r>
          </a:p>
        </p:txBody>
      </p:sp>
      <p:sp>
        <p:nvSpPr>
          <p:cNvPr id="168" name="Plassholder for tekst 21">
            <a:extLst>
              <a:ext uri="{FF2B5EF4-FFF2-40B4-BE49-F238E27FC236}">
                <a16:creationId xmlns:a16="http://schemas.microsoft.com/office/drawing/2014/main" id="{64597A42-4E03-91C4-43D7-5B45F1B928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1449" y="3539461"/>
            <a:ext cx="1351563" cy="1013483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err="1"/>
              <a:t>Årshjul</a:t>
            </a:r>
            <a:r>
              <a:rPr lang="nb-NO"/>
              <a:t> for avdeling/</a:t>
            </a:r>
          </a:p>
          <a:p>
            <a:pPr lvl="0"/>
            <a:r>
              <a:rPr lang="nb-NO"/>
              <a:t>prosjekt</a:t>
            </a:r>
          </a:p>
        </p:txBody>
      </p:sp>
      <p:sp>
        <p:nvSpPr>
          <p:cNvPr id="170" name="Plassholder for tekst 21">
            <a:extLst>
              <a:ext uri="{FF2B5EF4-FFF2-40B4-BE49-F238E27FC236}">
                <a16:creationId xmlns:a16="http://schemas.microsoft.com/office/drawing/2014/main" id="{0FDC6265-9576-33AD-6E3A-1DDD8F968C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68141" y="466231"/>
            <a:ext cx="5443684" cy="815620"/>
          </a:xfrm>
        </p:spPr>
        <p:txBody>
          <a:bodyPr>
            <a:noAutofit/>
          </a:bodyPr>
          <a:lstStyle>
            <a:lvl1pPr marL="176213" indent="-176213">
              <a:buClr>
                <a:srgbClr val="D8EBF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1" name="Plassholder for tekst 21">
            <a:extLst>
              <a:ext uri="{FF2B5EF4-FFF2-40B4-BE49-F238E27FC236}">
                <a16:creationId xmlns:a16="http://schemas.microsoft.com/office/drawing/2014/main" id="{E06E21F2-FFA0-FC7F-09B5-C9EAC68A23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98361" y="1451702"/>
            <a:ext cx="3913464" cy="898654"/>
          </a:xfrm>
        </p:spPr>
        <p:txBody>
          <a:bodyPr>
            <a:noAutofit/>
          </a:bodyPr>
          <a:lstStyle>
            <a:lvl1pPr marL="176213" indent="-176213">
              <a:buClr>
                <a:srgbClr val="73ACC2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2" name="Plassholder for tekst 21">
            <a:extLst>
              <a:ext uri="{FF2B5EF4-FFF2-40B4-BE49-F238E27FC236}">
                <a16:creationId xmlns:a16="http://schemas.microsoft.com/office/drawing/2014/main" id="{6851B69C-20E9-5A01-A156-33E91BD57E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8905" y="3563959"/>
            <a:ext cx="3625701" cy="898654"/>
          </a:xfrm>
        </p:spPr>
        <p:txBody>
          <a:bodyPr>
            <a:noAutofit/>
          </a:bodyPr>
          <a:lstStyle>
            <a:lvl1pPr marL="176213" indent="-176213">
              <a:buClr>
                <a:srgbClr val="CCEEE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21">
            <a:extLst>
              <a:ext uri="{FF2B5EF4-FFF2-40B4-BE49-F238E27FC236}">
                <a16:creationId xmlns:a16="http://schemas.microsoft.com/office/drawing/2014/main" id="{4C6A663B-ACBF-E48F-5DF2-8DA635F77E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91687" y="2499281"/>
            <a:ext cx="3620138" cy="898654"/>
          </a:xfrm>
        </p:spPr>
        <p:txBody>
          <a:bodyPr>
            <a:noAutofit/>
          </a:bodyPr>
          <a:lstStyle>
            <a:lvl1pPr marL="176213" indent="-176213">
              <a:buClr>
                <a:srgbClr val="436D83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tekst 21">
            <a:extLst>
              <a:ext uri="{FF2B5EF4-FFF2-40B4-BE49-F238E27FC236}">
                <a16:creationId xmlns:a16="http://schemas.microsoft.com/office/drawing/2014/main" id="{5C8AD568-5311-99AD-3356-024D9EA6C4E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05064" y="4628637"/>
            <a:ext cx="3906761" cy="925837"/>
          </a:xfrm>
        </p:spPr>
        <p:txBody>
          <a:bodyPr>
            <a:noAutofit/>
          </a:bodyPr>
          <a:lstStyle>
            <a:lvl1pPr marL="176213" indent="-176213">
              <a:buClr>
                <a:schemeClr val="accent3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21">
            <a:extLst>
              <a:ext uri="{FF2B5EF4-FFF2-40B4-BE49-F238E27FC236}">
                <a16:creationId xmlns:a16="http://schemas.microsoft.com/office/drawing/2014/main" id="{01F054DF-73FC-DA1E-3E85-1B2718C47CD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68142" y="5703287"/>
            <a:ext cx="5443684" cy="898654"/>
          </a:xfrm>
        </p:spPr>
        <p:txBody>
          <a:bodyPr>
            <a:noAutofit/>
          </a:bodyPr>
          <a:lstStyle>
            <a:lvl1pPr marL="176213" indent="-176213">
              <a:buClr>
                <a:srgbClr val="04AB79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21">
            <a:extLst>
              <a:ext uri="{FF2B5EF4-FFF2-40B4-BE49-F238E27FC236}">
                <a16:creationId xmlns:a16="http://schemas.microsoft.com/office/drawing/2014/main" id="{1938F788-703D-9D6C-9EA3-3DD1C49513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11932" y="461683"/>
            <a:ext cx="5443684" cy="815620"/>
          </a:xfrm>
        </p:spPr>
        <p:txBody>
          <a:bodyPr>
            <a:noAutofit/>
          </a:bodyPr>
          <a:lstStyle>
            <a:lvl1pPr marL="176213" indent="-176213"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21">
            <a:extLst>
              <a:ext uri="{FF2B5EF4-FFF2-40B4-BE49-F238E27FC236}">
                <a16:creationId xmlns:a16="http://schemas.microsoft.com/office/drawing/2014/main" id="{129EDA07-6FD4-DBF4-8C48-1E14CD16491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9488" y="1447154"/>
            <a:ext cx="3913464" cy="898654"/>
          </a:xfrm>
        </p:spPr>
        <p:txBody>
          <a:bodyPr>
            <a:noAutofit/>
          </a:bodyPr>
          <a:lstStyle>
            <a:lvl1pPr marL="176213" indent="-176213">
              <a:buClr>
                <a:srgbClr val="FEE19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21">
            <a:extLst>
              <a:ext uri="{FF2B5EF4-FFF2-40B4-BE49-F238E27FC236}">
                <a16:creationId xmlns:a16="http://schemas.microsoft.com/office/drawing/2014/main" id="{CAF13453-29F0-7779-C742-A5CBA485702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6700" y="3559411"/>
            <a:ext cx="3625701" cy="898654"/>
          </a:xfrm>
        </p:spPr>
        <p:txBody>
          <a:bodyPr>
            <a:noAutofit/>
          </a:bodyPr>
          <a:lstStyle>
            <a:lvl1pPr marL="176213" indent="-176213">
              <a:buClr>
                <a:srgbClr val="D14641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21">
            <a:extLst>
              <a:ext uri="{FF2B5EF4-FFF2-40B4-BE49-F238E27FC236}">
                <a16:creationId xmlns:a16="http://schemas.microsoft.com/office/drawing/2014/main" id="{3B57AC17-8238-057C-E125-7D9BD16065B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14622" y="2494733"/>
            <a:ext cx="3620138" cy="898654"/>
          </a:xfrm>
        </p:spPr>
        <p:txBody>
          <a:bodyPr>
            <a:noAutofit/>
          </a:bodyPr>
          <a:lstStyle>
            <a:lvl1pPr marL="176213" indent="-176213">
              <a:buClr>
                <a:srgbClr val="FEEED9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21">
            <a:extLst>
              <a:ext uri="{FF2B5EF4-FFF2-40B4-BE49-F238E27FC236}">
                <a16:creationId xmlns:a16="http://schemas.microsoft.com/office/drawing/2014/main" id="{8CB66892-D404-CF6E-1A20-A108F063CDD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5945" y="4624089"/>
            <a:ext cx="3906761" cy="925837"/>
          </a:xfrm>
        </p:spPr>
        <p:txBody>
          <a:bodyPr>
            <a:noAutofit/>
          </a:bodyPr>
          <a:lstStyle>
            <a:lvl1pPr marL="176213" indent="-176213">
              <a:buClr>
                <a:srgbClr val="EE7068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21">
            <a:extLst>
              <a:ext uri="{FF2B5EF4-FFF2-40B4-BE49-F238E27FC236}">
                <a16:creationId xmlns:a16="http://schemas.microsoft.com/office/drawing/2014/main" id="{052DDFE7-C049-E43D-65B6-A13EE3CE73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11933" y="5698739"/>
            <a:ext cx="5443684" cy="898654"/>
          </a:xfrm>
        </p:spPr>
        <p:txBody>
          <a:bodyPr>
            <a:noAutofit/>
          </a:bodyPr>
          <a:lstStyle>
            <a:lvl1pPr marL="176213" indent="-176213">
              <a:buClr>
                <a:srgbClr val="FAD8D7"/>
              </a:buClr>
              <a:buSzPct val="14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53F78EF-8F42-B8AB-3846-F54AA46C038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945" y="1287135"/>
            <a:ext cx="507043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E81B8CA6-D004-5246-F38F-C8CCE2EADED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86375" y="1287135"/>
            <a:ext cx="152400" cy="1831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18880A9C-1D90-8ED5-B5C3-7B11D1164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488" y="2361659"/>
            <a:ext cx="4023949" cy="1777"/>
          </a:xfrm>
          <a:prstGeom prst="line">
            <a:avLst/>
          </a:prstGeom>
          <a:ln>
            <a:solidFill>
              <a:srgbClr val="FAE19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4924B5C-C1EC-08C0-E33F-4DF9A254D50C}"/>
              </a:ext>
            </a:extLst>
          </p:cNvPr>
          <p:cNvCxnSpPr>
            <a:cxnSpLocks/>
          </p:cNvCxnSpPr>
          <p:nvPr userDrawn="1"/>
        </p:nvCxnSpPr>
        <p:spPr>
          <a:xfrm flipH="1">
            <a:off x="215945" y="3398948"/>
            <a:ext cx="4013155" cy="0"/>
          </a:xfrm>
          <a:prstGeom prst="line">
            <a:avLst/>
          </a:prstGeom>
          <a:ln>
            <a:solidFill>
              <a:srgbClr val="FEEED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B433C170-0DA3-0BB9-8364-524171F49D1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06890" y="4462397"/>
            <a:ext cx="4059448" cy="628"/>
          </a:xfrm>
          <a:prstGeom prst="line">
            <a:avLst/>
          </a:prstGeom>
          <a:ln>
            <a:solidFill>
              <a:srgbClr val="EE706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42E11C6D-D6A8-1DAC-3F77-D94E155605A0}"/>
              </a:ext>
            </a:extLst>
          </p:cNvPr>
          <p:cNvCxnSpPr/>
          <p:nvPr userDrawn="1"/>
        </p:nvCxnSpPr>
        <p:spPr>
          <a:xfrm>
            <a:off x="209488" y="5569590"/>
            <a:ext cx="4448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100A591A-8B0D-C76A-6A89-95C844015668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7725" y="5267939"/>
            <a:ext cx="377506" cy="30165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DBB34813-1184-0CAA-CC76-8B9938CD370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45220" y="5545102"/>
            <a:ext cx="322921" cy="1169351"/>
          </a:xfrm>
          <a:prstGeom prst="line">
            <a:avLst/>
          </a:prstGeom>
          <a:ln>
            <a:solidFill>
              <a:srgbClr val="41A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43DBEC81-AF37-E553-01E7-FE7CC72B6345}"/>
              </a:ext>
            </a:extLst>
          </p:cNvPr>
          <p:cNvCxnSpPr>
            <a:cxnSpLocks/>
          </p:cNvCxnSpPr>
          <p:nvPr userDrawn="1"/>
        </p:nvCxnSpPr>
        <p:spPr>
          <a:xfrm>
            <a:off x="7573420" y="5571256"/>
            <a:ext cx="4448237" cy="0"/>
          </a:xfrm>
          <a:prstGeom prst="line">
            <a:avLst/>
          </a:prstGeom>
          <a:ln>
            <a:solidFill>
              <a:srgbClr val="7CC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B0755353-99DF-D1D5-BDEE-F4DD33DAD89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198008" y="5283462"/>
            <a:ext cx="375412" cy="287794"/>
          </a:xfrm>
          <a:prstGeom prst="line">
            <a:avLst/>
          </a:prstGeom>
          <a:ln>
            <a:solidFill>
              <a:srgbClr val="7CC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DF36AFCE-633F-C14B-1541-C98988415F8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55725" y="4457437"/>
            <a:ext cx="4059448" cy="628"/>
          </a:xfrm>
          <a:prstGeom prst="line">
            <a:avLst/>
          </a:prstGeom>
          <a:ln>
            <a:solidFill>
              <a:srgbClr val="D1EDE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E819F593-434E-F95B-2DA8-1DFF9ACA4875}"/>
              </a:ext>
            </a:extLst>
          </p:cNvPr>
          <p:cNvCxnSpPr>
            <a:cxnSpLocks/>
          </p:cNvCxnSpPr>
          <p:nvPr userDrawn="1"/>
        </p:nvCxnSpPr>
        <p:spPr>
          <a:xfrm flipH="1">
            <a:off x="8000965" y="3413051"/>
            <a:ext cx="4013155" cy="0"/>
          </a:xfrm>
          <a:prstGeom prst="line">
            <a:avLst/>
          </a:prstGeom>
          <a:ln>
            <a:solidFill>
              <a:srgbClr val="436D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8BDD7C5F-0ABE-E782-DCEC-EFE122E6E7E7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8792" y="2348374"/>
            <a:ext cx="4252865" cy="0"/>
          </a:xfrm>
          <a:prstGeom prst="line">
            <a:avLst/>
          </a:prstGeom>
          <a:ln>
            <a:solidFill>
              <a:srgbClr val="73ACC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6FDD7F52-6B38-FDB8-D745-9CC443BF5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6953561" y="1287135"/>
            <a:ext cx="5070430" cy="0"/>
          </a:xfrm>
          <a:prstGeom prst="line">
            <a:avLst/>
          </a:prstGeom>
          <a:ln>
            <a:solidFill>
              <a:srgbClr val="D8EB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6B848DF5-1ECE-5B35-E975-F041469EBF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793894" y="1281138"/>
            <a:ext cx="138213" cy="115413"/>
          </a:xfrm>
          <a:prstGeom prst="line">
            <a:avLst/>
          </a:prstGeom>
          <a:ln>
            <a:solidFill>
              <a:srgbClr val="D8EBF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76B5DAEC-B554-DC1F-A198-4ACB2C999E55}"/>
              </a:ext>
            </a:extLst>
          </p:cNvPr>
          <p:cNvCxnSpPr>
            <a:cxnSpLocks/>
          </p:cNvCxnSpPr>
          <p:nvPr userDrawn="1"/>
        </p:nvCxnSpPr>
        <p:spPr>
          <a:xfrm flipV="1">
            <a:off x="5655616" y="5569587"/>
            <a:ext cx="267984" cy="114486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fikk 50">
            <a:extLst>
              <a:ext uri="{FF2B5EF4-FFF2-40B4-BE49-F238E27FC236}">
                <a16:creationId xmlns:a16="http://schemas.microsoft.com/office/drawing/2014/main" id="{0A6BC515-25CA-8B70-D38B-AFE473A3EA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nb-NO"/>
              <a:t>Overskrift</a:t>
            </a:r>
            <a:endParaRPr lang="en-US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rgbClr val="D14641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8"/>
            <a:ext cx="10858500" cy="4033453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806450" indent="-266700">
              <a:buFont typeface="Arial" panose="020B0604020202020204" pitchFamily="34" charset="0"/>
              <a:buChar char="•"/>
              <a:defRPr/>
            </a:lvl3pPr>
            <a:lvl4pPr marL="985838" indent="-265113">
              <a:buFont typeface="Arial" panose="020B0604020202020204" pitchFamily="34" charset="0"/>
              <a:buChar char="•"/>
              <a:defRPr/>
            </a:lvl4pPr>
            <a:lvl5pPr marL="1166813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legge til tekst. Velg «Nytt lysbilde» fra menyen for å få valg om flere undersider fra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1BD11F8-683D-4DC5-DB06-58D81C6C4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tom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6ACC3F8C-EE5E-7855-AD4C-65A3CEA03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F5DC08C8-4CBB-A4F4-1085-5A608C81C6F8}"/>
              </a:ext>
            </a:extLst>
          </p:cNvPr>
          <p:cNvSpPr>
            <a:spLocks/>
          </p:cNvSpPr>
          <p:nvPr userDrawn="1"/>
        </p:nvSpPr>
        <p:spPr bwMode="auto">
          <a:xfrm rot="17280944">
            <a:off x="4201335" y="804983"/>
            <a:ext cx="2443163" cy="2189163"/>
          </a:xfrm>
          <a:custGeom>
            <a:avLst/>
            <a:gdLst>
              <a:gd name="T0" fmla="*/ 0 w 3080"/>
              <a:gd name="T1" fmla="*/ 0 h 2758"/>
              <a:gd name="T2" fmla="*/ 133 w 3080"/>
              <a:gd name="T3" fmla="*/ 4 h 2758"/>
              <a:gd name="T4" fmla="*/ 261 w 3080"/>
              <a:gd name="T5" fmla="*/ 11 h 2758"/>
              <a:gd name="T6" fmla="*/ 390 w 3080"/>
              <a:gd name="T7" fmla="*/ 23 h 2758"/>
              <a:gd name="T8" fmla="*/ 518 w 3080"/>
              <a:gd name="T9" fmla="*/ 42 h 2758"/>
              <a:gd name="T10" fmla="*/ 643 w 3080"/>
              <a:gd name="T11" fmla="*/ 65 h 2758"/>
              <a:gd name="T12" fmla="*/ 768 w 3080"/>
              <a:gd name="T13" fmla="*/ 92 h 2758"/>
              <a:gd name="T14" fmla="*/ 891 w 3080"/>
              <a:gd name="T15" fmla="*/ 125 h 2758"/>
              <a:gd name="T16" fmla="*/ 1012 w 3080"/>
              <a:gd name="T17" fmla="*/ 161 h 2758"/>
              <a:gd name="T18" fmla="*/ 1131 w 3080"/>
              <a:gd name="T19" fmla="*/ 203 h 2758"/>
              <a:gd name="T20" fmla="*/ 1250 w 3080"/>
              <a:gd name="T21" fmla="*/ 249 h 2758"/>
              <a:gd name="T22" fmla="*/ 1363 w 3080"/>
              <a:gd name="T23" fmla="*/ 301 h 2758"/>
              <a:gd name="T24" fmla="*/ 1477 w 3080"/>
              <a:gd name="T25" fmla="*/ 357 h 2758"/>
              <a:gd name="T26" fmla="*/ 1588 w 3080"/>
              <a:gd name="T27" fmla="*/ 417 h 2758"/>
              <a:gd name="T28" fmla="*/ 1696 w 3080"/>
              <a:gd name="T29" fmla="*/ 480 h 2758"/>
              <a:gd name="T30" fmla="*/ 1801 w 3080"/>
              <a:gd name="T31" fmla="*/ 547 h 2758"/>
              <a:gd name="T32" fmla="*/ 1903 w 3080"/>
              <a:gd name="T33" fmla="*/ 618 h 2758"/>
              <a:gd name="T34" fmla="*/ 2003 w 3080"/>
              <a:gd name="T35" fmla="*/ 693 h 2758"/>
              <a:gd name="T36" fmla="*/ 2101 w 3080"/>
              <a:gd name="T37" fmla="*/ 774 h 2758"/>
              <a:gd name="T38" fmla="*/ 2195 w 3080"/>
              <a:gd name="T39" fmla="*/ 856 h 2758"/>
              <a:gd name="T40" fmla="*/ 2285 w 3080"/>
              <a:gd name="T41" fmla="*/ 943 h 2758"/>
              <a:gd name="T42" fmla="*/ 2371 w 3080"/>
              <a:gd name="T43" fmla="*/ 1033 h 2758"/>
              <a:gd name="T44" fmla="*/ 2456 w 3080"/>
              <a:gd name="T45" fmla="*/ 1127 h 2758"/>
              <a:gd name="T46" fmla="*/ 2537 w 3080"/>
              <a:gd name="T47" fmla="*/ 1225 h 2758"/>
              <a:gd name="T48" fmla="*/ 2613 w 3080"/>
              <a:gd name="T49" fmla="*/ 1325 h 2758"/>
              <a:gd name="T50" fmla="*/ 2686 w 3080"/>
              <a:gd name="T51" fmla="*/ 1429 h 2758"/>
              <a:gd name="T52" fmla="*/ 2755 w 3080"/>
              <a:gd name="T53" fmla="*/ 1536 h 2758"/>
              <a:gd name="T54" fmla="*/ 2821 w 3080"/>
              <a:gd name="T55" fmla="*/ 1646 h 2758"/>
              <a:gd name="T56" fmla="*/ 2880 w 3080"/>
              <a:gd name="T57" fmla="*/ 1759 h 2758"/>
              <a:gd name="T58" fmla="*/ 2938 w 3080"/>
              <a:gd name="T59" fmla="*/ 1874 h 2758"/>
              <a:gd name="T60" fmla="*/ 2990 w 3080"/>
              <a:gd name="T61" fmla="*/ 1993 h 2758"/>
              <a:gd name="T62" fmla="*/ 3038 w 3080"/>
              <a:gd name="T63" fmla="*/ 2114 h 2758"/>
              <a:gd name="T64" fmla="*/ 3080 w 3080"/>
              <a:gd name="T65" fmla="*/ 2237 h 2758"/>
              <a:gd name="T66" fmla="*/ 1479 w 3080"/>
              <a:gd name="T67" fmla="*/ 2758 h 2758"/>
              <a:gd name="T68" fmla="*/ 1457 w 3080"/>
              <a:gd name="T69" fmla="*/ 2698 h 2758"/>
              <a:gd name="T70" fmla="*/ 1436 w 3080"/>
              <a:gd name="T71" fmla="*/ 2641 h 2758"/>
              <a:gd name="T72" fmla="*/ 1411 w 3080"/>
              <a:gd name="T73" fmla="*/ 2583 h 2758"/>
              <a:gd name="T74" fmla="*/ 1383 w 3080"/>
              <a:gd name="T75" fmla="*/ 2527 h 2758"/>
              <a:gd name="T76" fmla="*/ 1354 w 3080"/>
              <a:gd name="T77" fmla="*/ 2474 h 2758"/>
              <a:gd name="T78" fmla="*/ 1323 w 3080"/>
              <a:gd name="T79" fmla="*/ 2422 h 2758"/>
              <a:gd name="T80" fmla="*/ 1290 w 3080"/>
              <a:gd name="T81" fmla="*/ 2370 h 2758"/>
              <a:gd name="T82" fmla="*/ 1256 w 3080"/>
              <a:gd name="T83" fmla="*/ 2320 h 2758"/>
              <a:gd name="T84" fmla="*/ 1179 w 3080"/>
              <a:gd name="T85" fmla="*/ 2226 h 2758"/>
              <a:gd name="T86" fmla="*/ 1098 w 3080"/>
              <a:gd name="T87" fmla="*/ 2137 h 2758"/>
              <a:gd name="T88" fmla="*/ 1008 w 3080"/>
              <a:gd name="T89" fmla="*/ 2055 h 2758"/>
              <a:gd name="T90" fmla="*/ 914 w 3080"/>
              <a:gd name="T91" fmla="*/ 1980 h 2758"/>
              <a:gd name="T92" fmla="*/ 866 w 3080"/>
              <a:gd name="T93" fmla="*/ 1947 h 2758"/>
              <a:gd name="T94" fmla="*/ 814 w 3080"/>
              <a:gd name="T95" fmla="*/ 1915 h 2758"/>
              <a:gd name="T96" fmla="*/ 762 w 3080"/>
              <a:gd name="T97" fmla="*/ 1884 h 2758"/>
              <a:gd name="T98" fmla="*/ 710 w 3080"/>
              <a:gd name="T99" fmla="*/ 1855 h 2758"/>
              <a:gd name="T100" fmla="*/ 655 w 3080"/>
              <a:gd name="T101" fmla="*/ 1828 h 2758"/>
              <a:gd name="T102" fmla="*/ 601 w 3080"/>
              <a:gd name="T103" fmla="*/ 1803 h 2758"/>
              <a:gd name="T104" fmla="*/ 543 w 3080"/>
              <a:gd name="T105" fmla="*/ 1782 h 2758"/>
              <a:gd name="T106" fmla="*/ 486 w 3080"/>
              <a:gd name="T107" fmla="*/ 1761 h 2758"/>
              <a:gd name="T108" fmla="*/ 428 w 3080"/>
              <a:gd name="T109" fmla="*/ 1744 h 2758"/>
              <a:gd name="T110" fmla="*/ 369 w 3080"/>
              <a:gd name="T111" fmla="*/ 1728 h 2758"/>
              <a:gd name="T112" fmla="*/ 309 w 3080"/>
              <a:gd name="T113" fmla="*/ 1715 h 2758"/>
              <a:gd name="T114" fmla="*/ 250 w 3080"/>
              <a:gd name="T115" fmla="*/ 1703 h 2758"/>
              <a:gd name="T116" fmla="*/ 188 w 3080"/>
              <a:gd name="T117" fmla="*/ 1696 h 2758"/>
              <a:gd name="T118" fmla="*/ 127 w 3080"/>
              <a:gd name="T119" fmla="*/ 1690 h 2758"/>
              <a:gd name="T120" fmla="*/ 63 w 3080"/>
              <a:gd name="T121" fmla="*/ 1686 h 2758"/>
              <a:gd name="T122" fmla="*/ 0 w 3080"/>
              <a:gd name="T123" fmla="*/ 1684 h 2758"/>
              <a:gd name="T124" fmla="*/ 0 w 3080"/>
              <a:gd name="T125" fmla="*/ 0 h 2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0" h="2758">
                <a:moveTo>
                  <a:pt x="0" y="0"/>
                </a:moveTo>
                <a:lnTo>
                  <a:pt x="133" y="4"/>
                </a:lnTo>
                <a:lnTo>
                  <a:pt x="261" y="11"/>
                </a:lnTo>
                <a:lnTo>
                  <a:pt x="390" y="23"/>
                </a:lnTo>
                <a:lnTo>
                  <a:pt x="518" y="42"/>
                </a:lnTo>
                <a:lnTo>
                  <a:pt x="643" y="65"/>
                </a:lnTo>
                <a:lnTo>
                  <a:pt x="768" y="92"/>
                </a:lnTo>
                <a:lnTo>
                  <a:pt x="891" y="125"/>
                </a:lnTo>
                <a:lnTo>
                  <a:pt x="1012" y="161"/>
                </a:lnTo>
                <a:lnTo>
                  <a:pt x="1131" y="203"/>
                </a:lnTo>
                <a:lnTo>
                  <a:pt x="1250" y="249"/>
                </a:lnTo>
                <a:lnTo>
                  <a:pt x="1363" y="301"/>
                </a:lnTo>
                <a:lnTo>
                  <a:pt x="1477" y="357"/>
                </a:lnTo>
                <a:lnTo>
                  <a:pt x="1588" y="417"/>
                </a:lnTo>
                <a:lnTo>
                  <a:pt x="1696" y="480"/>
                </a:lnTo>
                <a:lnTo>
                  <a:pt x="1801" y="547"/>
                </a:lnTo>
                <a:lnTo>
                  <a:pt x="1903" y="618"/>
                </a:lnTo>
                <a:lnTo>
                  <a:pt x="2003" y="693"/>
                </a:lnTo>
                <a:lnTo>
                  <a:pt x="2101" y="774"/>
                </a:lnTo>
                <a:lnTo>
                  <a:pt x="2195" y="856"/>
                </a:lnTo>
                <a:lnTo>
                  <a:pt x="2285" y="943"/>
                </a:lnTo>
                <a:lnTo>
                  <a:pt x="2371" y="1033"/>
                </a:lnTo>
                <a:lnTo>
                  <a:pt x="2456" y="1127"/>
                </a:lnTo>
                <a:lnTo>
                  <a:pt x="2537" y="1225"/>
                </a:lnTo>
                <a:lnTo>
                  <a:pt x="2613" y="1325"/>
                </a:lnTo>
                <a:lnTo>
                  <a:pt x="2686" y="1429"/>
                </a:lnTo>
                <a:lnTo>
                  <a:pt x="2755" y="1536"/>
                </a:lnTo>
                <a:lnTo>
                  <a:pt x="2821" y="1646"/>
                </a:lnTo>
                <a:lnTo>
                  <a:pt x="2880" y="1759"/>
                </a:lnTo>
                <a:lnTo>
                  <a:pt x="2938" y="1874"/>
                </a:lnTo>
                <a:lnTo>
                  <a:pt x="2990" y="1993"/>
                </a:lnTo>
                <a:lnTo>
                  <a:pt x="3038" y="2114"/>
                </a:lnTo>
                <a:lnTo>
                  <a:pt x="3080" y="2237"/>
                </a:lnTo>
                <a:lnTo>
                  <a:pt x="1479" y="2758"/>
                </a:lnTo>
                <a:lnTo>
                  <a:pt x="1457" y="2698"/>
                </a:lnTo>
                <a:lnTo>
                  <a:pt x="1436" y="2641"/>
                </a:lnTo>
                <a:lnTo>
                  <a:pt x="1411" y="2583"/>
                </a:lnTo>
                <a:lnTo>
                  <a:pt x="1383" y="2527"/>
                </a:lnTo>
                <a:lnTo>
                  <a:pt x="1354" y="2474"/>
                </a:lnTo>
                <a:lnTo>
                  <a:pt x="1323" y="2422"/>
                </a:lnTo>
                <a:lnTo>
                  <a:pt x="1290" y="2370"/>
                </a:lnTo>
                <a:lnTo>
                  <a:pt x="1256" y="2320"/>
                </a:lnTo>
                <a:lnTo>
                  <a:pt x="1179" y="2226"/>
                </a:lnTo>
                <a:lnTo>
                  <a:pt x="1098" y="2137"/>
                </a:lnTo>
                <a:lnTo>
                  <a:pt x="1008" y="2055"/>
                </a:lnTo>
                <a:lnTo>
                  <a:pt x="914" y="1980"/>
                </a:lnTo>
                <a:lnTo>
                  <a:pt x="866" y="1947"/>
                </a:lnTo>
                <a:lnTo>
                  <a:pt x="814" y="1915"/>
                </a:lnTo>
                <a:lnTo>
                  <a:pt x="762" y="1884"/>
                </a:lnTo>
                <a:lnTo>
                  <a:pt x="710" y="1855"/>
                </a:lnTo>
                <a:lnTo>
                  <a:pt x="655" y="1828"/>
                </a:lnTo>
                <a:lnTo>
                  <a:pt x="601" y="1803"/>
                </a:lnTo>
                <a:lnTo>
                  <a:pt x="543" y="1782"/>
                </a:lnTo>
                <a:lnTo>
                  <a:pt x="486" y="1761"/>
                </a:lnTo>
                <a:lnTo>
                  <a:pt x="428" y="1744"/>
                </a:lnTo>
                <a:lnTo>
                  <a:pt x="369" y="1728"/>
                </a:lnTo>
                <a:lnTo>
                  <a:pt x="309" y="1715"/>
                </a:lnTo>
                <a:lnTo>
                  <a:pt x="250" y="1703"/>
                </a:lnTo>
                <a:lnTo>
                  <a:pt x="188" y="1696"/>
                </a:lnTo>
                <a:lnTo>
                  <a:pt x="127" y="1690"/>
                </a:lnTo>
                <a:lnTo>
                  <a:pt x="63" y="1686"/>
                </a:lnTo>
                <a:lnTo>
                  <a:pt x="0" y="168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9309FB4-206B-977F-6DD8-3E12EB899C1F}"/>
              </a:ext>
            </a:extLst>
          </p:cNvPr>
          <p:cNvSpPr>
            <a:spLocks/>
          </p:cNvSpPr>
          <p:nvPr userDrawn="1"/>
        </p:nvSpPr>
        <p:spPr bwMode="auto">
          <a:xfrm rot="17280944">
            <a:off x="5627785" y="3846812"/>
            <a:ext cx="1844675" cy="2873375"/>
          </a:xfrm>
          <a:custGeom>
            <a:avLst/>
            <a:gdLst>
              <a:gd name="T0" fmla="*/ 1231 w 2325"/>
              <a:gd name="T1" fmla="*/ 3542 h 3621"/>
              <a:gd name="T2" fmla="*/ 1033 w 2325"/>
              <a:gd name="T3" fmla="*/ 3373 h 3621"/>
              <a:gd name="T4" fmla="*/ 852 w 2325"/>
              <a:gd name="T5" fmla="*/ 3191 h 3621"/>
              <a:gd name="T6" fmla="*/ 687 w 2325"/>
              <a:gd name="T7" fmla="*/ 2997 h 3621"/>
              <a:gd name="T8" fmla="*/ 539 w 2325"/>
              <a:gd name="T9" fmla="*/ 2791 h 3621"/>
              <a:gd name="T10" fmla="*/ 409 w 2325"/>
              <a:gd name="T11" fmla="*/ 2576 h 3621"/>
              <a:gd name="T12" fmla="*/ 295 w 2325"/>
              <a:gd name="T13" fmla="*/ 2351 h 3621"/>
              <a:gd name="T14" fmla="*/ 199 w 2325"/>
              <a:gd name="T15" fmla="*/ 2121 h 3621"/>
              <a:gd name="T16" fmla="*/ 123 w 2325"/>
              <a:gd name="T17" fmla="*/ 1883 h 3621"/>
              <a:gd name="T18" fmla="*/ 63 w 2325"/>
              <a:gd name="T19" fmla="*/ 1639 h 3621"/>
              <a:gd name="T20" fmla="*/ 23 w 2325"/>
              <a:gd name="T21" fmla="*/ 1391 h 3621"/>
              <a:gd name="T22" fmla="*/ 4 w 2325"/>
              <a:gd name="T23" fmla="*/ 1139 h 3621"/>
              <a:gd name="T24" fmla="*/ 2 w 2325"/>
              <a:gd name="T25" fmla="*/ 886 h 3621"/>
              <a:gd name="T26" fmla="*/ 21 w 2325"/>
              <a:gd name="T27" fmla="*/ 632 h 3621"/>
              <a:gd name="T28" fmla="*/ 61 w 2325"/>
              <a:gd name="T29" fmla="*/ 379 h 3621"/>
              <a:gd name="T30" fmla="*/ 121 w 2325"/>
              <a:gd name="T31" fmla="*/ 125 h 3621"/>
              <a:gd name="T32" fmla="*/ 1760 w 2325"/>
              <a:gd name="T33" fmla="*/ 521 h 3621"/>
              <a:gd name="T34" fmla="*/ 1726 w 2325"/>
              <a:gd name="T35" fmla="*/ 642 h 3621"/>
              <a:gd name="T36" fmla="*/ 1701 w 2325"/>
              <a:gd name="T37" fmla="*/ 763 h 3621"/>
              <a:gd name="T38" fmla="*/ 1688 w 2325"/>
              <a:gd name="T39" fmla="*/ 886 h 3621"/>
              <a:gd name="T40" fmla="*/ 1684 w 2325"/>
              <a:gd name="T41" fmla="*/ 1007 h 3621"/>
              <a:gd name="T42" fmla="*/ 1689 w 2325"/>
              <a:gd name="T43" fmla="*/ 1128 h 3621"/>
              <a:gd name="T44" fmla="*/ 1703 w 2325"/>
              <a:gd name="T45" fmla="*/ 1247 h 3621"/>
              <a:gd name="T46" fmla="*/ 1728 w 2325"/>
              <a:gd name="T47" fmla="*/ 1366 h 3621"/>
              <a:gd name="T48" fmla="*/ 1760 w 2325"/>
              <a:gd name="T49" fmla="*/ 1481 h 3621"/>
              <a:gd name="T50" fmla="*/ 1801 w 2325"/>
              <a:gd name="T51" fmla="*/ 1595 h 3621"/>
              <a:gd name="T52" fmla="*/ 1851 w 2325"/>
              <a:gd name="T53" fmla="*/ 1704 h 3621"/>
              <a:gd name="T54" fmla="*/ 1910 w 2325"/>
              <a:gd name="T55" fmla="*/ 1810 h 3621"/>
              <a:gd name="T56" fmla="*/ 1977 w 2325"/>
              <a:gd name="T57" fmla="*/ 1910 h 3621"/>
              <a:gd name="T58" fmla="*/ 2052 w 2325"/>
              <a:gd name="T59" fmla="*/ 2006 h 3621"/>
              <a:gd name="T60" fmla="*/ 2135 w 2325"/>
              <a:gd name="T61" fmla="*/ 2096 h 3621"/>
              <a:gd name="T62" fmla="*/ 2225 w 2325"/>
              <a:gd name="T63" fmla="*/ 2180 h 3621"/>
              <a:gd name="T64" fmla="*/ 1334 w 2325"/>
              <a:gd name="T65" fmla="*/ 3621 h 3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5" h="3621">
                <a:moveTo>
                  <a:pt x="1334" y="3621"/>
                </a:moveTo>
                <a:lnTo>
                  <a:pt x="1231" y="3542"/>
                </a:lnTo>
                <a:lnTo>
                  <a:pt x="1129" y="3460"/>
                </a:lnTo>
                <a:lnTo>
                  <a:pt x="1033" y="3373"/>
                </a:lnTo>
                <a:lnTo>
                  <a:pt x="941" y="3283"/>
                </a:lnTo>
                <a:lnTo>
                  <a:pt x="852" y="3191"/>
                </a:lnTo>
                <a:lnTo>
                  <a:pt x="768" y="3095"/>
                </a:lnTo>
                <a:lnTo>
                  <a:pt x="687" y="2997"/>
                </a:lnTo>
                <a:lnTo>
                  <a:pt x="610" y="2895"/>
                </a:lnTo>
                <a:lnTo>
                  <a:pt x="539" y="2791"/>
                </a:lnTo>
                <a:lnTo>
                  <a:pt x="472" y="2685"/>
                </a:lnTo>
                <a:lnTo>
                  <a:pt x="409" y="2576"/>
                </a:lnTo>
                <a:lnTo>
                  <a:pt x="349" y="2465"/>
                </a:lnTo>
                <a:lnTo>
                  <a:pt x="295" y="2351"/>
                </a:lnTo>
                <a:lnTo>
                  <a:pt x="245" y="2238"/>
                </a:lnTo>
                <a:lnTo>
                  <a:pt x="199" y="2121"/>
                </a:lnTo>
                <a:lnTo>
                  <a:pt x="159" y="2002"/>
                </a:lnTo>
                <a:lnTo>
                  <a:pt x="123" y="1883"/>
                </a:lnTo>
                <a:lnTo>
                  <a:pt x="90" y="1762"/>
                </a:lnTo>
                <a:lnTo>
                  <a:pt x="63" y="1639"/>
                </a:lnTo>
                <a:lnTo>
                  <a:pt x="40" y="1516"/>
                </a:lnTo>
                <a:lnTo>
                  <a:pt x="23" y="1391"/>
                </a:lnTo>
                <a:lnTo>
                  <a:pt x="11" y="1266"/>
                </a:lnTo>
                <a:lnTo>
                  <a:pt x="4" y="1139"/>
                </a:lnTo>
                <a:lnTo>
                  <a:pt x="0" y="1013"/>
                </a:lnTo>
                <a:lnTo>
                  <a:pt x="2" y="886"/>
                </a:lnTo>
                <a:lnTo>
                  <a:pt x="9" y="759"/>
                </a:lnTo>
                <a:lnTo>
                  <a:pt x="21" y="632"/>
                </a:lnTo>
                <a:lnTo>
                  <a:pt x="38" y="506"/>
                </a:lnTo>
                <a:lnTo>
                  <a:pt x="61" y="379"/>
                </a:lnTo>
                <a:lnTo>
                  <a:pt x="88" y="252"/>
                </a:lnTo>
                <a:lnTo>
                  <a:pt x="121" y="125"/>
                </a:lnTo>
                <a:lnTo>
                  <a:pt x="159" y="0"/>
                </a:lnTo>
                <a:lnTo>
                  <a:pt x="1760" y="521"/>
                </a:lnTo>
                <a:lnTo>
                  <a:pt x="1741" y="580"/>
                </a:lnTo>
                <a:lnTo>
                  <a:pt x="1726" y="642"/>
                </a:lnTo>
                <a:lnTo>
                  <a:pt x="1712" y="701"/>
                </a:lnTo>
                <a:lnTo>
                  <a:pt x="1701" y="763"/>
                </a:lnTo>
                <a:lnTo>
                  <a:pt x="1693" y="824"/>
                </a:lnTo>
                <a:lnTo>
                  <a:pt x="1688" y="886"/>
                </a:lnTo>
                <a:lnTo>
                  <a:pt x="1684" y="945"/>
                </a:lnTo>
                <a:lnTo>
                  <a:pt x="1684" y="1007"/>
                </a:lnTo>
                <a:lnTo>
                  <a:pt x="1686" y="1068"/>
                </a:lnTo>
                <a:lnTo>
                  <a:pt x="1689" y="1128"/>
                </a:lnTo>
                <a:lnTo>
                  <a:pt x="1695" y="1187"/>
                </a:lnTo>
                <a:lnTo>
                  <a:pt x="1703" y="1247"/>
                </a:lnTo>
                <a:lnTo>
                  <a:pt x="1714" y="1306"/>
                </a:lnTo>
                <a:lnTo>
                  <a:pt x="1728" y="1366"/>
                </a:lnTo>
                <a:lnTo>
                  <a:pt x="1741" y="1424"/>
                </a:lnTo>
                <a:lnTo>
                  <a:pt x="1760" y="1481"/>
                </a:lnTo>
                <a:lnTo>
                  <a:pt x="1780" y="1539"/>
                </a:lnTo>
                <a:lnTo>
                  <a:pt x="1801" y="1595"/>
                </a:lnTo>
                <a:lnTo>
                  <a:pt x="1826" y="1650"/>
                </a:lnTo>
                <a:lnTo>
                  <a:pt x="1851" y="1704"/>
                </a:lnTo>
                <a:lnTo>
                  <a:pt x="1880" y="1758"/>
                </a:lnTo>
                <a:lnTo>
                  <a:pt x="1910" y="1810"/>
                </a:lnTo>
                <a:lnTo>
                  <a:pt x="1943" y="1860"/>
                </a:lnTo>
                <a:lnTo>
                  <a:pt x="1977" y="1910"/>
                </a:lnTo>
                <a:lnTo>
                  <a:pt x="2014" y="1959"/>
                </a:lnTo>
                <a:lnTo>
                  <a:pt x="2052" y="2006"/>
                </a:lnTo>
                <a:lnTo>
                  <a:pt x="2093" y="2052"/>
                </a:lnTo>
                <a:lnTo>
                  <a:pt x="2135" y="2096"/>
                </a:lnTo>
                <a:lnTo>
                  <a:pt x="2179" y="2140"/>
                </a:lnTo>
                <a:lnTo>
                  <a:pt x="2225" y="2180"/>
                </a:lnTo>
                <a:lnTo>
                  <a:pt x="2325" y="2259"/>
                </a:lnTo>
                <a:lnTo>
                  <a:pt x="1334" y="3621"/>
                </a:lnTo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556A171-2A23-4F47-5FE9-6A2745EB53F4}"/>
              </a:ext>
            </a:extLst>
          </p:cNvPr>
          <p:cNvGrpSpPr/>
          <p:nvPr userDrawn="1"/>
        </p:nvGrpSpPr>
        <p:grpSpPr>
          <a:xfrm>
            <a:off x="2068043" y="550915"/>
            <a:ext cx="5408112" cy="2243818"/>
            <a:chOff x="1789547" y="318536"/>
            <a:chExt cx="5408112" cy="2243818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BFC4C42-7355-F3C5-E12E-E6BCF0BB8C3A}"/>
                </a:ext>
              </a:extLst>
            </p:cNvPr>
            <p:cNvSpPr/>
            <p:nvPr/>
          </p:nvSpPr>
          <p:spPr>
            <a:xfrm>
              <a:off x="1789547" y="639675"/>
              <a:ext cx="4346793" cy="1339850"/>
            </a:xfrm>
            <a:prstGeom prst="rect">
              <a:avLst/>
            </a:prstGeom>
            <a:solidFill>
              <a:srgbClr val="EE7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4D7B939B-F09F-A604-0A08-7E38C942A4CA}"/>
                </a:ext>
              </a:extLst>
            </p:cNvPr>
            <p:cNvSpPr/>
            <p:nvPr/>
          </p:nvSpPr>
          <p:spPr>
            <a:xfrm rot="5400000">
              <a:off x="4393598" y="-241708"/>
              <a:ext cx="2243818" cy="3364305"/>
            </a:xfrm>
            <a:custGeom>
              <a:avLst/>
              <a:gdLst>
                <a:gd name="connsiteX0" fmla="*/ 0 w 2243818"/>
                <a:gd name="connsiteY0" fmla="*/ 1074936 h 3364305"/>
                <a:gd name="connsiteX1" fmla="*/ 990971 w 2243818"/>
                <a:gd name="connsiteY1" fmla="*/ 0 h 3364305"/>
                <a:gd name="connsiteX2" fmla="*/ 1981942 w 2243818"/>
                <a:gd name="connsiteY2" fmla="*/ 1074936 h 3364305"/>
                <a:gd name="connsiteX3" fmla="*/ 1667933 w 2243818"/>
                <a:gd name="connsiteY3" fmla="*/ 1074936 h 3364305"/>
                <a:gd name="connsiteX4" fmla="*/ 1667680 w 2243818"/>
                <a:gd name="connsiteY4" fmla="*/ 1112686 h 3364305"/>
                <a:gd name="connsiteX5" fmla="*/ 1670610 w 2243818"/>
                <a:gd name="connsiteY5" fmla="*/ 1162878 h 3364305"/>
                <a:gd name="connsiteX6" fmla="*/ 1675783 w 2243818"/>
                <a:gd name="connsiteY6" fmla="*/ 1211293 h 3364305"/>
                <a:gd name="connsiteX7" fmla="*/ 1682710 w 2243818"/>
                <a:gd name="connsiteY7" fmla="*/ 1259441 h 3364305"/>
                <a:gd name="connsiteX8" fmla="*/ 1692902 w 2243818"/>
                <a:gd name="connsiteY8" fmla="*/ 1307812 h 3364305"/>
                <a:gd name="connsiteX9" fmla="*/ 1703094 w 2243818"/>
                <a:gd name="connsiteY9" fmla="*/ 1356183 h 3364305"/>
                <a:gd name="connsiteX10" fmla="*/ 1715019 w 2243818"/>
                <a:gd name="connsiteY10" fmla="*/ 1401776 h 3364305"/>
                <a:gd name="connsiteX11" fmla="*/ 1729209 w 2243818"/>
                <a:gd name="connsiteY11" fmla="*/ 1448103 h 3364305"/>
                <a:gd name="connsiteX12" fmla="*/ 1762342 w 2243818"/>
                <a:gd name="connsiteY12" fmla="*/ 1538958 h 3364305"/>
                <a:gd name="connsiteX13" fmla="*/ 1802716 w 2243818"/>
                <a:gd name="connsiteY13" fmla="*/ 1625480 h 3364305"/>
                <a:gd name="connsiteX14" fmla="*/ 1850087 w 2243818"/>
                <a:gd name="connsiteY14" fmla="*/ 1708426 h 3364305"/>
                <a:gd name="connsiteX15" fmla="*/ 1904209 w 2243818"/>
                <a:gd name="connsiteY15" fmla="*/ 1788551 h 3364305"/>
                <a:gd name="connsiteX16" fmla="*/ 1932127 w 2243818"/>
                <a:gd name="connsiteY16" fmla="*/ 1825969 h 3364305"/>
                <a:gd name="connsiteX17" fmla="*/ 1963309 w 2243818"/>
                <a:gd name="connsiteY17" fmla="*/ 1863609 h 3364305"/>
                <a:gd name="connsiteX18" fmla="*/ 1994225 w 2243818"/>
                <a:gd name="connsiteY18" fmla="*/ 1899495 h 3364305"/>
                <a:gd name="connsiteX19" fmla="*/ 2026630 w 2243818"/>
                <a:gd name="connsiteY19" fmla="*/ 1933359 h 3364305"/>
                <a:gd name="connsiteX20" fmla="*/ 2061279 w 2243818"/>
                <a:gd name="connsiteY20" fmla="*/ 1965445 h 3364305"/>
                <a:gd name="connsiteX21" fmla="*/ 2097437 w 2243818"/>
                <a:gd name="connsiteY21" fmla="*/ 1998020 h 3364305"/>
                <a:gd name="connsiteX22" fmla="*/ 2134840 w 2243818"/>
                <a:gd name="connsiteY22" fmla="*/ 2029329 h 3364305"/>
                <a:gd name="connsiteX23" fmla="*/ 2172221 w 2243818"/>
                <a:gd name="connsiteY23" fmla="*/ 2058127 h 3364305"/>
                <a:gd name="connsiteX24" fmla="*/ 2213356 w 2243818"/>
                <a:gd name="connsiteY24" fmla="*/ 2085637 h 3364305"/>
                <a:gd name="connsiteX25" fmla="*/ 2243818 w 2243818"/>
                <a:gd name="connsiteY25" fmla="*/ 2106620 h 3364305"/>
                <a:gd name="connsiteX26" fmla="*/ 1295875 w 2243818"/>
                <a:gd name="connsiteY26" fmla="*/ 2543203 h 3364305"/>
                <a:gd name="connsiteX27" fmla="*/ 1758234 w 2243818"/>
                <a:gd name="connsiteY27" fmla="*/ 3364305 h 3364305"/>
                <a:gd name="connsiteX28" fmla="*/ 1728056 w 2243818"/>
                <a:gd name="connsiteY28" fmla="*/ 3349864 h 3364305"/>
                <a:gd name="connsiteX29" fmla="*/ 1638565 w 2243818"/>
                <a:gd name="connsiteY29" fmla="*/ 3301687 h 3364305"/>
                <a:gd name="connsiteX30" fmla="*/ 1551298 w 2243818"/>
                <a:gd name="connsiteY30" fmla="*/ 3249222 h 3364305"/>
                <a:gd name="connsiteX31" fmla="*/ 1466273 w 2243818"/>
                <a:gd name="connsiteY31" fmla="*/ 3194980 h 3364305"/>
                <a:gd name="connsiteX32" fmla="*/ 1383982 w 2243818"/>
                <a:gd name="connsiteY32" fmla="*/ 3137450 h 3364305"/>
                <a:gd name="connsiteX33" fmla="*/ 1304424 w 2243818"/>
                <a:gd name="connsiteY33" fmla="*/ 3076631 h 3364305"/>
                <a:gd name="connsiteX34" fmla="*/ 1227354 w 2243818"/>
                <a:gd name="connsiteY34" fmla="*/ 3013280 h 3364305"/>
                <a:gd name="connsiteX35" fmla="*/ 1152018 w 2243818"/>
                <a:gd name="connsiteY35" fmla="*/ 2947152 h 3364305"/>
                <a:gd name="connsiteX36" fmla="*/ 1080414 w 2243818"/>
                <a:gd name="connsiteY36" fmla="*/ 2877224 h 3364305"/>
                <a:gd name="connsiteX37" fmla="*/ 1012563 w 2243818"/>
                <a:gd name="connsiteY37" fmla="*/ 2806009 h 3364305"/>
                <a:gd name="connsiteX38" fmla="*/ 946691 w 2243818"/>
                <a:gd name="connsiteY38" fmla="*/ 2731260 h 3364305"/>
                <a:gd name="connsiteX39" fmla="*/ 883062 w 2243818"/>
                <a:gd name="connsiteY39" fmla="*/ 2654734 h 3364305"/>
                <a:gd name="connsiteX40" fmla="*/ 823165 w 2243818"/>
                <a:gd name="connsiteY40" fmla="*/ 2574409 h 3364305"/>
                <a:gd name="connsiteX41" fmla="*/ 766023 w 2243818"/>
                <a:gd name="connsiteY41" fmla="*/ 2493307 h 3364305"/>
                <a:gd name="connsiteX42" fmla="*/ 712879 w 2243818"/>
                <a:gd name="connsiteY42" fmla="*/ 2410161 h 3364305"/>
                <a:gd name="connsiteX43" fmla="*/ 662468 w 2243818"/>
                <a:gd name="connsiteY43" fmla="*/ 2323727 h 3364305"/>
                <a:gd name="connsiteX44" fmla="*/ 615565 w 2243818"/>
                <a:gd name="connsiteY44" fmla="*/ 2236759 h 3364305"/>
                <a:gd name="connsiteX45" fmla="*/ 570641 w 2243818"/>
                <a:gd name="connsiteY45" fmla="*/ 2146259 h 3364305"/>
                <a:gd name="connsiteX46" fmla="*/ 530225 w 2243818"/>
                <a:gd name="connsiteY46" fmla="*/ 2054715 h 3364305"/>
                <a:gd name="connsiteX47" fmla="*/ 494072 w 2243818"/>
                <a:gd name="connsiteY47" fmla="*/ 1962883 h 3364305"/>
                <a:gd name="connsiteX48" fmla="*/ 460897 w 2243818"/>
                <a:gd name="connsiteY48" fmla="*/ 1867007 h 3364305"/>
                <a:gd name="connsiteX49" fmla="*/ 430987 w 2243818"/>
                <a:gd name="connsiteY49" fmla="*/ 1771354 h 3364305"/>
                <a:gd name="connsiteX50" fmla="*/ 404830 w 2243818"/>
                <a:gd name="connsiteY50" fmla="*/ 1674412 h 3364305"/>
                <a:gd name="connsiteX51" fmla="*/ 382426 w 2243818"/>
                <a:gd name="connsiteY51" fmla="*/ 1576181 h 3364305"/>
                <a:gd name="connsiteX52" fmla="*/ 363510 w 2243818"/>
                <a:gd name="connsiteY52" fmla="*/ 1474907 h 3364305"/>
                <a:gd name="connsiteX53" fmla="*/ 350124 w 2243818"/>
                <a:gd name="connsiteY53" fmla="*/ 1374589 h 3364305"/>
                <a:gd name="connsiteX54" fmla="*/ 339980 w 2243818"/>
                <a:gd name="connsiteY54" fmla="*/ 1271983 h 3364305"/>
                <a:gd name="connsiteX55" fmla="*/ 333345 w 2243818"/>
                <a:gd name="connsiteY55" fmla="*/ 1168843 h 3364305"/>
                <a:gd name="connsiteX56" fmla="*/ 331661 w 2243818"/>
                <a:gd name="connsiteY56" fmla="*/ 1074936 h 33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43818" h="3364305">
                  <a:moveTo>
                    <a:pt x="0" y="1074936"/>
                  </a:moveTo>
                  <a:lnTo>
                    <a:pt x="990971" y="0"/>
                  </a:lnTo>
                  <a:lnTo>
                    <a:pt x="1981942" y="1074936"/>
                  </a:lnTo>
                  <a:lnTo>
                    <a:pt x="1667933" y="1074936"/>
                  </a:lnTo>
                  <a:lnTo>
                    <a:pt x="1667680" y="1112686"/>
                  </a:lnTo>
                  <a:lnTo>
                    <a:pt x="1670610" y="1162878"/>
                  </a:lnTo>
                  <a:lnTo>
                    <a:pt x="1675783" y="1211293"/>
                  </a:lnTo>
                  <a:lnTo>
                    <a:pt x="1682710" y="1259441"/>
                  </a:lnTo>
                  <a:lnTo>
                    <a:pt x="1692902" y="1307812"/>
                  </a:lnTo>
                  <a:lnTo>
                    <a:pt x="1703094" y="1356183"/>
                  </a:lnTo>
                  <a:lnTo>
                    <a:pt x="1715019" y="1401776"/>
                  </a:lnTo>
                  <a:lnTo>
                    <a:pt x="1729209" y="1448103"/>
                  </a:lnTo>
                  <a:lnTo>
                    <a:pt x="1762342" y="1538958"/>
                  </a:lnTo>
                  <a:lnTo>
                    <a:pt x="1802716" y="1625480"/>
                  </a:lnTo>
                  <a:lnTo>
                    <a:pt x="1850087" y="1708426"/>
                  </a:lnTo>
                  <a:lnTo>
                    <a:pt x="1904209" y="1788551"/>
                  </a:lnTo>
                  <a:lnTo>
                    <a:pt x="1932127" y="1825969"/>
                  </a:lnTo>
                  <a:lnTo>
                    <a:pt x="1963309" y="1863609"/>
                  </a:lnTo>
                  <a:lnTo>
                    <a:pt x="1994225" y="1899495"/>
                  </a:lnTo>
                  <a:lnTo>
                    <a:pt x="2026630" y="1933359"/>
                  </a:lnTo>
                  <a:lnTo>
                    <a:pt x="2061279" y="1965445"/>
                  </a:lnTo>
                  <a:lnTo>
                    <a:pt x="2097437" y="1998020"/>
                  </a:lnTo>
                  <a:lnTo>
                    <a:pt x="2134840" y="2029329"/>
                  </a:lnTo>
                  <a:lnTo>
                    <a:pt x="2172221" y="2058127"/>
                  </a:lnTo>
                  <a:lnTo>
                    <a:pt x="2213356" y="2085637"/>
                  </a:lnTo>
                  <a:lnTo>
                    <a:pt x="2243818" y="2106620"/>
                  </a:lnTo>
                  <a:lnTo>
                    <a:pt x="1295875" y="2543203"/>
                  </a:lnTo>
                  <a:lnTo>
                    <a:pt x="1758234" y="3364305"/>
                  </a:lnTo>
                  <a:lnTo>
                    <a:pt x="1728056" y="3349864"/>
                  </a:lnTo>
                  <a:lnTo>
                    <a:pt x="1638565" y="3301687"/>
                  </a:lnTo>
                  <a:lnTo>
                    <a:pt x="1551298" y="3249222"/>
                  </a:lnTo>
                  <a:lnTo>
                    <a:pt x="1466273" y="3194980"/>
                  </a:lnTo>
                  <a:lnTo>
                    <a:pt x="1383982" y="3137450"/>
                  </a:lnTo>
                  <a:lnTo>
                    <a:pt x="1304424" y="3076631"/>
                  </a:lnTo>
                  <a:lnTo>
                    <a:pt x="1227354" y="3013280"/>
                  </a:lnTo>
                  <a:lnTo>
                    <a:pt x="1152018" y="2947152"/>
                  </a:lnTo>
                  <a:lnTo>
                    <a:pt x="1080414" y="2877224"/>
                  </a:lnTo>
                  <a:lnTo>
                    <a:pt x="1012563" y="2806009"/>
                  </a:lnTo>
                  <a:lnTo>
                    <a:pt x="946691" y="2731260"/>
                  </a:lnTo>
                  <a:lnTo>
                    <a:pt x="883062" y="2654734"/>
                  </a:lnTo>
                  <a:lnTo>
                    <a:pt x="823165" y="2574409"/>
                  </a:lnTo>
                  <a:lnTo>
                    <a:pt x="766023" y="2493307"/>
                  </a:lnTo>
                  <a:lnTo>
                    <a:pt x="712879" y="2410161"/>
                  </a:lnTo>
                  <a:lnTo>
                    <a:pt x="662468" y="2323727"/>
                  </a:lnTo>
                  <a:lnTo>
                    <a:pt x="615565" y="2236759"/>
                  </a:lnTo>
                  <a:lnTo>
                    <a:pt x="570641" y="2146259"/>
                  </a:lnTo>
                  <a:lnTo>
                    <a:pt x="530225" y="2054715"/>
                  </a:lnTo>
                  <a:lnTo>
                    <a:pt x="494072" y="1962883"/>
                  </a:lnTo>
                  <a:lnTo>
                    <a:pt x="460897" y="1867007"/>
                  </a:lnTo>
                  <a:lnTo>
                    <a:pt x="430987" y="1771354"/>
                  </a:lnTo>
                  <a:lnTo>
                    <a:pt x="404830" y="1674412"/>
                  </a:lnTo>
                  <a:lnTo>
                    <a:pt x="382426" y="1576181"/>
                  </a:lnTo>
                  <a:lnTo>
                    <a:pt x="363510" y="1474907"/>
                  </a:lnTo>
                  <a:lnTo>
                    <a:pt x="350124" y="1374589"/>
                  </a:lnTo>
                  <a:lnTo>
                    <a:pt x="339980" y="1271983"/>
                  </a:lnTo>
                  <a:lnTo>
                    <a:pt x="333345" y="1168843"/>
                  </a:lnTo>
                  <a:lnTo>
                    <a:pt x="331661" y="1074936"/>
                  </a:lnTo>
                  <a:close/>
                </a:path>
              </a:pathLst>
            </a:custGeom>
            <a:solidFill>
              <a:srgbClr val="EE7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E90B967-19ED-F386-E58C-808DB4C49512}"/>
              </a:ext>
            </a:extLst>
          </p:cNvPr>
          <p:cNvSpPr/>
          <p:nvPr userDrawn="1"/>
        </p:nvSpPr>
        <p:spPr>
          <a:xfrm rot="9718346">
            <a:off x="6783324" y="628087"/>
            <a:ext cx="2271618" cy="3365577"/>
          </a:xfrm>
          <a:custGeom>
            <a:avLst/>
            <a:gdLst>
              <a:gd name="connsiteX0" fmla="*/ 1776108 w 2271618"/>
              <a:gd name="connsiteY0" fmla="*/ 3365577 h 3365577"/>
              <a:gd name="connsiteX1" fmla="*/ 1745133 w 2271618"/>
              <a:gd name="connsiteY1" fmla="*/ 3350271 h 3365577"/>
              <a:gd name="connsiteX2" fmla="*/ 1656243 w 2271618"/>
              <a:gd name="connsiteY2" fmla="*/ 3302430 h 3365577"/>
              <a:gd name="connsiteX3" fmla="*/ 1569508 w 2271618"/>
              <a:gd name="connsiteY3" fmla="*/ 3250268 h 3365577"/>
              <a:gd name="connsiteX4" fmla="*/ 1484172 w 2271618"/>
              <a:gd name="connsiteY4" fmla="*/ 3196179 h 3365577"/>
              <a:gd name="connsiteX5" fmla="*/ 1401633 w 2271618"/>
              <a:gd name="connsiteY5" fmla="*/ 3138236 h 3365577"/>
              <a:gd name="connsiteX6" fmla="*/ 1321602 w 2271618"/>
              <a:gd name="connsiteY6" fmla="*/ 3078190 h 3365577"/>
              <a:gd name="connsiteX7" fmla="*/ 1245944 w 2271618"/>
              <a:gd name="connsiteY7" fmla="*/ 3013470 h 3365577"/>
              <a:gd name="connsiteX8" fmla="*/ 1170751 w 2271618"/>
              <a:gd name="connsiteY8" fmla="*/ 2948109 h 3365577"/>
              <a:gd name="connsiteX9" fmla="*/ 1098356 w 2271618"/>
              <a:gd name="connsiteY9" fmla="*/ 2878893 h 3365577"/>
              <a:gd name="connsiteX10" fmla="*/ 1029401 w 2271618"/>
              <a:gd name="connsiteY10" fmla="*/ 2806289 h 3365577"/>
              <a:gd name="connsiteX11" fmla="*/ 964239 w 2271618"/>
              <a:gd name="connsiteY11" fmla="*/ 2732515 h 3365577"/>
              <a:gd name="connsiteX12" fmla="*/ 901874 w 2271618"/>
              <a:gd name="connsiteY12" fmla="*/ 2654886 h 3365577"/>
              <a:gd name="connsiteX13" fmla="*/ 840908 w 2271618"/>
              <a:gd name="connsiteY13" fmla="*/ 2575330 h 3365577"/>
              <a:gd name="connsiteX14" fmla="*/ 784200 w 2271618"/>
              <a:gd name="connsiteY14" fmla="*/ 2493961 h 3365577"/>
              <a:gd name="connsiteX15" fmla="*/ 730466 w 2271618"/>
              <a:gd name="connsiteY15" fmla="*/ 2409847 h 3365577"/>
              <a:gd name="connsiteX16" fmla="*/ 679883 w 2271618"/>
              <a:gd name="connsiteY16" fmla="*/ 2324096 h 3365577"/>
              <a:gd name="connsiteX17" fmla="*/ 632449 w 2271618"/>
              <a:gd name="connsiteY17" fmla="*/ 2236708 h 3365577"/>
              <a:gd name="connsiteX18" fmla="*/ 587989 w 2271618"/>
              <a:gd name="connsiteY18" fmla="*/ 2146574 h 3365577"/>
              <a:gd name="connsiteX19" fmla="*/ 548607 w 2271618"/>
              <a:gd name="connsiteY19" fmla="*/ 2056203 h 3365577"/>
              <a:gd name="connsiteX20" fmla="*/ 510914 w 2271618"/>
              <a:gd name="connsiteY20" fmla="*/ 1962153 h 3365577"/>
              <a:gd name="connsiteX21" fmla="*/ 477832 w 2271618"/>
              <a:gd name="connsiteY21" fmla="*/ 1868508 h 3365577"/>
              <a:gd name="connsiteX22" fmla="*/ 448189 w 2271618"/>
              <a:gd name="connsiteY22" fmla="*/ 1771475 h 3365577"/>
              <a:gd name="connsiteX23" fmla="*/ 422516 w 2271618"/>
              <a:gd name="connsiteY23" fmla="*/ 1674380 h 3365577"/>
              <a:gd name="connsiteX24" fmla="*/ 400460 w 2271618"/>
              <a:gd name="connsiteY24" fmla="*/ 1575007 h 3365577"/>
              <a:gd name="connsiteX25" fmla="*/ 382373 w 2271618"/>
              <a:gd name="connsiteY25" fmla="*/ 1475571 h 3365577"/>
              <a:gd name="connsiteX26" fmla="*/ 367435 w 2271618"/>
              <a:gd name="connsiteY26" fmla="*/ 1374498 h 3365577"/>
              <a:gd name="connsiteX27" fmla="*/ 356289 w 2271618"/>
              <a:gd name="connsiteY27" fmla="*/ 1272255 h 3365577"/>
              <a:gd name="connsiteX28" fmla="*/ 351155 w 2271618"/>
              <a:gd name="connsiteY28" fmla="*/ 1168490 h 3365577"/>
              <a:gd name="connsiteX29" fmla="*/ 349102 w 2271618"/>
              <a:gd name="connsiteY29" fmla="*/ 1074936 h 3365577"/>
              <a:gd name="connsiteX30" fmla="*/ 0 w 2271618"/>
              <a:gd name="connsiteY30" fmla="*/ 1074936 h 3365577"/>
              <a:gd name="connsiteX31" fmla="*/ 990971 w 2271618"/>
              <a:gd name="connsiteY31" fmla="*/ 0 h 3365577"/>
              <a:gd name="connsiteX32" fmla="*/ 1981942 w 2271618"/>
              <a:gd name="connsiteY32" fmla="*/ 1074936 h 3365577"/>
              <a:gd name="connsiteX33" fmla="*/ 1685943 w 2271618"/>
              <a:gd name="connsiteY33" fmla="*/ 1074936 h 3365577"/>
              <a:gd name="connsiteX34" fmla="*/ 1689592 w 2271618"/>
              <a:gd name="connsiteY34" fmla="*/ 1164030 h 3365577"/>
              <a:gd name="connsiteX35" fmla="*/ 1693848 w 2271618"/>
              <a:gd name="connsiteY35" fmla="*/ 1212234 h 3365577"/>
              <a:gd name="connsiteX36" fmla="*/ 1702249 w 2271618"/>
              <a:gd name="connsiteY36" fmla="*/ 1261486 h 3365577"/>
              <a:gd name="connsiteX37" fmla="*/ 1710474 w 2271618"/>
              <a:gd name="connsiteY37" fmla="*/ 1309628 h 3365577"/>
              <a:gd name="connsiteX38" fmla="*/ 1721383 w 2271618"/>
              <a:gd name="connsiteY38" fmla="*/ 1356777 h 3365577"/>
              <a:gd name="connsiteX39" fmla="*/ 1734510 w 2271618"/>
              <a:gd name="connsiteY39" fmla="*/ 1403573 h 3365577"/>
              <a:gd name="connsiteX40" fmla="*/ 1748102 w 2271618"/>
              <a:gd name="connsiteY40" fmla="*/ 1449727 h 3365577"/>
              <a:gd name="connsiteX41" fmla="*/ 1764379 w 2271618"/>
              <a:gd name="connsiteY41" fmla="*/ 1494886 h 3365577"/>
              <a:gd name="connsiteX42" fmla="*/ 1781121 w 2271618"/>
              <a:gd name="connsiteY42" fmla="*/ 1539403 h 3365577"/>
              <a:gd name="connsiteX43" fmla="*/ 1800724 w 2271618"/>
              <a:gd name="connsiteY43" fmla="*/ 1584034 h 3365577"/>
              <a:gd name="connsiteX44" fmla="*/ 1820617 w 2271618"/>
              <a:gd name="connsiteY44" fmla="*/ 1626914 h 3365577"/>
              <a:gd name="connsiteX45" fmla="*/ 1844945 w 2271618"/>
              <a:gd name="connsiteY45" fmla="*/ 1669091 h 3365577"/>
              <a:gd name="connsiteX46" fmla="*/ 1867988 w 2271618"/>
              <a:gd name="connsiteY46" fmla="*/ 1710334 h 3365577"/>
              <a:gd name="connsiteX47" fmla="*/ 1894823 w 2271618"/>
              <a:gd name="connsiteY47" fmla="*/ 1750407 h 3365577"/>
              <a:gd name="connsiteX48" fmla="*/ 1921016 w 2271618"/>
              <a:gd name="connsiteY48" fmla="*/ 1790013 h 3365577"/>
              <a:gd name="connsiteX49" fmla="*/ 1950359 w 2271618"/>
              <a:gd name="connsiteY49" fmla="*/ 1827983 h 3365577"/>
              <a:gd name="connsiteX50" fmla="*/ 1979992 w 2271618"/>
              <a:gd name="connsiteY50" fmla="*/ 1864201 h 3365577"/>
              <a:gd name="connsiteX51" fmla="*/ 2012951 w 2271618"/>
              <a:gd name="connsiteY51" fmla="*/ 1899892 h 3365577"/>
              <a:gd name="connsiteX52" fmla="*/ 2045734 w 2271618"/>
              <a:gd name="connsiteY52" fmla="*/ 1934473 h 3365577"/>
              <a:gd name="connsiteX53" fmla="*/ 2080559 w 2271618"/>
              <a:gd name="connsiteY53" fmla="*/ 1967594 h 3365577"/>
              <a:gd name="connsiteX54" fmla="*/ 2115672 w 2271618"/>
              <a:gd name="connsiteY54" fmla="*/ 1998964 h 3365577"/>
              <a:gd name="connsiteX55" fmla="*/ 2153647 w 2271618"/>
              <a:gd name="connsiteY55" fmla="*/ 2030448 h 3365577"/>
              <a:gd name="connsiteX56" fmla="*/ 2190626 w 2271618"/>
              <a:gd name="connsiteY56" fmla="*/ 2059248 h 3365577"/>
              <a:gd name="connsiteX57" fmla="*/ 2230465 w 2271618"/>
              <a:gd name="connsiteY57" fmla="*/ 2088163 h 3365577"/>
              <a:gd name="connsiteX58" fmla="*/ 2271527 w 2271618"/>
              <a:gd name="connsiteY58" fmla="*/ 2114041 h 3365577"/>
              <a:gd name="connsiteX59" fmla="*/ 2271618 w 2271618"/>
              <a:gd name="connsiteY59" fmla="*/ 2114094 h 3365577"/>
              <a:gd name="connsiteX60" fmla="*/ 1319057 w 2271618"/>
              <a:gd name="connsiteY60" fmla="*/ 2551117 h 336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71618" h="3365577">
                <a:moveTo>
                  <a:pt x="1776108" y="3365577"/>
                </a:moveTo>
                <a:lnTo>
                  <a:pt x="1745133" y="3350271"/>
                </a:lnTo>
                <a:lnTo>
                  <a:pt x="1656243" y="3302430"/>
                </a:lnTo>
                <a:lnTo>
                  <a:pt x="1569508" y="3250268"/>
                </a:lnTo>
                <a:lnTo>
                  <a:pt x="1484172" y="3196179"/>
                </a:lnTo>
                <a:lnTo>
                  <a:pt x="1401633" y="3138236"/>
                </a:lnTo>
                <a:lnTo>
                  <a:pt x="1321602" y="3078190"/>
                </a:lnTo>
                <a:lnTo>
                  <a:pt x="1245944" y="3013470"/>
                </a:lnTo>
                <a:lnTo>
                  <a:pt x="1170751" y="2948109"/>
                </a:lnTo>
                <a:lnTo>
                  <a:pt x="1098356" y="2878893"/>
                </a:lnTo>
                <a:lnTo>
                  <a:pt x="1029401" y="2806289"/>
                </a:lnTo>
                <a:lnTo>
                  <a:pt x="964239" y="2732515"/>
                </a:lnTo>
                <a:lnTo>
                  <a:pt x="901874" y="2654886"/>
                </a:lnTo>
                <a:lnTo>
                  <a:pt x="840908" y="2575330"/>
                </a:lnTo>
                <a:lnTo>
                  <a:pt x="784200" y="2493961"/>
                </a:lnTo>
                <a:lnTo>
                  <a:pt x="730466" y="2409847"/>
                </a:lnTo>
                <a:lnTo>
                  <a:pt x="679883" y="2324096"/>
                </a:lnTo>
                <a:lnTo>
                  <a:pt x="632449" y="2236708"/>
                </a:lnTo>
                <a:lnTo>
                  <a:pt x="587989" y="2146574"/>
                </a:lnTo>
                <a:lnTo>
                  <a:pt x="548607" y="2056203"/>
                </a:lnTo>
                <a:lnTo>
                  <a:pt x="510914" y="1962153"/>
                </a:lnTo>
                <a:lnTo>
                  <a:pt x="477832" y="1868508"/>
                </a:lnTo>
                <a:lnTo>
                  <a:pt x="448189" y="1771475"/>
                </a:lnTo>
                <a:lnTo>
                  <a:pt x="422516" y="1674380"/>
                </a:lnTo>
                <a:lnTo>
                  <a:pt x="400460" y="1575007"/>
                </a:lnTo>
                <a:lnTo>
                  <a:pt x="382373" y="1475571"/>
                </a:lnTo>
                <a:lnTo>
                  <a:pt x="367435" y="1374498"/>
                </a:lnTo>
                <a:lnTo>
                  <a:pt x="356289" y="1272255"/>
                </a:lnTo>
                <a:lnTo>
                  <a:pt x="351155" y="1168490"/>
                </a:lnTo>
                <a:lnTo>
                  <a:pt x="349102" y="1074936"/>
                </a:lnTo>
                <a:lnTo>
                  <a:pt x="0" y="1074936"/>
                </a:lnTo>
                <a:lnTo>
                  <a:pt x="990971" y="0"/>
                </a:lnTo>
                <a:lnTo>
                  <a:pt x="1981942" y="1074936"/>
                </a:lnTo>
                <a:lnTo>
                  <a:pt x="1685943" y="1074936"/>
                </a:lnTo>
                <a:lnTo>
                  <a:pt x="1689592" y="1164030"/>
                </a:lnTo>
                <a:lnTo>
                  <a:pt x="1693848" y="1212234"/>
                </a:lnTo>
                <a:lnTo>
                  <a:pt x="1702249" y="1261486"/>
                </a:lnTo>
                <a:lnTo>
                  <a:pt x="1710474" y="1309628"/>
                </a:lnTo>
                <a:lnTo>
                  <a:pt x="1721383" y="1356777"/>
                </a:lnTo>
                <a:lnTo>
                  <a:pt x="1734510" y="1403573"/>
                </a:lnTo>
                <a:lnTo>
                  <a:pt x="1748102" y="1449727"/>
                </a:lnTo>
                <a:lnTo>
                  <a:pt x="1764379" y="1494886"/>
                </a:lnTo>
                <a:lnTo>
                  <a:pt x="1781121" y="1539403"/>
                </a:lnTo>
                <a:lnTo>
                  <a:pt x="1800724" y="1584034"/>
                </a:lnTo>
                <a:lnTo>
                  <a:pt x="1820617" y="1626914"/>
                </a:lnTo>
                <a:lnTo>
                  <a:pt x="1844945" y="1669091"/>
                </a:lnTo>
                <a:lnTo>
                  <a:pt x="1867988" y="1710334"/>
                </a:lnTo>
                <a:lnTo>
                  <a:pt x="1894823" y="1750407"/>
                </a:lnTo>
                <a:lnTo>
                  <a:pt x="1921016" y="1790013"/>
                </a:lnTo>
                <a:lnTo>
                  <a:pt x="1950359" y="1827983"/>
                </a:lnTo>
                <a:lnTo>
                  <a:pt x="1979992" y="1864201"/>
                </a:lnTo>
                <a:lnTo>
                  <a:pt x="2012951" y="1899892"/>
                </a:lnTo>
                <a:lnTo>
                  <a:pt x="2045734" y="1934473"/>
                </a:lnTo>
                <a:lnTo>
                  <a:pt x="2080559" y="1967594"/>
                </a:lnTo>
                <a:lnTo>
                  <a:pt x="2115672" y="1998964"/>
                </a:lnTo>
                <a:lnTo>
                  <a:pt x="2153647" y="2030448"/>
                </a:lnTo>
                <a:lnTo>
                  <a:pt x="2190626" y="2059248"/>
                </a:lnTo>
                <a:lnTo>
                  <a:pt x="2230465" y="2088163"/>
                </a:lnTo>
                <a:lnTo>
                  <a:pt x="2271527" y="2114041"/>
                </a:lnTo>
                <a:lnTo>
                  <a:pt x="2271618" y="2114094"/>
                </a:lnTo>
                <a:lnTo>
                  <a:pt x="1319057" y="2551117"/>
                </a:lnTo>
                <a:close/>
              </a:path>
            </a:pathLst>
          </a:custGeom>
          <a:solidFill>
            <a:srgbClr val="F0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D871C97F-ACFE-886B-CFDE-E6DAA0839496}"/>
              </a:ext>
            </a:extLst>
          </p:cNvPr>
          <p:cNvSpPr/>
          <p:nvPr userDrawn="1"/>
        </p:nvSpPr>
        <p:spPr>
          <a:xfrm rot="14025829">
            <a:off x="6824014" y="2836634"/>
            <a:ext cx="2250958" cy="3352775"/>
          </a:xfrm>
          <a:custGeom>
            <a:avLst/>
            <a:gdLst>
              <a:gd name="connsiteX0" fmla="*/ 1714468 w 2250958"/>
              <a:gd name="connsiteY0" fmla="*/ 3352775 h 3352775"/>
              <a:gd name="connsiteX1" fmla="*/ 1707003 w 2250958"/>
              <a:gd name="connsiteY1" fmla="*/ 3349226 h 3352775"/>
              <a:gd name="connsiteX2" fmla="*/ 1617671 w 2250958"/>
              <a:gd name="connsiteY2" fmla="*/ 3300089 h 3352775"/>
              <a:gd name="connsiteX3" fmla="*/ 1531095 w 2250958"/>
              <a:gd name="connsiteY3" fmla="*/ 3247985 h 3352775"/>
              <a:gd name="connsiteX4" fmla="*/ 1446165 w 2250958"/>
              <a:gd name="connsiteY4" fmla="*/ 3192733 h 3352775"/>
              <a:gd name="connsiteX5" fmla="*/ 1364454 w 2250958"/>
              <a:gd name="connsiteY5" fmla="*/ 3135158 h 3352775"/>
              <a:gd name="connsiteX6" fmla="*/ 1285034 w 2250958"/>
              <a:gd name="connsiteY6" fmla="*/ 3073970 h 3352775"/>
              <a:gd name="connsiteX7" fmla="*/ 1207904 w 2250958"/>
              <a:gd name="connsiteY7" fmla="*/ 3009171 h 3352775"/>
              <a:gd name="connsiteX8" fmla="*/ 1133349 w 2250958"/>
              <a:gd name="connsiteY8" fmla="*/ 2942514 h 3352775"/>
              <a:gd name="connsiteX9" fmla="*/ 1061371 w 2250958"/>
              <a:gd name="connsiteY9" fmla="*/ 2873997 h 3352775"/>
              <a:gd name="connsiteX10" fmla="*/ 993614 w 2250958"/>
              <a:gd name="connsiteY10" fmla="*/ 2800474 h 3352775"/>
              <a:gd name="connsiteX11" fmla="*/ 926966 w 2250958"/>
              <a:gd name="connsiteY11" fmla="*/ 2727129 h 3352775"/>
              <a:gd name="connsiteX12" fmla="*/ 865005 w 2250958"/>
              <a:gd name="connsiteY12" fmla="*/ 2649424 h 3352775"/>
              <a:gd name="connsiteX13" fmla="*/ 804976 w 2250958"/>
              <a:gd name="connsiteY13" fmla="*/ 2570323 h 3352775"/>
              <a:gd name="connsiteX14" fmla="*/ 747881 w 2250958"/>
              <a:gd name="connsiteY14" fmla="*/ 2487146 h 3352775"/>
              <a:gd name="connsiteX15" fmla="*/ 693647 w 2250958"/>
              <a:gd name="connsiteY15" fmla="*/ 2403863 h 3352775"/>
              <a:gd name="connsiteX16" fmla="*/ 645029 w 2250958"/>
              <a:gd name="connsiteY16" fmla="*/ 2317506 h 3352775"/>
              <a:gd name="connsiteX17" fmla="*/ 597521 w 2250958"/>
              <a:gd name="connsiteY17" fmla="*/ 2231327 h 3352775"/>
              <a:gd name="connsiteX18" fmla="*/ 554234 w 2250958"/>
              <a:gd name="connsiteY18" fmla="*/ 2140143 h 3352775"/>
              <a:gd name="connsiteX19" fmla="*/ 514453 w 2250958"/>
              <a:gd name="connsiteY19" fmla="*/ 2048387 h 3352775"/>
              <a:gd name="connsiteX20" fmla="*/ 478177 w 2250958"/>
              <a:gd name="connsiteY20" fmla="*/ 1956060 h 3352775"/>
              <a:gd name="connsiteX21" fmla="*/ 445120 w 2250958"/>
              <a:gd name="connsiteY21" fmla="*/ 1861409 h 3352775"/>
              <a:gd name="connsiteX22" fmla="*/ 415284 w 2250958"/>
              <a:gd name="connsiteY22" fmla="*/ 1764435 h 3352775"/>
              <a:gd name="connsiteX23" fmla="*/ 389596 w 2250958"/>
              <a:gd name="connsiteY23" fmla="*/ 1666425 h 3352775"/>
              <a:gd name="connsiteX24" fmla="*/ 367414 w 2250958"/>
              <a:gd name="connsiteY24" fmla="*/ 1567843 h 3352775"/>
              <a:gd name="connsiteX25" fmla="*/ 348917 w 2250958"/>
              <a:gd name="connsiteY25" fmla="*/ 1467582 h 3352775"/>
              <a:gd name="connsiteX26" fmla="*/ 336321 w 2250958"/>
              <a:gd name="connsiteY26" fmla="*/ 1365999 h 3352775"/>
              <a:gd name="connsiteX27" fmla="*/ 326587 w 2250958"/>
              <a:gd name="connsiteY27" fmla="*/ 1264310 h 3352775"/>
              <a:gd name="connsiteX28" fmla="*/ 319894 w 2250958"/>
              <a:gd name="connsiteY28" fmla="*/ 1161405 h 3352775"/>
              <a:gd name="connsiteX29" fmla="*/ 318697 w 2250958"/>
              <a:gd name="connsiteY29" fmla="*/ 1074936 h 3352775"/>
              <a:gd name="connsiteX30" fmla="*/ 0 w 2250958"/>
              <a:gd name="connsiteY30" fmla="*/ 1074936 h 3352775"/>
              <a:gd name="connsiteX31" fmla="*/ 990971 w 2250958"/>
              <a:gd name="connsiteY31" fmla="*/ 0 h 3352775"/>
              <a:gd name="connsiteX32" fmla="*/ 1981942 w 2250958"/>
              <a:gd name="connsiteY32" fmla="*/ 1074936 h 3352775"/>
              <a:gd name="connsiteX33" fmla="*/ 1656094 w 2250958"/>
              <a:gd name="connsiteY33" fmla="*/ 1074936 h 3352775"/>
              <a:gd name="connsiteX34" fmla="*/ 1656808 w 2250958"/>
              <a:gd name="connsiteY34" fmla="*/ 1111254 h 3352775"/>
              <a:gd name="connsiteX35" fmla="*/ 1658438 w 2250958"/>
              <a:gd name="connsiteY35" fmla="*/ 1161006 h 3352775"/>
              <a:gd name="connsiteX36" fmla="*/ 1663109 w 2250958"/>
              <a:gd name="connsiteY36" fmla="*/ 1209544 h 3352775"/>
              <a:gd name="connsiteX37" fmla="*/ 1671107 w 2250958"/>
              <a:gd name="connsiteY37" fmla="*/ 1258619 h 3352775"/>
              <a:gd name="connsiteX38" fmla="*/ 1679748 w 2250958"/>
              <a:gd name="connsiteY38" fmla="*/ 1307230 h 3352775"/>
              <a:gd name="connsiteX39" fmla="*/ 1689212 w 2250958"/>
              <a:gd name="connsiteY39" fmla="*/ 1354267 h 3352775"/>
              <a:gd name="connsiteX40" fmla="*/ 1701717 w 2250958"/>
              <a:gd name="connsiteY40" fmla="*/ 1400088 h 3352775"/>
              <a:gd name="connsiteX41" fmla="*/ 1715795 w 2250958"/>
              <a:gd name="connsiteY41" fmla="*/ 1446734 h 3352775"/>
              <a:gd name="connsiteX42" fmla="*/ 1732270 w 2250958"/>
              <a:gd name="connsiteY42" fmla="*/ 1492628 h 3352775"/>
              <a:gd name="connsiteX43" fmla="*/ 1749568 w 2250958"/>
              <a:gd name="connsiteY43" fmla="*/ 1536949 h 3352775"/>
              <a:gd name="connsiteX44" fmla="*/ 1767975 w 2250958"/>
              <a:gd name="connsiteY44" fmla="*/ 1581450 h 3352775"/>
              <a:gd name="connsiteX45" fmla="*/ 1790066 w 2250958"/>
              <a:gd name="connsiteY45" fmla="*/ 1624270 h 3352775"/>
              <a:gd name="connsiteX46" fmla="*/ 1811049 w 2250958"/>
              <a:gd name="connsiteY46" fmla="*/ 1666911 h 3352775"/>
              <a:gd name="connsiteX47" fmla="*/ 1835072 w 2250958"/>
              <a:gd name="connsiteY47" fmla="*/ 1708337 h 3352775"/>
              <a:gd name="connsiteX48" fmla="*/ 1862315 w 2250958"/>
              <a:gd name="connsiteY48" fmla="*/ 1747439 h 3352775"/>
              <a:gd name="connsiteX49" fmla="*/ 1889378 w 2250958"/>
              <a:gd name="connsiteY49" fmla="*/ 1787650 h 3352775"/>
              <a:gd name="connsiteX50" fmla="*/ 1918553 w 2250958"/>
              <a:gd name="connsiteY50" fmla="*/ 1825358 h 3352775"/>
              <a:gd name="connsiteX51" fmla="*/ 1946619 w 2250958"/>
              <a:gd name="connsiteY51" fmla="*/ 1862887 h 3352775"/>
              <a:gd name="connsiteX52" fmla="*/ 1978369 w 2250958"/>
              <a:gd name="connsiteY52" fmla="*/ 1898736 h 3352775"/>
              <a:gd name="connsiteX53" fmla="*/ 2012231 w 2250958"/>
              <a:gd name="connsiteY53" fmla="*/ 1932082 h 3352775"/>
              <a:gd name="connsiteX54" fmla="*/ 2045913 w 2250958"/>
              <a:gd name="connsiteY54" fmla="*/ 1966536 h 3352775"/>
              <a:gd name="connsiteX55" fmla="*/ 2082350 w 2250958"/>
              <a:gd name="connsiteY55" fmla="*/ 1998023 h 3352775"/>
              <a:gd name="connsiteX56" fmla="*/ 2119896 w 2250958"/>
              <a:gd name="connsiteY56" fmla="*/ 2029689 h 3352775"/>
              <a:gd name="connsiteX57" fmla="*/ 2157336 w 2250958"/>
              <a:gd name="connsiteY57" fmla="*/ 2058493 h 3352775"/>
              <a:gd name="connsiteX58" fmla="*/ 2197172 w 2250958"/>
              <a:gd name="connsiteY58" fmla="*/ 2086547 h 3352775"/>
              <a:gd name="connsiteX59" fmla="*/ 2237652 w 2250958"/>
              <a:gd name="connsiteY59" fmla="*/ 2114137 h 3352775"/>
              <a:gd name="connsiteX60" fmla="*/ 2250958 w 2250958"/>
              <a:gd name="connsiteY60" fmla="*/ 2121738 h 3352775"/>
              <a:gd name="connsiteX61" fmla="*/ 1275867 w 2250958"/>
              <a:gd name="connsiteY61" fmla="*/ 2565372 h 33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50958" h="3352775">
                <a:moveTo>
                  <a:pt x="1714468" y="3352775"/>
                </a:moveTo>
                <a:lnTo>
                  <a:pt x="1707003" y="3349226"/>
                </a:lnTo>
                <a:lnTo>
                  <a:pt x="1617671" y="3300089"/>
                </a:lnTo>
                <a:lnTo>
                  <a:pt x="1531095" y="3247985"/>
                </a:lnTo>
                <a:lnTo>
                  <a:pt x="1446165" y="3192733"/>
                </a:lnTo>
                <a:lnTo>
                  <a:pt x="1364454" y="3135158"/>
                </a:lnTo>
                <a:lnTo>
                  <a:pt x="1285034" y="3073970"/>
                </a:lnTo>
                <a:lnTo>
                  <a:pt x="1207904" y="3009171"/>
                </a:lnTo>
                <a:lnTo>
                  <a:pt x="1133349" y="2942514"/>
                </a:lnTo>
                <a:lnTo>
                  <a:pt x="1061371" y="2873997"/>
                </a:lnTo>
                <a:lnTo>
                  <a:pt x="993614" y="2800474"/>
                </a:lnTo>
                <a:lnTo>
                  <a:pt x="926966" y="2727129"/>
                </a:lnTo>
                <a:lnTo>
                  <a:pt x="865005" y="2649424"/>
                </a:lnTo>
                <a:lnTo>
                  <a:pt x="804976" y="2570323"/>
                </a:lnTo>
                <a:lnTo>
                  <a:pt x="747881" y="2487146"/>
                </a:lnTo>
                <a:lnTo>
                  <a:pt x="693647" y="2403863"/>
                </a:lnTo>
                <a:lnTo>
                  <a:pt x="645029" y="2317506"/>
                </a:lnTo>
                <a:lnTo>
                  <a:pt x="597521" y="2231327"/>
                </a:lnTo>
                <a:lnTo>
                  <a:pt x="554234" y="2140143"/>
                </a:lnTo>
                <a:lnTo>
                  <a:pt x="514453" y="2048387"/>
                </a:lnTo>
                <a:lnTo>
                  <a:pt x="478177" y="1956060"/>
                </a:lnTo>
                <a:lnTo>
                  <a:pt x="445120" y="1861409"/>
                </a:lnTo>
                <a:lnTo>
                  <a:pt x="415284" y="1764435"/>
                </a:lnTo>
                <a:lnTo>
                  <a:pt x="389596" y="1666425"/>
                </a:lnTo>
                <a:lnTo>
                  <a:pt x="367414" y="1567843"/>
                </a:lnTo>
                <a:lnTo>
                  <a:pt x="348917" y="1467582"/>
                </a:lnTo>
                <a:lnTo>
                  <a:pt x="336321" y="1365999"/>
                </a:lnTo>
                <a:lnTo>
                  <a:pt x="326587" y="1264310"/>
                </a:lnTo>
                <a:lnTo>
                  <a:pt x="319894" y="1161405"/>
                </a:lnTo>
                <a:lnTo>
                  <a:pt x="318697" y="1074936"/>
                </a:lnTo>
                <a:lnTo>
                  <a:pt x="0" y="1074936"/>
                </a:lnTo>
                <a:lnTo>
                  <a:pt x="990971" y="0"/>
                </a:lnTo>
                <a:lnTo>
                  <a:pt x="1981942" y="1074936"/>
                </a:lnTo>
                <a:lnTo>
                  <a:pt x="1656094" y="1074936"/>
                </a:lnTo>
                <a:lnTo>
                  <a:pt x="1656808" y="1111254"/>
                </a:lnTo>
                <a:lnTo>
                  <a:pt x="1658438" y="1161006"/>
                </a:lnTo>
                <a:lnTo>
                  <a:pt x="1663109" y="1209544"/>
                </a:lnTo>
                <a:lnTo>
                  <a:pt x="1671107" y="1258619"/>
                </a:lnTo>
                <a:lnTo>
                  <a:pt x="1679748" y="1307230"/>
                </a:lnTo>
                <a:lnTo>
                  <a:pt x="1689212" y="1354267"/>
                </a:lnTo>
                <a:lnTo>
                  <a:pt x="1701717" y="1400088"/>
                </a:lnTo>
                <a:lnTo>
                  <a:pt x="1715795" y="1446734"/>
                </a:lnTo>
                <a:lnTo>
                  <a:pt x="1732270" y="1492628"/>
                </a:lnTo>
                <a:lnTo>
                  <a:pt x="1749568" y="1536949"/>
                </a:lnTo>
                <a:lnTo>
                  <a:pt x="1767975" y="1581450"/>
                </a:lnTo>
                <a:lnTo>
                  <a:pt x="1790066" y="1624270"/>
                </a:lnTo>
                <a:lnTo>
                  <a:pt x="1811049" y="1666911"/>
                </a:lnTo>
                <a:lnTo>
                  <a:pt x="1835072" y="1708337"/>
                </a:lnTo>
                <a:lnTo>
                  <a:pt x="1862315" y="1747439"/>
                </a:lnTo>
                <a:lnTo>
                  <a:pt x="1889378" y="1787650"/>
                </a:lnTo>
                <a:lnTo>
                  <a:pt x="1918553" y="1825358"/>
                </a:lnTo>
                <a:lnTo>
                  <a:pt x="1946619" y="1862887"/>
                </a:lnTo>
                <a:lnTo>
                  <a:pt x="1978369" y="1898736"/>
                </a:lnTo>
                <a:lnTo>
                  <a:pt x="2012231" y="1932082"/>
                </a:lnTo>
                <a:lnTo>
                  <a:pt x="2045913" y="1966536"/>
                </a:lnTo>
                <a:lnTo>
                  <a:pt x="2082350" y="1998023"/>
                </a:lnTo>
                <a:lnTo>
                  <a:pt x="2119896" y="2029689"/>
                </a:lnTo>
                <a:lnTo>
                  <a:pt x="2157336" y="2058493"/>
                </a:lnTo>
                <a:lnTo>
                  <a:pt x="2197172" y="2086547"/>
                </a:lnTo>
                <a:lnTo>
                  <a:pt x="2237652" y="2114137"/>
                </a:lnTo>
                <a:lnTo>
                  <a:pt x="2250958" y="2121738"/>
                </a:lnTo>
                <a:lnTo>
                  <a:pt x="1275867" y="2565372"/>
                </a:lnTo>
                <a:close/>
              </a:path>
            </a:pathLst>
          </a:custGeom>
          <a:solidFill>
            <a:srgbClr val="E0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F2E1C126-18B4-4C51-6170-7F444650B0C9}"/>
              </a:ext>
            </a:extLst>
          </p:cNvPr>
          <p:cNvSpPr>
            <a:spLocks/>
          </p:cNvSpPr>
          <p:nvPr userDrawn="1"/>
        </p:nvSpPr>
        <p:spPr bwMode="auto">
          <a:xfrm rot="17276626">
            <a:off x="5029082" y="3487723"/>
            <a:ext cx="1885589" cy="3454636"/>
          </a:xfrm>
          <a:custGeom>
            <a:avLst/>
            <a:gdLst>
              <a:gd name="connsiteX0" fmla="*/ 1885589 w 1885589"/>
              <a:gd name="connsiteY0" fmla="*/ 1327902 h 3454636"/>
              <a:gd name="connsiteX1" fmla="*/ 1581646 w 1885589"/>
              <a:gd name="connsiteY1" fmla="*/ 1229503 h 3454636"/>
              <a:gd name="connsiteX2" fmla="*/ 1568187 w 1885589"/>
              <a:gd name="connsiteY2" fmla="*/ 1271308 h 3454636"/>
              <a:gd name="connsiteX3" fmla="*/ 1556281 w 1885589"/>
              <a:gd name="connsiteY3" fmla="*/ 1318946 h 3454636"/>
              <a:gd name="connsiteX4" fmla="*/ 1545168 w 1885589"/>
              <a:gd name="connsiteY4" fmla="*/ 1367378 h 3454636"/>
              <a:gd name="connsiteX5" fmla="*/ 1538024 w 1885589"/>
              <a:gd name="connsiteY5" fmla="*/ 1416605 h 3454636"/>
              <a:gd name="connsiteX6" fmla="*/ 1531675 w 1885589"/>
              <a:gd name="connsiteY6" fmla="*/ 1463449 h 3454636"/>
              <a:gd name="connsiteX7" fmla="*/ 1526912 w 1885589"/>
              <a:gd name="connsiteY7" fmla="*/ 1512675 h 3454636"/>
              <a:gd name="connsiteX8" fmla="*/ 1523737 w 1885589"/>
              <a:gd name="connsiteY8" fmla="*/ 1561107 h 3454636"/>
              <a:gd name="connsiteX9" fmla="*/ 1522149 w 1885589"/>
              <a:gd name="connsiteY9" fmla="*/ 1610333 h 3454636"/>
              <a:gd name="connsiteX10" fmla="*/ 1523737 w 1885589"/>
              <a:gd name="connsiteY10" fmla="*/ 1657177 h 3454636"/>
              <a:gd name="connsiteX11" fmla="*/ 1526912 w 1885589"/>
              <a:gd name="connsiteY11" fmla="*/ 1706404 h 3454636"/>
              <a:gd name="connsiteX12" fmla="*/ 1531674 w 1885589"/>
              <a:gd name="connsiteY12" fmla="*/ 1753247 h 3454636"/>
              <a:gd name="connsiteX13" fmla="*/ 1539612 w 1885589"/>
              <a:gd name="connsiteY13" fmla="*/ 1800886 h 3454636"/>
              <a:gd name="connsiteX14" fmla="*/ 1546756 w 1885589"/>
              <a:gd name="connsiteY14" fmla="*/ 1847730 h 3454636"/>
              <a:gd name="connsiteX15" fmla="*/ 1557868 w 1885589"/>
              <a:gd name="connsiteY15" fmla="*/ 1895368 h 3454636"/>
              <a:gd name="connsiteX16" fmla="*/ 1569774 w 1885589"/>
              <a:gd name="connsiteY16" fmla="*/ 1940625 h 3454636"/>
              <a:gd name="connsiteX17" fmla="*/ 1583268 w 1885589"/>
              <a:gd name="connsiteY17" fmla="*/ 1986675 h 3454636"/>
              <a:gd name="connsiteX18" fmla="*/ 1598349 w 1885589"/>
              <a:gd name="connsiteY18" fmla="*/ 2031137 h 3454636"/>
              <a:gd name="connsiteX19" fmla="*/ 1616606 w 1885589"/>
              <a:gd name="connsiteY19" fmla="*/ 2076393 h 3454636"/>
              <a:gd name="connsiteX20" fmla="*/ 1635656 w 1885589"/>
              <a:gd name="connsiteY20" fmla="*/ 2119267 h 3454636"/>
              <a:gd name="connsiteX21" fmla="*/ 1656293 w 1885589"/>
              <a:gd name="connsiteY21" fmla="*/ 2162142 h 3454636"/>
              <a:gd name="connsiteX22" fmla="*/ 1677725 w 1885589"/>
              <a:gd name="connsiteY22" fmla="*/ 2205016 h 3454636"/>
              <a:gd name="connsiteX23" fmla="*/ 1702331 w 1885589"/>
              <a:gd name="connsiteY23" fmla="*/ 2245508 h 3454636"/>
              <a:gd name="connsiteX24" fmla="*/ 1728524 w 1885589"/>
              <a:gd name="connsiteY24" fmla="*/ 2286795 h 3454636"/>
              <a:gd name="connsiteX25" fmla="*/ 1755512 w 1885589"/>
              <a:gd name="connsiteY25" fmla="*/ 2326493 h 3454636"/>
              <a:gd name="connsiteX26" fmla="*/ 1784881 w 1885589"/>
              <a:gd name="connsiteY26" fmla="*/ 2364604 h 3454636"/>
              <a:gd name="connsiteX27" fmla="*/ 1810395 w 1885589"/>
              <a:gd name="connsiteY27" fmla="*/ 2396840 h 3454636"/>
              <a:gd name="connsiteX28" fmla="*/ 781905 w 1885589"/>
              <a:gd name="connsiteY28" fmla="*/ 2520437 h 3454636"/>
              <a:gd name="connsiteX29" fmla="*/ 972095 w 1885589"/>
              <a:gd name="connsiteY29" fmla="*/ 3454636 h 3454636"/>
              <a:gd name="connsiteX30" fmla="*/ 932393 w 1885589"/>
              <a:gd name="connsiteY30" fmla="*/ 3416613 h 3454636"/>
              <a:gd name="connsiteX31" fmla="*/ 862543 w 1885589"/>
              <a:gd name="connsiteY31" fmla="*/ 3343569 h 3454636"/>
              <a:gd name="connsiteX32" fmla="*/ 795074 w 1885589"/>
              <a:gd name="connsiteY32" fmla="*/ 3267347 h 3454636"/>
              <a:gd name="connsiteX33" fmla="*/ 731574 w 1885589"/>
              <a:gd name="connsiteY33" fmla="*/ 3187950 h 3454636"/>
              <a:gd name="connsiteX34" fmla="*/ 672043 w 1885589"/>
              <a:gd name="connsiteY34" fmla="*/ 3108553 h 3454636"/>
              <a:gd name="connsiteX35" fmla="*/ 614099 w 1885589"/>
              <a:gd name="connsiteY35" fmla="*/ 3026774 h 3454636"/>
              <a:gd name="connsiteX36" fmla="*/ 560918 w 1885589"/>
              <a:gd name="connsiteY36" fmla="*/ 2941026 h 3454636"/>
              <a:gd name="connsiteX37" fmla="*/ 510118 w 1885589"/>
              <a:gd name="connsiteY37" fmla="*/ 2856071 h 3454636"/>
              <a:gd name="connsiteX38" fmla="*/ 464874 w 1885589"/>
              <a:gd name="connsiteY38" fmla="*/ 2767147 h 3454636"/>
              <a:gd name="connsiteX39" fmla="*/ 420424 w 1885589"/>
              <a:gd name="connsiteY39" fmla="*/ 2677428 h 3454636"/>
              <a:gd name="connsiteX40" fmla="*/ 380736 w 1885589"/>
              <a:gd name="connsiteY40" fmla="*/ 2586121 h 3454636"/>
              <a:gd name="connsiteX41" fmla="*/ 344224 w 1885589"/>
              <a:gd name="connsiteY41" fmla="*/ 2493227 h 3454636"/>
              <a:gd name="connsiteX42" fmla="*/ 312474 w 1885589"/>
              <a:gd name="connsiteY42" fmla="*/ 2399539 h 3454636"/>
              <a:gd name="connsiteX43" fmla="*/ 283105 w 1885589"/>
              <a:gd name="connsiteY43" fmla="*/ 2303468 h 3454636"/>
              <a:gd name="connsiteX44" fmla="*/ 258499 w 1885589"/>
              <a:gd name="connsiteY44" fmla="*/ 2207398 h 3454636"/>
              <a:gd name="connsiteX45" fmla="*/ 235481 w 1885589"/>
              <a:gd name="connsiteY45" fmla="*/ 2110534 h 3454636"/>
              <a:gd name="connsiteX46" fmla="*/ 218811 w 1885589"/>
              <a:gd name="connsiteY46" fmla="*/ 2012876 h 3454636"/>
              <a:gd name="connsiteX47" fmla="*/ 205318 w 1885589"/>
              <a:gd name="connsiteY47" fmla="*/ 1913629 h 3454636"/>
              <a:gd name="connsiteX48" fmla="*/ 194999 w 1885589"/>
              <a:gd name="connsiteY48" fmla="*/ 1814383 h 3454636"/>
              <a:gd name="connsiteX49" fmla="*/ 188649 w 1885589"/>
              <a:gd name="connsiteY49" fmla="*/ 1715137 h 3454636"/>
              <a:gd name="connsiteX50" fmla="*/ 185474 w 1885589"/>
              <a:gd name="connsiteY50" fmla="*/ 1615097 h 3454636"/>
              <a:gd name="connsiteX51" fmla="*/ 187062 w 1885589"/>
              <a:gd name="connsiteY51" fmla="*/ 1514263 h 3454636"/>
              <a:gd name="connsiteX52" fmla="*/ 193412 w 1885589"/>
              <a:gd name="connsiteY52" fmla="*/ 1413428 h 3454636"/>
              <a:gd name="connsiteX53" fmla="*/ 202143 w 1885589"/>
              <a:gd name="connsiteY53" fmla="*/ 1312594 h 3454636"/>
              <a:gd name="connsiteX54" fmla="*/ 216430 w 1885589"/>
              <a:gd name="connsiteY54" fmla="*/ 1210966 h 3454636"/>
              <a:gd name="connsiteX55" fmla="*/ 234686 w 1885589"/>
              <a:gd name="connsiteY55" fmla="*/ 1110132 h 3454636"/>
              <a:gd name="connsiteX56" fmla="*/ 255324 w 1885589"/>
              <a:gd name="connsiteY56" fmla="*/ 1010886 h 3454636"/>
              <a:gd name="connsiteX57" fmla="*/ 281518 w 1885589"/>
              <a:gd name="connsiteY57" fmla="*/ 910052 h 3454636"/>
              <a:gd name="connsiteX58" fmla="*/ 310472 w 1885589"/>
              <a:gd name="connsiteY58" fmla="*/ 817968 h 3454636"/>
              <a:gd name="connsiteX59" fmla="*/ 0 w 1885589"/>
              <a:gd name="connsiteY59" fmla="*/ 717455 h 3454636"/>
              <a:gd name="connsiteX60" fmla="*/ 1273880 w 1885589"/>
              <a:gd name="connsiteY60" fmla="*/ 0 h 345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85589" h="3454636">
                <a:moveTo>
                  <a:pt x="1885589" y="1327902"/>
                </a:moveTo>
                <a:lnTo>
                  <a:pt x="1581646" y="1229503"/>
                </a:lnTo>
                <a:lnTo>
                  <a:pt x="1568187" y="1271308"/>
                </a:lnTo>
                <a:lnTo>
                  <a:pt x="1556281" y="1318946"/>
                </a:lnTo>
                <a:lnTo>
                  <a:pt x="1545168" y="1367378"/>
                </a:lnTo>
                <a:lnTo>
                  <a:pt x="1538024" y="1416605"/>
                </a:lnTo>
                <a:lnTo>
                  <a:pt x="1531675" y="1463449"/>
                </a:lnTo>
                <a:lnTo>
                  <a:pt x="1526912" y="1512675"/>
                </a:lnTo>
                <a:lnTo>
                  <a:pt x="1523737" y="1561107"/>
                </a:lnTo>
                <a:lnTo>
                  <a:pt x="1522149" y="1610333"/>
                </a:lnTo>
                <a:lnTo>
                  <a:pt x="1523737" y="1657177"/>
                </a:lnTo>
                <a:lnTo>
                  <a:pt x="1526912" y="1706404"/>
                </a:lnTo>
                <a:lnTo>
                  <a:pt x="1531674" y="1753247"/>
                </a:lnTo>
                <a:lnTo>
                  <a:pt x="1539612" y="1800886"/>
                </a:lnTo>
                <a:lnTo>
                  <a:pt x="1546756" y="1847730"/>
                </a:lnTo>
                <a:lnTo>
                  <a:pt x="1557868" y="1895368"/>
                </a:lnTo>
                <a:lnTo>
                  <a:pt x="1569774" y="1940625"/>
                </a:lnTo>
                <a:lnTo>
                  <a:pt x="1583268" y="1986675"/>
                </a:lnTo>
                <a:lnTo>
                  <a:pt x="1598349" y="2031137"/>
                </a:lnTo>
                <a:lnTo>
                  <a:pt x="1616606" y="2076393"/>
                </a:lnTo>
                <a:lnTo>
                  <a:pt x="1635656" y="2119267"/>
                </a:lnTo>
                <a:lnTo>
                  <a:pt x="1656293" y="2162142"/>
                </a:lnTo>
                <a:lnTo>
                  <a:pt x="1677725" y="2205016"/>
                </a:lnTo>
                <a:lnTo>
                  <a:pt x="1702331" y="2245508"/>
                </a:lnTo>
                <a:lnTo>
                  <a:pt x="1728524" y="2286795"/>
                </a:lnTo>
                <a:lnTo>
                  <a:pt x="1755512" y="2326493"/>
                </a:lnTo>
                <a:lnTo>
                  <a:pt x="1784881" y="2364604"/>
                </a:lnTo>
                <a:lnTo>
                  <a:pt x="1810395" y="2396840"/>
                </a:lnTo>
                <a:lnTo>
                  <a:pt x="781905" y="2520437"/>
                </a:lnTo>
                <a:lnTo>
                  <a:pt x="972095" y="3454636"/>
                </a:lnTo>
                <a:lnTo>
                  <a:pt x="932393" y="3416613"/>
                </a:lnTo>
                <a:lnTo>
                  <a:pt x="862543" y="3343569"/>
                </a:lnTo>
                <a:lnTo>
                  <a:pt x="795074" y="3267347"/>
                </a:lnTo>
                <a:lnTo>
                  <a:pt x="731574" y="3187950"/>
                </a:lnTo>
                <a:lnTo>
                  <a:pt x="672043" y="3108553"/>
                </a:lnTo>
                <a:lnTo>
                  <a:pt x="614099" y="3026774"/>
                </a:lnTo>
                <a:lnTo>
                  <a:pt x="560918" y="2941026"/>
                </a:lnTo>
                <a:lnTo>
                  <a:pt x="510118" y="2856071"/>
                </a:lnTo>
                <a:lnTo>
                  <a:pt x="464874" y="2767147"/>
                </a:lnTo>
                <a:lnTo>
                  <a:pt x="420424" y="2677428"/>
                </a:lnTo>
                <a:lnTo>
                  <a:pt x="380736" y="2586121"/>
                </a:lnTo>
                <a:lnTo>
                  <a:pt x="344224" y="2493227"/>
                </a:lnTo>
                <a:lnTo>
                  <a:pt x="312474" y="2399539"/>
                </a:lnTo>
                <a:lnTo>
                  <a:pt x="283105" y="2303468"/>
                </a:lnTo>
                <a:lnTo>
                  <a:pt x="258499" y="2207398"/>
                </a:lnTo>
                <a:lnTo>
                  <a:pt x="235481" y="2110534"/>
                </a:lnTo>
                <a:lnTo>
                  <a:pt x="218811" y="2012876"/>
                </a:lnTo>
                <a:lnTo>
                  <a:pt x="205318" y="1913629"/>
                </a:lnTo>
                <a:lnTo>
                  <a:pt x="194999" y="1814383"/>
                </a:lnTo>
                <a:lnTo>
                  <a:pt x="188649" y="1715137"/>
                </a:lnTo>
                <a:lnTo>
                  <a:pt x="185474" y="1615097"/>
                </a:lnTo>
                <a:lnTo>
                  <a:pt x="187062" y="1514263"/>
                </a:lnTo>
                <a:lnTo>
                  <a:pt x="193412" y="1413428"/>
                </a:lnTo>
                <a:lnTo>
                  <a:pt x="202143" y="1312594"/>
                </a:lnTo>
                <a:lnTo>
                  <a:pt x="216430" y="1210966"/>
                </a:lnTo>
                <a:lnTo>
                  <a:pt x="234686" y="1110132"/>
                </a:lnTo>
                <a:lnTo>
                  <a:pt x="255324" y="1010886"/>
                </a:lnTo>
                <a:lnTo>
                  <a:pt x="281518" y="910052"/>
                </a:lnTo>
                <a:lnTo>
                  <a:pt x="310472" y="817968"/>
                </a:lnTo>
                <a:lnTo>
                  <a:pt x="0" y="717455"/>
                </a:lnTo>
                <a:lnTo>
                  <a:pt x="1273880" y="0"/>
                </a:lnTo>
                <a:close/>
              </a:path>
            </a:pathLst>
          </a:custGeom>
          <a:solidFill>
            <a:srgbClr val="CFD0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24863FA-91C4-115D-BF84-7579E009981F}"/>
              </a:ext>
            </a:extLst>
          </p:cNvPr>
          <p:cNvSpPr>
            <a:spLocks/>
          </p:cNvSpPr>
          <p:nvPr userDrawn="1"/>
        </p:nvSpPr>
        <p:spPr bwMode="auto">
          <a:xfrm rot="17276626">
            <a:off x="2849855" y="2370840"/>
            <a:ext cx="3371958" cy="2239056"/>
          </a:xfrm>
          <a:custGeom>
            <a:avLst/>
            <a:gdLst>
              <a:gd name="connsiteX0" fmla="*/ 3371958 w 3371958"/>
              <a:gd name="connsiteY0" fmla="*/ 990971 h 2239056"/>
              <a:gd name="connsiteX1" fmla="*/ 2297022 w 3371958"/>
              <a:gd name="connsiteY1" fmla="*/ 1981942 h 2239056"/>
              <a:gd name="connsiteX2" fmla="*/ 2297022 w 3371958"/>
              <a:gd name="connsiteY2" fmla="*/ 1660666 h 2239056"/>
              <a:gd name="connsiteX3" fmla="*/ 2252040 w 3371958"/>
              <a:gd name="connsiteY3" fmla="*/ 1662094 h 2239056"/>
              <a:gd name="connsiteX4" fmla="*/ 2201240 w 3371958"/>
              <a:gd name="connsiteY4" fmla="*/ 1664476 h 2239056"/>
              <a:gd name="connsiteX5" fmla="*/ 2152821 w 3371958"/>
              <a:gd name="connsiteY5" fmla="*/ 1669241 h 2239056"/>
              <a:gd name="connsiteX6" fmla="*/ 2103608 w 3371958"/>
              <a:gd name="connsiteY6" fmla="*/ 1677181 h 2239056"/>
              <a:gd name="connsiteX7" fmla="*/ 2056777 w 3371958"/>
              <a:gd name="connsiteY7" fmla="*/ 1684327 h 2239056"/>
              <a:gd name="connsiteX8" fmla="*/ 2009152 w 3371958"/>
              <a:gd name="connsiteY8" fmla="*/ 1695444 h 2239056"/>
              <a:gd name="connsiteX9" fmla="*/ 1962321 w 3371958"/>
              <a:gd name="connsiteY9" fmla="*/ 1708943 h 2239056"/>
              <a:gd name="connsiteX10" fmla="*/ 1916283 w 3371958"/>
              <a:gd name="connsiteY10" fmla="*/ 1722441 h 2239056"/>
              <a:gd name="connsiteX11" fmla="*/ 1870246 w 3371958"/>
              <a:gd name="connsiteY11" fmla="*/ 1738322 h 2239056"/>
              <a:gd name="connsiteX12" fmla="*/ 1826590 w 3371958"/>
              <a:gd name="connsiteY12" fmla="*/ 1756584 h 2239056"/>
              <a:gd name="connsiteX13" fmla="*/ 1782140 w 3371958"/>
              <a:gd name="connsiteY13" fmla="*/ 1776436 h 2239056"/>
              <a:gd name="connsiteX14" fmla="*/ 1739277 w 3371958"/>
              <a:gd name="connsiteY14" fmla="*/ 1796287 h 2239056"/>
              <a:gd name="connsiteX15" fmla="*/ 1697209 w 3371958"/>
              <a:gd name="connsiteY15" fmla="*/ 1818520 h 2239056"/>
              <a:gd name="connsiteX16" fmla="*/ 1655933 w 3371958"/>
              <a:gd name="connsiteY16" fmla="*/ 1843135 h 2239056"/>
              <a:gd name="connsiteX17" fmla="*/ 1616246 w 3371958"/>
              <a:gd name="connsiteY17" fmla="*/ 1869338 h 2239056"/>
              <a:gd name="connsiteX18" fmla="*/ 1576559 w 3371958"/>
              <a:gd name="connsiteY18" fmla="*/ 1896336 h 2239056"/>
              <a:gd name="connsiteX19" fmla="*/ 1501946 w 3371958"/>
              <a:gd name="connsiteY19" fmla="*/ 1955888 h 2239056"/>
              <a:gd name="connsiteX20" fmla="*/ 1431302 w 3371958"/>
              <a:gd name="connsiteY20" fmla="*/ 2020205 h 2239056"/>
              <a:gd name="connsiteX21" fmla="*/ 1366215 w 3371958"/>
              <a:gd name="connsiteY21" fmla="*/ 2090081 h 2239056"/>
              <a:gd name="connsiteX22" fmla="*/ 1306683 w 3371958"/>
              <a:gd name="connsiteY22" fmla="*/ 2166308 h 2239056"/>
              <a:gd name="connsiteX23" fmla="*/ 1277315 w 3371958"/>
              <a:gd name="connsiteY23" fmla="*/ 2204422 h 2239056"/>
              <a:gd name="connsiteX24" fmla="*/ 1256009 w 3371958"/>
              <a:gd name="connsiteY24" fmla="*/ 2239056 h 2239056"/>
              <a:gd name="connsiteX25" fmla="*/ 818702 w 3371958"/>
              <a:gd name="connsiteY25" fmla="*/ 1289746 h 2239056"/>
              <a:gd name="connsiteX26" fmla="*/ 0 w 3371958"/>
              <a:gd name="connsiteY26" fmla="*/ 1750843 h 2239056"/>
              <a:gd name="connsiteX27" fmla="*/ 15252 w 3371958"/>
              <a:gd name="connsiteY27" fmla="*/ 1720059 h 2239056"/>
              <a:gd name="connsiteX28" fmla="*/ 64465 w 3371958"/>
              <a:gd name="connsiteY28" fmla="*/ 1629538 h 2239056"/>
              <a:gd name="connsiteX29" fmla="*/ 114471 w 3371958"/>
              <a:gd name="connsiteY29" fmla="*/ 1542988 h 2239056"/>
              <a:gd name="connsiteX30" fmla="*/ 169240 w 3371958"/>
              <a:gd name="connsiteY30" fmla="*/ 1457232 h 2239056"/>
              <a:gd name="connsiteX31" fmla="*/ 227184 w 3371958"/>
              <a:gd name="connsiteY31" fmla="*/ 1375446 h 2239056"/>
              <a:gd name="connsiteX32" fmla="*/ 288302 w 3371958"/>
              <a:gd name="connsiteY32" fmla="*/ 1296043 h 2239056"/>
              <a:gd name="connsiteX33" fmla="*/ 352596 w 3371958"/>
              <a:gd name="connsiteY33" fmla="*/ 1219815 h 2239056"/>
              <a:gd name="connsiteX34" fmla="*/ 419271 w 3371958"/>
              <a:gd name="connsiteY34" fmla="*/ 1145175 h 2239056"/>
              <a:gd name="connsiteX35" fmla="*/ 488327 w 3371958"/>
              <a:gd name="connsiteY35" fmla="*/ 1072918 h 2239056"/>
              <a:gd name="connsiteX36" fmla="*/ 559765 w 3371958"/>
              <a:gd name="connsiteY36" fmla="*/ 1003042 h 2239056"/>
              <a:gd name="connsiteX37" fmla="*/ 634377 w 3371958"/>
              <a:gd name="connsiteY37" fmla="*/ 937931 h 2239056"/>
              <a:gd name="connsiteX38" fmla="*/ 712165 w 3371958"/>
              <a:gd name="connsiteY38" fmla="*/ 875202 h 2239056"/>
              <a:gd name="connsiteX39" fmla="*/ 791540 w 3371958"/>
              <a:gd name="connsiteY39" fmla="*/ 815650 h 2239056"/>
              <a:gd name="connsiteX40" fmla="*/ 872502 w 3371958"/>
              <a:gd name="connsiteY40" fmla="*/ 757685 h 2239056"/>
              <a:gd name="connsiteX41" fmla="*/ 955846 w 3371958"/>
              <a:gd name="connsiteY41" fmla="*/ 704484 h 2239056"/>
              <a:gd name="connsiteX42" fmla="*/ 1041571 w 3371958"/>
              <a:gd name="connsiteY42" fmla="*/ 653666 h 2239056"/>
              <a:gd name="connsiteX43" fmla="*/ 1129677 w 3371958"/>
              <a:gd name="connsiteY43" fmla="*/ 606817 h 2239056"/>
              <a:gd name="connsiteX44" fmla="*/ 1219371 w 3371958"/>
              <a:gd name="connsiteY44" fmla="*/ 562351 h 2239056"/>
              <a:gd name="connsiteX45" fmla="*/ 1311446 w 3371958"/>
              <a:gd name="connsiteY45" fmla="*/ 522650 h 2239056"/>
              <a:gd name="connsiteX46" fmla="*/ 1404315 w 3371958"/>
              <a:gd name="connsiteY46" fmla="*/ 486124 h 2239056"/>
              <a:gd name="connsiteX47" fmla="*/ 1498771 w 3371958"/>
              <a:gd name="connsiteY47" fmla="*/ 452774 h 2239056"/>
              <a:gd name="connsiteX48" fmla="*/ 1594815 w 3371958"/>
              <a:gd name="connsiteY48" fmla="*/ 423395 h 2239056"/>
              <a:gd name="connsiteX49" fmla="*/ 1692446 w 3371958"/>
              <a:gd name="connsiteY49" fmla="*/ 397986 h 2239056"/>
              <a:gd name="connsiteX50" fmla="*/ 1791665 w 3371958"/>
              <a:gd name="connsiteY50" fmla="*/ 374958 h 2239056"/>
              <a:gd name="connsiteX51" fmla="*/ 1890090 w 3371958"/>
              <a:gd name="connsiteY51" fmla="*/ 356695 h 2239056"/>
              <a:gd name="connsiteX52" fmla="*/ 1992484 w 3371958"/>
              <a:gd name="connsiteY52" fmla="*/ 343197 h 2239056"/>
              <a:gd name="connsiteX53" fmla="*/ 2094877 w 3371958"/>
              <a:gd name="connsiteY53" fmla="*/ 332080 h 2239056"/>
              <a:gd name="connsiteX54" fmla="*/ 2196477 w 3371958"/>
              <a:gd name="connsiteY54" fmla="*/ 326522 h 2239056"/>
              <a:gd name="connsiteX55" fmla="*/ 2297022 w 3371958"/>
              <a:gd name="connsiteY55" fmla="*/ 325010 h 2239056"/>
              <a:gd name="connsiteX56" fmla="*/ 2297022 w 3371958"/>
              <a:gd name="connsiteY56" fmla="*/ 0 h 223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371958" h="2239056">
                <a:moveTo>
                  <a:pt x="3371958" y="990971"/>
                </a:moveTo>
                <a:lnTo>
                  <a:pt x="2297022" y="1981942"/>
                </a:lnTo>
                <a:lnTo>
                  <a:pt x="2297022" y="1660666"/>
                </a:lnTo>
                <a:lnTo>
                  <a:pt x="2252040" y="1662094"/>
                </a:lnTo>
                <a:lnTo>
                  <a:pt x="2201240" y="1664476"/>
                </a:lnTo>
                <a:lnTo>
                  <a:pt x="2152821" y="1669241"/>
                </a:lnTo>
                <a:lnTo>
                  <a:pt x="2103608" y="1677181"/>
                </a:lnTo>
                <a:lnTo>
                  <a:pt x="2056777" y="1684327"/>
                </a:lnTo>
                <a:lnTo>
                  <a:pt x="2009152" y="1695444"/>
                </a:lnTo>
                <a:lnTo>
                  <a:pt x="1962321" y="1708943"/>
                </a:lnTo>
                <a:lnTo>
                  <a:pt x="1916283" y="1722441"/>
                </a:lnTo>
                <a:lnTo>
                  <a:pt x="1870246" y="1738322"/>
                </a:lnTo>
                <a:lnTo>
                  <a:pt x="1826590" y="1756584"/>
                </a:lnTo>
                <a:lnTo>
                  <a:pt x="1782140" y="1776436"/>
                </a:lnTo>
                <a:lnTo>
                  <a:pt x="1739277" y="1796287"/>
                </a:lnTo>
                <a:lnTo>
                  <a:pt x="1697209" y="1818520"/>
                </a:lnTo>
                <a:lnTo>
                  <a:pt x="1655933" y="1843135"/>
                </a:lnTo>
                <a:lnTo>
                  <a:pt x="1616246" y="1869338"/>
                </a:lnTo>
                <a:lnTo>
                  <a:pt x="1576559" y="1896336"/>
                </a:lnTo>
                <a:lnTo>
                  <a:pt x="1501946" y="1955888"/>
                </a:lnTo>
                <a:lnTo>
                  <a:pt x="1431302" y="2020205"/>
                </a:lnTo>
                <a:lnTo>
                  <a:pt x="1366215" y="2090081"/>
                </a:lnTo>
                <a:lnTo>
                  <a:pt x="1306683" y="2166308"/>
                </a:lnTo>
                <a:lnTo>
                  <a:pt x="1277315" y="2204422"/>
                </a:lnTo>
                <a:lnTo>
                  <a:pt x="1256009" y="2239056"/>
                </a:lnTo>
                <a:lnTo>
                  <a:pt x="818702" y="1289746"/>
                </a:lnTo>
                <a:lnTo>
                  <a:pt x="0" y="1750843"/>
                </a:lnTo>
                <a:lnTo>
                  <a:pt x="15252" y="1720059"/>
                </a:lnTo>
                <a:lnTo>
                  <a:pt x="64465" y="1629538"/>
                </a:lnTo>
                <a:lnTo>
                  <a:pt x="114471" y="1542988"/>
                </a:lnTo>
                <a:lnTo>
                  <a:pt x="169240" y="1457232"/>
                </a:lnTo>
                <a:lnTo>
                  <a:pt x="227184" y="1375446"/>
                </a:lnTo>
                <a:lnTo>
                  <a:pt x="288302" y="1296043"/>
                </a:lnTo>
                <a:lnTo>
                  <a:pt x="352596" y="1219815"/>
                </a:lnTo>
                <a:lnTo>
                  <a:pt x="419271" y="1145175"/>
                </a:lnTo>
                <a:lnTo>
                  <a:pt x="488327" y="1072918"/>
                </a:lnTo>
                <a:lnTo>
                  <a:pt x="559765" y="1003042"/>
                </a:lnTo>
                <a:lnTo>
                  <a:pt x="634377" y="937931"/>
                </a:lnTo>
                <a:lnTo>
                  <a:pt x="712165" y="875202"/>
                </a:lnTo>
                <a:lnTo>
                  <a:pt x="791540" y="815650"/>
                </a:lnTo>
                <a:lnTo>
                  <a:pt x="872502" y="757685"/>
                </a:lnTo>
                <a:lnTo>
                  <a:pt x="955846" y="704484"/>
                </a:lnTo>
                <a:lnTo>
                  <a:pt x="1041571" y="653666"/>
                </a:lnTo>
                <a:lnTo>
                  <a:pt x="1129677" y="606817"/>
                </a:lnTo>
                <a:lnTo>
                  <a:pt x="1219371" y="562351"/>
                </a:lnTo>
                <a:lnTo>
                  <a:pt x="1311446" y="522650"/>
                </a:lnTo>
                <a:lnTo>
                  <a:pt x="1404315" y="486124"/>
                </a:lnTo>
                <a:lnTo>
                  <a:pt x="1498771" y="452774"/>
                </a:lnTo>
                <a:lnTo>
                  <a:pt x="1594815" y="423395"/>
                </a:lnTo>
                <a:lnTo>
                  <a:pt x="1692446" y="397986"/>
                </a:lnTo>
                <a:lnTo>
                  <a:pt x="1791665" y="374958"/>
                </a:lnTo>
                <a:lnTo>
                  <a:pt x="1890090" y="356695"/>
                </a:lnTo>
                <a:lnTo>
                  <a:pt x="1992484" y="343197"/>
                </a:lnTo>
                <a:lnTo>
                  <a:pt x="2094877" y="332080"/>
                </a:lnTo>
                <a:lnTo>
                  <a:pt x="2196477" y="326522"/>
                </a:lnTo>
                <a:lnTo>
                  <a:pt x="2297022" y="325010"/>
                </a:lnTo>
                <a:lnTo>
                  <a:pt x="2297022" y="0"/>
                </a:lnTo>
                <a:close/>
              </a:path>
            </a:pathLst>
          </a:custGeom>
          <a:solidFill>
            <a:srgbClr val="767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B966CFB-74AD-9A2D-468C-7C980B9B1C24}"/>
              </a:ext>
            </a:extLst>
          </p:cNvPr>
          <p:cNvSpPr txBox="1"/>
          <p:nvPr userDrawn="1"/>
        </p:nvSpPr>
        <p:spPr>
          <a:xfrm>
            <a:off x="233118" y="6034097"/>
            <a:ext cx="526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Se hvordan her: </a:t>
            </a:r>
            <a:r>
              <a:rPr lang="nb-NO">
                <a:hlinkClick r:id="rId2"/>
              </a:rPr>
              <a:t>https://www.youtube.com/watch?v=yRtFzT4kNrk</a:t>
            </a:r>
            <a:r>
              <a:rPr lang="nb-NO"/>
              <a:t> </a:t>
            </a: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B89F811C-FA7C-5C0F-450A-55B45D382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817" y="6119812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gr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A5794-E195-D7FB-477B-7D90126A5D8A}"/>
              </a:ext>
            </a:extLst>
          </p:cNvPr>
          <p:cNvSpPr/>
          <p:nvPr userDrawn="1"/>
        </p:nvSpPr>
        <p:spPr>
          <a:xfrm>
            <a:off x="149901" y="157397"/>
            <a:ext cx="11894695" cy="6483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09BC7-6B2B-455F-AAF6-F2D02D73C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37" y="718428"/>
            <a:ext cx="10858500" cy="6440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nb-NO"/>
              <a:t>Overskrift</a:t>
            </a:r>
            <a:endParaRPr lang="en-US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75588BA0-191B-489B-AFF1-4ED326CF14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24" y="1363702"/>
            <a:ext cx="10858500" cy="42324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51">
                <a:solidFill>
                  <a:srgbClr val="D14641"/>
                </a:solidFill>
              </a:defRPr>
            </a:lvl1pPr>
            <a:lvl2pPr marL="360072" indent="0">
              <a:buNone/>
              <a:defRPr/>
            </a:lvl2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DA535262-EEB4-9B6F-F5AB-731973A2D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224" y="2106117"/>
            <a:ext cx="10858500" cy="3959231"/>
          </a:xfrm>
        </p:spPr>
        <p:txBody>
          <a:bodyPr/>
          <a:lstStyle>
            <a:lvl1pPr marL="360363" indent="-360363">
              <a:buFont typeface="Arial" panose="020B0604020202020204" pitchFamily="34" charset="0"/>
              <a:buChar char="•"/>
              <a:defRPr/>
            </a:lvl1pPr>
            <a:lvl2pPr marL="540108" indent="-180036">
              <a:buFont typeface="Arial" panose="020B0604020202020204" pitchFamily="34" charset="0"/>
              <a:buChar char="•"/>
              <a:defRPr/>
            </a:lvl2pPr>
            <a:lvl3pPr marL="806450" indent="-266700">
              <a:buFont typeface="Arial" panose="020B0604020202020204" pitchFamily="34" charset="0"/>
              <a:buChar char="•"/>
              <a:defRPr/>
            </a:lvl3pPr>
            <a:lvl4pPr marL="985838" indent="-265113">
              <a:buFont typeface="Arial" panose="020B0604020202020204" pitchFamily="34" charset="0"/>
              <a:buChar char="•"/>
              <a:defRPr/>
            </a:lvl4pPr>
            <a:lvl5pPr marL="1166813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A7EEF12-CD73-6A35-FDD0-671C2090A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4816" y="6111183"/>
            <a:ext cx="967283" cy="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9234045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/>
              <a:t>Klikk for å legge til tekst. Du trenger ikke å ha et bilde til høyre, men FHI-buen til venstre skal du ikke fjerne.</a:t>
            </a:r>
          </a:p>
          <a:p>
            <a:endParaRPr lang="nb-NO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9234045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Tema / </a:t>
            </a:r>
            <a:r>
              <a:rPr lang="nb-NO" err="1"/>
              <a:t>skilleside</a:t>
            </a:r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B79FBD5E-21C3-67B6-1767-B13CAD9B23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914400"/>
            <a:ext cx="3740150" cy="263236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evt. bilde/ill.</a:t>
            </a:r>
          </a:p>
        </p:txBody>
      </p:sp>
    </p:spTree>
    <p:extLst>
      <p:ext uri="{BB962C8B-B14F-4D97-AF65-F5344CB8AC3E}">
        <p14:creationId xmlns:p14="http://schemas.microsoft.com/office/powerpoint/2010/main" val="349275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/>
              <a:t>Klikk for å legge til tekst. Du trenger ikke å ha et bilde til høyre, men FHI-buen til venstre skal du ikke fjerne.</a:t>
            </a:r>
          </a:p>
          <a:p>
            <a:endParaRPr lang="nb-NO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Tema / </a:t>
            </a:r>
            <a:r>
              <a:rPr lang="nb-NO" err="1"/>
              <a:t>skilleside</a:t>
            </a:r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DA50648A-72DF-DAC9-CA8B-49DEBF35E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2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/>
              <a:t>Klikk for å legge til tekst. Du trenger ikke å ha et bilde til høyre, men FHI-buen til venstre skal du ikke fjerne.</a:t>
            </a:r>
          </a:p>
          <a:p>
            <a:endParaRPr lang="nb-NO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Tema / </a:t>
            </a:r>
            <a:r>
              <a:rPr lang="nb-NO" err="1"/>
              <a:t>skilleside</a:t>
            </a:r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EA62B2B2-3FD6-E07B-F485-0D8DAABD2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800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/>
              <a:t>Klikk for å legge til tekst. Du trenger ikke å ha et bilde til høyre, men FHI-buen til venstre skal du ikke fjerne.</a:t>
            </a:r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Tema / </a:t>
            </a:r>
            <a:r>
              <a:rPr lang="nb-NO" err="1"/>
              <a:t>skilleside</a:t>
            </a:r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3" name="Plassholder for innhold 5">
            <a:extLst>
              <a:ext uri="{FF2B5EF4-FFF2-40B4-BE49-F238E27FC236}">
                <a16:creationId xmlns:a16="http://schemas.microsoft.com/office/drawing/2014/main" id="{273DCB03-C60E-34C0-8BF4-4762B746E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447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rgbClr val="D1464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/>
              <a:t>Klikk for å legge til tekst. Du trenger ikke å ha et bilde til høyre, men FHI-buen til venstre skal du ikke fjerne.</a:t>
            </a:r>
          </a:p>
          <a:p>
            <a:endParaRPr lang="nb-NO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Tema / </a:t>
            </a:r>
            <a:r>
              <a:rPr lang="nb-NO" err="1"/>
              <a:t>skilleside</a:t>
            </a:r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428CEECF-3CF0-7784-66DD-63938268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748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E082108-56FD-7DAD-1448-3F4F920352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/>
              <a:t>Klikk for å legge til tekst. Du trenger ikke å ha et bilde til høyre, men FHI-buen til venstre skal du ikke fjerne.</a:t>
            </a:r>
          </a:p>
          <a:p>
            <a:endParaRPr lang="nb-NO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2C321F78-0D7E-D3B7-28D8-582BBA466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546765"/>
            <a:ext cx="10515600" cy="800347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0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Tema / </a:t>
            </a:r>
            <a:r>
              <a:rPr lang="nb-NO" err="1"/>
              <a:t>skilleside</a:t>
            </a:r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A4AFE19-5F5B-3CDE-25DE-6F85CC85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51176">
            <a:off x="-1524405" y="-2519787"/>
            <a:ext cx="5039574" cy="5039574"/>
          </a:xfrm>
          <a:prstGeom prst="rect">
            <a:avLst/>
          </a:prstGeom>
        </p:spPr>
      </p:pic>
      <p:sp>
        <p:nvSpPr>
          <p:cNvPr id="2" name="Plassholder for innhold 5">
            <a:extLst>
              <a:ext uri="{FF2B5EF4-FFF2-40B4-BE49-F238E27FC236}">
                <a16:creationId xmlns:a16="http://schemas.microsoft.com/office/drawing/2014/main" id="{21FB4E31-90E1-86CA-0A73-6798A2478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524" y="662524"/>
            <a:ext cx="4373563" cy="28842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813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459" y="662815"/>
            <a:ext cx="10515600" cy="6440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459" y="2177396"/>
            <a:ext cx="10515600" cy="3732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08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26" r:id="rId2"/>
    <p:sldLayoutId id="2147483922" r:id="rId3"/>
    <p:sldLayoutId id="2147483815" r:id="rId4"/>
    <p:sldLayoutId id="2147483916" r:id="rId5"/>
    <p:sldLayoutId id="2147483917" r:id="rId6"/>
    <p:sldLayoutId id="2147483918" r:id="rId7"/>
    <p:sldLayoutId id="2147483919" r:id="rId8"/>
    <p:sldLayoutId id="2147483926" r:id="rId9"/>
    <p:sldLayoutId id="2147483672" r:id="rId10"/>
    <p:sldLayoutId id="2147483854" r:id="rId11"/>
    <p:sldLayoutId id="2147483920" r:id="rId12"/>
    <p:sldLayoutId id="2147483924" r:id="rId13"/>
    <p:sldLayoutId id="2147483913" r:id="rId14"/>
    <p:sldLayoutId id="2147483925" r:id="rId15"/>
    <p:sldLayoutId id="2147483691" r:id="rId16"/>
    <p:sldLayoutId id="2147483915" r:id="rId17"/>
    <p:sldLayoutId id="2147483737" r:id="rId18"/>
    <p:sldLayoutId id="2147483923" r:id="rId19"/>
    <p:sldLayoutId id="2147483911" r:id="rId20"/>
    <p:sldLayoutId id="2147483921" r:id="rId21"/>
  </p:sldLayoutIdLs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65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46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SzPct val="110000"/>
        <a:buFont typeface="Calibri" panose="020F050202020403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25475" indent="-266700" algn="l" defTabSz="914446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85838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66813" indent="-266700" algn="l" defTabSz="914446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Calibri" panose="020F0502020204030204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-nost.fhi.no/" TargetMode="Externa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fhi.no/sm/handhygie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mailto:nost@fhi.no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D9237D-758E-BFA2-47E4-0205A6660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632" y="5293530"/>
            <a:ext cx="1575130" cy="47502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000"/>
              <a:t>2025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E950A0-8691-F951-3EDC-36D6525BD6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Resertifiseringskurs NOST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2177F-82AD-B0CA-2890-38ADD39DEE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7633" y="4063663"/>
            <a:ext cx="7807127" cy="1231106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nb-NO" sz="2000" dirty="0">
                <a:ea typeface="Calibri"/>
                <a:cs typeface="Calibri"/>
              </a:rPr>
              <a:t>Har du ikke deltatt på sertifiseringskurs tidligere, anbefaler vi at du melder </a:t>
            </a:r>
            <a:r>
              <a:rPr lang="nb-NO" sz="2000">
                <a:ea typeface="Calibri"/>
                <a:cs typeface="Calibri"/>
              </a:rPr>
              <a:t>deg på sertifiseringskurs til høsten</a:t>
            </a:r>
            <a:endParaRPr lang="nb-NO" sz="2000" dirty="0">
              <a:ea typeface="Calibri"/>
              <a:cs typeface="Calibri"/>
            </a:endParaRPr>
          </a:p>
          <a:p>
            <a:endParaRPr lang="nb-NO" sz="2000" dirty="0">
              <a:ea typeface="Calibri"/>
              <a:cs typeface="Calibri"/>
            </a:endParaRPr>
          </a:p>
          <a:p>
            <a:r>
              <a:rPr lang="nb-NO" sz="2000" dirty="0">
                <a:ea typeface="Calibri"/>
                <a:cs typeface="Calibri"/>
              </a:rPr>
              <a:t>Pia Cathrin Kristiansen, seniorrådgiver, MPH</a:t>
            </a:r>
          </a:p>
        </p:txBody>
      </p:sp>
    </p:spTree>
    <p:extLst>
      <p:ext uri="{BB962C8B-B14F-4D97-AF65-F5344CB8AC3E}">
        <p14:creationId xmlns:p14="http://schemas.microsoft.com/office/powerpoint/2010/main" val="36253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2B55C-A9DB-E470-4E39-CE06B8AD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Eksempler</a:t>
            </a:r>
            <a:r>
              <a:rPr lang="en-AU"/>
              <a:t> </a:t>
            </a:r>
            <a:r>
              <a:rPr lang="en-AU" err="1"/>
              <a:t>på</a:t>
            </a:r>
            <a:r>
              <a:rPr lang="en-AU"/>
              <a:t> </a:t>
            </a:r>
            <a:r>
              <a:rPr lang="en-AU" err="1"/>
              <a:t>senarioer</a:t>
            </a:r>
            <a:endParaRPr lang="en-AU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4C61E6-151E-E66E-178E-21C84241A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46382F-EB49-8F6A-E52B-971BB1C73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023EA1D0-0F87-CE58-2E23-60CD1085A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99035"/>
              </p:ext>
            </p:extLst>
          </p:nvPr>
        </p:nvGraphicFramePr>
        <p:xfrm>
          <a:off x="191490" y="1474782"/>
          <a:ext cx="11593002" cy="532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0">
                  <a:extLst>
                    <a:ext uri="{9D8B030D-6E8A-4147-A177-3AD203B41FA5}">
                      <a16:colId xmlns:a16="http://schemas.microsoft.com/office/drawing/2014/main" val="1941280708"/>
                    </a:ext>
                  </a:extLst>
                </a:gridCol>
                <a:gridCol w="3919993">
                  <a:extLst>
                    <a:ext uri="{9D8B030D-6E8A-4147-A177-3AD203B41FA5}">
                      <a16:colId xmlns:a16="http://schemas.microsoft.com/office/drawing/2014/main" val="2358223753"/>
                    </a:ext>
                  </a:extLst>
                </a:gridCol>
                <a:gridCol w="5780599">
                  <a:extLst>
                    <a:ext uri="{9D8B030D-6E8A-4147-A177-3AD203B41FA5}">
                      <a16:colId xmlns:a16="http://schemas.microsoft.com/office/drawing/2014/main" val="848202912"/>
                    </a:ext>
                  </a:extLst>
                </a:gridCol>
              </a:tblGrid>
              <a:tr h="34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         Scenario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Forslag til registrering i NOST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607362"/>
                  </a:ext>
                </a:extLst>
              </a:tr>
              <a:tr h="1209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Pasientomgivelser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Pleier går inn i rommet og berører pasientens nattbord (pasientens omgivelser). Utfører deretter håndhygiene før fysisk kontakt med pasienten.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Indikasjon 1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- og håndhygiene</a:t>
                      </a: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 «ikke utført»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Det er ikke en indikasjon for håndhygiene etter kontakt med pasientens nattbord og før fysisk kontakt med pasienten. Indikasjon 1 registreres derfor som ikke utført. </a:t>
                      </a:r>
                      <a:b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Håndhygienen kommer for sent og pleier kan ha lagt igjen mikrober fra sine hender på nattbordet.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047281"/>
                  </a:ext>
                </a:extLst>
              </a:tr>
              <a:tr h="978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Rent utstyr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Pleier tar med et matbrett inn på pasientrom. Døren åpnes fra utsiden og lukkes igjen fra innsiden. Brettet settes på nattbordet. Pleier går ut igjen og lukker døra.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Ingen registrering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 i NOST da det ikke er indikasjon for håndhygiene såfremt pleier ikke har berørt pasient eller gjenstander i pasientsone.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Dørhåndtakene på begge sider av døra regnes som helsetjenesteområdet og utstyret på brettet anses som rent.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070616"/>
                  </a:ext>
                </a:extLst>
              </a:tr>
              <a:tr h="820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Rom med forgang/sluse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Pleier går inn i rom med forgang/sluse. Døren åpnes fra utsiden (fra korridoren) og pleieren går rett til døren inn mot pasientrommet og åpner denne.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Indikasjon 1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 og håndhygiene </a:t>
                      </a: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“ikke utført” 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Her berører pleier dørhåndtak som regnes som pasientsone uten å utføre håndhygiene.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950331"/>
                  </a:ext>
                </a:extLst>
              </a:tr>
              <a:tr h="1224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Pasientomgivelser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Pleier går inn i rommet og berører pasientens nattbord (pasientens omgivelser). Utfører deretter håndhygiene før fysisk kontakt med pasienten.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Indikasjon 1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- og håndhygiene</a:t>
                      </a: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 «ikke utført»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Det er ikke en indikasjon for håndhygiene etter kontakt med pasientens nattbord og før fysisk kontakt med pasienten. Indikasjon 1 registreres derfor som ikke utført. </a:t>
                      </a:r>
                      <a:b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Håndhygienen kommer for sent og pleier kan ha lagt igjen mikrober fra sine hender på nattbordet.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26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85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80976-2625-763F-EA43-B466A7E5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Indikasjon 2 – ren/aseptisk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9BCD47-37A6-59F3-CF30-345B89373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Observasjon i praksis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966BDB-DD6A-629A-B22F-DABA28C22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50" y="2292607"/>
            <a:ext cx="10858500" cy="4033453"/>
          </a:xfrm>
        </p:spPr>
        <p:txBody>
          <a:bodyPr vert="horz" lIns="0" tIns="0" rIns="0" bIns="0" rtlCol="0" anchor="t">
            <a:normAutofit/>
          </a:bodyPr>
          <a:lstStyle/>
          <a:p>
            <a:pPr marL="360045" indent="-360045" fontAlgn="base"/>
            <a:r>
              <a:rPr lang="nb-NO" sz="2200" dirty="0">
                <a:solidFill>
                  <a:srgbClr val="000000"/>
                </a:solidFill>
              </a:rPr>
              <a:t>Rene og aseptiske oppgaver omfatter aktiviteter som innebærer direkte eller indirekte kontakt med slimhinner, ikke-intakt hud og </a:t>
            </a:r>
            <a:r>
              <a:rPr lang="nb-NO" sz="2200" dirty="0" err="1">
                <a:solidFill>
                  <a:srgbClr val="000000"/>
                </a:solidFill>
              </a:rPr>
              <a:t>invasivt</a:t>
            </a:r>
            <a:r>
              <a:rPr lang="nb-NO" sz="2200" dirty="0">
                <a:solidFill>
                  <a:srgbClr val="000000"/>
                </a:solidFill>
              </a:rPr>
              <a:t> medisinsk utstyr</a:t>
            </a:r>
            <a:endParaRPr lang="nb-NO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60045" indent="-360045" fontAlgn="base"/>
            <a:r>
              <a:rPr lang="nb-NO" sz="2200" dirty="0">
                <a:solidFill>
                  <a:srgbClr val="000000"/>
                </a:solidFill>
              </a:rPr>
              <a:t>Hensikten er å hindre overføring av mikroorganismer via kritiske punkter som naturlige åpninger (som munn og øyne), ulike sår som operasjonssår, trykksår eller leggsår, eller inngangsport for ulike katetre/dren.</a:t>
            </a:r>
            <a:r>
              <a:rPr lang="en-US" sz="2200" dirty="0">
                <a:solidFill>
                  <a:srgbClr val="000000"/>
                </a:solidFill>
              </a:rPr>
              <a:t>​</a:t>
            </a:r>
            <a:endParaRPr lang="en-US" sz="22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Erfaringsvis er dette den indikasjonen der det er størst tolkningsrom</a:t>
            </a:r>
            <a:endParaRPr lang="nb-NO" sz="2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2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Det er rom for faglig vurdering basert på hva som har vært berørt før oppgaven påbegynnes</a:t>
            </a:r>
          </a:p>
          <a:p>
            <a:pPr marL="360045" indent="-360045" fontAlgn="base"/>
            <a:r>
              <a:rPr lang="nb-NO" sz="2200" b="0" i="0" u="none" strike="noStrike" dirty="0">
                <a:solidFill>
                  <a:srgbClr val="D14641"/>
                </a:solidFill>
                <a:effectLst/>
                <a:latin typeface="Calibri"/>
                <a:ea typeface="Calibri"/>
                <a:cs typeface="Calibri"/>
              </a:rPr>
              <a:t>NB! Hansker påvirker ikke behovet for håndhygiene. </a:t>
            </a:r>
            <a:r>
              <a:rPr lang="nb-NO" sz="22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Dersom hansker skal benyttes ved en ren eller aseptisk oppgave, </a:t>
            </a:r>
            <a:r>
              <a:rPr lang="nb-NO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utføres håndhygiene</a:t>
            </a:r>
            <a:r>
              <a:rPr lang="nb-NO" sz="22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før hanskene tas på</a:t>
            </a:r>
            <a:endParaRPr lang="en-US" sz="22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b-NO" sz="2200">
              <a:latin typeface="Brandon Text"/>
            </a:endParaRPr>
          </a:p>
        </p:txBody>
      </p:sp>
      <p:pic>
        <p:nvPicPr>
          <p:cNvPr id="5" name="Plassholder for innhold 6" descr="Et bilde som inneholder tegning, sketch, tegnefilm, clip art&#10;&#10;Automatisk generert beskrivelse">
            <a:extLst>
              <a:ext uri="{FF2B5EF4-FFF2-40B4-BE49-F238E27FC236}">
                <a16:creationId xmlns:a16="http://schemas.microsoft.com/office/drawing/2014/main" id="{68A1FE9D-5DDB-0957-54DC-49557F65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03" y="226688"/>
            <a:ext cx="2149926" cy="20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B6E654-05A9-A3BE-B64B-E6AFF217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Eksempler</a:t>
            </a:r>
            <a:r>
              <a:rPr lang="en-AU"/>
              <a:t> </a:t>
            </a:r>
            <a:r>
              <a:rPr lang="en-AU" err="1"/>
              <a:t>på</a:t>
            </a:r>
            <a:r>
              <a:rPr lang="en-AU"/>
              <a:t> </a:t>
            </a:r>
            <a:r>
              <a:rPr lang="en-AU" err="1"/>
              <a:t>scenarioer</a:t>
            </a:r>
            <a:endParaRPr lang="en-AU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F0F21E-17D8-3FD8-49D0-1DEA4D45C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A80C29-464D-815C-BB77-1E31A2C53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1B0BF8F-3709-83DD-7E85-456CB361A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71436"/>
              </p:ext>
            </p:extLst>
          </p:nvPr>
        </p:nvGraphicFramePr>
        <p:xfrm>
          <a:off x="661516" y="1368832"/>
          <a:ext cx="11137050" cy="531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89">
                  <a:extLst>
                    <a:ext uri="{9D8B030D-6E8A-4147-A177-3AD203B41FA5}">
                      <a16:colId xmlns:a16="http://schemas.microsoft.com/office/drawing/2014/main" val="1326253177"/>
                    </a:ext>
                  </a:extLst>
                </a:gridCol>
                <a:gridCol w="3886400">
                  <a:extLst>
                    <a:ext uri="{9D8B030D-6E8A-4147-A177-3AD203B41FA5}">
                      <a16:colId xmlns:a16="http://schemas.microsoft.com/office/drawing/2014/main" val="2549607178"/>
                    </a:ext>
                  </a:extLst>
                </a:gridCol>
                <a:gridCol w="5507361">
                  <a:extLst>
                    <a:ext uri="{9D8B030D-6E8A-4147-A177-3AD203B41FA5}">
                      <a16:colId xmlns:a16="http://schemas.microsoft.com/office/drawing/2014/main" val="2952885072"/>
                    </a:ext>
                  </a:extLst>
                </a:gridCol>
              </a:tblGrid>
              <a:tr h="382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Scenario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Forslag til registrering i NOST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018844"/>
                  </a:ext>
                </a:extLst>
              </a:tr>
              <a:tr h="788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 err="1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Subcutan</a:t>
                      </a: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 injeksjon  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Pleier utfører håndhygiene og klargjør sprøyte for injeksjon – pasienten trenger hjelp med leieendring i senga og pleier hjelper pasienten med det og setter deretter injeksjonen uten å utføre ny håndhygiene.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Indikasjon 2 – “ikke utført”</a:t>
                      </a: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 da pleier ikke utførte ny håndhygiene etter å ha berørt pasienten/pasientsonen. 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076100"/>
                  </a:ext>
                </a:extLst>
              </a:tr>
              <a:tr h="169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Håndhygiene mellom to rene oppgaver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Pleier utfører håndhygiene og gir pasienten mat. Deretter hjelpes pasienten med tannpuss.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Indikasjon 2 - “utført”</a:t>
                      </a: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 (før matservering). 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Håndhygiene før tannpuss er ikke nødvendig når forutgående oppgave var matservering (like ren oppgave).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 </a:t>
                      </a:r>
                      <a:r>
                        <a:rPr lang="nb-NO" sz="1400" kern="10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Her bør det også registreres om håndhygiene utføres etter indikasjon 3 “Etter kontakt med kroppsvæsker” - da tannpuss er en oppgave som med stor sannsynlighet medfører kontakt med kroppsvæsker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  </a:t>
                      </a:r>
                      <a:r>
                        <a:rPr lang="nb-NO" sz="1400" kern="100"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.</a:t>
                      </a:r>
                      <a:r>
                        <a:rPr lang="nb-NO" sz="1400" u="sng" kern="100">
                          <a:solidFill>
                            <a:srgbClr val="00808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Arial"/>
                        </a:rPr>
                        <a:t> Se indikasjon 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49826"/>
                  </a:ext>
                </a:extLst>
              </a:tr>
              <a:tr h="893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Renere oppgave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/>
                          <a:cs typeface="Arial"/>
                        </a:rPr>
                        <a:t>Pleier utfører håndhygiene og hjelper pasienten over i seng før øyedrypping. Pleier utfører ikke håndhygiene før øyedrypping. 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>
                          <a:effectLst/>
                          <a:latin typeface="+mn-lt"/>
                          <a:ea typeface="Calibri"/>
                          <a:cs typeface="Arial"/>
                        </a:rPr>
                        <a:t>Indikasjon 1 “utført” + Indikasjon 2 – “ikke utført”</a:t>
                      </a:r>
                      <a:r>
                        <a:rPr lang="nb-NO" sz="1400" kern="100">
                          <a:effectLst/>
                          <a:latin typeface="+mn-lt"/>
                          <a:ea typeface="Calibri"/>
                          <a:cs typeface="Arial"/>
                        </a:rPr>
                        <a:t>. Pleieren utfører håndhygiene etter indikasjon 1, men bør også utføre håndhygiene før øyedrypping etter indikasjon 2.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094394"/>
                  </a:ext>
                </a:extLst>
              </a:tr>
              <a:tr h="788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Medisinhåndtering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/>
                          <a:cs typeface="Arial"/>
                        </a:rPr>
                        <a:t>Pleier går fra medisinrommet og inn til pasient med medisin i et beger uten å berøre dørhåndtak eller gjenstander i pasientsonen.</a:t>
                      </a:r>
                      <a:b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Ingen registrering i NOST. 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Ikke indikasjon for håndhygiene.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08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70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97C3D88-7997-AC62-B09B-48FDB885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Indikasjon 3 – etter kroppsvæsker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AA37F29-69DF-694B-2B1A-6637FB6498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Observasjon i praksis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504D979-E39A-0F29-3E11-C1421420B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305538"/>
            <a:ext cx="10858500" cy="3834033"/>
          </a:xfrm>
        </p:spPr>
        <p:txBody>
          <a:bodyPr>
            <a:normAutofit/>
          </a:bodyPr>
          <a:lstStyle/>
          <a:p>
            <a:pPr algn="l" rtl="0" fontAlgn="base"/>
            <a:r>
              <a:rPr lang="nb-NO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Håndhygiene er anbefalt umiddelbart etter en prosedyre som har medført faktisk kontakt med kroppsvæsker, uavhengig av hanskebruk</a:t>
            </a:r>
          </a:p>
          <a:p>
            <a:pPr algn="l" rtl="0" fontAlgn="base"/>
            <a:r>
              <a:rPr lang="nb-NO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Hanskebruk påvirker ikke behovet for håndhygiene og håndhygiene skal derfor utføres etter at hanskene tas av</a:t>
            </a:r>
            <a:endParaRPr lang="en-US" sz="22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r>
              <a:rPr lang="nb-NO" sz="2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r>
              <a:rPr lang="nb-NO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Ved enkelte prosedyrer ansees risikoen for at man får kroppsvæsker på hendene så stor, at håndhygiene anbefales uavhengig av om hender/hansker er synligtilsølt eller ikke</a:t>
            </a:r>
          </a:p>
          <a:p>
            <a:endParaRPr lang="nb-NO" sz="2200">
              <a:latin typeface="Calibri"/>
              <a:ea typeface="Calibri"/>
              <a:cs typeface="Calibri"/>
            </a:endParaRPr>
          </a:p>
        </p:txBody>
      </p:sp>
      <p:pic>
        <p:nvPicPr>
          <p:cNvPr id="10" name="Plassholder for innhold 6" descr="Et bilde som inneholder tegning, sketch, tegnefilm, clip art&#10;&#10;Automatisk generert beskrivelse">
            <a:extLst>
              <a:ext uri="{FF2B5EF4-FFF2-40B4-BE49-F238E27FC236}">
                <a16:creationId xmlns:a16="http://schemas.microsoft.com/office/drawing/2014/main" id="{8A08888E-E092-2E20-C478-164EB1DDE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645" y="211466"/>
            <a:ext cx="2112799" cy="20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062D79-5694-4EC4-3324-CABC1AC1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Eksempler</a:t>
            </a:r>
            <a:r>
              <a:rPr lang="en-AU"/>
              <a:t> </a:t>
            </a:r>
            <a:r>
              <a:rPr lang="en-AU" err="1"/>
              <a:t>på</a:t>
            </a:r>
            <a:r>
              <a:rPr lang="en-AU"/>
              <a:t> </a:t>
            </a:r>
            <a:r>
              <a:rPr lang="en-AU" err="1"/>
              <a:t>scenarioer</a:t>
            </a:r>
            <a:endParaRPr lang="en-AU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028202-51BC-8B7C-43A1-73D6B34E98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68D956-D6DB-8425-F4C6-F84A4AC10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2DD0F51-4B70-C5E2-EC51-B4C328D5C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24772"/>
              </p:ext>
            </p:extLst>
          </p:nvPr>
        </p:nvGraphicFramePr>
        <p:xfrm>
          <a:off x="227341" y="1575323"/>
          <a:ext cx="11604200" cy="506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456">
                  <a:extLst>
                    <a:ext uri="{9D8B030D-6E8A-4147-A177-3AD203B41FA5}">
                      <a16:colId xmlns:a16="http://schemas.microsoft.com/office/drawing/2014/main" val="3713515713"/>
                    </a:ext>
                  </a:extLst>
                </a:gridCol>
                <a:gridCol w="2115047">
                  <a:extLst>
                    <a:ext uri="{9D8B030D-6E8A-4147-A177-3AD203B41FA5}">
                      <a16:colId xmlns:a16="http://schemas.microsoft.com/office/drawing/2014/main" val="3113850313"/>
                    </a:ext>
                  </a:extLst>
                </a:gridCol>
                <a:gridCol w="3811137">
                  <a:extLst>
                    <a:ext uri="{9D8B030D-6E8A-4147-A177-3AD203B41FA5}">
                      <a16:colId xmlns:a16="http://schemas.microsoft.com/office/drawing/2014/main" val="1831927246"/>
                    </a:ext>
                  </a:extLst>
                </a:gridCol>
                <a:gridCol w="4402560">
                  <a:extLst>
                    <a:ext uri="{9D8B030D-6E8A-4147-A177-3AD203B41FA5}">
                      <a16:colId xmlns:a16="http://schemas.microsoft.com/office/drawing/2014/main" val="1348699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Forslag til registrering i NOST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1706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Punksjoner eller fjerning av PVK.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 komprimeres med kompress.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 kommer en bloddråpe fra innstikkstedet, men ikke gjennom kompressen. Hansker/hender er ikke i direkte kontakt med blod.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>
                          <a:effectLst/>
                          <a:latin typeface="+mn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Ingen registrering i NOST.</a:t>
                      </a: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Ikke behov for håndhygiene etter indikasjon 3.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2125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 trekker blod gjennom kompressen slik at blodet kommer i direkte kontakt med hanske/hånd.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Registrer</a:t>
                      </a: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om håndhygiene er utført eller ikke etter kontakt med kroppsvæske. Håndhygiene bør utføres før neste oppgave hos pasienten.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8572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Spytt/slim fra munn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Pleier tørker av slim fra munn med et papir.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 synlig slim gjennom papiret.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 indikasjon for håndhygiene. </a:t>
                      </a:r>
                      <a:r>
                        <a:rPr lang="nb-NO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 registrering i NOST</a:t>
                      </a: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385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Synlig slim/ekspektorat trekker gjennom papiret. Tørking/fjerning av store mengder ekspektorat.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 sannsynlighet for kontakt med kroppsvæsker.  </a:t>
                      </a:r>
                      <a:r>
                        <a:rPr lang="nb-NO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Registrer</a:t>
                      </a: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om håndhygiene er utført eller ikke etter kontakt med kroppsvæske.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91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Bytte av hansker under stell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Stell med mye avføring. Pleieren velger å bytte hansker midtveis i nedentil stell grunnet kraftig </a:t>
                      </a:r>
                      <a:r>
                        <a:rPr lang="nb-NO" sz="1400" kern="10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tilsøling</a:t>
                      </a: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av hansker.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 er ingen indikasjon for håndhygiene og derfor heller ikke behov for å utføre håndhygiene mellom hanskebyttet. </a:t>
                      </a:r>
                      <a:endParaRPr lang="nb-NO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 registrering i NOST.</a:t>
                      </a:r>
                      <a:endParaRPr lang="nb-NO" sz="1200" b="1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NB! Om pleier må hente nye hansker i hanskeboksen skal håndhygiene utføres før kontakt med den rene hanskeboksen. </a:t>
                      </a:r>
                      <a:r>
                        <a:rPr lang="nb-NO" sz="1200" kern="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75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4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58E0D-D5C2-CFF3-19A9-BEA302CD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44151"/>
          </a:xfrm>
        </p:spPr>
        <p:txBody>
          <a:bodyPr/>
          <a:lstStyle/>
          <a:p>
            <a:r>
              <a:rPr lang="nb-NO"/>
              <a:t>Indikasjon 4 – etter pasient/pasientsonen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92DE90-FB85-CE90-2620-2A9DDCAD0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Observasjon i praksis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257A9F-81A9-E457-CA79-3D95EEDCE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Helsepersonells hender blir kontaminert med mikroorganismer ved kontakt 		     med pasienters hud, inventar og utstyr. </a:t>
            </a:r>
          </a:p>
          <a:p>
            <a:r>
              <a:rPr lang="nb-NO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For å hindre kryssmitte som følge av overføring av mikroorganismer fra 	  pasientsonen, inkludert antibiotikaresistente bakterier, bør helsepersonell alltid utføre håndhygiene etter å ha berørt pasienten eller gjenstander i pasientsonen, før de berører gjenstander i helsetjenesten området. </a:t>
            </a:r>
          </a:p>
          <a:p>
            <a:r>
              <a:rPr lang="nb-NO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Dette gjelder også ved kortvarig berøring som håndtrykk og berøring av seng eller nattbord.</a:t>
            </a:r>
            <a:endParaRPr lang="nb-NO" sz="2200">
              <a:latin typeface="Calibri"/>
              <a:ea typeface="Calibri"/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61DCCA2-B6F0-2AF6-2402-45D9FC181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126" y="1208431"/>
            <a:ext cx="2220569" cy="22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6C28B8-E3E2-5E3B-8773-ECD04C71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Eksempler</a:t>
            </a:r>
            <a:r>
              <a:rPr lang="en-AU"/>
              <a:t> </a:t>
            </a:r>
            <a:r>
              <a:rPr lang="en-AU" err="1"/>
              <a:t>på</a:t>
            </a:r>
            <a:r>
              <a:rPr lang="en-AU"/>
              <a:t> </a:t>
            </a:r>
            <a:r>
              <a:rPr lang="en-AU" err="1"/>
              <a:t>scenarioer</a:t>
            </a:r>
            <a:endParaRPr lang="en-AU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1ECD31-5137-6AEC-965D-49D7F94D8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7A1F02-5AD8-5A73-2AB5-E4F2D9F4DC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2AC4B1A-E268-1C49-5136-CA1E4BE71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92395"/>
              </p:ext>
            </p:extLst>
          </p:nvPr>
        </p:nvGraphicFramePr>
        <p:xfrm>
          <a:off x="659224" y="2106118"/>
          <a:ext cx="10858500" cy="403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122">
                  <a:extLst>
                    <a:ext uri="{9D8B030D-6E8A-4147-A177-3AD203B41FA5}">
                      <a16:colId xmlns:a16="http://schemas.microsoft.com/office/drawing/2014/main" val="3576982832"/>
                    </a:ext>
                  </a:extLst>
                </a:gridCol>
                <a:gridCol w="4301656">
                  <a:extLst>
                    <a:ext uri="{9D8B030D-6E8A-4147-A177-3AD203B41FA5}">
                      <a16:colId xmlns:a16="http://schemas.microsoft.com/office/drawing/2014/main" val="3853895217"/>
                    </a:ext>
                  </a:extLst>
                </a:gridCol>
                <a:gridCol w="4496722">
                  <a:extLst>
                    <a:ext uri="{9D8B030D-6E8A-4147-A177-3AD203B41FA5}">
                      <a16:colId xmlns:a16="http://schemas.microsoft.com/office/drawing/2014/main" val="1559135723"/>
                    </a:ext>
                  </a:extLst>
                </a:gridCol>
              </a:tblGrid>
              <a:tr h="442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Scenario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Forslag til registrering i NOST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772201"/>
                  </a:ext>
                </a:extLst>
              </a:tr>
              <a:tr h="1623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Pasientrommet uten forgang/sluse og dørhåndtak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Pleier åpner døren til pasientrommet uten forgang/sluse og lukker den igjen ved å ta på innsiden av dørhåndtaket. Prater med pasienten uten å berøre noe i rommet. Går ut igjen - åpner døren ved å ta på dørhåndtaket og lukker døra utenfra.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Ingen registrering 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 NOST – pleier har bare berørt punkter i helsetjenesteområdet.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169316"/>
                  </a:ext>
                </a:extLst>
              </a:tr>
              <a:tr h="1967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Pasientrommet uten forgang/sluse og dørhåndtak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Pleier åpner døren til pasientrom uten forgang/sluse, og lukker den igjen ved å ta på innsiden av dørhåndtaket. Utfører håndhygiene. Flytter på nattbordet til pasienten, men må gå ut for å hente et blodtrykksapparat. Pleier åpner døra fra innsiden og lukker døra fra utsiden.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Indikasjon 1 – “utført”. </a:t>
                      </a: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nb-NO" sz="1400" b="1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Indikasjon 4 - “ikke utført” </a:t>
                      </a:r>
                      <a:r>
                        <a:rPr lang="nb-NO" sz="1400" kern="100" dirty="0">
                          <a:effectLst/>
                          <a:latin typeface="+mn-lt"/>
                          <a:ea typeface="Calibri"/>
                          <a:cs typeface="Arial"/>
                        </a:rPr>
                        <a:t>Berører helsetjenestesonen (dørhåndtaket) uten å utføre håndhygiene.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kern="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373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67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AC2ED6-E93B-4F3D-A600-C24E10F7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Antall observasjoner per helsepersonell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DEC33D-8B66-157D-5CA7-0CB683F00D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069422-6960-4C36-8387-A27BDF94E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pPr marL="360045" indent="-360045" fontAlgn="base"/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modulene  «</a:t>
            </a:r>
            <a:r>
              <a:rPr lang="nb-NO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 indikasjoner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», «</a:t>
            </a:r>
            <a:r>
              <a:rPr lang="nb-NO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Hansker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 og «</a:t>
            </a:r>
            <a:r>
              <a:rPr lang="nb-NO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Verneutstyr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 kan du observere samme helsepersonell flere ganger under samme sesjon.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Dersom dataene skal benyttes til å beskrive atferden ved en avdeling anbefales det at samme person observeres maksimalt fem ganger under en sesjon. </a:t>
            </a: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 betyr at kortet fylles ut og lagres fem ganger under observasjon av samme person. Det fremkommer ikke i dataene hvor mange observasjoner (lagrede kort) som er av en og samme helsepersonell.</a:t>
            </a:r>
          </a:p>
          <a:p>
            <a:pPr marL="360045" indent="-360045"/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 personer bør som minimum observeres før data fra avdelingen presenteres, for å sikre anonymitet</a:t>
            </a:r>
            <a:endParaRPr lang="nb-NO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45" indent="-360045" fontAlgn="base"/>
            <a:endParaRPr lang="nb-NO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modulen «</a:t>
            </a:r>
            <a:r>
              <a:rPr lang="nb-NO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Smykker, klokker og negler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» kan det bare gjøres en observasjon per helsepersonell per sesjon. </a:t>
            </a: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Samme klokke/ring/negl skal kun observeres og registreres en gang. </a:t>
            </a: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endParaRPr lang="nb-NO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980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B909E-8753-0F15-3CB6-CAE489298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Vi </a:t>
            </a:r>
            <a:r>
              <a:rPr lang="en-US" dirty="0" err="1">
                <a:ea typeface="Calibri"/>
                <a:cs typeface="Calibri"/>
              </a:rPr>
              <a:t>går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straks</a:t>
            </a:r>
            <a:r>
              <a:rPr lang="en-US" dirty="0">
                <a:ea typeface="Calibri"/>
                <a:cs typeface="Calibri"/>
              </a:rPr>
              <a:t> over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den </a:t>
            </a:r>
            <a:r>
              <a:rPr lang="en-US" dirty="0" err="1">
                <a:ea typeface="Calibri"/>
                <a:cs typeface="Calibri"/>
              </a:rPr>
              <a:t>praktiske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løsningen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7763B-557D-3792-C98C-6D4B627FC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5200" dirty="0" err="1">
                <a:ea typeface="Calibri"/>
                <a:cs typeface="Calibri"/>
              </a:rPr>
              <a:t>Spørsmål</a:t>
            </a:r>
            <a:r>
              <a:rPr lang="en-US" sz="5200" dirty="0">
                <a:ea typeface="Calibri"/>
                <a:cs typeface="Calibri"/>
              </a:rPr>
              <a:t> </a:t>
            </a:r>
            <a:r>
              <a:rPr lang="en-US" sz="5200" dirty="0" err="1">
                <a:ea typeface="Calibri"/>
                <a:cs typeface="Calibri"/>
              </a:rPr>
              <a:t>til</a:t>
            </a:r>
            <a:r>
              <a:rPr lang="en-US" sz="5200" dirty="0">
                <a:ea typeface="Calibri"/>
                <a:cs typeface="Calibri"/>
              </a:rPr>
              <a:t> </a:t>
            </a:r>
            <a:r>
              <a:rPr lang="en-US" sz="5200" dirty="0" err="1">
                <a:ea typeface="Calibri"/>
                <a:cs typeface="Calibri"/>
              </a:rPr>
              <a:t>ny</a:t>
            </a:r>
            <a:r>
              <a:rPr lang="en-US" sz="5200" dirty="0">
                <a:ea typeface="Calibri"/>
                <a:cs typeface="Calibri"/>
              </a:rPr>
              <a:t> </a:t>
            </a:r>
            <a:r>
              <a:rPr lang="en-US" sz="5200" dirty="0" err="1">
                <a:ea typeface="Calibri"/>
                <a:cs typeface="Calibri"/>
              </a:rPr>
              <a:t>nasjonal</a:t>
            </a:r>
            <a:r>
              <a:rPr lang="en-US" sz="5200" dirty="0">
                <a:ea typeface="Calibri"/>
                <a:cs typeface="Calibri"/>
              </a:rPr>
              <a:t> mal?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18A7B-E0D7-DFCE-7A32-A11DE189CD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7">
            <a:extLst>
              <a:ext uri="{FF2B5EF4-FFF2-40B4-BE49-F238E27FC236}">
                <a16:creationId xmlns:a16="http://schemas.microsoft.com/office/drawing/2014/main" id="{9B2E48D7-5C36-CD6F-87CE-454F1D05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644151"/>
          </a:xfrm>
        </p:spPr>
        <p:txBody>
          <a:bodyPr/>
          <a:lstStyle/>
          <a:p>
            <a:r>
              <a:rPr lang="nb-NO"/>
              <a:t>Struktur i løsningen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73321520-28A6-626D-F142-5CC13F279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Tre roller</a:t>
            </a:r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B4D72937-2BB9-7D5C-96EB-FEED1F0B7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u="none" strike="noStrike">
                <a:solidFill>
                  <a:srgbClr val="000000"/>
                </a:solidFill>
                <a:effectLst/>
                <a:latin typeface="Brandon Text"/>
              </a:rPr>
              <a:t>Observatør</a:t>
            </a:r>
            <a:r>
              <a:rPr lang="en-US" sz="2400" b="0" i="0">
                <a:solidFill>
                  <a:srgbClr val="000000"/>
                </a:solidFill>
                <a:effectLst/>
                <a:latin typeface="Brandon Tex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u="none" strike="noStrike">
                <a:solidFill>
                  <a:srgbClr val="000000"/>
                </a:solidFill>
                <a:effectLst/>
                <a:latin typeface="Brandon Text"/>
              </a:rPr>
              <a:t>Koordinator</a:t>
            </a:r>
            <a:r>
              <a:rPr lang="en-US" sz="2400" b="0" i="0">
                <a:solidFill>
                  <a:srgbClr val="000000"/>
                </a:solidFill>
                <a:effectLst/>
                <a:latin typeface="Brandon Tex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u="none" strike="noStrike">
                <a:solidFill>
                  <a:srgbClr val="000000"/>
                </a:solidFill>
                <a:effectLst/>
                <a:latin typeface="Brandon Text"/>
              </a:rPr>
              <a:t>Administrator (FHI)</a:t>
            </a:r>
            <a:endParaRPr lang="en-US" sz="2400" b="0" i="0">
              <a:solidFill>
                <a:srgbClr val="000000"/>
              </a:solidFill>
              <a:effectLst/>
              <a:latin typeface="Brandon Text"/>
            </a:endParaRPr>
          </a:p>
          <a:p>
            <a:endParaRPr lang="nb-NO" sz="2400">
              <a:latin typeface="Brandon Text"/>
            </a:endParaRP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FF95A4FD-49DA-5A3C-3688-A90990F94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5242" y="1726133"/>
            <a:ext cx="4700146" cy="823912"/>
          </a:xfrm>
        </p:spPr>
        <p:txBody>
          <a:bodyPr/>
          <a:lstStyle/>
          <a:p>
            <a:r>
              <a:rPr lang="nb-NO"/>
              <a:t>To brukergrensesnitt</a:t>
            </a:r>
          </a:p>
        </p:txBody>
      </p:sp>
      <p:sp>
        <p:nvSpPr>
          <p:cNvPr id="22" name="Plassholder for innhold 21">
            <a:extLst>
              <a:ext uri="{FF2B5EF4-FFF2-40B4-BE49-F238E27FC236}">
                <a16:creationId xmlns:a16="http://schemas.microsoft.com/office/drawing/2014/main" id="{13B9F0B7-61F5-04B1-7D8B-1E3E7390E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5242" y="2550045"/>
            <a:ext cx="4700146" cy="3684588"/>
          </a:xfrm>
        </p:spPr>
        <p:txBody>
          <a:bodyPr>
            <a:normAutofit/>
          </a:bodyPr>
          <a:lstStyle/>
          <a:p>
            <a:r>
              <a:rPr lang="nb-NO" sz="2400">
                <a:latin typeface="Brandon Text"/>
              </a:rPr>
              <a:t>Innlogging</a:t>
            </a:r>
            <a:r>
              <a:rPr lang="nn-NO" sz="2400">
                <a:latin typeface="Brandon Text"/>
              </a:rPr>
              <a:t> med bank ID</a:t>
            </a:r>
          </a:p>
          <a:p>
            <a:endParaRPr lang="nn-NO" sz="2400">
              <a:latin typeface="Brandon Text"/>
            </a:endParaRPr>
          </a:p>
          <a:p>
            <a:r>
              <a:rPr lang="nn-NO" sz="2400">
                <a:latin typeface="Brandon Text"/>
              </a:rPr>
              <a:t>Observasjon: https://nost.fhi.no​</a:t>
            </a:r>
          </a:p>
          <a:p>
            <a:r>
              <a:rPr lang="nn-NO" sz="2400">
                <a:latin typeface="Brandon Text"/>
              </a:rPr>
              <a:t>Administrasjon: https://admin-nost.fhi.no</a:t>
            </a:r>
            <a:endParaRPr lang="nb-NO" sz="2400">
              <a:latin typeface="Brandon Tex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D661154-AB5D-16F5-9707-7CB7FAA4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030" y="1878158"/>
            <a:ext cx="16877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BDBDD5-B95E-4F3C-CF04-50FE66FF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 for og målet med kurset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2D624E-D509-6D8A-48A0-F9FBFC81C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nb-NO" sz="2750" dirty="0">
                <a:ea typeface="Calibri"/>
                <a:cs typeface="Calibri"/>
              </a:rPr>
              <a:t>Krav for å delta er tidligere deltagelse på sertifiseringskurs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18886E-1EAD-F118-9FCF-985149E9B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60045" indent="-360045"/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For at observasjon og tilbakemelding skal være et effektivt kvalitetsforbedringsverktøy må dataene være av god kvalitet. </a:t>
            </a:r>
            <a:endParaRPr lang="en-US"/>
          </a:p>
          <a:p>
            <a:pPr marL="360045" indent="-360045"/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Valide data krever at observatøren 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og koordinator </a:t>
            </a:r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er godt kjent med det faglige grunnlaget slik at vurderingene som gjøres under observasjonen er korrekt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360045" indent="-360045"/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Observatøren og koordinator må være</a:t>
            </a:r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trygg på det </a:t>
            </a:r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elektroniske verktøyet slik at observasjonene registreres på riktig måte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.</a:t>
            </a:r>
            <a:endParaRPr lang="nb-NO" dirty="0"/>
          </a:p>
          <a:p>
            <a:pPr marL="360045" indent="-360045"/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For å opprettholde sertifiseringen må 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du</a:t>
            </a:r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gjennomføre</a:t>
            </a:r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 minst </a:t>
            </a:r>
            <a:r>
              <a:rPr lang="nb-NO" sz="24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90</a:t>
            </a:r>
            <a:r>
              <a:rPr lang="nb-NO" sz="2400" b="0" i="0" dirty="0">
                <a:solidFill>
                  <a:srgbClr val="222222"/>
                </a:solidFill>
                <a:effectLst/>
                <a:latin typeface="Calibri"/>
                <a:ea typeface="Calibri"/>
                <a:cs typeface="Calibri"/>
              </a:rPr>
              <a:t> observasjoner per år som innrapporteres den nasjonale databanken, eller delta på resertifiseringskurs.</a:t>
            </a:r>
            <a:endParaRPr lang="nb-NO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70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E45003C-F2B3-059E-25E1-D8D4770935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" y="1307185"/>
            <a:ext cx="2880423" cy="555081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2BE81C8-458C-79E2-D059-C40B7F39D9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61" y="1307185"/>
            <a:ext cx="2842654" cy="555081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2260F13-04DF-75C3-93C2-E09AF103F6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609" y="1307184"/>
            <a:ext cx="2744842" cy="55508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3B422D-9EEE-7BE1-9B0A-09D9D377247D}"/>
              </a:ext>
            </a:extLst>
          </p:cNvPr>
          <p:cNvSpPr txBox="1">
            <a:spLocks/>
          </p:cNvSpPr>
          <p:nvPr/>
        </p:nvSpPr>
        <p:spPr>
          <a:xfrm>
            <a:off x="556359" y="511694"/>
            <a:ext cx="10858500" cy="6440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650" dirty="0"/>
              <a:t>NOST </a:t>
            </a:r>
            <a:r>
              <a:rPr lang="en-AU" sz="4650" dirty="0" err="1"/>
              <a:t>innlogging</a:t>
            </a:r>
            <a:r>
              <a:rPr lang="en-AU" sz="4650" dirty="0"/>
              <a:t> </a:t>
            </a:r>
            <a:r>
              <a:rPr lang="en-AU" sz="4650" dirty="0" err="1"/>
              <a:t>observasjon</a:t>
            </a:r>
            <a:endParaRPr lang="en-AU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EB797-965C-BA30-A306-C97C94B22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761" y="1298713"/>
            <a:ext cx="2751226" cy="55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404A95-C206-DA05-C05B-240A9647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44022"/>
          </a:xfrm>
        </p:spPr>
        <p:txBody>
          <a:bodyPr/>
          <a:lstStyle/>
          <a:p>
            <a:r>
              <a:rPr lang="nb-NO" sz="4650" b="1">
                <a:ea typeface="Calibri"/>
                <a:cs typeface="Calibri"/>
              </a:rPr>
              <a:t>Legge NOST til som snarvei på telefonen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C6D8DE7-6125-0C09-88AA-4377D6CFE7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D5E234-8BF2-CB82-7D93-146BD9E8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" y="1871923"/>
            <a:ext cx="2276377" cy="46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8315EC0-31DA-35D1-700E-78828D2B7CE5}"/>
              </a:ext>
            </a:extLst>
          </p:cNvPr>
          <p:cNvSpPr txBox="1"/>
          <p:nvPr/>
        </p:nvSpPr>
        <p:spPr>
          <a:xfrm>
            <a:off x="2887167" y="2680456"/>
            <a:ext cx="904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nb-NO" sz="1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Send til</a:t>
            </a:r>
            <a:endParaRPr lang="nb-NO" sz="1400" b="1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8DEF34-0430-9090-E07A-F5976E4DDD3E}"/>
              </a:ext>
            </a:extLst>
          </p:cNvPr>
          <p:cNvSpPr txBox="1"/>
          <p:nvPr/>
        </p:nvSpPr>
        <p:spPr>
          <a:xfrm>
            <a:off x="5267391" y="3100336"/>
            <a:ext cx="60970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solidFill>
                  <a:srgbClr val="F3786D"/>
                </a:solidFill>
              </a:rPr>
              <a:t> 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519D34F2-9207-F55C-3F34-4AA98DC94800}"/>
              </a:ext>
            </a:extLst>
          </p:cNvPr>
          <p:cNvCxnSpPr>
            <a:cxnSpLocks/>
          </p:cNvCxnSpPr>
          <p:nvPr/>
        </p:nvCxnSpPr>
        <p:spPr>
          <a:xfrm flipH="1">
            <a:off x="1655661" y="2988233"/>
            <a:ext cx="1432860" cy="3056220"/>
          </a:xfrm>
          <a:prstGeom prst="straightConnector1">
            <a:avLst/>
          </a:prstGeom>
          <a:ln w="25400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445BBF7D-2A67-10ED-E622-56ED0FDC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808" y="1691415"/>
            <a:ext cx="2307903" cy="48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78E1598-8C5E-8A78-444A-BC705052951F}"/>
              </a:ext>
            </a:extLst>
          </p:cNvPr>
          <p:cNvSpPr txBox="1"/>
          <p:nvPr/>
        </p:nvSpPr>
        <p:spPr>
          <a:xfrm>
            <a:off x="6229910" y="2366163"/>
            <a:ext cx="9049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nb-NO" sz="1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Legg til på hjem skjerm</a:t>
            </a:r>
            <a:endParaRPr lang="nb-NO" sz="1400" b="1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8096EAA3-36E9-BD19-611F-16C6525A65A0}"/>
              </a:ext>
            </a:extLst>
          </p:cNvPr>
          <p:cNvCxnSpPr>
            <a:cxnSpLocks/>
          </p:cNvCxnSpPr>
          <p:nvPr/>
        </p:nvCxnSpPr>
        <p:spPr>
          <a:xfrm flipH="1">
            <a:off x="5624438" y="3091278"/>
            <a:ext cx="907047" cy="2241894"/>
          </a:xfrm>
          <a:prstGeom prst="straightConnector1">
            <a:avLst/>
          </a:prstGeom>
          <a:ln w="25400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8A76BF36-E509-D6C3-D098-0B8900F59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017" y="1786944"/>
            <a:ext cx="2284946" cy="48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5C40096-6C9B-C2F5-ACF1-57B8AD8E3617}"/>
              </a:ext>
            </a:extLst>
          </p:cNvPr>
          <p:cNvSpPr txBox="1"/>
          <p:nvPr/>
        </p:nvSpPr>
        <p:spPr>
          <a:xfrm>
            <a:off x="10217999" y="1994586"/>
            <a:ext cx="9049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nb-NO" sz="1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Legg til på hjem skjerm</a:t>
            </a:r>
            <a:endParaRPr lang="nb-NO" sz="1400" b="1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0BABFAD0-425C-42A1-E88C-E45CEC59C270}"/>
              </a:ext>
            </a:extLst>
          </p:cNvPr>
          <p:cNvCxnSpPr>
            <a:cxnSpLocks/>
          </p:cNvCxnSpPr>
          <p:nvPr/>
        </p:nvCxnSpPr>
        <p:spPr>
          <a:xfrm flipH="1" flipV="1">
            <a:off x="9719228" y="2243132"/>
            <a:ext cx="589507" cy="211968"/>
          </a:xfrm>
          <a:prstGeom prst="straightConnector1">
            <a:avLst/>
          </a:prstGeom>
          <a:ln w="25400">
            <a:solidFill>
              <a:srgbClr val="F37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5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7EEDF1-B1B4-4B9B-992B-D3157E3D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Hvordan komme i gang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B074470-5D34-48CD-AE2F-537DDB83F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1362525"/>
            <a:ext cx="10858500" cy="4232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2000"/>
              <a:t>Institusjon, avdeling, modul og profesjon </a:t>
            </a:r>
          </a:p>
          <a:p>
            <a:pPr marL="0" indent="0">
              <a:buNone/>
            </a:pPr>
            <a:endParaRPr lang="nb-NO" sz="200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DD5C4D55-5660-4E32-A146-DDE881426F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006622"/>
            <a:ext cx="6707491" cy="4132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Før du kan starte å observere må du:</a:t>
            </a:r>
          </a:p>
          <a:p>
            <a:pPr marL="784225" lvl="1" indent="-514350">
              <a:buFont typeface="+mj-lt"/>
              <a:buAutoNum type="arabicPeriod"/>
            </a:pPr>
            <a:r>
              <a:rPr lang="nb-NO"/>
              <a:t>Velge institusjon (om du er registrert ved flere)</a:t>
            </a:r>
            <a:endParaRPr lang="nb-NO">
              <a:cs typeface="Calibri" panose="020F0502020204030204"/>
            </a:endParaRPr>
          </a:p>
          <a:p>
            <a:pPr marL="784225" lvl="1" indent="-514350">
              <a:buFont typeface="+mj-lt"/>
              <a:buAutoNum type="arabicPeriod"/>
            </a:pPr>
            <a:r>
              <a:rPr lang="nb-NO"/>
              <a:t>Velge avdeling (om du er registrert ved flere)</a:t>
            </a:r>
            <a:endParaRPr lang="nb-NO">
              <a:cs typeface="Calibri" panose="020F0502020204030204"/>
            </a:endParaRPr>
          </a:p>
          <a:p>
            <a:pPr marL="784225" lvl="1" indent="-514350">
              <a:buFont typeface="+mj-lt"/>
              <a:buAutoNum type="arabicPeriod"/>
            </a:pPr>
            <a:r>
              <a:rPr lang="nb-NO"/>
              <a:t>Velge modulen «4 Indikasjoner»</a:t>
            </a:r>
          </a:p>
          <a:p>
            <a:pPr marL="784225" lvl="1" indent="-514350">
              <a:buFont typeface="+mj-lt"/>
              <a:buAutoNum type="arabicPeriod"/>
            </a:pPr>
            <a:r>
              <a:rPr lang="nb-NO">
                <a:cs typeface="Calibri"/>
              </a:rPr>
              <a:t>Velg ev. tilleggsfunksjon (tidtaking eller hansker)</a:t>
            </a:r>
          </a:p>
          <a:p>
            <a:pPr marL="784225" lvl="1" indent="-514350">
              <a:buFont typeface="+mj-lt"/>
              <a:buAutoNum type="arabicPeriod"/>
            </a:pPr>
            <a:r>
              <a:rPr lang="nb-NO"/>
              <a:t>Velge profesjon(er) du ønsker å observere (dette kan enkelt endres underveis)</a:t>
            </a:r>
          </a:p>
          <a:p>
            <a:pPr marL="784225" lvl="1" indent="-514350">
              <a:buFont typeface="+mj-lt"/>
              <a:buAutoNum type="arabicPeriod"/>
            </a:pPr>
            <a:endParaRPr lang="nb-NO">
              <a:cs typeface="Calibri" panose="020F0502020204030204"/>
            </a:endParaRPr>
          </a:p>
          <a:p>
            <a:pPr marL="604480" indent="-514350"/>
            <a:r>
              <a:rPr lang="nb-NO" sz="2000"/>
              <a:t>Klikk på «Start observasjon»</a:t>
            </a:r>
            <a:endParaRPr lang="nb-NO" sz="2000">
              <a:cs typeface="Calibri" panose="020F0502020204030204"/>
            </a:endParaRPr>
          </a:p>
          <a:p>
            <a:pPr marL="604480" indent="-514350"/>
            <a:r>
              <a:rPr lang="nb-NO" sz="2000"/>
              <a:t>Du får ikke startet observasjon før både institusjon, avdeling, aktivitet og profesjon er valgt</a:t>
            </a:r>
            <a:endParaRPr lang="nb-NO" sz="2000">
              <a:cs typeface="Calibri" panose="020F0502020204030204"/>
            </a:endParaRPr>
          </a:p>
          <a:p>
            <a:pPr marL="269875" lvl="1" indent="0">
              <a:buNone/>
            </a:pPr>
            <a:endParaRPr lang="nb-NO">
              <a:cs typeface="Calibri" panose="020F0502020204030204"/>
            </a:endParaRPr>
          </a:p>
          <a:p>
            <a:endParaRPr lang="nb-NO" sz="20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AD91F89-769C-F149-8B79-CF9FDF717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033" y="1474519"/>
            <a:ext cx="2562640" cy="466505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B9C3A9B-BEAB-4098-98F5-B7571BB7B9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014" y="1513567"/>
            <a:ext cx="2248889" cy="452886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164B9A7-37FF-8BE6-2D72-F2656EB56677}"/>
              </a:ext>
            </a:extLst>
          </p:cNvPr>
          <p:cNvSpPr txBox="1"/>
          <p:nvPr/>
        </p:nvSpPr>
        <p:spPr>
          <a:xfrm>
            <a:off x="8898562" y="2628451"/>
            <a:ext cx="3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200">
                <a:solidFill>
                  <a:srgbClr val="F3786D"/>
                </a:solidFill>
              </a:rPr>
              <a:t>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1E34F27-EBE3-16ED-3C3F-9C372EE754B8}"/>
              </a:ext>
            </a:extLst>
          </p:cNvPr>
          <p:cNvSpPr txBox="1"/>
          <p:nvPr/>
        </p:nvSpPr>
        <p:spPr>
          <a:xfrm>
            <a:off x="8952824" y="3294095"/>
            <a:ext cx="3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200">
                <a:solidFill>
                  <a:srgbClr val="F3786D"/>
                </a:solidFill>
              </a:rPr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8885D77-899F-E480-DEC1-48E2BF1F9D35}"/>
              </a:ext>
            </a:extLst>
          </p:cNvPr>
          <p:cNvSpPr txBox="1"/>
          <p:nvPr/>
        </p:nvSpPr>
        <p:spPr>
          <a:xfrm>
            <a:off x="9011786" y="3959739"/>
            <a:ext cx="3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200">
                <a:solidFill>
                  <a:srgbClr val="F3786D"/>
                </a:solidFill>
              </a:rPr>
              <a:t>3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290FB92-C629-F96D-39E9-C82A6FC92B9C}"/>
              </a:ext>
            </a:extLst>
          </p:cNvPr>
          <p:cNvSpPr txBox="1"/>
          <p:nvPr/>
        </p:nvSpPr>
        <p:spPr>
          <a:xfrm>
            <a:off x="10618226" y="4713873"/>
            <a:ext cx="3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200">
                <a:solidFill>
                  <a:srgbClr val="F3786D"/>
                </a:solidFill>
              </a:rPr>
              <a:t>4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5D49A01-0532-8A60-94E0-D9CB99D9D8C7}"/>
              </a:ext>
            </a:extLst>
          </p:cNvPr>
          <p:cNvSpPr txBox="1"/>
          <p:nvPr/>
        </p:nvSpPr>
        <p:spPr>
          <a:xfrm>
            <a:off x="10882714" y="5243800"/>
            <a:ext cx="3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200">
                <a:solidFill>
                  <a:srgbClr val="F3786D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825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51085-319C-42DA-8A2D-4C212B5B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/>
              <a:t>Modul 1 – 4 indikasjoner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1D0086-5F19-492D-A384-A77437A9E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/>
              <a:t>Tilvalg for modulen 4 indikasjoner </a:t>
            </a:r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496D98FD-A968-4B70-B142-B8D93B723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401063" cy="403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/>
              <a:t>Det er to mulige tilvalg i modulen 4 Indikasjoner: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b="1"/>
              <a:t>Tidtaking</a:t>
            </a:r>
            <a:r>
              <a:rPr lang="nb-NO" sz="2400"/>
              <a:t> av hvor lenge helsearbeiderne utfører håndhygiene (håndvask eller hånddesinfeksjon). </a:t>
            </a:r>
          </a:p>
          <a:p>
            <a:pPr marL="636945" lvl="1" indent="-457200"/>
            <a:r>
              <a:rPr lang="nb-NO" sz="2400"/>
              <a:t>Dersom tidtaking er valgt som tillegg vil det komme opp på hvert kort</a:t>
            </a:r>
          </a:p>
          <a:p>
            <a:pPr marL="636945" lvl="1" indent="-457200"/>
            <a:r>
              <a:rPr lang="nb-NO" sz="2400"/>
              <a:t>Det er mulig å slå tidtakingen av på det enkelte kort</a:t>
            </a:r>
          </a:p>
          <a:p>
            <a:pPr marL="636945" lvl="1" indent="-457200"/>
            <a:r>
              <a:rPr lang="nb-NO" sz="2400"/>
              <a:t>Eksempelvis om man ikke får med seg oppstart eller avslutning på håndhygiene aktiviteten</a:t>
            </a:r>
            <a:endParaRPr lang="nb-NO" sz="240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/>
              <a:t>Registrering av </a:t>
            </a:r>
            <a:r>
              <a:rPr lang="nb-NO" sz="2400" b="1"/>
              <a:t>hanskebruk</a:t>
            </a:r>
            <a:r>
              <a:rPr lang="nb-NO" sz="2400"/>
              <a:t> når håndhygiene ikke blir utført.</a:t>
            </a:r>
            <a:endParaRPr lang="nb-NO" sz="2400">
              <a:ea typeface="Calibri"/>
              <a:cs typeface="Calibri"/>
            </a:endParaRPr>
          </a:p>
          <a:p>
            <a:endParaRPr lang="nb-NO" sz="24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B2431-AD38-1042-BDF0-A9E377B5B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877" y="1575323"/>
            <a:ext cx="2636390" cy="479930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8AA7F95-CEF7-438B-8F6C-D3831680287E}"/>
              </a:ext>
            </a:extLst>
          </p:cNvPr>
          <p:cNvSpPr/>
          <p:nvPr/>
        </p:nvSpPr>
        <p:spPr>
          <a:xfrm>
            <a:off x="10822803" y="4501662"/>
            <a:ext cx="1016765" cy="37881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0B4AB0-1DBB-4FD2-BC3D-3CC429155EBB}"/>
              </a:ext>
            </a:extLst>
          </p:cNvPr>
          <p:cNvSpPr/>
          <p:nvPr/>
        </p:nvSpPr>
        <p:spPr>
          <a:xfrm>
            <a:off x="9626958" y="4501662"/>
            <a:ext cx="1016765" cy="37881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22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A3951FC-7640-47B4-81FA-2B5C2C9BF9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577" y="886070"/>
            <a:ext cx="2684926" cy="544805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4FDCC0-FE7A-4730-8D12-600F83B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/>
              <a:t>Modul 1 </a:t>
            </a:r>
            <a:r>
              <a:rPr lang="nb-NO" sz="4700" b="1"/>
              <a:t>– 4 indikasjoner</a:t>
            </a:r>
            <a:endParaRPr lang="nb-NO" sz="470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80A505-FA9F-43F1-864E-EDB46318D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1394993"/>
            <a:ext cx="10858500" cy="42324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800"/>
              <a:t>Hvordan registrere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7EA0E7E6-23A6-4447-A420-CA9C6E135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781606" cy="4033453"/>
          </a:xfrm>
        </p:spPr>
        <p:txBody>
          <a:bodyPr>
            <a:norm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/>
              <a:t>Det kommer opp et kort for hver profesjon du har valgt før du startet observasjonen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/>
              <a:t>Du finner kortene ved å </a:t>
            </a:r>
            <a:r>
              <a:rPr lang="nb-NO" sz="2400" err="1"/>
              <a:t>scrolle</a:t>
            </a:r>
            <a:r>
              <a:rPr lang="nb-NO" sz="2400"/>
              <a:t> ned på siden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/>
              <a:t>Før du fyller ut et kort  - se at kortet du registrerer på har samme profesjon som personen du observerer</a:t>
            </a:r>
          </a:p>
          <a:p>
            <a:endParaRPr lang="nb-NO" sz="24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016E31-250E-4E4A-B0AF-65745A162BE2}"/>
              </a:ext>
            </a:extLst>
          </p:cNvPr>
          <p:cNvSpPr/>
          <p:nvPr/>
        </p:nvSpPr>
        <p:spPr>
          <a:xfrm>
            <a:off x="9068623" y="2594121"/>
            <a:ext cx="1016765" cy="37881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107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DA09A22-C1F4-4E52-8F6D-7B7A86B723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45" y="456457"/>
            <a:ext cx="2950069" cy="598711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4FDCC0-FE7A-4730-8D12-600F83B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 dirty="0"/>
              <a:t>Modul 1 </a:t>
            </a:r>
            <a:r>
              <a:rPr lang="nb-NO" sz="4700" b="1" dirty="0"/>
              <a:t>– 4 indikasjoner</a:t>
            </a:r>
            <a:endParaRPr lang="nb-NO" sz="4700" dirty="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80A505-FA9F-43F1-864E-EDB46318D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sz="2800">
                <a:cs typeface="Calibri"/>
              </a:rPr>
              <a:t>Hvordan registrere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7EA0E7E6-23A6-4447-A420-CA9C6E135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074539" cy="4033453"/>
          </a:xfrm>
        </p:spPr>
        <p:txBody>
          <a:bodyPr>
            <a:normAutofit/>
          </a:bodyPr>
          <a:lstStyle/>
          <a:p>
            <a:r>
              <a:rPr lang="nb-NO" sz="2400"/>
              <a:t>Kryss av for observerte indikasjoner for håndhygiene (en eller flere)</a:t>
            </a:r>
          </a:p>
          <a:p>
            <a:r>
              <a:rPr lang="nb-NO" sz="2400"/>
              <a:t>De valgte merkes med  hake</a:t>
            </a:r>
            <a:endParaRPr lang="nb-NO" sz="2400">
              <a:cs typeface="Calibri"/>
            </a:endParaRPr>
          </a:p>
          <a:p>
            <a:endParaRPr lang="nb-NO" sz="24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CB8D98-58B7-412B-B848-79C6D243C76D}"/>
              </a:ext>
            </a:extLst>
          </p:cNvPr>
          <p:cNvSpPr/>
          <p:nvPr/>
        </p:nvSpPr>
        <p:spPr>
          <a:xfrm>
            <a:off x="10077548" y="3563210"/>
            <a:ext cx="520906" cy="501445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598F0ED-492C-40C4-A9F3-0E4AB4D5CFE0}"/>
              </a:ext>
            </a:extLst>
          </p:cNvPr>
          <p:cNvSpPr/>
          <p:nvPr/>
        </p:nvSpPr>
        <p:spPr>
          <a:xfrm>
            <a:off x="9156265" y="2737300"/>
            <a:ext cx="520906" cy="525042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38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5CAB9-0B03-4B96-BC69-3114B91F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 dirty="0"/>
              <a:t>Modul 1 </a:t>
            </a:r>
            <a:r>
              <a:rPr lang="nb-NO" sz="4700" b="1" dirty="0"/>
              <a:t>– 4 indikasjoner</a:t>
            </a:r>
            <a:endParaRPr lang="nb-NO" sz="4700" dirty="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9160C3-2D31-4D34-A5BD-29B246BA30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z="2800"/>
              <a:t>Tilvalg «Hanskebruk»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402D58-01DD-4FF5-8A1D-5D83E46C4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245523" cy="4033453"/>
          </a:xfrm>
        </p:spPr>
        <p:txBody>
          <a:bodyPr>
            <a:normAutofit/>
          </a:bodyPr>
          <a:lstStyle/>
          <a:p>
            <a:r>
              <a:rPr lang="nb-NO" sz="2400"/>
              <a:t>Kryss av for utført aktivitet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Spørsmål om hansker ble benyttet vil komme opp i et nytt bilde, uavhengig av aktivitet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/>
              <a:t>Du må her velge «Ja» eller «Nei» for å komme tilbake til kortet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3CE6BD4-DF6F-E88C-45BF-412A6A24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579" y="851268"/>
            <a:ext cx="2599935" cy="5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tekst, elektronikk, skjermbilde&#10;&#10;Automatisk generert beskrivelse">
            <a:extLst>
              <a:ext uri="{FF2B5EF4-FFF2-40B4-BE49-F238E27FC236}">
                <a16:creationId xmlns:a16="http://schemas.microsoft.com/office/drawing/2014/main" id="{DDDD227C-F89E-016F-6320-62953933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621" y="1441606"/>
            <a:ext cx="2158287" cy="439459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4FDCC0-FE7A-4730-8D12-600F83B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/>
              <a:t>Modul 1 </a:t>
            </a:r>
            <a:r>
              <a:rPr lang="nb-NO" sz="4700" b="1"/>
              <a:t>– 4 indikasjoner</a:t>
            </a:r>
            <a:endParaRPr lang="nb-NO" sz="470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80A505-FA9F-43F1-864E-EDB46318D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sz="2800"/>
              <a:t>Tilvalg «Tidtaking»</a:t>
            </a:r>
            <a:endParaRPr lang="nb-NO" sz="2800">
              <a:cs typeface="Calibri"/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7EA0E7E6-23A6-4447-A420-CA9C6E135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161930" cy="403345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Har du valgt tidtakingen aktiveres dette når du trykker på ikonet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Tiden går til du trykker på ikonet igjen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Ikonet er  merket med grønn sirkel mens tiden går. Når tiden stoppes blir ikonet grønt (se bilde 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Dersom tidtakingen blir feil kan den slås av for den aktuelle observasjonen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Aktivitet kan velges og tidtaking startes også før indikasjonene er valgt</a:t>
            </a:r>
            <a:endParaRPr lang="nb-NO" sz="2800">
              <a:cs typeface="Calibri"/>
            </a:endParaRPr>
          </a:p>
          <a:p>
            <a:endParaRPr lang="nb-NO"/>
          </a:p>
        </p:txBody>
      </p:sp>
      <p:pic>
        <p:nvPicPr>
          <p:cNvPr id="13" name="Bilde 13" descr="Et bilde som inneholder tekst, elektronikk, skjermbilde&#10;&#10;Automatisk generert beskrivelse">
            <a:extLst>
              <a:ext uri="{FF2B5EF4-FFF2-40B4-BE49-F238E27FC236}">
                <a16:creationId xmlns:a16="http://schemas.microsoft.com/office/drawing/2014/main" id="{650C451A-8DAC-69BA-A087-3C2C6677D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781" y="1441606"/>
            <a:ext cx="2172945" cy="4358878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885B2BFF-3C07-4F07-890B-B40E483ABCA6}"/>
              </a:ext>
            </a:extLst>
          </p:cNvPr>
          <p:cNvSpPr/>
          <p:nvPr/>
        </p:nvSpPr>
        <p:spPr>
          <a:xfrm>
            <a:off x="9725556" y="4217892"/>
            <a:ext cx="1092215" cy="37881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9BE75E9-4B17-4B75-A139-1E2269B3A41E}"/>
              </a:ext>
            </a:extLst>
          </p:cNvPr>
          <p:cNvSpPr/>
          <p:nvPr/>
        </p:nvSpPr>
        <p:spPr>
          <a:xfrm>
            <a:off x="8458535" y="3341832"/>
            <a:ext cx="520906" cy="59429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4619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7A0226-0201-4231-9F3E-4B911F83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 dirty="0"/>
              <a:t>Modul 1 </a:t>
            </a:r>
            <a:r>
              <a:rPr lang="nb-NO" sz="4700" b="1" dirty="0"/>
              <a:t>– 4 indikasjoner</a:t>
            </a:r>
            <a:endParaRPr lang="nb-NO" sz="4700" dirty="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B62D6D-8C38-4875-85A6-0600D2527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nb-NO" sz="3200"/>
              <a:t>Lagre en observasjon </a:t>
            </a:r>
          </a:p>
          <a:p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106D91-FA66-4E3C-9385-9EE163D2C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789317" cy="4033453"/>
          </a:xfrm>
        </p:spPr>
        <p:txBody>
          <a:bodyPr>
            <a:norm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/>
              <a:t>Observasjonen lagres ved å dra hele kortet til høyre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2400" err="1"/>
              <a:t>Tellelisten</a:t>
            </a:r>
            <a:r>
              <a:rPr lang="nb-NO" sz="2400"/>
              <a:t> oppe til venstre registrerer observasjonen ved at tallet økes  </a:t>
            </a:r>
          </a:p>
          <a:p>
            <a:endParaRPr lang="nb-NO" sz="24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E0707A-7E36-9142-992D-B8F0B31A6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194" y="699512"/>
            <a:ext cx="3111500" cy="56642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5A20C70-422C-4BA6-9B06-DB698FF8BBFD}"/>
              </a:ext>
            </a:extLst>
          </p:cNvPr>
          <p:cNvSpPr/>
          <p:nvPr/>
        </p:nvSpPr>
        <p:spPr>
          <a:xfrm>
            <a:off x="9282193" y="1362525"/>
            <a:ext cx="751326" cy="484936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24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EC53BC-D448-CBD9-A2EE-D955A8D2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 dirty="0">
                <a:ea typeface="Calibri"/>
                <a:cs typeface="Calibri"/>
              </a:rPr>
              <a:t>Modul 1 </a:t>
            </a:r>
            <a:r>
              <a:rPr lang="nb-NO" sz="4700" b="1" dirty="0">
                <a:ea typeface="Calibri"/>
                <a:cs typeface="Calibri"/>
              </a:rPr>
              <a:t>– 4 indikasjoner</a:t>
            </a:r>
            <a:endParaRPr lang="nb-NO" sz="4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043808-FBCA-8B0E-6F00-1B744D757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sz="2400"/>
              <a:t>Endre profesjon på kort eller legge til kort </a:t>
            </a:r>
          </a:p>
          <a:p>
            <a:endParaRPr lang="nb-NO" sz="240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3F5502-E577-49A0-97C6-AEDE82747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355721" cy="40334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Profesjon på et kort kan endres ved å gå inn på rullgardinen til høyre for profesjonen</a:t>
            </a:r>
            <a:endParaRPr lang="nb-NO" sz="200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Det er mulig å ha flere kort fremme enn det man valgte på forsiden ved å velge "Nytt kort"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Når man har valgt hvilken profesjon på det nye kortet (bilde 2) og trykket på «Legg til», legger kortet seg over  de andre kortene man har oppe på skjermen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Det er mulig å ha flere kort med samme profesjon. </a:t>
            </a:r>
            <a:endParaRPr lang="nb-NO" sz="2000"/>
          </a:p>
          <a:p>
            <a:endParaRPr lang="nb-NO" sz="2000"/>
          </a:p>
          <a:p>
            <a:endParaRPr lang="nb-NO" sz="2000"/>
          </a:p>
        </p:txBody>
      </p:sp>
      <p:pic>
        <p:nvPicPr>
          <p:cNvPr id="8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32D84585-FB0C-F1F1-5459-8577ADD5A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051" y="1728787"/>
            <a:ext cx="2366015" cy="4738009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6AD86F3-411B-4723-AC5B-B2862DCDAB08}"/>
              </a:ext>
            </a:extLst>
          </p:cNvPr>
          <p:cNvSpPr/>
          <p:nvPr/>
        </p:nvSpPr>
        <p:spPr>
          <a:xfrm>
            <a:off x="8081908" y="3165951"/>
            <a:ext cx="308982" cy="359564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2D96C7-AA51-4A7F-BD79-4686B8661B62}"/>
              </a:ext>
            </a:extLst>
          </p:cNvPr>
          <p:cNvSpPr/>
          <p:nvPr/>
        </p:nvSpPr>
        <p:spPr>
          <a:xfrm>
            <a:off x="8082127" y="5287444"/>
            <a:ext cx="1298833" cy="54701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CC6B710-73E2-4335-B80F-34A85EAB2F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595" y="1704914"/>
            <a:ext cx="2329238" cy="47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444BE04-C642-F6A6-F460-20D4E9DB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Agenda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2A641E-DFD6-BDE2-4DD2-03950EB6E1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77C533A-7CC2-4535-471A-E3F0AC263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Hva er nytt i NOST?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Hva kommer i NOST?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Begrepene i NOST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Ny nasjonal</a:t>
            </a:r>
            <a:r>
              <a:rPr lang="nb-NO" b="0" i="0" dirty="0">
                <a:effectLst/>
                <a:latin typeface="Calibri"/>
                <a:ea typeface="Calibri"/>
                <a:cs typeface="Calibri"/>
              </a:rPr>
              <a:t> mal for observasjon av håndhygiene 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Hvordan logge inn og bruke NOST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Generelle funksjoner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Administrasjonsgrensesnittet</a:t>
            </a:r>
          </a:p>
          <a:p>
            <a:pPr marL="360045" indent="-360045"/>
            <a:r>
              <a:rPr lang="nb-NO" dirty="0">
                <a:latin typeface="Calibri"/>
                <a:ea typeface="Calibri"/>
                <a:cs typeface="Calibri"/>
              </a:rPr>
              <a:t>Annen nyttig informasjon</a:t>
            </a:r>
          </a:p>
        </p:txBody>
      </p:sp>
      <p:pic>
        <p:nvPicPr>
          <p:cNvPr id="2" name="Picture 1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EC1B8157-732F-797A-1171-D4E13EFF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151" y="566402"/>
            <a:ext cx="3060700" cy="20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9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4347AE-4120-427E-8ADF-89E30B09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1" y="1491976"/>
            <a:ext cx="2155072" cy="45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3721328-4DAC-4C30-A1AD-161DF68F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/>
              <a:t>Modul 1 </a:t>
            </a:r>
            <a:r>
              <a:rPr lang="nb-NO" sz="4700" b="1"/>
              <a:t>– 4 indikasjoner</a:t>
            </a:r>
            <a:endParaRPr lang="nb-NO" sz="470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96603D-5C44-4321-B166-62DCFAB88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sz="2800"/>
              <a:t>Slette kort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760A51-C952-4BEC-B3D3-51EC91E8A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545552" cy="40334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Du kan slette et kort ved å dra det til venstre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NB! Innholdet på kortet forsvinner når det slettes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Det er viktig å lagre siste observasjon på kortet før kortet slettes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3EB7CE2-5489-4D42-A0E0-4235AE9FA521}"/>
              </a:ext>
            </a:extLst>
          </p:cNvPr>
          <p:cNvCxnSpPr>
            <a:cxnSpLocks/>
          </p:cNvCxnSpPr>
          <p:nvPr/>
        </p:nvCxnSpPr>
        <p:spPr>
          <a:xfrm flipH="1">
            <a:off x="7704768" y="5228869"/>
            <a:ext cx="1510051" cy="0"/>
          </a:xfrm>
          <a:prstGeom prst="straightConnector1">
            <a:avLst/>
          </a:prstGeom>
          <a:ln w="41275">
            <a:solidFill>
              <a:srgbClr val="EE75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BE5EF218-0947-42F3-968A-06EB3E54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7658" y="1569506"/>
            <a:ext cx="2095454" cy="44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12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DC6B1477-90B4-45E1-B148-7DED73CA2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878" y="1853151"/>
            <a:ext cx="2192693" cy="456172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2E00EB0-02A5-4600-A9BC-756C6C99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1294970"/>
          </a:xfrm>
        </p:spPr>
        <p:txBody>
          <a:bodyPr/>
          <a:lstStyle/>
          <a:p>
            <a:r>
              <a:rPr lang="nb-NO" sz="4650" b="1" dirty="0"/>
              <a:t>Modul 1 </a:t>
            </a:r>
            <a:r>
              <a:rPr lang="nb-NO" sz="4700" b="1" dirty="0"/>
              <a:t>– 4 indikasjoner</a:t>
            </a:r>
            <a:endParaRPr lang="nb-NO" sz="4700" dirty="0">
              <a:solidFill>
                <a:srgbClr val="000000"/>
              </a:solidFill>
            </a:endParaRPr>
          </a:p>
          <a:p>
            <a:endParaRPr lang="nb-NO" sz="4650" b="1" dirty="0">
              <a:ea typeface="Calibri"/>
              <a:cs typeface="Calibri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E1340B4-563E-A987-7913-53F78A2CE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Legg til kommentar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647DE1-F2DD-4697-8322-4B9ED583A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8770720" cy="403345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/>
              <a:t>D</a:t>
            </a:r>
            <a:r>
              <a:rPr lang="nb-NO" sz="2800"/>
              <a:t>et mulig å legge til kommentarer både til den enkelte observasjon og til sesjonen som helhet (mulig i alle moduler)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Kommentarer til den enkelte observasjon legges til ved å trykke på «Kommentar» på kortet før det lagres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F</a:t>
            </a:r>
            <a:r>
              <a:rPr lang="nb-NO" sz="2800"/>
              <a:t>ritekst til observasjoner kan være forhold som påvirket utfallet (eksempelvis at nødvendig utstyr eller fasiliteter ikke var tilstede)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Kommentar til sesjonen er mulig å legge til ved å gå inn på telleknappen oppe i venstre hjørne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/>
              <a:t>Eller ved å gå inn på hovedmenyen og åpen en  sesjon under «ikke sendte sesjoner». Her kan man, ved hjelp av redigeringsknappen, både legge til kommentarer til enkelt-observasjoner eller til en sesjon som helhet.  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81EE38-BD4A-445C-987B-51389B362858}"/>
              </a:ext>
            </a:extLst>
          </p:cNvPr>
          <p:cNvSpPr/>
          <p:nvPr/>
        </p:nvSpPr>
        <p:spPr>
          <a:xfrm>
            <a:off x="10982131" y="2539335"/>
            <a:ext cx="548808" cy="359564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EDBAB0-CE15-4732-8065-A9A0B6FF32BF}"/>
              </a:ext>
            </a:extLst>
          </p:cNvPr>
          <p:cNvSpPr/>
          <p:nvPr/>
        </p:nvSpPr>
        <p:spPr>
          <a:xfrm>
            <a:off x="9655576" y="2515128"/>
            <a:ext cx="458807" cy="359564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1C68FB4-82DA-4BF6-875C-F7F318E85968}"/>
              </a:ext>
            </a:extLst>
          </p:cNvPr>
          <p:cNvSpPr/>
          <p:nvPr/>
        </p:nvSpPr>
        <p:spPr>
          <a:xfrm>
            <a:off x="9797144" y="4897545"/>
            <a:ext cx="755778" cy="359564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497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9BA7B5-6094-EAAD-8398-C8E28E0EF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Vi </a:t>
            </a:r>
            <a:r>
              <a:rPr lang="en-US" dirty="0" err="1">
                <a:ea typeface="Calibri"/>
                <a:cs typeface="Calibri"/>
              </a:rPr>
              <a:t>skal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straks</a:t>
            </a:r>
            <a:r>
              <a:rPr lang="en-US" dirty="0">
                <a:ea typeface="Calibri"/>
                <a:cs typeface="Calibri"/>
              </a:rPr>
              <a:t> over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generelle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funksjoner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bruk av </a:t>
            </a:r>
            <a:r>
              <a:rPr lang="en-US" dirty="0" err="1">
                <a:ea typeface="Calibri"/>
                <a:cs typeface="Calibri"/>
              </a:rPr>
              <a:t>dataene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4A463-2206-49BE-2A8D-C2E6C71A7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5200" dirty="0" err="1">
                <a:ea typeface="Calibri"/>
                <a:cs typeface="Calibri"/>
              </a:rPr>
              <a:t>Spørsmål</a:t>
            </a:r>
            <a:r>
              <a:rPr lang="en-US" sz="5200" dirty="0">
                <a:ea typeface="Calibri"/>
                <a:cs typeface="Calibri"/>
              </a:rPr>
              <a:t> </a:t>
            </a:r>
            <a:r>
              <a:rPr lang="en-US" sz="5200" dirty="0" err="1">
                <a:ea typeface="Calibri"/>
                <a:cs typeface="Calibri"/>
              </a:rPr>
              <a:t>knyttet</a:t>
            </a:r>
            <a:r>
              <a:rPr lang="en-US" sz="5200" dirty="0">
                <a:ea typeface="Calibri"/>
                <a:cs typeface="Calibri"/>
              </a:rPr>
              <a:t> </a:t>
            </a:r>
            <a:r>
              <a:rPr lang="en-US" sz="5200" dirty="0" err="1">
                <a:ea typeface="Calibri"/>
                <a:cs typeface="Calibri"/>
              </a:rPr>
              <a:t>til</a:t>
            </a:r>
            <a:r>
              <a:rPr lang="en-US" sz="5200" dirty="0">
                <a:ea typeface="Calibri"/>
                <a:cs typeface="Calibri"/>
              </a:rPr>
              <a:t> </a:t>
            </a:r>
            <a:r>
              <a:rPr lang="en-US" sz="5200" dirty="0" err="1">
                <a:ea typeface="Calibri"/>
                <a:cs typeface="Calibri"/>
              </a:rPr>
              <a:t>modul</a:t>
            </a:r>
            <a:r>
              <a:rPr lang="en-US" sz="5200" dirty="0">
                <a:ea typeface="Calibri"/>
                <a:cs typeface="Calibri"/>
              </a:rPr>
              <a:t> 1?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3AD4-EE1A-4042-6F80-9B3664684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8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6C3F8-06F2-4EAC-ADA6-C9DB0EC0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Hovedmeny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DB2B22-FC49-457E-BD13-494548B9B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407467"/>
            <a:ext cx="10858500" cy="423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b="1">
                <a:ea typeface="+mn-lt"/>
                <a:cs typeface="+mn-lt"/>
              </a:rPr>
              <a:t>Du kan gå til hovedmenyen, uansett hvor du er i løsningen.</a:t>
            </a:r>
            <a:endParaRPr lang="nb-NO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BA80119-4CC3-9DFF-8722-879537E57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907114" cy="4033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b="1">
                <a:ea typeface="Calibri"/>
                <a:cs typeface="Calibri"/>
              </a:rPr>
              <a:t>Fra hovedmenyen kan du: </a:t>
            </a:r>
            <a:endParaRPr lang="nb-NO" sz="2000"/>
          </a:p>
          <a:p>
            <a:pPr marL="0" indent="0">
              <a:buNone/>
            </a:pPr>
            <a:endParaRPr lang="nb-NO" sz="2000" b="1">
              <a:ea typeface="Calibri"/>
              <a:cs typeface="Calibri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/>
              <a:t>Starte en ny sesjon (observasjon)</a:t>
            </a:r>
            <a:endParaRPr lang="nb-NO" sz="2400">
              <a:ea typeface="Calibri" panose="020F0502020204030204"/>
              <a:cs typeface="Calibri" panose="020F0502020204030204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2400">
              <a:ea typeface="Calibri" panose="020F0502020204030204"/>
              <a:cs typeface="Calibri" panose="020F0502020204030204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>
                <a:ea typeface="Calibri" panose="020F0502020204030204"/>
                <a:cs typeface="Calibri" panose="020F0502020204030204"/>
              </a:rPr>
              <a:t>Se på og endre sesjoner som ikke er send til koordinator</a:t>
            </a: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2400"/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/>
              <a:t>Se på sesjoner som er send til koordinator</a:t>
            </a:r>
            <a:endParaRPr lang="nb-NO" sz="2400">
              <a:ea typeface="Calibri"/>
              <a:cs typeface="Calibri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2400">
              <a:ea typeface="+mn-lt"/>
              <a:cs typeface="+mn-lt"/>
            </a:endParaRPr>
          </a:p>
          <a:p>
            <a:pPr marL="539750" lvl="1" indent="-1797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/>
              <a:t>Se på din profil</a:t>
            </a:r>
            <a:endParaRPr lang="nb-NO" sz="2400">
              <a:ea typeface="Calibri"/>
              <a:cs typeface="Calibri"/>
            </a:endParaRPr>
          </a:p>
          <a:p>
            <a:pPr marL="539750" lvl="1" indent="-179705">
              <a:buFont typeface="Arial" panose="020B0604020202020204" pitchFamily="34" charset="0"/>
              <a:buChar char="•"/>
            </a:pPr>
            <a:endParaRPr lang="nb-NO" sz="2400">
              <a:ea typeface="+mn-lt"/>
              <a:cs typeface="+mn-lt"/>
            </a:endParaRPr>
          </a:p>
          <a:p>
            <a:pPr marL="89991" indent="0">
              <a:buNone/>
            </a:pPr>
            <a:r>
              <a:rPr lang="nb-NO" sz="2400">
                <a:ea typeface="+mn-lt"/>
                <a:cs typeface="+mn-lt"/>
              </a:rPr>
              <a:t>NB! Dersom du har starter en ny observasjonssesjon (en ny modul) vil sesjonen du startet først avsluttes. </a:t>
            </a:r>
            <a:endParaRPr lang="nb-NO" sz="20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DA737FF-BA0C-D745-8FA3-0B22E1E4D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665" y="2618521"/>
            <a:ext cx="2111609" cy="384399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55671C5-CAC2-4475-8E17-7AAC7CBB9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087" y="1679585"/>
            <a:ext cx="2728230" cy="497311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EC0EF38-EFC0-4A17-AA9A-04912EFD824C}"/>
              </a:ext>
            </a:extLst>
          </p:cNvPr>
          <p:cNvSpPr/>
          <p:nvPr/>
        </p:nvSpPr>
        <p:spPr>
          <a:xfrm>
            <a:off x="8624555" y="3257319"/>
            <a:ext cx="911331" cy="343361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98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B47B-4657-17C3-6B56-DA52CD05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50" dirty="0" err="1">
                <a:ea typeface="Calibri"/>
                <a:cs typeface="Calibri"/>
              </a:rPr>
              <a:t>Profil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FFCEF-7F30-02A5-6F3F-79C0D0720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 sz="2750" dirty="0">
                <a:ea typeface="Calibri"/>
                <a:cs typeface="Calibri"/>
              </a:rPr>
              <a:t>Krav om 90 </a:t>
            </a:r>
            <a:r>
              <a:rPr lang="en-US" sz="2750" dirty="0" err="1">
                <a:ea typeface="Calibri"/>
                <a:cs typeface="Calibri"/>
              </a:rPr>
              <a:t>observasjoner</a:t>
            </a:r>
            <a:r>
              <a:rPr lang="en-US" sz="2750" dirty="0">
                <a:ea typeface="Calibri"/>
                <a:cs typeface="Calibri"/>
              </a:rPr>
              <a:t> pr </a:t>
            </a:r>
            <a:r>
              <a:rPr lang="en-US" sz="2750" dirty="0" err="1">
                <a:ea typeface="Calibri"/>
                <a:cs typeface="Calibri"/>
              </a:rPr>
              <a:t>år</a:t>
            </a:r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2490D-D460-B102-8015-087F5E899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14491"/>
            <a:ext cx="4243336" cy="4025080"/>
          </a:xfrm>
        </p:spPr>
        <p:txBody>
          <a:bodyPr vert="horz" lIns="0" tIns="0" rIns="0" bIns="0" rtlCol="0" anchor="t">
            <a:normAutofit/>
          </a:bodyPr>
          <a:lstStyle/>
          <a:p>
            <a:pPr marL="360045" indent="-360045"/>
            <a:r>
              <a:rPr lang="en-US" dirty="0" err="1">
                <a:ea typeface="Calibri"/>
                <a:cs typeface="Calibri"/>
              </a:rPr>
              <a:t>Anbefalt</a:t>
            </a:r>
            <a:r>
              <a:rPr lang="en-US" dirty="0">
                <a:ea typeface="Calibri"/>
                <a:cs typeface="Calibri"/>
              </a:rPr>
              <a:t> min. 30 </a:t>
            </a:r>
            <a:r>
              <a:rPr lang="en-US" dirty="0" err="1">
                <a:ea typeface="Calibri"/>
                <a:cs typeface="Calibri"/>
              </a:rPr>
              <a:t>observasjoner</a:t>
            </a:r>
            <a:r>
              <a:rPr lang="en-US" dirty="0">
                <a:ea typeface="Calibri"/>
                <a:cs typeface="Calibri"/>
              </a:rPr>
              <a:t> per tertial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64C56-C0E8-8B2C-EDC8-6980C00E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57" y="2118528"/>
            <a:ext cx="2367496" cy="4764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0EE24-A273-4860-44AA-F63DBCFF5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38" y="2118527"/>
            <a:ext cx="2359122" cy="47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2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BB0CDA-F4C6-4937-91EB-83CE38A6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Hvordan avslutte en sesjon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9219E4-CB44-B332-C778-E561BF08D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11079"/>
            <a:ext cx="10858500" cy="423321"/>
          </a:xfrm>
        </p:spPr>
        <p:txBody>
          <a:bodyPr/>
          <a:lstStyle/>
          <a:p>
            <a:r>
              <a:rPr lang="nb-NO"/>
              <a:t>En sesjon kan avsluttes på to måter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3F6A31-EA36-4E1F-9EBB-1086E3183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Om observatøren trykker på hovedmenyen oppe i høyre hjørne og velger å gå inn på en av punktene på hovedmenyen, avsluttes sesjonen automatisk og lagrer seg under «ikke sendte sesjoner» i hovedmenyen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Gå inn på telleknappen opp i venstre hjørne og deretter </a:t>
            </a:r>
            <a:r>
              <a:rPr lang="nb-NO" sz="2400" err="1"/>
              <a:t>scrolle</a:t>
            </a:r>
            <a:r>
              <a:rPr lang="nb-NO" sz="2400"/>
              <a:t> ned og velger «Send koordinator». Sesjonen avsluttes og legger seg under «Sendte sesjoner» i hovedmenyen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706153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F94A89BA-2F63-4D08-983D-E34D63E23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747" y="2724528"/>
            <a:ext cx="1540123" cy="318368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D0720B-42A8-4F1C-9316-D96BD3EF79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56" y="2724528"/>
            <a:ext cx="1559179" cy="316791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6F6C7B2-E0A0-4931-8480-6CD4694C7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308" y="2724528"/>
            <a:ext cx="1627636" cy="318368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BF5A756-63A9-4CAF-80A9-4177D9F8A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14" y="2724528"/>
            <a:ext cx="1568994" cy="31836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60295D5-AC71-0782-E5BF-AE92AD49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64797"/>
          </a:xfrm>
        </p:spPr>
        <p:txBody>
          <a:bodyPr/>
          <a:lstStyle/>
          <a:p>
            <a:r>
              <a:rPr lang="nb-NO" sz="4800" b="1">
                <a:cs typeface="Calibri"/>
              </a:rPr>
              <a:t>Se og redigere observasjoner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723E53B-E6FF-261C-AB8B-DEDE51F3FC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30887"/>
          </a:xfrm>
        </p:spPr>
        <p:txBody>
          <a:bodyPr/>
          <a:lstStyle/>
          <a:p>
            <a:r>
              <a:rPr lang="nb-NO" sz="2800" b="1">
                <a:cs typeface="Calibri"/>
              </a:rPr>
              <a:t> - under en pågående  sesjon uten å avslutte sesjonen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B8649B-74F7-55A9-BF5A-460914336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4313613" cy="403345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Gå inn på </a:t>
            </a:r>
            <a:r>
              <a:rPr lang="nb-NO" sz="2000" err="1">
                <a:cs typeface="Calibri" panose="020F0502020204030204"/>
              </a:rPr>
              <a:t>tellelisten</a:t>
            </a:r>
            <a:r>
              <a:rPr lang="nb-NO" sz="2000">
                <a:cs typeface="Calibri" panose="020F0502020204030204"/>
              </a:rPr>
              <a:t> oppe i venstre hjørne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Åpne og redigere observasjonene (kortene) du ønsker å redigere ved å trykke på kortet og deretter «Rediger»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Gjør endringer og trykk «Lagre»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cs typeface="Calibri" panose="020F0502020204030204"/>
              </a:rPr>
              <a:t>Gå tilbake for videre observasjon ved å trykke «Tilbake til observasjon»</a:t>
            </a:r>
          </a:p>
          <a:p>
            <a:pPr marL="269875" indent="-269875"/>
            <a:endParaRPr lang="nb-NO" sz="2000">
              <a:cs typeface="Calibri" panose="020F0502020204030204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0BF36AE-59DD-C335-7C32-C8906EB6F477}"/>
              </a:ext>
            </a:extLst>
          </p:cNvPr>
          <p:cNvSpPr/>
          <p:nvPr/>
        </p:nvSpPr>
        <p:spPr>
          <a:xfrm>
            <a:off x="5163143" y="2983678"/>
            <a:ext cx="601266" cy="54768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44F464B-49C7-4B23-BE46-AB018005557E}"/>
              </a:ext>
            </a:extLst>
          </p:cNvPr>
          <p:cNvSpPr/>
          <p:nvPr/>
        </p:nvSpPr>
        <p:spPr>
          <a:xfrm>
            <a:off x="6697102" y="4122844"/>
            <a:ext cx="1730654" cy="54768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F2D9E65-F3C5-453E-A24B-304E4B86B8C1}"/>
              </a:ext>
            </a:extLst>
          </p:cNvPr>
          <p:cNvSpPr/>
          <p:nvPr/>
        </p:nvSpPr>
        <p:spPr>
          <a:xfrm>
            <a:off x="8545607" y="3429000"/>
            <a:ext cx="601266" cy="547688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E60E7B9-C889-4C8E-9FDA-A580B4D3D4BB}"/>
              </a:ext>
            </a:extLst>
          </p:cNvPr>
          <p:cNvSpPr/>
          <p:nvPr/>
        </p:nvSpPr>
        <p:spPr>
          <a:xfrm>
            <a:off x="10220924" y="3380705"/>
            <a:ext cx="449222" cy="431442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31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C807F-FE2A-5EC4-A676-26B00FB1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>
                <a:ea typeface="Calibri"/>
                <a:cs typeface="Calibri"/>
              </a:rPr>
              <a:t>Se og redigere observasjoner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9A2D5A-25FA-636E-DD52-FBBD504D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- som er avsluttet og lagret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1DB20E-17A5-3030-D430-7D6CEE54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7918106" cy="403345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Observatøren kan redigere lagrede data før de sendes koordinator ved å gå inn på "Ikke sendte sesjoner" på hovedmenyen og velge "Se detaljer" på aktuell sesjon</a:t>
            </a:r>
            <a:endParaRPr lang="nb-NO" sz="2000"/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Det er mulig å redigere enkeltobservasjoner, slette enkeltobservasjoner (kort) og slette hele sesjoner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Velg aktuell sesjon og trykk deretter på observasjonen man ønsker å redigere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7188FA-2C22-4838-8F3A-5A6A28BEF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041" y="1582615"/>
            <a:ext cx="2343834" cy="48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4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FDEDF-0A08-45F2-9547-D2A4F3D2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>
                <a:ea typeface="+mj-lt"/>
                <a:cs typeface="+mj-lt"/>
              </a:rPr>
              <a:t>Oversikt over resultater fra en sesjon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5660A9-4E4D-8599-121B-F7E7B2DFB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Under en pågående sesjon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69B388E-8C9D-CA2F-D3F2-19EB34335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5941199" cy="4033453"/>
          </a:xfrm>
        </p:spPr>
        <p:txBody>
          <a:bodyPr vert="horz" lIns="0" tIns="0" rIns="0" bIns="0" rtlCol="0" anchor="t">
            <a:noAutofit/>
          </a:bodyPr>
          <a:lstStyle/>
          <a:p>
            <a:pPr marL="360045" indent="-360045">
              <a:buFont typeface="Arial" panose="020B0604020202020204" pitchFamily="34" charset="0"/>
              <a:buChar char="•"/>
            </a:pPr>
            <a:r>
              <a:rPr lang="nb-NO" sz="2400" dirty="0">
                <a:ea typeface="+mn-lt"/>
                <a:cs typeface="+mn-lt"/>
              </a:rPr>
              <a:t>Trykk telleknappen oppe til venstre hjørne. </a:t>
            </a:r>
            <a:endParaRPr lang="en-US"/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nb-NO" sz="2400" dirty="0">
                <a:ea typeface="+mn-lt"/>
                <a:cs typeface="+mn-lt"/>
              </a:rPr>
              <a:t>En oppsummering av den pågående sesjonen ligger over enkeltobservasjonene</a:t>
            </a:r>
          </a:p>
          <a:p>
            <a:pPr marL="360045" indent="-360045"/>
            <a:r>
              <a:rPr lang="nb-NO" sz="2400" dirty="0">
                <a:ea typeface="+mn-lt"/>
                <a:cs typeface="+mn-lt"/>
              </a:rPr>
              <a:t>Denne kan benyttes som en umiddelbar personlig tilbakemelding om du har fulgt en person, eller som en generell tilbakemelding til det vaktlaget </a:t>
            </a:r>
          </a:p>
          <a:p>
            <a:pPr marL="0" indent="0">
              <a:buNone/>
            </a:pPr>
            <a:endParaRPr lang="nb-NO" sz="3200">
              <a:cs typeface="Calibri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E5014EC-528F-4DDF-B803-34BF35E85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524" y="1752108"/>
            <a:ext cx="2277086" cy="457051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4ED66DA-BCBA-4982-8AF5-A48D10D42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797" y="1752108"/>
            <a:ext cx="2205182" cy="456904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FBFA06E-8AEC-4402-8D8F-2CD94ECD04B0}"/>
              </a:ext>
            </a:extLst>
          </p:cNvPr>
          <p:cNvSpPr/>
          <p:nvPr/>
        </p:nvSpPr>
        <p:spPr>
          <a:xfrm>
            <a:off x="6903232" y="2342579"/>
            <a:ext cx="601266" cy="535782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D92E19-D6AF-4694-A6A8-8C017615F74E}"/>
              </a:ext>
            </a:extLst>
          </p:cNvPr>
          <p:cNvSpPr/>
          <p:nvPr/>
        </p:nvSpPr>
        <p:spPr>
          <a:xfrm>
            <a:off x="9497960" y="3722492"/>
            <a:ext cx="2041177" cy="955695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251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FDEDF-0A08-45F2-9547-D2A4F3D2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>
                <a:ea typeface="+mj-lt"/>
                <a:cs typeface="+mj-lt"/>
              </a:rPr>
              <a:t>Oversikt over resultater fra en sesjon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8AE3EB-B44D-28F4-35ED-05FB7E29F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Avsluttet sesjon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69B388E-8C9D-CA2F-D3F2-19EB34335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5741576" cy="4033453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+mn-lt"/>
                <a:cs typeface="+mn-lt"/>
              </a:rPr>
              <a:t>Gå inn på hovedmenyen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+mn-lt"/>
                <a:cs typeface="+mn-lt"/>
              </a:rPr>
              <a:t>Åpne den aktuelle sesjonen, enten under sendte eller ikke sendte sesjoner</a:t>
            </a:r>
          </a:p>
          <a:p>
            <a:r>
              <a:rPr lang="nb-NO" sz="2400">
                <a:ea typeface="+mn-lt"/>
                <a:cs typeface="+mn-lt"/>
              </a:rPr>
              <a:t>En oppsummering av den avsluttede sesjonen ligger over enkeltobservasjonene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>
              <a:ea typeface="+mn-lt"/>
              <a:cs typeface="+mn-lt"/>
            </a:endParaRPr>
          </a:p>
          <a:p>
            <a:pPr marL="0" indent="0">
              <a:buNone/>
            </a:pPr>
            <a:endParaRPr lang="nb-NO" sz="2400">
              <a:cs typeface="Calibri"/>
            </a:endParaRPr>
          </a:p>
          <a:p>
            <a:pPr marL="269875" indent="-269875"/>
            <a:endParaRPr lang="nb-NO" sz="2400">
              <a:cs typeface="Calibri"/>
            </a:endParaRP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9424C87B-710D-A81D-A9F2-C4553C3CC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234" y="1662953"/>
            <a:ext cx="2320766" cy="4921624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A9ABD6D8-9798-13E0-6FB4-1547C1621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484" y="1715247"/>
            <a:ext cx="2328502" cy="48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3005-DB1A-3E49-4670-58B1C401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dirty="0">
                <a:ea typeface="Calibri"/>
                <a:cs typeface="Calibri"/>
              </a:rPr>
              <a:t>Hva er nytt i NOST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05E52-D30D-F86D-9DE2-05B38C50D2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endParaRPr lang="en-US" sz="275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DD236-8652-48E5-3BC5-D6DFA8ED5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pPr marL="360045" indent="-360045"/>
            <a:r>
              <a:rPr lang="nb-NO" dirty="0">
                <a:ea typeface="Calibri"/>
                <a:cs typeface="Calibri"/>
              </a:rPr>
              <a:t>Endret innlevering av data fra kvartalsvis til tertialvis</a:t>
            </a:r>
          </a:p>
          <a:p>
            <a:pPr marL="539750" lvl="1" indent="-179705"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nb-NO" dirty="0">
                <a:ea typeface="+mn-lt"/>
                <a:cs typeface="+mn-lt"/>
              </a:rPr>
              <a:t>1. januar - 30. april</a:t>
            </a:r>
            <a:endParaRPr lang="nb-NO" dirty="0">
              <a:ea typeface="Calibri"/>
              <a:cs typeface="Calibri"/>
            </a:endParaRPr>
          </a:p>
          <a:p>
            <a:pPr marL="539750" lvl="1" indent="-179705"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nb-NO" dirty="0">
                <a:ea typeface="+mn-lt"/>
                <a:cs typeface="+mn-lt"/>
              </a:rPr>
              <a:t>1. mai - 31. august</a:t>
            </a:r>
            <a:endParaRPr lang="nb-NO" dirty="0">
              <a:ea typeface="Calibri"/>
              <a:cs typeface="Calibri"/>
            </a:endParaRPr>
          </a:p>
          <a:p>
            <a:pPr marL="539750" lvl="1" indent="-179705"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nb-NO" dirty="0">
                <a:ea typeface="+mn-lt"/>
                <a:cs typeface="+mn-lt"/>
              </a:rPr>
              <a:t>1. september - 31. desember</a:t>
            </a:r>
            <a:endParaRPr lang="nb-NO" dirty="0">
              <a:ea typeface="Calibri"/>
              <a:cs typeface="Calibri"/>
            </a:endParaRPr>
          </a:p>
          <a:p>
            <a:pPr marL="360045" indent="-360045"/>
            <a:r>
              <a:rPr lang="nb-NO" dirty="0">
                <a:ea typeface="Calibri"/>
                <a:cs typeface="Calibri"/>
              </a:rPr>
              <a:t>Kort </a:t>
            </a:r>
            <a:r>
              <a:rPr lang="nb-NO" dirty="0" err="1">
                <a:ea typeface="Calibri"/>
                <a:cs typeface="Calibri"/>
              </a:rPr>
              <a:t>erm</a:t>
            </a:r>
            <a:r>
              <a:rPr lang="nb-NO" dirty="0">
                <a:ea typeface="Calibri"/>
                <a:cs typeface="Calibri"/>
              </a:rPr>
              <a:t> i modul 2</a:t>
            </a:r>
          </a:p>
          <a:p>
            <a:pPr marL="360045" indent="-360045"/>
            <a:r>
              <a:rPr lang="nb-NO" dirty="0">
                <a:ea typeface="Calibri"/>
                <a:cs typeface="Calibri"/>
              </a:rPr>
              <a:t>Endret fra beskyttelsesutstyr til verneutstyr i modul 4</a:t>
            </a:r>
          </a:p>
          <a:p>
            <a:pPr marL="360045" indent="-360045"/>
            <a:r>
              <a:rPr lang="nb-NO" dirty="0">
                <a:ea typeface="Calibri"/>
                <a:cs typeface="Calibri"/>
              </a:rPr>
              <a:t>Tilvalg om bruk av hansker i modul 1</a:t>
            </a:r>
          </a:p>
          <a:p>
            <a:pPr marL="360045" indent="-360045"/>
            <a:r>
              <a:rPr lang="nb-NO">
                <a:ea typeface="Calibri"/>
                <a:cs typeface="Calibri"/>
              </a:rPr>
              <a:t>Nye grafer i rapportene</a:t>
            </a:r>
          </a:p>
          <a:p>
            <a:pPr marL="360045" indent="-360045"/>
            <a:r>
              <a:rPr lang="nb-NO" dirty="0">
                <a:ea typeface="Calibri"/>
                <a:cs typeface="Calibri"/>
              </a:rPr>
              <a:t>Oversikt over antall observasjoner pr tertial og forrige år</a:t>
            </a:r>
          </a:p>
          <a:p>
            <a:pPr marL="360045" indent="-360045"/>
            <a:r>
              <a:rPr lang="nb-NO" dirty="0">
                <a:ea typeface="Calibri"/>
                <a:cs typeface="Calibri"/>
              </a:rPr>
              <a:t>Varsling om kurs og spørretimer via epost i NOST vurderes</a:t>
            </a:r>
          </a:p>
          <a:p>
            <a:pPr marL="360045" indent="-360045"/>
            <a:r>
              <a:rPr lang="nb-NO" sz="2600" dirty="0">
                <a:ea typeface="Calibri"/>
                <a:cs typeface="Calibri"/>
              </a:rPr>
              <a:t>Kvalitativ studie om implementering og bruk av NOST</a:t>
            </a:r>
            <a:endParaRPr lang="nb-NO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dirty="0">
              <a:ea typeface="Calibri"/>
              <a:cs typeface="Calibri"/>
            </a:endParaRPr>
          </a:p>
          <a:p>
            <a:pPr marL="360045" indent="-360045"/>
            <a:endParaRPr lang="nb-NO">
              <a:ea typeface="Calibri"/>
              <a:cs typeface="Calibri"/>
            </a:endParaRPr>
          </a:p>
          <a:p>
            <a:pPr marL="360045" indent="-360045"/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277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65984C5-84B5-431A-92FE-5C46EAA55D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991" y="1595643"/>
            <a:ext cx="2111905" cy="422381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003721D-3A6F-1205-4377-FC9AE8FF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18428"/>
            <a:ext cx="10858500" cy="644022"/>
          </a:xfrm>
        </p:spPr>
        <p:txBody>
          <a:bodyPr/>
          <a:lstStyle/>
          <a:p>
            <a:r>
              <a:rPr lang="nb-NO" sz="4650" b="1">
                <a:ea typeface="Calibri"/>
                <a:cs typeface="Calibri"/>
              </a:rPr>
              <a:t>Hvordan dele data med koordinator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A2BBCD-8DFF-53D2-D64C-95821C805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30887"/>
          </a:xfrm>
        </p:spPr>
        <p:txBody>
          <a:bodyPr/>
          <a:lstStyle/>
          <a:p>
            <a:r>
              <a:rPr lang="nb-NO" sz="2800">
                <a:ea typeface="Calibri"/>
                <a:cs typeface="Calibri"/>
              </a:rPr>
              <a:t>Observatøren kan sende på to måter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482573-CC02-C136-1E41-4F627D5A4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100273" cy="403345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2400">
                <a:ea typeface="Calibri"/>
                <a:cs typeface="Calibri"/>
              </a:rPr>
              <a:t>Når sesjonen er ferdig kan observatøren velge å sende sesjonen umiddelbart til koordinator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>
                <a:ea typeface="Calibri"/>
                <a:cs typeface="Calibri"/>
              </a:rPr>
              <a:t>Gå inn på </a:t>
            </a:r>
            <a:r>
              <a:rPr lang="nb-NO" sz="2400" err="1">
                <a:ea typeface="Calibri"/>
                <a:cs typeface="Calibri"/>
              </a:rPr>
              <a:t>tellelisten</a:t>
            </a:r>
            <a:r>
              <a:rPr lang="nb-NO" sz="2400">
                <a:ea typeface="Calibri"/>
                <a:cs typeface="Calibri"/>
              </a:rPr>
              <a:t> i venstre hjørne </a:t>
            </a:r>
            <a:endParaRPr lang="nb-NO" sz="240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err="1">
                <a:ea typeface="Calibri"/>
                <a:cs typeface="Calibri"/>
              </a:rPr>
              <a:t>Scroll</a:t>
            </a:r>
            <a:r>
              <a:rPr lang="nb-NO" sz="2400">
                <a:ea typeface="Calibri"/>
                <a:cs typeface="Calibri"/>
              </a:rPr>
              <a:t> ned siden og velg "Send koordinator"</a:t>
            </a:r>
          </a:p>
          <a:p>
            <a:pPr marL="269875" indent="-269875"/>
            <a:endParaRPr lang="nb-NO" sz="2400">
              <a:ea typeface="Calibri"/>
              <a:cs typeface="Calibri"/>
            </a:endParaRPr>
          </a:p>
          <a:p>
            <a:pPr marL="269875" indent="-269875"/>
            <a:endParaRPr lang="nb-NO" sz="2400">
              <a:ea typeface="Calibri"/>
              <a:cs typeface="Calibri"/>
            </a:endParaRPr>
          </a:p>
          <a:p>
            <a:pPr marL="269875" indent="-269875"/>
            <a:endParaRPr lang="nb-NO" sz="2400">
              <a:ea typeface="Calibri"/>
              <a:cs typeface="Calibri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EDD9528-9F75-4532-B7DE-BF06581A02ED}"/>
              </a:ext>
            </a:extLst>
          </p:cNvPr>
          <p:cNvSpPr/>
          <p:nvPr/>
        </p:nvSpPr>
        <p:spPr>
          <a:xfrm>
            <a:off x="10012924" y="4851528"/>
            <a:ext cx="970383" cy="545397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F087FC5-91EA-4A81-80AE-B1D88BE0D9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517" y="1595643"/>
            <a:ext cx="2111905" cy="423896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B2166B8-E28E-44CF-9081-2A01DEC7DCBE}"/>
              </a:ext>
            </a:extLst>
          </p:cNvPr>
          <p:cNvSpPr/>
          <p:nvPr/>
        </p:nvSpPr>
        <p:spPr>
          <a:xfrm>
            <a:off x="6917086" y="2125043"/>
            <a:ext cx="740277" cy="441177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910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7B8479A0-D385-4ED5-883F-F44D95C4D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238" y="1883218"/>
            <a:ext cx="1465430" cy="303410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A9C0F13-7E9C-454D-B3B8-DA88D8C956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732" y="1883217"/>
            <a:ext cx="1507051" cy="303410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003721D-3A6F-1205-4377-FC9AE8FF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>
                <a:ea typeface="Calibri"/>
                <a:cs typeface="Calibri"/>
              </a:rPr>
              <a:t>Hvordan dele data med koordinator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57045D8-3A89-DBBF-742D-0108DF346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430887"/>
          </a:xfrm>
        </p:spPr>
        <p:txBody>
          <a:bodyPr/>
          <a:lstStyle/>
          <a:p>
            <a:r>
              <a:rPr lang="nb-NO" sz="2800">
                <a:ea typeface="Calibri"/>
                <a:cs typeface="Calibri"/>
              </a:rPr>
              <a:t>Etter en avsluttet sesjon fra hovedmenyen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482573-CC02-C136-1E41-4F627D5A4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5663422" cy="4033453"/>
          </a:xfrm>
        </p:spPr>
        <p:txBody>
          <a:bodyPr vert="horz" lIns="0" tIns="0" rIns="0" bIns="0" rtlCol="0" anchor="t">
            <a:normAutofit/>
          </a:bodyPr>
          <a:lstStyle/>
          <a:p>
            <a:pPr marL="269875" indent="-269875">
              <a:buFont typeface="Arial"/>
              <a:buChar char="•"/>
            </a:pPr>
            <a:r>
              <a:rPr lang="nb-NO" sz="2000">
                <a:ea typeface="+mn-lt"/>
                <a:cs typeface="Calibri"/>
              </a:rPr>
              <a:t>Velg "Ikke</a:t>
            </a:r>
            <a:r>
              <a:rPr lang="nb-NO" sz="2000">
                <a:ea typeface="+mn-lt"/>
                <a:cs typeface="+mn-lt"/>
              </a:rPr>
              <a:t> sendte sesjoner"</a:t>
            </a:r>
            <a:endParaRPr lang="nb-NO">
              <a:ea typeface="+mn-lt"/>
              <a:cs typeface="Calibri"/>
            </a:endParaRPr>
          </a:p>
          <a:p>
            <a:pPr marL="269875" indent="-269875">
              <a:buFont typeface="Arial"/>
              <a:buChar char="•"/>
            </a:pPr>
            <a:r>
              <a:rPr lang="nb-NO" sz="2000">
                <a:ea typeface="Calibri"/>
                <a:cs typeface="Calibri"/>
              </a:rPr>
              <a:t>Velg "Se detaljer" for aktuell sesjon slik at alle enkeltobservasjonene i sesjonen blir synlig </a:t>
            </a:r>
            <a:endParaRPr lang="nb-NO">
              <a:ea typeface="Calibri"/>
              <a:cs typeface="Calibri"/>
            </a:endParaRPr>
          </a:p>
          <a:p>
            <a:pPr marL="269875" indent="-269875">
              <a:buFont typeface="Arial"/>
              <a:buChar char="•"/>
            </a:pPr>
            <a:r>
              <a:rPr lang="nb-NO" sz="2000" err="1">
                <a:ea typeface="Calibri"/>
                <a:cs typeface="Calibri"/>
              </a:rPr>
              <a:t>Scroll</a:t>
            </a:r>
            <a:r>
              <a:rPr lang="nb-NO" sz="2000">
                <a:ea typeface="Calibri"/>
                <a:cs typeface="Calibri"/>
              </a:rPr>
              <a:t> ned siden og velg  "Send til koordinator"</a:t>
            </a:r>
            <a:endParaRPr lang="nb-NO">
              <a:cs typeface="Calibri"/>
            </a:endParaRPr>
          </a:p>
          <a:p>
            <a:pPr marL="269875" indent="-269875"/>
            <a:endParaRPr lang="nb-NO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000">
                <a:ea typeface="Calibri"/>
                <a:cs typeface="Calibri"/>
              </a:rPr>
              <a:t>Når dataene er sendt til koordinatoren har observatøren mistet muligheten til å redigere dataene.</a:t>
            </a:r>
          </a:p>
          <a:p>
            <a:pPr marL="0" indent="0">
              <a:buNone/>
            </a:pPr>
            <a:r>
              <a:rPr lang="nb-NO" sz="2000">
                <a:ea typeface="Calibri"/>
                <a:cs typeface="Calibri"/>
              </a:rPr>
              <a:t>Er det behov for endringer etter at dataene er sendt må dette gjøres av koordinatoren.</a:t>
            </a:r>
            <a:endParaRPr lang="en-US" sz="2000">
              <a:ea typeface="+mn-lt"/>
              <a:cs typeface="+mn-lt"/>
            </a:endParaRPr>
          </a:p>
          <a:p>
            <a:pPr marL="269875" indent="-269875"/>
            <a:endParaRPr lang="nb-NO">
              <a:ea typeface="Calibri"/>
              <a:cs typeface="Calibri"/>
            </a:endParaRP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0B634B6E-689E-D455-51AF-B9C1CF1F65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226" y="1883218"/>
            <a:ext cx="1507052" cy="309156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545F7CE-5ECA-4E5D-9E9A-0BD50785ADF1}"/>
              </a:ext>
            </a:extLst>
          </p:cNvPr>
          <p:cNvSpPr/>
          <p:nvPr/>
        </p:nvSpPr>
        <p:spPr>
          <a:xfrm>
            <a:off x="10409978" y="3951063"/>
            <a:ext cx="808653" cy="535782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B509E7A-0D0A-49CD-A849-5CAC4D269761}"/>
              </a:ext>
            </a:extLst>
          </p:cNvPr>
          <p:cNvSpPr/>
          <p:nvPr/>
        </p:nvSpPr>
        <p:spPr>
          <a:xfrm>
            <a:off x="6507186" y="2949443"/>
            <a:ext cx="1185051" cy="535782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5C10F0A-2D74-4BBD-8B15-17DC134F980C}"/>
              </a:ext>
            </a:extLst>
          </p:cNvPr>
          <p:cNvSpPr/>
          <p:nvPr/>
        </p:nvSpPr>
        <p:spPr>
          <a:xfrm>
            <a:off x="8902927" y="3587062"/>
            <a:ext cx="685519" cy="535782"/>
          </a:xfrm>
          <a:prstGeom prst="ellipse">
            <a:avLst/>
          </a:prstGeom>
          <a:noFill/>
          <a:ln>
            <a:solidFill>
              <a:srgbClr val="F3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797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FDEDF-0A08-45F2-9547-D2A4F3D2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650" b="1" dirty="0">
                <a:ea typeface="+mj-lt"/>
                <a:cs typeface="+mj-lt"/>
              </a:rPr>
              <a:t>Oversikt over sendte sesjoner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8AEED7-2EDA-56EE-2226-67DB39182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I hovedmenyen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69B388E-8C9D-CA2F-D3F2-19EB34335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2106118"/>
            <a:ext cx="6366201" cy="4033453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Observatøren kan se sendte sesjoner ved å gå inn på "Sendte sesjoner" i hovedmenyen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Her kan man gå inn på hver enkelte sesjon, se detaljene på den enkelte observasjon (kort) og finne kort oppsummering av resultater fra sesjonen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Man kan også laste ned dataene som Excel fil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Det er ikke mulig å redigere sendte sesjoner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>
                <a:ea typeface="Calibri"/>
                <a:cs typeface="Calibri"/>
              </a:rPr>
              <a:t>Koordinatoren kan redigere dataene fra </a:t>
            </a:r>
            <a:r>
              <a:rPr lang="nb-NO" sz="2000" err="1">
                <a:ea typeface="Calibri"/>
                <a:cs typeface="Calibri"/>
              </a:rPr>
              <a:t>admin.grensesnittet</a:t>
            </a:r>
            <a:r>
              <a:rPr lang="nb-NO" sz="2000">
                <a:ea typeface="Calibri"/>
                <a:cs typeface="Calibri"/>
              </a:rPr>
              <a:t>. </a:t>
            </a:r>
          </a:p>
          <a:p>
            <a:pPr marL="269875" indent="-269875">
              <a:buChar char="•"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cs typeface="Calibri"/>
            </a:endParaRPr>
          </a:p>
          <a:p>
            <a:pPr marL="269875" indent="-269875"/>
            <a:endParaRPr lang="nb-NO">
              <a:cs typeface="Calibri"/>
            </a:endParaRP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9424C87B-710D-A81D-A9F2-C4553C3CC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234" y="1662953"/>
            <a:ext cx="2320766" cy="4921624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A9ABD6D8-9798-13E0-6FB4-1547C1621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484" y="1715247"/>
            <a:ext cx="2328502" cy="48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1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42D1D77-B0B7-1316-CB67-03C11B85B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0" i="0" u="none" strike="noStrike">
                <a:solidFill>
                  <a:srgbClr val="222222"/>
                </a:solidFill>
                <a:effectLst/>
                <a:latin typeface="Brandon Text"/>
              </a:rPr>
              <a:t>Koordinator/</a:t>
            </a:r>
            <a:r>
              <a:rPr lang="nb-NO" sz="1800" b="0" i="0" u="none" strike="noStrike" err="1">
                <a:solidFill>
                  <a:srgbClr val="222222"/>
                </a:solidFill>
                <a:effectLst/>
                <a:latin typeface="Brandon Text"/>
              </a:rPr>
              <a:t>admin</a:t>
            </a:r>
            <a:r>
              <a:rPr lang="nb-NO" sz="1800" b="0" i="0" u="none" strike="noStrike">
                <a:solidFill>
                  <a:srgbClr val="222222"/>
                </a:solidFill>
                <a:effectLst/>
                <a:latin typeface="Brandon Text"/>
              </a:rPr>
              <a:t>: </a:t>
            </a:r>
            <a:r>
              <a:rPr lang="nb-NO" sz="1800" b="0" i="0" u="sng" strike="noStrike">
                <a:solidFill>
                  <a:srgbClr val="386E84"/>
                </a:solidFill>
                <a:effectLst/>
                <a:latin typeface="Brandon Text"/>
                <a:hlinkClick r:id="rId2"/>
              </a:rPr>
              <a:t>https://admin-nost.fhi.no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7B6EB68-45D1-99AA-F723-66B23725AA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Administrasjonsgrensesnittet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EEBD47-3307-B462-AF55-FD4B2923F2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EF783D4-DD50-E858-E5DB-0FFEC0872475}"/>
              </a:ext>
            </a:extLst>
          </p:cNvPr>
          <p:cNvSpPr txBox="1"/>
          <p:nvPr/>
        </p:nvSpPr>
        <p:spPr>
          <a:xfrm>
            <a:off x="1627271" y="1866786"/>
            <a:ext cx="704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026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CCB6064-F143-224E-89B0-D1294B58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Koordinators oppgaver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E9F45DC-F51E-32F2-0F00-9C478D75D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646" y="1497932"/>
            <a:ext cx="5157787" cy="4736701"/>
          </a:xfrm>
        </p:spPr>
        <p:txBody>
          <a:bodyPr>
            <a:normAutofit/>
          </a:bodyPr>
          <a:lstStyle/>
          <a:p>
            <a:r>
              <a:rPr lang="nb-NO" sz="2200" b="0" i="0">
                <a:solidFill>
                  <a:srgbClr val="222222"/>
                </a:solidFill>
                <a:effectLst/>
              </a:rPr>
              <a:t>Koordinator vil fungere som en "superbruker" og må ha god kjennskap til alle deler av NOST</a:t>
            </a:r>
            <a:endParaRPr lang="nb-NO" sz="2200"/>
          </a:p>
          <a:p>
            <a:r>
              <a:rPr lang="nb-NO" sz="2200"/>
              <a:t>Koordinator har det overordnede koordineringsansvaret for observasjon </a:t>
            </a:r>
          </a:p>
          <a:p>
            <a:r>
              <a:rPr lang="nb-NO" sz="2200"/>
              <a:t>Det kan være flere koordinatorer ved en enhet​</a:t>
            </a:r>
          </a:p>
          <a:p>
            <a:endParaRPr lang="nb-NO" sz="22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C5ED76C5-AEE9-0DA1-739C-EB705978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9004" y="1497932"/>
            <a:ext cx="4876383" cy="4736701"/>
          </a:xfrm>
        </p:spPr>
        <p:txBody>
          <a:bodyPr vert="horz" lIns="0" tIns="0" rIns="0" bIns="0" rtlCol="0" anchor="t">
            <a:normAutofit/>
          </a:bodyPr>
          <a:lstStyle/>
          <a:p>
            <a:pPr marL="360045" indent="-360045"/>
            <a:r>
              <a:rPr lang="nb-NO" sz="2200" dirty="0"/>
              <a:t>Oppgavene er: </a:t>
            </a:r>
            <a:endParaRPr lang="en-US" dirty="0"/>
          </a:p>
          <a:p>
            <a:pPr lvl="1"/>
            <a:r>
              <a:rPr lang="nb-NO" sz="2200" dirty="0"/>
              <a:t>Opprette struktur (husk min. 5 av en profesjon i avdelingen)</a:t>
            </a:r>
            <a:endParaRPr lang="nb-NO" sz="2200" dirty="0">
              <a:ea typeface="Calibri"/>
              <a:cs typeface="Calibri"/>
            </a:endParaRPr>
          </a:p>
          <a:p>
            <a:pPr lvl="1"/>
            <a:r>
              <a:rPr lang="nb-NO" sz="2200" dirty="0"/>
              <a:t>Administrere observatører</a:t>
            </a:r>
            <a:endParaRPr lang="nb-NO" sz="2200" dirty="0">
              <a:ea typeface="Calibri"/>
              <a:cs typeface="Calibri"/>
            </a:endParaRPr>
          </a:p>
          <a:p>
            <a:pPr lvl="1"/>
            <a:r>
              <a:rPr lang="nb-NO" sz="2200" dirty="0"/>
              <a:t>Holde oversikt over antall observasjoner</a:t>
            </a:r>
            <a:endParaRPr lang="nb-NO" sz="2200" dirty="0">
              <a:ea typeface="Calibri"/>
              <a:cs typeface="Calibri"/>
            </a:endParaRPr>
          </a:p>
          <a:p>
            <a:pPr lvl="1"/>
            <a:r>
              <a:rPr lang="nb-NO" sz="2200" dirty="0"/>
              <a:t>Ta ut rapporter til avdelingene</a:t>
            </a:r>
            <a:endParaRPr lang="nb-NO" sz="2200" dirty="0">
              <a:ea typeface="Calibri"/>
              <a:cs typeface="Calibri"/>
            </a:endParaRPr>
          </a:p>
          <a:p>
            <a:pPr marL="360045" indent="-360045"/>
            <a:endParaRPr lang="nb-NO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19BF297-3FDA-6480-967B-E527BECB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5061"/>
            <a:ext cx="12192000" cy="29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6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88BE-7003-F637-6381-B83D7DD8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6" y="806116"/>
            <a:ext cx="4898401" cy="1288301"/>
          </a:xfrm>
        </p:spPr>
        <p:txBody>
          <a:bodyPr anchor="t">
            <a:normAutofit/>
          </a:bodyPr>
          <a:lstStyle/>
          <a:p>
            <a:r>
              <a:rPr lang="en-US"/>
              <a:t>Bruk </a:t>
            </a:r>
            <a:r>
              <a:rPr lang="en-US" err="1"/>
              <a:t>dataene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forbedringsarbeid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39917-31BD-5B92-92ED-ADFE7BE07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16" y="2407069"/>
            <a:ext cx="4898400" cy="3933770"/>
          </a:xfrm>
        </p:spPr>
        <p:txBody>
          <a:bodyPr vert="horz" lIns="0" tIns="0" rIns="0" bIns="0" rtlCol="0" anchor="t">
            <a:normAutofit/>
          </a:bodyPr>
          <a:lstStyle/>
          <a:p>
            <a:pPr marL="269875" indent="-269875"/>
            <a:r>
              <a:rPr lang="nb-NO" dirty="0"/>
              <a:t>Nye grafer viser trender pr indikasjon pr avdeling eller pr profesjon</a:t>
            </a:r>
            <a:endParaRPr lang="nb-NO" dirty="0">
              <a:ea typeface="Calibri"/>
              <a:cs typeface="Calibri"/>
            </a:endParaRPr>
          </a:p>
          <a:p>
            <a:pPr marL="269875" indent="-269875"/>
            <a:r>
              <a:rPr lang="nb-NO" dirty="0">
                <a:ea typeface="Calibri"/>
                <a:cs typeface="Calibri"/>
              </a:rPr>
              <a:t>Erfaringer f.eks. relatert til passering av sprit må tas lokalt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B29EF-8540-1FEB-2F61-F2BCFE22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48" y="0"/>
            <a:ext cx="564070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285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5D2FE-B49C-4064-898D-26119B03B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Straks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kommer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litt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nyttig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informasjon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BD56A-4516-6C24-1F09-706F8E767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3546893"/>
            <a:ext cx="10515600" cy="800219"/>
          </a:xfrm>
        </p:spPr>
        <p:txBody>
          <a:bodyPr/>
          <a:lstStyle/>
          <a:p>
            <a:r>
              <a:rPr lang="en-US" sz="5200" dirty="0" err="1">
                <a:ea typeface="Calibri"/>
                <a:cs typeface="Calibri"/>
              </a:rPr>
              <a:t>Spørsmål</a:t>
            </a:r>
            <a:r>
              <a:rPr lang="en-US" sz="5200" dirty="0">
                <a:ea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32509-C9BD-766B-C711-2A7786EC0D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08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49B29-4F72-4773-AB05-90DEC5F69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BC7DE34-0C4A-E4CF-5132-1B2C1EA2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Begrepene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5EE3289-FB01-EC08-2262-EC8FAF40F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nb-NO" sz="2750" dirty="0">
                <a:ea typeface="Calibri"/>
                <a:cs typeface="Calibri"/>
              </a:rPr>
              <a:t>Minner om disse igjen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59D5653-23CE-7065-A325-10585E6F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1852654"/>
            <a:ext cx="10858500" cy="4286917"/>
          </a:xfrm>
        </p:spPr>
        <p:txBody>
          <a:bodyPr vert="horz" lIns="0" tIns="0" rIns="0" bIns="0" rtlCol="0" anchor="t">
            <a:noAutofit/>
          </a:bodyPr>
          <a:lstStyle/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Indikasjon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årsaken til at håndhygiene skal utføres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/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Anledning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når en eller flere indikasjoner er tilstede slik at det er behov for å utføre håndhygiene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Pasientsone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- Pasienten og alle gjenstander som er tilegnet pasienten i situasjonen (seng, nattbord, iv. stativ osv</a:t>
            </a:r>
            <a:r>
              <a:rPr lang="nb-NO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.).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Helsetjenesteområde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alle andre områder, inkludert andre pasienters og deres pasientsoner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observasjon  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- en registrert anledning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Ett kort  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- en registrering i NOST (en observasjon av en anledning for håndhygiene for en person. I ett stell registreres flere anledninger/kort per person</a:t>
            </a:r>
            <a:r>
              <a:rPr lang="nb-NO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fontAlgn="base"/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Sesjon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en samling observasjoner ved samme avdeling gjennomført i en sammenhengende tidsperiode (ofte 20-30 minutter</a:t>
            </a:r>
            <a:r>
              <a:rPr lang="nb-NO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nb-NO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60045" indent="-360045"/>
            <a:endParaRPr lang="nb-NO" sz="2000">
              <a:solidFill>
                <a:srgbClr val="22222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094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9C533-F996-9763-5D34-A304808F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687656"/>
            <a:ext cx="10858500" cy="705642"/>
          </a:xfrm>
        </p:spPr>
        <p:txBody>
          <a:bodyPr/>
          <a:lstStyle/>
          <a:p>
            <a:r>
              <a:rPr lang="nb-NO">
                <a:ea typeface="+mj-lt"/>
                <a:cs typeface="+mj-lt"/>
              </a:rPr>
              <a:t>Innrapportering og sertifisering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F71003-D014-D849-0669-B3B61C469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689F4FE-88DE-9552-96AF-48FC2E852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60045" indent="-36004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600" dirty="0">
                <a:solidFill>
                  <a:srgbClr val="222222"/>
                </a:solidFill>
                <a:latin typeface="Calibri"/>
                <a:cs typeface="Calibri"/>
              </a:rPr>
              <a:t>1. januar - 30. April</a:t>
            </a:r>
            <a:endParaRPr lang="en-US" sz="2600" dirty="0">
              <a:latin typeface="Calibri"/>
              <a:cs typeface="Calibri"/>
            </a:endParaRPr>
          </a:p>
          <a:p>
            <a:pPr marL="360045" indent="-36004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600" dirty="0">
                <a:solidFill>
                  <a:srgbClr val="222222"/>
                </a:solidFill>
                <a:latin typeface="Calibri"/>
                <a:cs typeface="Calibri"/>
              </a:rPr>
              <a:t>1. mai - 31. August</a:t>
            </a:r>
            <a:endParaRPr lang="en-US" sz="2600" dirty="0">
              <a:latin typeface="Calibri"/>
              <a:cs typeface="Calibri"/>
            </a:endParaRPr>
          </a:p>
          <a:p>
            <a:pPr marL="360045" indent="-36004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2600" dirty="0">
                <a:solidFill>
                  <a:srgbClr val="222222"/>
                </a:solidFill>
                <a:latin typeface="Calibri"/>
                <a:cs typeface="Calibri"/>
              </a:rPr>
              <a:t>1. september - 31. desember</a:t>
            </a:r>
            <a:endParaRPr lang="en-US" sz="2600" dirty="0">
              <a:latin typeface="Calibri"/>
              <a:cs typeface="Calibri"/>
            </a:endParaRPr>
          </a:p>
          <a:p>
            <a:pPr marL="360045" indent="-360045"/>
            <a:endParaRPr lang="nb-NO" sz="2200">
              <a:latin typeface="Arial"/>
              <a:cs typeface="Arial"/>
            </a:endParaRPr>
          </a:p>
          <a:p>
            <a:pPr marL="360045" indent="-360045"/>
            <a:r>
              <a:rPr lang="nb-NO" sz="2200" dirty="0">
                <a:solidFill>
                  <a:srgbClr val="222222"/>
                </a:solidFill>
                <a:latin typeface="Arial"/>
                <a:cs typeface="Arial"/>
              </a:rPr>
              <a:t>Koordinatorer kan gjennomføre standardisert opplæring av observatører ved egen enhet, men bør selv ha gjennomført minst 90 observatører før rollen som kursleder (gjelder modulen 4 indikasjoner), eller gjennomført resertifiseringskurs. </a:t>
            </a:r>
            <a:endParaRPr lang="en-US" sz="2200" dirty="0">
              <a:latin typeface="Arial"/>
              <a:cs typeface="Arial"/>
            </a:endParaRPr>
          </a:p>
          <a:p>
            <a:pPr marL="360045" indent="-360045"/>
            <a:r>
              <a:rPr lang="nb-NO" sz="2100" dirty="0">
                <a:solidFill>
                  <a:srgbClr val="222222"/>
                </a:solidFill>
                <a:latin typeface="Arial"/>
                <a:cs typeface="Arial"/>
              </a:rPr>
              <a:t>For å opprettholde sertifiseringen må </a:t>
            </a:r>
            <a:r>
              <a:rPr lang="nb-NO" sz="2100" b="1" dirty="0">
                <a:solidFill>
                  <a:srgbClr val="222222"/>
                </a:solidFill>
                <a:latin typeface="Arial"/>
                <a:cs typeface="Arial"/>
              </a:rPr>
              <a:t>koordinator og observatør </a:t>
            </a:r>
            <a:r>
              <a:rPr lang="nb-NO" sz="2100" dirty="0">
                <a:solidFill>
                  <a:srgbClr val="222222"/>
                </a:solidFill>
                <a:latin typeface="Arial"/>
                <a:cs typeface="Arial"/>
              </a:rPr>
              <a:t>gjennomføre minst 90 observasjoner per kalenderår som innrapporteres den nasjonale databanken.</a:t>
            </a:r>
            <a:endParaRPr lang="nb-NO" sz="2100" dirty="0">
              <a:solidFill>
                <a:srgbClr val="393C61"/>
              </a:solidFill>
              <a:latin typeface="Arial"/>
              <a:cs typeface="Arial"/>
            </a:endParaRPr>
          </a:p>
          <a:p>
            <a:pPr marL="360045" indent="-360045"/>
            <a:endParaRPr lang="nb-NO" sz="2200" dirty="0">
              <a:solidFill>
                <a:srgbClr val="222222"/>
              </a:solidFill>
              <a:latin typeface="Arial"/>
              <a:cs typeface="Arial"/>
            </a:endParaRPr>
          </a:p>
          <a:p>
            <a:pPr marL="360045" indent="-360045"/>
            <a:endParaRPr lang="nb-NO" sz="2200" dirty="0">
              <a:latin typeface="Arial"/>
              <a:cs typeface="Arial"/>
            </a:endParaRPr>
          </a:p>
          <a:p>
            <a:pPr marL="360045" indent="-360045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22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44D9E-DC48-4006-AF31-33350927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Håndbok for NOST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E8B511C-5652-0AEB-C09F-F0E9FA76E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224" y="1363702"/>
            <a:ext cx="10858500" cy="846642"/>
          </a:xfrm>
        </p:spPr>
        <p:txBody>
          <a:bodyPr/>
          <a:lstStyle/>
          <a:p>
            <a:r>
              <a:rPr lang="nb-NO"/>
              <a:t>Siden hvor dere skal finne «alt» dere lurer på </a:t>
            </a:r>
          </a:p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1C1B4E-D2AD-4C94-A290-D4E11C4F0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endParaRPr lang="nb-NO" sz="2400"/>
          </a:p>
          <a:p>
            <a:r>
              <a:rPr lang="nb-NO" sz="2400"/>
              <a:t>Temaside for håndhygiene: </a:t>
            </a:r>
            <a:r>
              <a:rPr lang="nb-NO" sz="2400">
                <a:hlinkClick r:id="rId2"/>
              </a:rPr>
              <a:t>https://www.fhi.no/sm/handhygiene/</a:t>
            </a:r>
            <a:endParaRPr lang="nb-NO" sz="2400"/>
          </a:p>
          <a:p>
            <a:r>
              <a:rPr lang="nb-NO" sz="2400"/>
              <a:t>Det er mulig å abonnere på oppdateringer/endringer i begge håndbøker</a:t>
            </a:r>
          </a:p>
          <a:p>
            <a:endParaRPr lang="nb-NO" sz="24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DEC3D0-D4CC-AC15-8CFF-2CDC86FB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363" y="364333"/>
            <a:ext cx="3400900" cy="238158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CEE5C89-EB70-5559-AC0B-365FE06B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846" y="5135054"/>
            <a:ext cx="6236258" cy="135861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6774181-195A-D82B-D329-37063700F0EF}"/>
              </a:ext>
            </a:extLst>
          </p:cNvPr>
          <p:cNvSpPr/>
          <p:nvPr/>
        </p:nvSpPr>
        <p:spPr>
          <a:xfrm>
            <a:off x="9644185" y="5799015"/>
            <a:ext cx="562707" cy="586154"/>
          </a:xfrm>
          <a:prstGeom prst="ellipse">
            <a:avLst/>
          </a:prstGeom>
          <a:noFill/>
          <a:ln>
            <a:solidFill>
              <a:srgbClr val="D14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5D1479A-F712-62C2-3640-3D381DA31989}"/>
              </a:ext>
            </a:extLst>
          </p:cNvPr>
          <p:cNvCxnSpPr>
            <a:cxnSpLocks/>
          </p:cNvCxnSpPr>
          <p:nvPr/>
        </p:nvCxnSpPr>
        <p:spPr>
          <a:xfrm>
            <a:off x="7573108" y="4439138"/>
            <a:ext cx="2191557" cy="1596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1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A894-20AC-27E3-6F82-2AF35EE0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50" dirty="0" err="1">
                <a:ea typeface="Calibri"/>
                <a:cs typeface="Calibri"/>
              </a:rPr>
              <a:t>Hva</a:t>
            </a:r>
            <a:r>
              <a:rPr lang="en-US" sz="4650" dirty="0">
                <a:ea typeface="Calibri"/>
                <a:cs typeface="Calibri"/>
              </a:rPr>
              <a:t> </a:t>
            </a:r>
            <a:r>
              <a:rPr lang="en-US" sz="4650" dirty="0" err="1">
                <a:ea typeface="Calibri"/>
                <a:cs typeface="Calibri"/>
              </a:rPr>
              <a:t>kommer</a:t>
            </a:r>
            <a:r>
              <a:rPr lang="en-US" sz="4650" dirty="0">
                <a:ea typeface="Calibri"/>
                <a:cs typeface="Calibri"/>
              </a:rPr>
              <a:t> </a:t>
            </a:r>
            <a:r>
              <a:rPr lang="en-US" sz="4650" dirty="0" err="1">
                <a:ea typeface="Calibri"/>
                <a:cs typeface="Calibri"/>
              </a:rPr>
              <a:t>i</a:t>
            </a:r>
            <a:r>
              <a:rPr lang="en-US" sz="4650" dirty="0">
                <a:ea typeface="Calibri"/>
                <a:cs typeface="Calibri"/>
              </a:rPr>
              <a:t> NOST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BF2A2-FBA4-E8ED-4C84-7F8AFA9AF4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293E6-8B41-0F34-4165-82D9EB7F6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60045" indent="-360045"/>
            <a:r>
              <a:rPr lang="nb-NO" dirty="0">
                <a:ea typeface="Calibri"/>
                <a:cs typeface="Calibri"/>
              </a:rPr>
              <a:t>Utvikling av hanskemodulen er høyt prioritert </a:t>
            </a:r>
            <a:endParaRPr lang="en-US" dirty="0"/>
          </a:p>
          <a:p>
            <a:pPr marL="360045" indent="-360045"/>
            <a:r>
              <a:rPr lang="nb-NO" dirty="0">
                <a:ea typeface="Calibri"/>
                <a:cs typeface="Calibri"/>
              </a:rPr>
              <a:t>Få inn bruk av hansker i grafer for håndhygiene</a:t>
            </a:r>
            <a:endParaRPr lang="nb-NO"/>
          </a:p>
          <a:p>
            <a:pPr marL="360045" indent="-360045"/>
            <a:r>
              <a:rPr lang="nb-NO" dirty="0">
                <a:ea typeface="Calibri"/>
                <a:cs typeface="Calibri"/>
              </a:rPr>
              <a:t>Koordinator må bekrefte at observatører er sertifiserte/</a:t>
            </a:r>
            <a:r>
              <a:rPr lang="nb-NO" dirty="0" err="1">
                <a:ea typeface="Calibri"/>
                <a:cs typeface="Calibri"/>
              </a:rPr>
              <a:t>resertifiserte</a:t>
            </a:r>
            <a:r>
              <a:rPr lang="nb-NO" dirty="0">
                <a:ea typeface="Calibri"/>
                <a:cs typeface="Calibri"/>
              </a:rPr>
              <a:t> </a:t>
            </a:r>
          </a:p>
          <a:p>
            <a:pPr marL="360045" indent="-360045"/>
            <a:r>
              <a:rPr lang="nb-NO" dirty="0">
                <a:ea typeface="Calibri"/>
                <a:cs typeface="Calibri"/>
              </a:rPr>
              <a:t>Oppsett for kommunehelsetjenesten</a:t>
            </a:r>
          </a:p>
          <a:p>
            <a:pPr marL="360045" indent="-360045"/>
            <a:endParaRPr lang="nb-NO" dirty="0">
              <a:ea typeface="Calibri"/>
              <a:cs typeface="Calibri"/>
            </a:endParaRPr>
          </a:p>
          <a:p>
            <a:pPr marL="360045" indent="-360045"/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827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95686-5A98-C41A-0468-9422CA14D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60045" indent="-360045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Send </a:t>
            </a:r>
            <a:r>
              <a:rPr lang="en-US" err="1">
                <a:ea typeface="Calibri"/>
                <a:cs typeface="Calibri"/>
              </a:rPr>
              <a:t>gjerne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innspill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 dirty="0">
                <a:solidFill>
                  <a:srgbClr val="222222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393C61"/>
                </a:solidFill>
                <a:ea typeface="Calibri"/>
                <a:cs typeface="Calibri"/>
                <a:hlinkClick r:id="rId2"/>
              </a:rPr>
              <a:t>nost@fhi.no</a:t>
            </a:r>
            <a:endParaRPr lang="en-US">
              <a:solidFill>
                <a:srgbClr val="393C61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C7D6-F739-9D91-4862-5C94A3970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3623837"/>
            <a:ext cx="10515600" cy="723275"/>
          </a:xfrm>
        </p:spPr>
        <p:txBody>
          <a:bodyPr/>
          <a:lstStyle/>
          <a:p>
            <a:r>
              <a:rPr lang="en-US" sz="4700" dirty="0">
                <a:ea typeface="Calibri"/>
                <a:cs typeface="Calibri"/>
              </a:rPr>
              <a:t>Har du </a:t>
            </a:r>
            <a:r>
              <a:rPr lang="en-US" sz="4700" dirty="0" err="1">
                <a:ea typeface="Calibri"/>
                <a:cs typeface="Calibri"/>
              </a:rPr>
              <a:t>innspill</a:t>
            </a:r>
            <a:r>
              <a:rPr lang="en-US" sz="4700" dirty="0">
                <a:ea typeface="Calibri"/>
                <a:cs typeface="Calibri"/>
              </a:rPr>
              <a:t> </a:t>
            </a:r>
            <a:r>
              <a:rPr lang="en-US" sz="4700" dirty="0" err="1">
                <a:ea typeface="Calibri"/>
                <a:cs typeface="Calibri"/>
              </a:rPr>
              <a:t>til</a:t>
            </a:r>
            <a:r>
              <a:rPr lang="en-US" sz="4700" dirty="0">
                <a:ea typeface="Calibri"/>
                <a:cs typeface="Calibri"/>
              </a:rPr>
              <a:t> </a:t>
            </a:r>
            <a:r>
              <a:rPr lang="en-US" sz="4700" dirty="0" err="1">
                <a:ea typeface="Calibri"/>
                <a:cs typeface="Calibri"/>
              </a:rPr>
              <a:t>forbedringer</a:t>
            </a:r>
            <a:r>
              <a:rPr lang="en-US" sz="4700" dirty="0">
                <a:ea typeface="Calibri"/>
                <a:cs typeface="Calibri"/>
              </a:rPr>
              <a:t> </a:t>
            </a:r>
            <a:r>
              <a:rPr lang="en-US" sz="4700" dirty="0" err="1">
                <a:ea typeface="Calibri"/>
                <a:cs typeface="Calibri"/>
              </a:rPr>
              <a:t>i</a:t>
            </a:r>
            <a:r>
              <a:rPr lang="en-US" sz="4700" dirty="0">
                <a:ea typeface="Calibri"/>
                <a:cs typeface="Calibri"/>
              </a:rPr>
              <a:t> NOST?</a:t>
            </a:r>
            <a:endParaRPr lang="en-US" sz="47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3497E-13C7-45E8-4BE7-78BA798A31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72124" y="662524"/>
            <a:ext cx="4326362" cy="2884241"/>
          </a:xfrm>
        </p:spPr>
      </p:pic>
    </p:spTree>
    <p:extLst>
      <p:ext uri="{BB962C8B-B14F-4D97-AF65-F5344CB8AC3E}">
        <p14:creationId xmlns:p14="http://schemas.microsoft.com/office/powerpoint/2010/main" val="126827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17455E5-3D85-2906-36EC-592A5AC7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Begrepene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413B0F8-4402-60C3-AE66-75B964B2F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nb-NO" sz="2750" dirty="0">
                <a:ea typeface="Calibri"/>
                <a:cs typeface="Calibri"/>
              </a:rPr>
              <a:t>Disse må dere ha stålkontroll på!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8B22639-243C-1D56-840F-599813FDF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24" y="1852654"/>
            <a:ext cx="10858500" cy="4286917"/>
          </a:xfrm>
        </p:spPr>
        <p:txBody>
          <a:bodyPr vert="horz" lIns="0" tIns="0" rIns="0" bIns="0" rtlCol="0" anchor="t">
            <a:noAutofit/>
          </a:bodyPr>
          <a:lstStyle/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Indikasjon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årsaken til at håndhygiene skal utføres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/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Anledning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når en eller flere indikasjoner er tilstede slik at det er behov for å utføre håndhygiene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Pasientsone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- Pasienten og alle gjenstander som er tilegnet pasienten i situasjonen (seng, nattbord, iv. stativ osv</a:t>
            </a:r>
            <a:r>
              <a:rPr lang="nb-NO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.).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Helsetjenesteområde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alle andre områder, inkludert andre pasienters og deres pasientsoner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observasjon  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- en registrert anledning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Ett kort  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- en registrering i NOST (en observasjon av en anledning for håndhygiene for en person. I ett stell registreres flere anledninger/kort per person</a:t>
            </a:r>
            <a:r>
              <a:rPr lang="nb-NO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lang="en-US" sz="20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360045" indent="-360045" fontAlgn="base"/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Sesjon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– en samling observasjoner ved samme avdeling gjennomført i en sammenhengende tidsperiode (ofte 20-30 minutter</a:t>
            </a:r>
            <a:r>
              <a:rPr lang="nb-NO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nb-NO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60045" indent="-360045"/>
            <a:endParaRPr lang="nb-NO" sz="2000">
              <a:solidFill>
                <a:srgbClr val="22222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27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CC702-3753-5E56-F26A-12C87633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0095"/>
            <a:ext cx="10515600" cy="1325563"/>
          </a:xfrm>
        </p:spPr>
        <p:txBody>
          <a:bodyPr anchor="t">
            <a:normAutofit/>
          </a:bodyPr>
          <a:lstStyle/>
          <a:p>
            <a:r>
              <a:rPr lang="nb-NO" sz="4300" b="0" i="0">
                <a:effectLst/>
              </a:rPr>
              <a:t>Nasjonal mal for observasjon av håndhygiene</a:t>
            </a:r>
            <a:br>
              <a:rPr lang="nb-NO" sz="4300" b="0" i="0">
                <a:effectLst/>
              </a:rPr>
            </a:br>
            <a:endParaRPr lang="nb-NO" sz="430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ECD046-6B54-130F-CB32-25868986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0150"/>
            <a:ext cx="5157787" cy="823912"/>
          </a:xfrm>
        </p:spPr>
        <p:txBody>
          <a:bodyPr>
            <a:normAutofit/>
          </a:bodyPr>
          <a:lstStyle/>
          <a:p>
            <a:r>
              <a:rPr lang="nb-NO"/>
              <a:t>Ny  mal januar 2025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7F2877-0245-0596-8BC8-8D40419EC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48289"/>
            <a:ext cx="5157787" cy="4486344"/>
          </a:xfrm>
        </p:spPr>
        <p:txBody>
          <a:bodyPr vert="horz" lIns="0" tIns="0" rIns="0" bIns="0" rtlCol="0" anchor="t">
            <a:normAutofit/>
          </a:bodyPr>
          <a:lstStyle/>
          <a:p>
            <a:pPr marL="360045" indent="-360045">
              <a:lnSpc>
                <a:spcPct val="110000"/>
              </a:lnSpc>
            </a:pPr>
            <a:r>
              <a:rPr lang="nb-NO" sz="2400" dirty="0"/>
              <a:t>Manualen beskriver hvordan indikasjonene for håndhygiene skal forstås og registreres i modul 1     “4 indikasjoner”</a:t>
            </a:r>
            <a:endParaRPr lang="en-US" sz="2400" dirty="0">
              <a:ea typeface="Calibri"/>
              <a:cs typeface="Calibri"/>
            </a:endParaRPr>
          </a:p>
          <a:p>
            <a:pPr marL="360045" indent="-360045">
              <a:lnSpc>
                <a:spcPct val="110000"/>
              </a:lnSpc>
            </a:pPr>
            <a:r>
              <a:rPr lang="nb-NO" sz="2400" dirty="0"/>
              <a:t>Lagt inn eksempler på senarioer for de ulike indikasjonene og hvordan de skal registreres, eller ikke registreres</a:t>
            </a:r>
            <a:endParaRPr lang="nb-NO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1F5EC-5990-1B4A-8803-62D84219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76" y="1748971"/>
            <a:ext cx="4075419" cy="3969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40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B76BA0-7A4D-CDE0-E5A6-6312DE20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6" y="806116"/>
            <a:ext cx="5842241" cy="1288045"/>
          </a:xfrm>
        </p:spPr>
        <p:txBody>
          <a:bodyPr anchor="t">
            <a:normAutofit/>
          </a:bodyPr>
          <a:lstStyle/>
          <a:p>
            <a:r>
              <a:rPr lang="nb-NO" sz="4650"/>
              <a:t>Håndhygiene til rett tid – 4 indikasjoner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0450890-6DF2-8FB9-3C56-101CA7EB1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16" y="2407069"/>
            <a:ext cx="5998104" cy="3933770"/>
          </a:xfrm>
        </p:spPr>
        <p:txBody>
          <a:bodyPr vert="horz" lIns="0" tIns="0" rIns="0" bIns="0" rtlCol="0" anchor="t">
            <a:normAutofit/>
          </a:bodyPr>
          <a:lstStyle/>
          <a:p>
            <a:pPr marL="269875" indent="-269875">
              <a:lnSpc>
                <a:spcPct val="110000"/>
              </a:lnSpc>
            </a:pPr>
            <a:r>
              <a:rPr lang="nb-NO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 klart for deg:</a:t>
            </a:r>
          </a:p>
          <a:p>
            <a:pPr marL="534809" lvl="1" indent="-269875">
              <a:lnSpc>
                <a:spcPct val="110000"/>
              </a:lnSpc>
            </a:pPr>
            <a:r>
              <a:rPr lang="nb-NO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Pasientsonen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er ikke et statisk geografisk område. Den «følger» pasienten.</a:t>
            </a:r>
          </a:p>
          <a:p>
            <a:pPr marL="534809" lvl="1" indent="-269875">
              <a:lnSpc>
                <a:spcPct val="110000"/>
              </a:lnSpc>
            </a:pPr>
            <a:r>
              <a:rPr lang="nb-NO" sz="2400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Helsetjenesteområde</a:t>
            </a:r>
            <a:r>
              <a:rPr lang="nb-NO" sz="2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er alle andre områder, inkludert andre pasienters og deres pasientsoner </a:t>
            </a:r>
            <a:r>
              <a:rPr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534809" lvl="1" indent="-269875">
              <a:lnSpc>
                <a:spcPct val="110000"/>
              </a:lnSpc>
            </a:pPr>
            <a:endParaRPr lang="nb-NO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CA8DCCB-0791-47CD-08B6-4C04162A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42" y="0"/>
            <a:ext cx="48520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64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50ADA8-79D5-5033-3417-6D153825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Indikasjon 1 – før pasient/pasientsonen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F15537-BBE6-2D31-D679-976C4F063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Observasjon i praksis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3F759F-FBFD-503C-2CBD-7F7078A9F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Håndhygiene utføres </a:t>
            </a:r>
            <a:r>
              <a:rPr lang="nb-NO" sz="2200" b="1" i="0" u="none" strike="noStrike" dirty="0">
                <a:solidFill>
                  <a:srgbClr val="000000"/>
                </a:solidFill>
                <a:effectLst/>
              </a:rPr>
              <a:t>før </a:t>
            </a:r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første fysiske kontakt med hender av pasient eller gjenstander i pasientsonen</a:t>
            </a:r>
            <a:endParaRPr lang="en-US" sz="2200" b="0" i="0" dirty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pPr marL="360045" indent="-360045" fontAlgn="base"/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Håndhygiene</a:t>
            </a:r>
            <a:r>
              <a:rPr lang="nb-NO" sz="2200" dirty="0">
                <a:solidFill>
                  <a:srgbClr val="000000"/>
                </a:solidFill>
              </a:rPr>
              <a:t> utføres</a:t>
            </a:r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b-NO" sz="2200" b="1" u="none" strike="noStrike" dirty="0">
                <a:solidFill>
                  <a:srgbClr val="000000"/>
                </a:solidFill>
                <a:effectLst/>
              </a:rPr>
              <a:t>etter</a:t>
            </a:r>
            <a:r>
              <a:rPr lang="nb-NO" sz="2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siste kontakt med helsetjenesteområdet, før pasient eller gjenstander i pasientsonen berøres</a:t>
            </a:r>
            <a:endParaRPr lang="en-US" sz="2200" b="0" i="0" dirty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Det er ikke indikasjon for håndhygiene mellom kontakt med gjenstander i pasientsonen og pasient</a:t>
            </a:r>
            <a:endParaRPr lang="en-US" sz="2200" b="0" i="0" dirty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pPr marL="360045" indent="-360045" algn="l" rtl="0" fontAlgn="base">
              <a:buFont typeface="Arial" panose="020B0604020202020204" pitchFamily="34" charset="0"/>
              <a:buChar char="•"/>
            </a:pPr>
            <a:r>
              <a:rPr lang="nb-NO" sz="2200" b="0" i="0" u="none" strike="noStrike" dirty="0">
                <a:solidFill>
                  <a:srgbClr val="000000"/>
                </a:solidFill>
                <a:effectLst/>
              </a:rPr>
              <a:t>Håndhygiene registreres kun når det er indikasjon for det</a:t>
            </a:r>
            <a:endParaRPr lang="en-US" sz="2200" b="0" i="0" dirty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pPr marL="360045" indent="-360045"/>
            <a:endParaRPr lang="nb-NO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59C42E6F-B917-A7F8-FEAB-6783DDC6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384" y="4530174"/>
            <a:ext cx="1671148" cy="19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HI 2024">
      <a:dk1>
        <a:srgbClr val="393C61"/>
      </a:dk1>
      <a:lt1>
        <a:srgbClr val="FFFFFF"/>
      </a:lt1>
      <a:dk2>
        <a:srgbClr val="222222"/>
      </a:dk2>
      <a:lt2>
        <a:srgbClr val="FAD8D7"/>
      </a:lt2>
      <a:accent1>
        <a:srgbClr val="65ADC3"/>
      </a:accent1>
      <a:accent2>
        <a:srgbClr val="EE7068"/>
      </a:accent2>
      <a:accent3>
        <a:srgbClr val="68CDAF"/>
      </a:accent3>
      <a:accent4>
        <a:srgbClr val="F7B665"/>
      </a:accent4>
      <a:accent5>
        <a:srgbClr val="435C68"/>
      </a:accent5>
      <a:accent6>
        <a:srgbClr val="767676"/>
      </a:accent6>
      <a:hlink>
        <a:srgbClr val="386E84"/>
      </a:hlink>
      <a:folHlink>
        <a:srgbClr val="7676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I 2024 norsk.pptx" id="{B7CE8F4C-B228-4205-82A9-6486E156F4CE}" vid="{BAF04BB2-E711-42BC-B204-5195307677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0A9F4FE906B43A3562F5CF7359A8B" ma:contentTypeVersion="15" ma:contentTypeDescription="Create a new document." ma:contentTypeScope="" ma:versionID="169f0dfe5e2a85621a1e427acaaefed4">
  <xsd:schema xmlns:xsd="http://www.w3.org/2001/XMLSchema" xmlns:xs="http://www.w3.org/2001/XMLSchema" xmlns:p="http://schemas.microsoft.com/office/2006/metadata/properties" xmlns:ns2="f5db6a02-c68b-4d24-adb7-354dd1c2592b" xmlns:ns3="31aae31f-6aa6-4a37-b3b9-c0b1f42a9666" targetNamespace="http://schemas.microsoft.com/office/2006/metadata/properties" ma:root="true" ma:fieldsID="282c8d30abeffb1be0833af5f476888a" ns2:_="" ns3:_="">
    <xsd:import namespace="f5db6a02-c68b-4d24-adb7-354dd1c2592b"/>
    <xsd:import namespace="31aae31f-6aa6-4a37-b3b9-c0b1f42a9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b6a02-c68b-4d24-adb7-354dd1c25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7140caa-8402-4c36-9a5d-f51276ec0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ae31f-6aa6-4a37-b3b9-c0b1f42a966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8c6769b-b026-42f4-b6a3-27f5ce6c3c2b}" ma:internalName="TaxCatchAll" ma:showField="CatchAllData" ma:web="31aae31f-6aa6-4a37-b3b9-c0b1f42a9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aae31f-6aa6-4a37-b3b9-c0b1f42a9666" xsi:nil="true"/>
    <lcf76f155ced4ddcb4097134ff3c332f xmlns="f5db6a02-c68b-4d24-adb7-354dd1c259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557068-32CB-4A75-BA58-9F3C0FB7C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C60F5-7586-499A-B88B-4DA505B45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b6a02-c68b-4d24-adb7-354dd1c2592b"/>
    <ds:schemaRef ds:uri="31aae31f-6aa6-4a37-b3b9-c0b1f42a9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AEADB7-E3AD-46B7-AA21-B5023B583EE7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31aae31f-6aa6-4a37-b3b9-c0b1f42a9666"/>
    <ds:schemaRef ds:uri="f5db6a02-c68b-4d24-adb7-354dd1c2592b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4475f80-1baa-4ea9-9185-c0de5cc603fe}" enabled="0" method="" siteId="{54475f80-1baa-4ea9-9185-c0de5cc603f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Presentasjon av instituttet_NO</Template>
  <TotalTime>0</TotalTime>
  <Words>3691</Words>
  <Application>Microsoft Office PowerPoint</Application>
  <PresentationFormat>Widescreen</PresentationFormat>
  <Paragraphs>374</Paragraphs>
  <Slides>50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6" baseType="lpstr">
      <vt:lpstr>Arial</vt:lpstr>
      <vt:lpstr>Brandon Text</vt:lpstr>
      <vt:lpstr>Calibri</vt:lpstr>
      <vt:lpstr>Courier New</vt:lpstr>
      <vt:lpstr>Times New Roman</vt:lpstr>
      <vt:lpstr>Office-tema</vt:lpstr>
      <vt:lpstr>PowerPoint-presentasjon</vt:lpstr>
      <vt:lpstr>Bakgrunn for og målet med kurset</vt:lpstr>
      <vt:lpstr>Agenda</vt:lpstr>
      <vt:lpstr>Hva er nytt i NOST</vt:lpstr>
      <vt:lpstr>Hva kommer i NOST</vt:lpstr>
      <vt:lpstr>Begrepene</vt:lpstr>
      <vt:lpstr>Nasjonal mal for observasjon av håndhygiene </vt:lpstr>
      <vt:lpstr>Håndhygiene til rett tid – 4 indikasjoner</vt:lpstr>
      <vt:lpstr>Indikasjon 1 – før pasient/pasientsonen</vt:lpstr>
      <vt:lpstr>Eksempler på senarioer</vt:lpstr>
      <vt:lpstr>Indikasjon 2 – ren/aseptisk </vt:lpstr>
      <vt:lpstr>Eksempler på scenarioer</vt:lpstr>
      <vt:lpstr>Indikasjon 3 – etter kroppsvæsker</vt:lpstr>
      <vt:lpstr>Eksempler på scenarioer</vt:lpstr>
      <vt:lpstr>Indikasjon 4 – etter pasient/pasientsonen</vt:lpstr>
      <vt:lpstr>Eksempler på scenarioer</vt:lpstr>
      <vt:lpstr>Antall observasjoner per helsepersonell</vt:lpstr>
      <vt:lpstr>PowerPoint-presentasjon</vt:lpstr>
      <vt:lpstr>Struktur i løsningen</vt:lpstr>
      <vt:lpstr>PowerPoint-presentasjon</vt:lpstr>
      <vt:lpstr>Legge NOST til som snarvei på telefonen</vt:lpstr>
      <vt:lpstr>Hvordan komme i gang</vt:lpstr>
      <vt:lpstr>Modul 1 – 4 indikasjoner</vt:lpstr>
      <vt:lpstr>Modul 1 – 4 indikasjoner </vt:lpstr>
      <vt:lpstr>Modul 1 – 4 indikasjoner </vt:lpstr>
      <vt:lpstr>Modul 1 – 4 indikasjoner </vt:lpstr>
      <vt:lpstr>Modul 1 – 4 indikasjoner </vt:lpstr>
      <vt:lpstr>Modul 1 – 4 indikasjoner </vt:lpstr>
      <vt:lpstr>Modul 1 – 4 indikasjoner </vt:lpstr>
      <vt:lpstr>Modul 1 – 4 indikasjoner </vt:lpstr>
      <vt:lpstr>Modul 1 – 4 indikasjoner </vt:lpstr>
      <vt:lpstr>PowerPoint-presentasjon</vt:lpstr>
      <vt:lpstr>Hovedmeny</vt:lpstr>
      <vt:lpstr>Profil</vt:lpstr>
      <vt:lpstr>Hvordan avslutte en sesjon</vt:lpstr>
      <vt:lpstr>Se og redigere observasjoner </vt:lpstr>
      <vt:lpstr>Se og redigere observasjoner</vt:lpstr>
      <vt:lpstr>Oversikt over resultater fra en sesjon</vt:lpstr>
      <vt:lpstr>Oversikt over resultater fra en sesjon</vt:lpstr>
      <vt:lpstr>Hvordan dele data med koordinator</vt:lpstr>
      <vt:lpstr>Hvordan dele data med koordinator </vt:lpstr>
      <vt:lpstr>Oversikt over sendte sesjoner</vt:lpstr>
      <vt:lpstr>PowerPoint-presentasjon</vt:lpstr>
      <vt:lpstr>Koordinators oppgaver</vt:lpstr>
      <vt:lpstr>Bruk dataene til forbedringsarbeid</vt:lpstr>
      <vt:lpstr>PowerPoint-presentasjon</vt:lpstr>
      <vt:lpstr>Begrepene</vt:lpstr>
      <vt:lpstr>Innrapportering og sertifisering</vt:lpstr>
      <vt:lpstr>Håndbok for NOST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Cathrin Kristiansen</dc:creator>
  <cp:lastModifiedBy>Sara Martine Berge</cp:lastModifiedBy>
  <cp:revision>494</cp:revision>
  <dcterms:created xsi:type="dcterms:W3CDTF">2025-01-13T07:43:18Z</dcterms:created>
  <dcterms:modified xsi:type="dcterms:W3CDTF">2025-11-03T16:52:19Z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0x010100A640A9F4FE906B43A3562F5CF7359A8B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FHI_Topic">
    <vt:lpwstr>1;#Grafikk/design|abd6547c-3db3-4774-9a58-34d089437463;#2;#Foto/video|2d93bb1a-c6b1-4388-9016-7231accce0b7;#3;#Kommunikasjon|dd9224db-6926-4d09-8bf4-12359b890369</vt:lpwstr>
  </property>
  <property fmtid="{D5CDD505-2E9C-101B-9397-08002B2CF9AE}" pid="6" name="FHITopic">
    <vt:lpwstr/>
  </property>
</Properties>
</file>