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3"/>
  </p:notesMasterIdLst>
  <p:handoutMasterIdLst>
    <p:handoutMasterId r:id="rId114"/>
  </p:handoutMasterIdLst>
  <p:sldIdLst>
    <p:sldId id="256" r:id="rId5"/>
    <p:sldId id="264" r:id="rId6"/>
    <p:sldId id="268" r:id="rId7"/>
    <p:sldId id="709" r:id="rId8"/>
    <p:sldId id="269" r:id="rId9"/>
    <p:sldId id="270" r:id="rId10"/>
    <p:sldId id="710" r:id="rId11"/>
    <p:sldId id="271" r:id="rId12"/>
    <p:sldId id="272" r:id="rId13"/>
    <p:sldId id="273" r:id="rId14"/>
    <p:sldId id="274" r:id="rId15"/>
    <p:sldId id="287"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9" r:id="rId30"/>
    <p:sldId id="712" r:id="rId31"/>
    <p:sldId id="695" r:id="rId32"/>
    <p:sldId id="707" r:id="rId33"/>
    <p:sldId id="708" r:id="rId34"/>
    <p:sldId id="713" r:id="rId35"/>
    <p:sldId id="740" r:id="rId36"/>
    <p:sldId id="714" r:id="rId37"/>
    <p:sldId id="715" r:id="rId38"/>
    <p:sldId id="716" r:id="rId39"/>
    <p:sldId id="718" r:id="rId40"/>
    <p:sldId id="741" r:id="rId41"/>
    <p:sldId id="717" r:id="rId42"/>
    <p:sldId id="719" r:id="rId43"/>
    <p:sldId id="720" r:id="rId44"/>
    <p:sldId id="721" r:id="rId45"/>
    <p:sldId id="742" r:id="rId46"/>
    <p:sldId id="722" r:id="rId47"/>
    <p:sldId id="723" r:id="rId48"/>
    <p:sldId id="724" r:id="rId49"/>
    <p:sldId id="647" r:id="rId50"/>
    <p:sldId id="725" r:id="rId51"/>
    <p:sldId id="726" r:id="rId52"/>
    <p:sldId id="649" r:id="rId53"/>
    <p:sldId id="381" r:id="rId54"/>
    <p:sldId id="382" r:id="rId55"/>
    <p:sldId id="738" r:id="rId56"/>
    <p:sldId id="727" r:id="rId57"/>
    <p:sldId id="676" r:id="rId58"/>
    <p:sldId id="338" r:id="rId59"/>
    <p:sldId id="339" r:id="rId60"/>
    <p:sldId id="436" r:id="rId61"/>
    <p:sldId id="437" r:id="rId62"/>
    <p:sldId id="438" r:id="rId63"/>
    <p:sldId id="341" r:id="rId64"/>
    <p:sldId id="670" r:id="rId65"/>
    <p:sldId id="441" r:id="rId66"/>
    <p:sldId id="671" r:id="rId67"/>
    <p:sldId id="739" r:id="rId68"/>
    <p:sldId id="733" r:id="rId69"/>
    <p:sldId id="675" r:id="rId70"/>
    <p:sldId id="421" r:id="rId71"/>
    <p:sldId id="672" r:id="rId72"/>
    <p:sldId id="673" r:id="rId73"/>
    <p:sldId id="442" r:id="rId74"/>
    <p:sldId id="443" r:id="rId75"/>
    <p:sldId id="422" r:id="rId76"/>
    <p:sldId id="674" r:id="rId77"/>
    <p:sldId id="632" r:id="rId78"/>
    <p:sldId id="357" r:id="rId79"/>
    <p:sldId id="689" r:id="rId80"/>
    <p:sldId id="685" r:id="rId81"/>
    <p:sldId id="736" r:id="rId82"/>
    <p:sldId id="692" r:id="rId83"/>
    <p:sldId id="735" r:id="rId84"/>
    <p:sldId id="746" r:id="rId85"/>
    <p:sldId id="744" r:id="rId86"/>
    <p:sldId id="693" r:id="rId87"/>
    <p:sldId id="259" r:id="rId88"/>
    <p:sldId id="342" r:id="rId89"/>
    <p:sldId id="343" r:id="rId90"/>
    <p:sldId id="737" r:id="rId91"/>
    <p:sldId id="728" r:id="rId92"/>
    <p:sldId id="260" r:id="rId93"/>
    <p:sldId id="681" r:id="rId94"/>
    <p:sldId id="420" r:id="rId95"/>
    <p:sldId id="679" r:id="rId96"/>
    <p:sldId id="418" r:id="rId97"/>
    <p:sldId id="419" r:id="rId98"/>
    <p:sldId id="682" r:id="rId99"/>
    <p:sldId id="361" r:id="rId100"/>
    <p:sldId id="364" r:id="rId101"/>
    <p:sldId id="365" r:id="rId102"/>
    <p:sldId id="427" r:id="rId103"/>
    <p:sldId id="362" r:id="rId104"/>
    <p:sldId id="426" r:id="rId105"/>
    <p:sldId id="684" r:id="rId106"/>
    <p:sldId id="729" r:id="rId107"/>
    <p:sldId id="389" r:id="rId108"/>
    <p:sldId id="390" r:id="rId109"/>
    <p:sldId id="395" r:id="rId110"/>
    <p:sldId id="397" r:id="rId111"/>
    <p:sldId id="731" r:id="rId112"/>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8702-9BF6-7594-0690-81F6E29F734F}" name="Ørvik, Ida Marie Scheie" initials="ØS" userId="S::idamariescheie.orvik@fhi.no::2f0d3b28-8b25-4e1f-b4b0-3a02ee6430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641"/>
    <a:srgbClr val="04AB79"/>
    <a:srgbClr val="41A97B"/>
    <a:srgbClr val="393C61"/>
    <a:srgbClr val="FEEED9"/>
    <a:srgbClr val="FFF0F0"/>
    <a:srgbClr val="D8EBF4"/>
    <a:srgbClr val="73ACC2"/>
    <a:srgbClr val="436D83"/>
    <a:srgbClr val="D1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7F757-C024-8771-9F6C-242555484F28}" v="1" dt="2025-09-04T13:51:45.62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300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handoutMaster" Target="handoutMasters/handoutMaster1.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99BD9BF-B05B-5260-082F-C09B34827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D57791B-214C-2B4E-7D70-1E124317E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831F25-498C-4A0B-AD1F-EC339DC2833B}" type="datetimeFigureOut">
              <a:rPr lang="nb-NO" smtClean="0"/>
              <a:t>09.10.2025</a:t>
            </a:fld>
            <a:endParaRPr lang="nb-NO"/>
          </a:p>
        </p:txBody>
      </p:sp>
      <p:sp>
        <p:nvSpPr>
          <p:cNvPr id="4" name="Plassholder for bunntekst 3">
            <a:extLst>
              <a:ext uri="{FF2B5EF4-FFF2-40B4-BE49-F238E27FC236}">
                <a16:creationId xmlns:a16="http://schemas.microsoft.com/office/drawing/2014/main" id="{CB0D786B-1091-057A-6856-4A7114FCA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C39774A-AE68-2103-91FD-5386B02EE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73E23-5291-4DDF-B120-F5C140729BBC}" type="slidenum">
              <a:rPr lang="nb-NO" smtClean="0"/>
              <a:t>‹#›</a:t>
            </a:fld>
            <a:endParaRPr lang="nb-NO"/>
          </a:p>
        </p:txBody>
      </p:sp>
    </p:spTree>
    <p:extLst>
      <p:ext uri="{BB962C8B-B14F-4D97-AF65-F5344CB8AC3E}">
        <p14:creationId xmlns:p14="http://schemas.microsoft.com/office/powerpoint/2010/main" val="12297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09.10.2025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24420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35</a:t>
            </a:fld>
            <a:endParaRPr lang="nb-NO"/>
          </a:p>
        </p:txBody>
      </p:sp>
    </p:spTree>
    <p:extLst>
      <p:ext uri="{BB962C8B-B14F-4D97-AF65-F5344CB8AC3E}">
        <p14:creationId xmlns:p14="http://schemas.microsoft.com/office/powerpoint/2010/main" val="338564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54</a:t>
            </a:fld>
            <a:endParaRPr lang="nb-NO"/>
          </a:p>
        </p:txBody>
      </p:sp>
    </p:spTree>
    <p:extLst>
      <p:ext uri="{BB962C8B-B14F-4D97-AF65-F5344CB8AC3E}">
        <p14:creationId xmlns:p14="http://schemas.microsoft.com/office/powerpoint/2010/main" val="339560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66</a:t>
            </a:fld>
            <a:endParaRPr lang="nb-NO"/>
          </a:p>
        </p:txBody>
      </p:sp>
    </p:spTree>
    <p:extLst>
      <p:ext uri="{BB962C8B-B14F-4D97-AF65-F5344CB8AC3E}">
        <p14:creationId xmlns:p14="http://schemas.microsoft.com/office/powerpoint/2010/main" val="220429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80</a:t>
            </a:fld>
            <a:endParaRPr lang="nb-NO"/>
          </a:p>
        </p:txBody>
      </p:sp>
    </p:spTree>
    <p:extLst>
      <p:ext uri="{BB962C8B-B14F-4D97-AF65-F5344CB8AC3E}">
        <p14:creationId xmlns:p14="http://schemas.microsoft.com/office/powerpoint/2010/main" val="42774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86</a:t>
            </a:fld>
            <a:endParaRPr lang="nb-NO"/>
          </a:p>
        </p:txBody>
      </p:sp>
    </p:spTree>
    <p:extLst>
      <p:ext uri="{BB962C8B-B14F-4D97-AF65-F5344CB8AC3E}">
        <p14:creationId xmlns:p14="http://schemas.microsoft.com/office/powerpoint/2010/main" val="3880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92</a:t>
            </a:fld>
            <a:endParaRPr lang="nb-NO"/>
          </a:p>
        </p:txBody>
      </p:sp>
    </p:spTree>
    <p:extLst>
      <p:ext uri="{BB962C8B-B14F-4D97-AF65-F5344CB8AC3E}">
        <p14:creationId xmlns:p14="http://schemas.microsoft.com/office/powerpoint/2010/main" val="264026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100</a:t>
            </a:fld>
            <a:endParaRPr lang="nb-NO"/>
          </a:p>
        </p:txBody>
      </p:sp>
    </p:spTree>
    <p:extLst>
      <p:ext uri="{BB962C8B-B14F-4D97-AF65-F5344CB8AC3E}">
        <p14:creationId xmlns:p14="http://schemas.microsoft.com/office/powerpoint/2010/main" val="414944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102</a:t>
            </a:fld>
            <a:endParaRPr lang="nb-NO"/>
          </a:p>
        </p:txBody>
      </p:sp>
    </p:spTree>
    <p:extLst>
      <p:ext uri="{BB962C8B-B14F-4D97-AF65-F5344CB8AC3E}">
        <p14:creationId xmlns:p14="http://schemas.microsoft.com/office/powerpoint/2010/main" val="2489366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1990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69257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8362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419976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73932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366571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78333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407425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708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629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a:solidFill>
                  <a:srgbClr val="FFFFFF"/>
                </a:solidFill>
              </a:rPr>
              <a:t>Feb</a:t>
            </a: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a:solidFill>
                  <a:schemeClr val="tx2"/>
                </a:solidFill>
              </a:rPr>
              <a:t>Apr</a:t>
            </a: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a:solidFill>
                  <a:srgbClr val="FFFFFF"/>
                </a:solidFill>
              </a:rPr>
              <a:t>Jun</a:t>
            </a: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a:solidFill>
                  <a:schemeClr val="tx2"/>
                </a:solidFill>
              </a:rPr>
              <a:t>Aug</a:t>
            </a: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a:solidFill>
                  <a:srgbClr val="FFFFFF"/>
                </a:solidFill>
              </a:rPr>
              <a:t>Sep</a:t>
            </a: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a:solidFill>
                  <a:schemeClr val="tx2"/>
                </a:solidFill>
              </a:rPr>
              <a:t>Okt</a:t>
            </a: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96130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480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3490157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7352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lstStyle/>
          <a:p>
            <a:pPr lvl="0"/>
            <a:r>
              <a:rPr lang="nb-NO"/>
              <a:t>Klikk for å redigere tekststiler i malen</a:t>
            </a:r>
          </a:p>
        </p:txBody>
      </p:sp>
    </p:spTree>
    <p:extLst>
      <p:ext uri="{BB962C8B-B14F-4D97-AF65-F5344CB8AC3E}">
        <p14:creationId xmlns:p14="http://schemas.microsoft.com/office/powerpoint/2010/main" val="1801859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63271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393A6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u="sng">
                <a:solidFill>
                  <a:srgbClr val="0562C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7076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32510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34927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752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48007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7744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1074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30813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850" r:id="rId1"/>
    <p:sldLayoutId id="2147483826" r:id="rId2"/>
    <p:sldLayoutId id="2147483922" r:id="rId3"/>
    <p:sldLayoutId id="2147483815" r:id="rId4"/>
    <p:sldLayoutId id="2147483916" r:id="rId5"/>
    <p:sldLayoutId id="2147483917" r:id="rId6"/>
    <p:sldLayoutId id="2147483918" r:id="rId7"/>
    <p:sldLayoutId id="2147483919" r:id="rId8"/>
    <p:sldLayoutId id="2147483926" r:id="rId9"/>
    <p:sldLayoutId id="2147483672" r:id="rId10"/>
    <p:sldLayoutId id="2147483854" r:id="rId11"/>
    <p:sldLayoutId id="2147483920" r:id="rId12"/>
    <p:sldLayoutId id="2147483924" r:id="rId13"/>
    <p:sldLayoutId id="2147483913" r:id="rId14"/>
    <p:sldLayoutId id="2147483925" r:id="rId15"/>
    <p:sldLayoutId id="2147483691" r:id="rId16"/>
    <p:sldLayoutId id="2147483915" r:id="rId17"/>
    <p:sldLayoutId id="2147483737" r:id="rId18"/>
    <p:sldLayoutId id="2147483923" r:id="rId19"/>
    <p:sldLayoutId id="2147483911" r:id="rId20"/>
    <p:sldLayoutId id="2147483921" r:id="rId21"/>
    <p:sldLayoutId id="2147483927" r:id="rId22"/>
    <p:sldLayoutId id="2147483928" r:id="rId23"/>
    <p:sldLayoutId id="2147483929" r:id="rId24"/>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0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admin-nost.fhi.no/" TargetMode="External"/><Relationship Id="rId2" Type="http://schemas.openxmlformats.org/officeDocument/2006/relationships/hyperlink" Target="https://nost.fhi.no/" TargetMode="Externa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if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if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hyperlink" Target="https://admin-nost.fhi.no/" TargetMode="External"/><Relationship Id="rId2" Type="http://schemas.openxmlformats.org/officeDocument/2006/relationships/hyperlink" Target="https://nost.fhi.n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nost@fhi.no" TargetMode="Externa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0.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player.vimeo.com/video/705313747?app_id=122963"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www.fhi.no/sm/handhygiene/" TargetMode="Externa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admin-nost.fhi.no/" TargetMode="External"/><Relationship Id="rId2" Type="http://schemas.openxmlformats.org/officeDocument/2006/relationships/hyperlink" Target="https://nost.fhi.n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s://www.fhi.no/nettpub/handhygiene/i-praksis/ringer-og-arbeidsantrekk/?term&amp;h=1" TargetMode="External"/><Relationship Id="rId2" Type="http://schemas.openxmlformats.org/officeDocument/2006/relationships/hyperlink" Target="https://www.fhi.no/nettpub/handhygiene/i-praksis/negler/?term&amp;h=1" TargetMode="External"/><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hyperlink" Target="https://www.fhi.no/sv/forebygging-i-helsetjenesten/handhygiene/nost/#undervisningsmateriell-tilknyttet-de-ulike-modulene" TargetMode="External"/><Relationship Id="rId4" Type="http://schemas.openxmlformats.org/officeDocument/2006/relationships/hyperlink" Target="https://www.fhi.no/sm/handhygiene/handbok_for_handhygiene/?term="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www.fhi.no/nettpub/handhygiene/i-praksis/hansker-hudreaksjoner-og-negler/?term&amp;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814CC8-9AED-BE0A-8D95-99058B7654A0}"/>
              </a:ext>
            </a:extLst>
          </p:cNvPr>
          <p:cNvSpPr>
            <a:spLocks noGrp="1"/>
          </p:cNvSpPr>
          <p:nvPr>
            <p:ph type="body" sz="quarter" idx="13"/>
          </p:nvPr>
        </p:nvSpPr>
        <p:spPr>
          <a:xfrm>
            <a:off x="1787632" y="5146333"/>
            <a:ext cx="2718130" cy="484748"/>
          </a:xfrm>
        </p:spPr>
        <p:txBody>
          <a:bodyPr vert="horz" wrap="square" lIns="0" tIns="0" rIns="0" bIns="0" rtlCol="0" anchor="t">
            <a:spAutoFit/>
          </a:bodyPr>
          <a:lstStyle/>
          <a:p>
            <a:r>
              <a:rPr lang="nb-NO" dirty="0">
                <a:latin typeface="Brandon Text"/>
              </a:rPr>
              <a:t>2025</a:t>
            </a:r>
          </a:p>
          <a:p>
            <a:r>
              <a:rPr lang="nb-NO" dirty="0">
                <a:solidFill>
                  <a:schemeClr val="bg2"/>
                </a:solidFill>
                <a:latin typeface="Brandon Text"/>
              </a:rPr>
              <a:t>Pia Cathrin Kristiansen, seniorrådgiver</a:t>
            </a:r>
          </a:p>
        </p:txBody>
      </p:sp>
      <p:sp>
        <p:nvSpPr>
          <p:cNvPr id="3" name="Plassholder for tekst 2">
            <a:extLst>
              <a:ext uri="{FF2B5EF4-FFF2-40B4-BE49-F238E27FC236}">
                <a16:creationId xmlns:a16="http://schemas.microsoft.com/office/drawing/2014/main" id="{24E950A0-8691-F951-3EDC-36D6525BD68E}"/>
              </a:ext>
            </a:extLst>
          </p:cNvPr>
          <p:cNvSpPr>
            <a:spLocks noGrp="1"/>
          </p:cNvSpPr>
          <p:nvPr>
            <p:ph type="body" sz="quarter" idx="14"/>
          </p:nvPr>
        </p:nvSpPr>
        <p:spPr>
          <a:xfrm>
            <a:off x="1787632" y="2928794"/>
            <a:ext cx="7807127" cy="1661993"/>
          </a:xfrm>
        </p:spPr>
        <p:txBody>
          <a:bodyPr/>
          <a:lstStyle/>
          <a:p>
            <a:r>
              <a:rPr lang="nb-NO" sz="3600" b="0" i="0" u="none" strike="noStrike">
                <a:solidFill>
                  <a:srgbClr val="EE756A"/>
                </a:solidFill>
                <a:effectLst/>
                <a:latin typeface="Brandon Text"/>
                <a:cs typeface="Calibri"/>
              </a:rPr>
              <a:t>NOST</a:t>
            </a:r>
            <a:r>
              <a:rPr lang="nb-NO" sz="3600" b="0" i="0" u="none" strike="noStrike">
                <a:solidFill>
                  <a:srgbClr val="CFC4B6"/>
                </a:solidFill>
                <a:effectLst/>
                <a:latin typeface="Brandon Text"/>
                <a:cs typeface="Calibri"/>
              </a:rPr>
              <a:t> - Nasjonalt verktøy for observasjon av smitteforebyggende tiltak i helsetjenesten </a:t>
            </a:r>
            <a:endParaRPr lang="nb-NO" sz="3600">
              <a:latin typeface="Brandon Text"/>
              <a:cs typeface="Calibri"/>
            </a:endParaRPr>
          </a:p>
        </p:txBody>
      </p:sp>
      <p:sp>
        <p:nvSpPr>
          <p:cNvPr id="4" name="Plassholder for tekst 3">
            <a:extLst>
              <a:ext uri="{FF2B5EF4-FFF2-40B4-BE49-F238E27FC236}">
                <a16:creationId xmlns:a16="http://schemas.microsoft.com/office/drawing/2014/main" id="{54D9237D-758E-BFA2-47E4-0205A6660DA2}"/>
              </a:ext>
            </a:extLst>
          </p:cNvPr>
          <p:cNvSpPr>
            <a:spLocks noGrp="1"/>
          </p:cNvSpPr>
          <p:nvPr>
            <p:ph type="body" sz="quarter" idx="15"/>
          </p:nvPr>
        </p:nvSpPr>
        <p:spPr>
          <a:xfrm>
            <a:off x="1787633" y="4720248"/>
            <a:ext cx="7807127" cy="276999"/>
          </a:xfrm>
        </p:spPr>
        <p:txBody>
          <a:bodyPr/>
          <a:lstStyle/>
          <a:p>
            <a:r>
              <a:rPr lang="nb-NO" sz="1800" b="0" i="0" u="none" strike="noStrike">
                <a:solidFill>
                  <a:srgbClr val="EE756A"/>
                </a:solidFill>
                <a:effectLst/>
                <a:latin typeface="Brandon Text"/>
              </a:rPr>
              <a:t>Standardisert opplæring for observatører og koordinatorer</a:t>
            </a:r>
            <a:endParaRPr lang="nb-NO">
              <a:latin typeface="Brandon Text"/>
            </a:endParaRPr>
          </a:p>
        </p:txBody>
      </p:sp>
    </p:spTree>
    <p:extLst>
      <p:ext uri="{BB962C8B-B14F-4D97-AF65-F5344CB8AC3E}">
        <p14:creationId xmlns:p14="http://schemas.microsoft.com/office/powerpoint/2010/main" val="362531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3B2E2D-4F15-40DE-B2C2-7D954B6E8DD8}"/>
              </a:ext>
            </a:extLst>
          </p:cNvPr>
          <p:cNvSpPr>
            <a:spLocks noGrp="1"/>
          </p:cNvSpPr>
          <p:nvPr>
            <p:ph type="title"/>
          </p:nvPr>
        </p:nvSpPr>
        <p:spPr/>
        <p:txBody>
          <a:bodyPr/>
          <a:lstStyle/>
          <a:p>
            <a:r>
              <a:rPr lang="nb-NO"/>
              <a:t>Etiske vurderinger</a:t>
            </a:r>
          </a:p>
        </p:txBody>
      </p:sp>
      <p:sp>
        <p:nvSpPr>
          <p:cNvPr id="3" name="Plassholder for tekst 2">
            <a:extLst>
              <a:ext uri="{FF2B5EF4-FFF2-40B4-BE49-F238E27FC236}">
                <a16:creationId xmlns:a16="http://schemas.microsoft.com/office/drawing/2014/main" id="{AD5F382E-03CF-BAF9-30ED-0508C8C6FC4C}"/>
              </a:ext>
            </a:extLst>
          </p:cNvPr>
          <p:cNvSpPr>
            <a:spLocks noGrp="1"/>
          </p:cNvSpPr>
          <p:nvPr>
            <p:ph type="body" sz="quarter" idx="11"/>
          </p:nvPr>
        </p:nvSpPr>
        <p:spPr/>
        <p:txBody>
          <a:bodyPr/>
          <a:lstStyle/>
          <a:p>
            <a:r>
              <a:rPr lang="nb-NO"/>
              <a:t>Å bli observert</a:t>
            </a:r>
          </a:p>
        </p:txBody>
      </p:sp>
      <p:sp>
        <p:nvSpPr>
          <p:cNvPr id="4" name="Plassholder for tekst 3">
            <a:extLst>
              <a:ext uri="{FF2B5EF4-FFF2-40B4-BE49-F238E27FC236}">
                <a16:creationId xmlns:a16="http://schemas.microsoft.com/office/drawing/2014/main" id="{AC04631E-09F6-A146-C2CD-332AC4E5B353}"/>
              </a:ext>
            </a:extLst>
          </p:cNvPr>
          <p:cNvSpPr>
            <a:spLocks noGrp="1"/>
          </p:cNvSpPr>
          <p:nvPr>
            <p:ph type="body" sz="quarter" idx="10"/>
          </p:nvPr>
        </p:nvSpPr>
        <p:spPr/>
        <p:txBody>
          <a:bodyPr>
            <a:normAutofit/>
          </a:bodyPr>
          <a:lstStyle/>
          <a:p>
            <a:r>
              <a:rPr lang="nb-NO" sz="2400" b="0" i="0" u="none" strike="noStrike">
                <a:solidFill>
                  <a:srgbClr val="000000"/>
                </a:solidFill>
                <a:effectLst/>
              </a:rPr>
              <a:t>For enkelte kan det være uvant, og kanskje også litt ubekvemt, å bli observert når man utfører arbeidet sitt</a:t>
            </a:r>
          </a:p>
          <a:p>
            <a:r>
              <a:rPr lang="nb-NO" sz="2400" b="0" i="0" u="none" strike="noStrike">
                <a:solidFill>
                  <a:srgbClr val="000000"/>
                </a:solidFill>
                <a:effectLst/>
              </a:rPr>
              <a:t>Det er viktig at observatører er oppmerksomme på dette, og er sitt etiske ansvar bevisst</a:t>
            </a:r>
          </a:p>
          <a:p>
            <a:r>
              <a:rPr lang="nb-NO" sz="2400" b="0" i="0" u="none" strike="noStrike">
                <a:solidFill>
                  <a:srgbClr val="000000"/>
                </a:solidFill>
                <a:effectLst/>
              </a:rPr>
              <a:t>Under observasjon skal observatøren vise hensyn til pasienter og medarbeidere </a:t>
            </a:r>
          </a:p>
          <a:p>
            <a:r>
              <a:rPr lang="nb-NO" sz="2400" b="0" i="0" u="none" strike="noStrike">
                <a:solidFill>
                  <a:srgbClr val="000000"/>
                </a:solidFill>
                <a:effectLst/>
              </a:rPr>
              <a:t>Observasjoner gjort av enkeltpersoner skal behandles som konfidensielle data og ikke videre fortelles</a:t>
            </a:r>
          </a:p>
          <a:p>
            <a:r>
              <a:rPr lang="nb-NO" sz="2400" b="0" i="0" u="none" strike="noStrike">
                <a:solidFill>
                  <a:srgbClr val="000000"/>
                </a:solidFill>
                <a:effectLst/>
              </a:rPr>
              <a:t>Koordinator må kjenne til sitt etiske ansvar over innsendte data og tolke de deretter</a:t>
            </a:r>
            <a:endParaRPr lang="nb-NO" sz="2400"/>
          </a:p>
        </p:txBody>
      </p:sp>
    </p:spTree>
    <p:extLst>
      <p:ext uri="{BB962C8B-B14F-4D97-AF65-F5344CB8AC3E}">
        <p14:creationId xmlns:p14="http://schemas.microsoft.com/office/powerpoint/2010/main" val="828686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e 28">
            <a:extLst>
              <a:ext uri="{FF2B5EF4-FFF2-40B4-BE49-F238E27FC236}">
                <a16:creationId xmlns:a16="http://schemas.microsoft.com/office/drawing/2014/main" id="{5A3E8375-D785-4A64-B9CA-C59AFFCFBA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6988" y="-23910"/>
            <a:ext cx="1674848" cy="3492236"/>
          </a:xfrm>
          <a:prstGeom prst="rect">
            <a:avLst/>
          </a:prstGeom>
        </p:spPr>
      </p:pic>
      <p:pic>
        <p:nvPicPr>
          <p:cNvPr id="10" name="Bilde 9">
            <a:extLst>
              <a:ext uri="{FF2B5EF4-FFF2-40B4-BE49-F238E27FC236}">
                <a16:creationId xmlns:a16="http://schemas.microsoft.com/office/drawing/2014/main" id="{4FC36676-3D86-4EBA-A10C-D86BB4C611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2494" y="3464629"/>
            <a:ext cx="1692010" cy="3540763"/>
          </a:xfrm>
          <a:prstGeom prst="rect">
            <a:avLst/>
          </a:prstGeom>
        </p:spPr>
      </p:pic>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p:txBody>
          <a:bodyPr/>
          <a:lstStyle/>
          <a:p>
            <a:r>
              <a:rPr lang="nb-NO" b="1"/>
              <a:t>Modul 4 fortsetter</a:t>
            </a:r>
          </a:p>
        </p:txBody>
      </p:sp>
      <p:sp>
        <p:nvSpPr>
          <p:cNvPr id="7" name="Plassholder for tekst 6">
            <a:extLst>
              <a:ext uri="{FF2B5EF4-FFF2-40B4-BE49-F238E27FC236}">
                <a16:creationId xmlns:a16="http://schemas.microsoft.com/office/drawing/2014/main" id="{9830BAA6-218C-439C-86F0-7EC256A87ECA}"/>
              </a:ext>
            </a:extLst>
          </p:cNvPr>
          <p:cNvSpPr>
            <a:spLocks noGrp="1"/>
          </p:cNvSpPr>
          <p:nvPr>
            <p:ph type="body" sz="quarter" idx="11"/>
          </p:nvPr>
        </p:nvSpPr>
        <p:spPr/>
        <p:txBody>
          <a:bodyPr/>
          <a:lstStyle/>
          <a:p>
            <a:r>
              <a:rPr lang="nb-NO"/>
              <a:t>Hvordan registrere</a:t>
            </a:r>
          </a:p>
        </p:txBody>
      </p:sp>
      <p:sp>
        <p:nvSpPr>
          <p:cNvPr id="6" name="Plassholder for tekst 5">
            <a:extLst>
              <a:ext uri="{FF2B5EF4-FFF2-40B4-BE49-F238E27FC236}">
                <a16:creationId xmlns:a16="http://schemas.microsoft.com/office/drawing/2014/main" id="{6A982A50-6627-2B2E-DF4C-B7F041FDD70B}"/>
              </a:ext>
            </a:extLst>
          </p:cNvPr>
          <p:cNvSpPr>
            <a:spLocks noGrp="1"/>
          </p:cNvSpPr>
          <p:nvPr>
            <p:ph type="body" sz="quarter" idx="10"/>
          </p:nvPr>
        </p:nvSpPr>
        <p:spPr>
          <a:xfrm>
            <a:off x="659224" y="2106118"/>
            <a:ext cx="7132494" cy="4033453"/>
          </a:xfrm>
        </p:spPr>
        <p:txBody>
          <a:bodyPr>
            <a:normAutofit fontScale="77500" lnSpcReduction="20000"/>
          </a:bodyPr>
          <a:lstStyle/>
          <a:p>
            <a:pPr marL="269875" indent="-269875">
              <a:buFont typeface="Arial,Sans-Serif" panose="020B0604020202020204" pitchFamily="34" charset="0"/>
              <a:buChar char="•"/>
            </a:pPr>
            <a:r>
              <a:rPr lang="nb-NO" sz="2800">
                <a:ea typeface="+mn-lt"/>
                <a:cs typeface="+mn-lt"/>
              </a:rPr>
              <a:t>Se at du registrerer på rett kort (profesjon) og k</a:t>
            </a:r>
            <a:r>
              <a:rPr lang="nb-NO" sz="2800">
                <a:ea typeface="Calibri"/>
                <a:cs typeface="Calibri"/>
              </a:rPr>
              <a:t>ryss av for utstyret som brukes </a:t>
            </a:r>
          </a:p>
          <a:p>
            <a:pPr marL="269875" indent="-269875">
              <a:buFont typeface="Arial,Sans-Serif" panose="020B0604020202020204" pitchFamily="34" charset="0"/>
              <a:buChar char="•"/>
            </a:pPr>
            <a:r>
              <a:rPr lang="nb-NO" sz="2800">
                <a:ea typeface="Calibri"/>
                <a:cs typeface="Calibri"/>
              </a:rPr>
              <a:t>Det kommer så ett spørsmål om utstyret er brukt riktig. </a:t>
            </a:r>
            <a:r>
              <a:rPr lang="nb-NO">
                <a:ea typeface="Calibri"/>
                <a:cs typeface="Calibri"/>
              </a:rPr>
              <a:t>Sp</a:t>
            </a:r>
            <a:r>
              <a:rPr lang="nb-NO" sz="2800">
                <a:ea typeface="Calibri"/>
                <a:cs typeface="Calibri"/>
              </a:rPr>
              <a:t>ørsmålet må besvares før neste utstyr som benyttes kan krysse av</a:t>
            </a:r>
          </a:p>
          <a:p>
            <a:pPr marL="269875" indent="-269875">
              <a:buFont typeface="Arial,Sans-Serif" panose="020B0604020202020204" pitchFamily="34" charset="0"/>
              <a:buChar char="•"/>
            </a:pPr>
            <a:r>
              <a:rPr lang="nb-NO" sz="2800">
                <a:ea typeface="Calibri"/>
                <a:cs typeface="Calibri"/>
              </a:rPr>
              <a:t>Svarer du «Riktig bruk» og lagrer, merkes utstyret med en grønn hake som indikerer at det er benyttet på rett måte </a:t>
            </a:r>
          </a:p>
          <a:p>
            <a:pPr marL="269875" indent="-269875">
              <a:buFont typeface="Arial,Sans-Serif" panose="020B0604020202020204" pitchFamily="34" charset="0"/>
              <a:buChar char="•"/>
            </a:pPr>
            <a:r>
              <a:rPr lang="nb-NO" sz="2800">
                <a:ea typeface="Calibri"/>
                <a:cs typeface="Calibri"/>
              </a:rPr>
              <a:t>Svarere du «Feil bruk» kommer det opp forhåndsdefinerte svaralternativer samt mulighet til fritekst i kommentarfelt</a:t>
            </a:r>
          </a:p>
          <a:p>
            <a:pPr marL="269875" indent="-269875">
              <a:buFont typeface="Arial,Sans-Serif" panose="020B0604020202020204" pitchFamily="34" charset="0"/>
              <a:buChar char="•"/>
            </a:pPr>
            <a:r>
              <a:rPr lang="nb-NO" sz="2800">
                <a:ea typeface="Calibri"/>
                <a:cs typeface="Calibri"/>
              </a:rPr>
              <a:t>Når du lagrer merkes utstyret med en rød hake som indikerer at det er benyttet, men på feil måte</a:t>
            </a:r>
          </a:p>
          <a:p>
            <a:endParaRPr lang="nb-NO"/>
          </a:p>
        </p:txBody>
      </p:sp>
      <p:pic>
        <p:nvPicPr>
          <p:cNvPr id="15" name="Bilde 14">
            <a:extLst>
              <a:ext uri="{FF2B5EF4-FFF2-40B4-BE49-F238E27FC236}">
                <a16:creationId xmlns:a16="http://schemas.microsoft.com/office/drawing/2014/main" id="{85A51D6B-1874-40BD-B391-06C4F015AE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65262" y="-29190"/>
            <a:ext cx="1678408" cy="3422562"/>
          </a:xfrm>
          <a:prstGeom prst="rect">
            <a:avLst/>
          </a:prstGeom>
        </p:spPr>
      </p:pic>
      <p:pic>
        <p:nvPicPr>
          <p:cNvPr id="17" name="Bilde 16">
            <a:extLst>
              <a:ext uri="{FF2B5EF4-FFF2-40B4-BE49-F238E27FC236}">
                <a16:creationId xmlns:a16="http://schemas.microsoft.com/office/drawing/2014/main" id="{9A9EF7D1-0FEB-48B5-BAD1-232FD25BB2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99826" y="3511573"/>
            <a:ext cx="1692010" cy="3422562"/>
          </a:xfrm>
          <a:prstGeom prst="rect">
            <a:avLst/>
          </a:prstGeom>
        </p:spPr>
      </p:pic>
      <p:cxnSp>
        <p:nvCxnSpPr>
          <p:cNvPr id="24" name="Rett pilkobling 23">
            <a:extLst>
              <a:ext uri="{FF2B5EF4-FFF2-40B4-BE49-F238E27FC236}">
                <a16:creationId xmlns:a16="http://schemas.microsoft.com/office/drawing/2014/main" id="{26181DC3-41EA-48C2-BB07-3BC3B18A877E}"/>
              </a:ext>
            </a:extLst>
          </p:cNvPr>
          <p:cNvCxnSpPr>
            <a:cxnSpLocks/>
          </p:cNvCxnSpPr>
          <p:nvPr/>
        </p:nvCxnSpPr>
        <p:spPr>
          <a:xfrm flipV="1">
            <a:off x="9159756" y="1361650"/>
            <a:ext cx="1507787" cy="72132"/>
          </a:xfrm>
          <a:prstGeom prst="straightConnector1">
            <a:avLst/>
          </a:prstGeom>
          <a:ln w="22225">
            <a:solidFill>
              <a:srgbClr val="F3786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a:extLst>
              <a:ext uri="{FF2B5EF4-FFF2-40B4-BE49-F238E27FC236}">
                <a16:creationId xmlns:a16="http://schemas.microsoft.com/office/drawing/2014/main" id="{91CCBA9B-D48C-4259-88E7-F2D64B3EAC57}"/>
              </a:ext>
            </a:extLst>
          </p:cNvPr>
          <p:cNvCxnSpPr>
            <a:cxnSpLocks/>
          </p:cNvCxnSpPr>
          <p:nvPr/>
        </p:nvCxnSpPr>
        <p:spPr>
          <a:xfrm flipV="1">
            <a:off x="9159756" y="4917899"/>
            <a:ext cx="1919575" cy="175313"/>
          </a:xfrm>
          <a:prstGeom prst="straightConnector1">
            <a:avLst/>
          </a:prstGeom>
          <a:ln w="22225">
            <a:solidFill>
              <a:srgbClr val="F3786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86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p:txBody>
          <a:bodyPr/>
          <a:lstStyle/>
          <a:p>
            <a:r>
              <a:rPr lang="nb-NO" b="1"/>
              <a:t>Modul 4 fortsetter</a:t>
            </a:r>
          </a:p>
        </p:txBody>
      </p:sp>
      <p:sp>
        <p:nvSpPr>
          <p:cNvPr id="4" name="Plassholder for tekst 3">
            <a:extLst>
              <a:ext uri="{FF2B5EF4-FFF2-40B4-BE49-F238E27FC236}">
                <a16:creationId xmlns:a16="http://schemas.microsoft.com/office/drawing/2014/main" id="{B3AA150A-806C-FA80-DC27-26CD29B466B8}"/>
              </a:ext>
            </a:extLst>
          </p:cNvPr>
          <p:cNvSpPr>
            <a:spLocks noGrp="1"/>
          </p:cNvSpPr>
          <p:nvPr>
            <p:ph type="body" sz="quarter" idx="11"/>
          </p:nvPr>
        </p:nvSpPr>
        <p:spPr/>
        <p:txBody>
          <a:bodyPr vert="horz" lIns="0" tIns="0" rIns="0" bIns="0" rtlCol="0" anchor="t">
            <a:normAutofit lnSpcReduction="10000"/>
          </a:bodyPr>
          <a:lstStyle/>
          <a:p>
            <a:r>
              <a:rPr lang="nb-NO" sz="2800"/>
              <a:t>Snarvei når indikert utsyr er rett benyttet</a:t>
            </a:r>
            <a:endParaRPr lang="nb-NO" sz="2800">
              <a:ea typeface="Calibri"/>
              <a:cs typeface="Calibri"/>
            </a:endParaRPr>
          </a:p>
        </p:txBody>
      </p:sp>
      <p:sp>
        <p:nvSpPr>
          <p:cNvPr id="12" name="Plassholder for tekst 2">
            <a:extLst>
              <a:ext uri="{FF2B5EF4-FFF2-40B4-BE49-F238E27FC236}">
                <a16:creationId xmlns:a16="http://schemas.microsoft.com/office/drawing/2014/main" id="{DCC380E0-D09E-4868-A501-7C424410E5CF}"/>
              </a:ext>
            </a:extLst>
          </p:cNvPr>
          <p:cNvSpPr>
            <a:spLocks noGrp="1"/>
          </p:cNvSpPr>
          <p:nvPr>
            <p:ph type="body" sz="quarter" idx="10"/>
          </p:nvPr>
        </p:nvSpPr>
        <p:spPr>
          <a:xfrm>
            <a:off x="659224" y="2106118"/>
            <a:ext cx="6468686" cy="4033453"/>
          </a:xfrm>
        </p:spPr>
        <p:txBody>
          <a:bodyPr>
            <a:normAutofit/>
          </a:bodyPr>
          <a:lstStyle/>
          <a:p>
            <a:pPr marL="269875" indent="-269875">
              <a:buFont typeface="Arial,Sans-Serif" panose="020B0604020202020204" pitchFamily="34" charset="0"/>
              <a:buChar char="•"/>
            </a:pPr>
            <a:r>
              <a:rPr lang="nb-NO" sz="2400">
                <a:ea typeface="Calibri"/>
                <a:cs typeface="Calibri"/>
              </a:rPr>
              <a:t>Dersom alt utstyr som er indikert er brukt korrekt, kan man krysse av for alt på en gang med knappen "Alt utstyr korrekt benyttet" </a:t>
            </a:r>
          </a:p>
          <a:p>
            <a:pPr marL="269875" indent="-269875">
              <a:buFont typeface="Arial" panose="020B0604020202020204" pitchFamily="34" charset="0"/>
              <a:buChar char="•"/>
            </a:pPr>
            <a:r>
              <a:rPr lang="nb-NO" sz="2400">
                <a:ea typeface="Calibri"/>
                <a:cs typeface="Calibri"/>
              </a:rPr>
              <a:t>Det kommer da en rød firkant rundt «Alt utstyr korrekt benyttet» og alt indikert utstyr får en grønn hake </a:t>
            </a:r>
          </a:p>
          <a:p>
            <a:pPr marL="269875" indent="-269875">
              <a:buFont typeface="Arial" panose="020B0604020202020204" pitchFamily="34" charset="0"/>
              <a:buChar char="•"/>
            </a:pPr>
            <a:r>
              <a:rPr lang="nb-NO" sz="2400">
                <a:ea typeface="Calibri"/>
                <a:cs typeface="Calibri"/>
              </a:rPr>
              <a:t>Det kommer ikke opp spørsmål om utstyret er brukt riktig eller ikke</a:t>
            </a:r>
          </a:p>
          <a:p>
            <a:endParaRPr lang="nb-NO" sz="2400"/>
          </a:p>
        </p:txBody>
      </p:sp>
      <p:pic>
        <p:nvPicPr>
          <p:cNvPr id="5" name="Bilde 5">
            <a:extLst>
              <a:ext uri="{FF2B5EF4-FFF2-40B4-BE49-F238E27FC236}">
                <a16:creationId xmlns:a16="http://schemas.microsoft.com/office/drawing/2014/main" id="{BE157C00-C73F-E497-3B27-668B42D59B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5451" y="1819876"/>
            <a:ext cx="2117928" cy="4227908"/>
          </a:xfrm>
          <a:prstGeom prst="rect">
            <a:avLst/>
          </a:prstGeom>
        </p:spPr>
      </p:pic>
      <p:cxnSp>
        <p:nvCxnSpPr>
          <p:cNvPr id="7" name="Rett pilkobling 6">
            <a:extLst>
              <a:ext uri="{FF2B5EF4-FFF2-40B4-BE49-F238E27FC236}">
                <a16:creationId xmlns:a16="http://schemas.microsoft.com/office/drawing/2014/main" id="{C6C06824-3DDD-4D34-98F0-5D6EA7966B14}"/>
              </a:ext>
            </a:extLst>
          </p:cNvPr>
          <p:cNvCxnSpPr>
            <a:cxnSpLocks/>
          </p:cNvCxnSpPr>
          <p:nvPr/>
        </p:nvCxnSpPr>
        <p:spPr>
          <a:xfrm>
            <a:off x="5795493" y="3206839"/>
            <a:ext cx="2272182" cy="736216"/>
          </a:xfrm>
          <a:prstGeom prst="straightConnector1">
            <a:avLst/>
          </a:prstGeom>
          <a:ln w="28575">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9" name="Bilde 8">
            <a:extLst>
              <a:ext uri="{FF2B5EF4-FFF2-40B4-BE49-F238E27FC236}">
                <a16:creationId xmlns:a16="http://schemas.microsoft.com/office/drawing/2014/main" id="{BB5F5A96-7167-4D5F-888B-A318EE2C0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0920" y="1819877"/>
            <a:ext cx="2013744" cy="4227908"/>
          </a:xfrm>
          <a:prstGeom prst="rect">
            <a:avLst/>
          </a:prstGeom>
        </p:spPr>
      </p:pic>
      <p:sp>
        <p:nvSpPr>
          <p:cNvPr id="10" name="Ellipse 9">
            <a:extLst>
              <a:ext uri="{FF2B5EF4-FFF2-40B4-BE49-F238E27FC236}">
                <a16:creationId xmlns:a16="http://schemas.microsoft.com/office/drawing/2014/main" id="{CE288902-6B9E-4FE9-A6A4-2A59C2A26294}"/>
              </a:ext>
            </a:extLst>
          </p:cNvPr>
          <p:cNvSpPr/>
          <p:nvPr/>
        </p:nvSpPr>
        <p:spPr>
          <a:xfrm>
            <a:off x="10003348" y="3327662"/>
            <a:ext cx="1026013" cy="359790"/>
          </a:xfrm>
          <a:prstGeom prst="ellipse">
            <a:avLst/>
          </a:prstGeom>
          <a:noFill/>
          <a:ln w="2222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C01476C3-13C8-429B-BEFC-5CB1CDF36260}"/>
              </a:ext>
            </a:extLst>
          </p:cNvPr>
          <p:cNvSpPr/>
          <p:nvPr/>
        </p:nvSpPr>
        <p:spPr>
          <a:xfrm>
            <a:off x="10087371" y="3860748"/>
            <a:ext cx="1400841" cy="359790"/>
          </a:xfrm>
          <a:prstGeom prst="ellipse">
            <a:avLst/>
          </a:prstGeom>
          <a:noFill/>
          <a:ln w="2222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19017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659224" y="741398"/>
            <a:ext cx="10858500" cy="644097"/>
          </a:xfrm>
        </p:spPr>
        <p:txBody>
          <a:bodyPr/>
          <a:lstStyle/>
          <a:p>
            <a:r>
              <a:rPr lang="nb-NO" b="1"/>
              <a:t>Modul 4 fortsetter</a:t>
            </a:r>
          </a:p>
        </p:txBody>
      </p:sp>
      <p:sp>
        <p:nvSpPr>
          <p:cNvPr id="4" name="Plassholder for tekst 3">
            <a:extLst>
              <a:ext uri="{FF2B5EF4-FFF2-40B4-BE49-F238E27FC236}">
                <a16:creationId xmlns:a16="http://schemas.microsoft.com/office/drawing/2014/main" id="{356BA9C9-E6DE-7A0B-2ED7-9A9A1E8C86A8}"/>
              </a:ext>
            </a:extLst>
          </p:cNvPr>
          <p:cNvSpPr>
            <a:spLocks noGrp="1"/>
          </p:cNvSpPr>
          <p:nvPr>
            <p:ph type="body" sz="quarter" idx="11"/>
          </p:nvPr>
        </p:nvSpPr>
        <p:spPr>
          <a:xfrm>
            <a:off x="659224" y="1363702"/>
            <a:ext cx="10858500" cy="846642"/>
          </a:xfrm>
        </p:spPr>
        <p:txBody>
          <a:bodyPr/>
          <a:lstStyle/>
          <a:p>
            <a:r>
              <a:rPr lang="nb-NO"/>
              <a:t>Registrering av ikke indikert utstyr</a:t>
            </a:r>
          </a:p>
          <a:p>
            <a:endParaRPr lang="nb-NO"/>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0"/>
          </p:nvPr>
        </p:nvSpPr>
        <p:spPr>
          <a:xfrm>
            <a:off x="659224" y="2106118"/>
            <a:ext cx="7859852" cy="4033453"/>
          </a:xfrm>
        </p:spPr>
        <p:txBody>
          <a:bodyPr>
            <a:normAutofit/>
          </a:bodyPr>
          <a:lstStyle/>
          <a:p>
            <a:pPr>
              <a:buFont typeface="Arial" panose="020B0604020202020204" pitchFamily="34" charset="0"/>
              <a:buChar char="•"/>
            </a:pPr>
            <a:r>
              <a:rPr lang="nb-NO" sz="2000"/>
              <a:t>Ikke indikert utstyr registreres på samme måte som indikert utstyr</a:t>
            </a:r>
          </a:p>
          <a:p>
            <a:pPr>
              <a:buFont typeface="Arial" panose="020B0604020202020204" pitchFamily="34" charset="0"/>
              <a:buChar char="•"/>
            </a:pPr>
            <a:r>
              <a:rPr lang="nb-NO" sz="2000"/>
              <a:t>Grønn hake når utstyret registreres som rett benyttet</a:t>
            </a:r>
          </a:p>
          <a:p>
            <a:pPr>
              <a:buFont typeface="Arial" panose="020B0604020202020204" pitchFamily="34" charset="0"/>
              <a:buChar char="•"/>
            </a:pPr>
            <a:r>
              <a:rPr lang="nb-NO" sz="2000"/>
              <a:t>Rød hake når utstyret ikke er korrekt benyttet</a:t>
            </a:r>
          </a:p>
          <a:p>
            <a:pPr>
              <a:buFont typeface="Arial" panose="020B0604020202020204" pitchFamily="34" charset="0"/>
              <a:buChar char="•"/>
            </a:pPr>
            <a:r>
              <a:rPr lang="nb-NO" sz="2000"/>
              <a:t>I datasettet vil skillet mellom indikert og ikke indikert utstyr opprettholdes for å holde oversikt over:</a:t>
            </a:r>
          </a:p>
          <a:p>
            <a:pPr lvl="1"/>
            <a:r>
              <a:rPr lang="nb-NO"/>
              <a:t>Bruken av indikert utstyr</a:t>
            </a:r>
          </a:p>
          <a:p>
            <a:pPr lvl="1"/>
            <a:r>
              <a:rPr lang="nb-NO"/>
              <a:t>Hva som har benyttet av ikke indikert utstyr</a:t>
            </a:r>
          </a:p>
          <a:p>
            <a:pPr lvl="1"/>
            <a:r>
              <a:rPr lang="nb-NO"/>
              <a:t>Om utstyret er brukt riktig uavhengig av om det er indikert eller ikke</a:t>
            </a:r>
          </a:p>
          <a:p>
            <a:endParaRPr lang="nb-NO" sz="2000"/>
          </a:p>
        </p:txBody>
      </p:sp>
      <p:pic>
        <p:nvPicPr>
          <p:cNvPr id="7" name="Bilde 6">
            <a:extLst>
              <a:ext uri="{FF2B5EF4-FFF2-40B4-BE49-F238E27FC236}">
                <a16:creationId xmlns:a16="http://schemas.microsoft.com/office/drawing/2014/main" id="{BB881FCC-7E16-44F4-8C4E-9008BE2F39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4062" y="320211"/>
            <a:ext cx="2998648" cy="6217577"/>
          </a:xfrm>
          <a:prstGeom prst="rect">
            <a:avLst/>
          </a:prstGeom>
        </p:spPr>
      </p:pic>
      <p:sp>
        <p:nvSpPr>
          <p:cNvPr id="5" name="Rektangel: avrundede hjørner 4">
            <a:extLst>
              <a:ext uri="{FF2B5EF4-FFF2-40B4-BE49-F238E27FC236}">
                <a16:creationId xmlns:a16="http://schemas.microsoft.com/office/drawing/2014/main" id="{76240F4B-FA3C-B324-9ED8-D32758E7157D}"/>
              </a:ext>
            </a:extLst>
          </p:cNvPr>
          <p:cNvSpPr/>
          <p:nvPr/>
        </p:nvSpPr>
        <p:spPr>
          <a:xfrm>
            <a:off x="8995893" y="3870101"/>
            <a:ext cx="2595093" cy="1680693"/>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362638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EBDC91E0-BE29-FF19-3AC7-37067368BE87}"/>
              </a:ext>
            </a:extLst>
          </p:cNvPr>
          <p:cNvSpPr>
            <a:spLocks noGrp="1"/>
          </p:cNvSpPr>
          <p:nvPr>
            <p:ph type="body" idx="1"/>
          </p:nvPr>
        </p:nvSpPr>
        <p:spPr/>
        <p:txBody>
          <a:bodyPr>
            <a:normAutofit fontScale="92500" lnSpcReduction="10000"/>
          </a:bodyPr>
          <a:lstStyle/>
          <a:p>
            <a:r>
              <a:rPr lang="nb-NO"/>
              <a:t>Rask gjennomgang</a:t>
            </a:r>
          </a:p>
          <a:p>
            <a:pPr algn="l">
              <a:buFont typeface="Arial" panose="020B0604020202020204" pitchFamily="34" charset="0"/>
              <a:buChar char="•"/>
            </a:pPr>
            <a:r>
              <a:rPr lang="nb-NO" b="0" i="0">
                <a:solidFill>
                  <a:srgbClr val="222222"/>
                </a:solidFill>
                <a:effectLst/>
                <a:latin typeface="Brandon Text"/>
              </a:rPr>
              <a:t>Observasjon: </a:t>
            </a:r>
            <a:r>
              <a:rPr lang="nb-NO" b="0" i="0">
                <a:solidFill>
                  <a:srgbClr val="222222"/>
                </a:solidFill>
                <a:effectLst/>
                <a:latin typeface="Brandon Text"/>
                <a:hlinkClick r:id="rId2" tooltip="https://nost.fhi.no/"/>
              </a:rPr>
              <a:t>https://nost.fhi.no</a:t>
            </a:r>
            <a:endParaRPr lang="nb-NO" b="0" i="0">
              <a:solidFill>
                <a:srgbClr val="222222"/>
              </a:solidFill>
              <a:effectLst/>
              <a:latin typeface="Brandon Text"/>
            </a:endParaRPr>
          </a:p>
          <a:p>
            <a:pPr algn="l">
              <a:buFont typeface="Arial" panose="020B0604020202020204" pitchFamily="34" charset="0"/>
              <a:buChar char="•"/>
            </a:pPr>
            <a:r>
              <a:rPr lang="nb-NO" b="0" i="0">
                <a:solidFill>
                  <a:srgbClr val="222222"/>
                </a:solidFill>
                <a:effectLst/>
                <a:latin typeface="Brandon Text"/>
              </a:rPr>
              <a:t>Koordinator/</a:t>
            </a:r>
            <a:r>
              <a:rPr lang="nb-NO" b="0" i="0" err="1">
                <a:solidFill>
                  <a:srgbClr val="222222"/>
                </a:solidFill>
                <a:effectLst/>
                <a:latin typeface="Brandon Text"/>
              </a:rPr>
              <a:t>admin</a:t>
            </a:r>
            <a:r>
              <a:rPr lang="nb-NO" b="0" i="0">
                <a:solidFill>
                  <a:srgbClr val="222222"/>
                </a:solidFill>
                <a:effectLst/>
                <a:latin typeface="Brandon Text"/>
              </a:rPr>
              <a:t>: </a:t>
            </a:r>
            <a:r>
              <a:rPr lang="nb-NO" b="0" i="0">
                <a:solidFill>
                  <a:srgbClr val="222222"/>
                </a:solidFill>
                <a:effectLst/>
                <a:latin typeface="Brandon Text"/>
                <a:hlinkClick r:id="rId3" tooltip="https://admin-nost.fhi.no/"/>
              </a:rPr>
              <a:t>https://admin-nost.fhi.no</a:t>
            </a:r>
            <a:endParaRPr lang="nb-NO" b="0" i="0">
              <a:solidFill>
                <a:srgbClr val="222222"/>
              </a:solidFill>
              <a:effectLst/>
              <a:latin typeface="Brandon Text"/>
            </a:endParaRPr>
          </a:p>
          <a:p>
            <a:endParaRPr lang="nb-NO"/>
          </a:p>
        </p:txBody>
      </p:sp>
      <p:sp>
        <p:nvSpPr>
          <p:cNvPr id="4" name="Plassholder for tekst 3">
            <a:extLst>
              <a:ext uri="{FF2B5EF4-FFF2-40B4-BE49-F238E27FC236}">
                <a16:creationId xmlns:a16="http://schemas.microsoft.com/office/drawing/2014/main" id="{A3AAFECE-88BC-10B3-DBAF-1E2A571AEAC3}"/>
              </a:ext>
            </a:extLst>
          </p:cNvPr>
          <p:cNvSpPr>
            <a:spLocks noGrp="1"/>
          </p:cNvSpPr>
          <p:nvPr>
            <p:ph type="body" sz="quarter" idx="14"/>
          </p:nvPr>
        </p:nvSpPr>
        <p:spPr>
          <a:xfrm>
            <a:off x="831850" y="3546765"/>
            <a:ext cx="10515600" cy="800347"/>
          </a:xfrm>
        </p:spPr>
        <p:txBody>
          <a:bodyPr/>
          <a:lstStyle/>
          <a:p>
            <a:pPr marL="0" indent="0">
              <a:buNone/>
            </a:pPr>
            <a:r>
              <a:rPr lang="nb-NO" b="1"/>
              <a:t>Administrasjonsgrensesnittet</a:t>
            </a:r>
          </a:p>
        </p:txBody>
      </p:sp>
      <p:sp>
        <p:nvSpPr>
          <p:cNvPr id="6" name="Plassholder for innhold 5">
            <a:extLst>
              <a:ext uri="{FF2B5EF4-FFF2-40B4-BE49-F238E27FC236}">
                <a16:creationId xmlns:a16="http://schemas.microsoft.com/office/drawing/2014/main" id="{888CE8DA-9D98-2FF8-5F03-308437135C08}"/>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19932868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B73498-F3CA-AA6C-D3F5-E555ED450039}"/>
              </a:ext>
            </a:extLst>
          </p:cNvPr>
          <p:cNvSpPr>
            <a:spLocks noGrp="1"/>
          </p:cNvSpPr>
          <p:nvPr>
            <p:ph type="title"/>
          </p:nvPr>
        </p:nvSpPr>
        <p:spPr/>
        <p:txBody>
          <a:bodyPr/>
          <a:lstStyle/>
          <a:p>
            <a:r>
              <a:rPr lang="nb-NO" sz="4650" b="1">
                <a:cs typeface="Calibri"/>
              </a:rPr>
              <a:t>Administrasjonsgrensesnittet</a:t>
            </a:r>
            <a:endParaRPr lang="nb-NO" b="1"/>
          </a:p>
        </p:txBody>
      </p:sp>
      <p:sp>
        <p:nvSpPr>
          <p:cNvPr id="6" name="Plassholder for tekst 5">
            <a:extLst>
              <a:ext uri="{FF2B5EF4-FFF2-40B4-BE49-F238E27FC236}">
                <a16:creationId xmlns:a16="http://schemas.microsoft.com/office/drawing/2014/main" id="{CD22781B-D977-6D0E-8A0A-8B6379C69E12}"/>
              </a:ext>
            </a:extLst>
          </p:cNvPr>
          <p:cNvSpPr>
            <a:spLocks noGrp="1"/>
          </p:cNvSpPr>
          <p:nvPr>
            <p:ph type="body" sz="quarter" idx="11"/>
          </p:nvPr>
        </p:nvSpPr>
        <p:spPr>
          <a:xfrm>
            <a:off x="659224" y="1363702"/>
            <a:ext cx="10858500" cy="430887"/>
          </a:xfrm>
        </p:spPr>
        <p:txBody>
          <a:bodyPr/>
          <a:lstStyle/>
          <a:p>
            <a:r>
              <a:rPr lang="nb-NO" sz="2800" b="1">
                <a:cs typeface="Calibri"/>
              </a:rPr>
              <a:t>Koordinators rolle</a:t>
            </a:r>
            <a:endParaRPr lang="nb-NO"/>
          </a:p>
        </p:txBody>
      </p:sp>
      <p:sp>
        <p:nvSpPr>
          <p:cNvPr id="5" name="Plassholder for tekst 4">
            <a:extLst>
              <a:ext uri="{FF2B5EF4-FFF2-40B4-BE49-F238E27FC236}">
                <a16:creationId xmlns:a16="http://schemas.microsoft.com/office/drawing/2014/main" id="{6E47A5B0-5518-6A00-298C-982CEF1FAE46}"/>
              </a:ext>
            </a:extLst>
          </p:cNvPr>
          <p:cNvSpPr>
            <a:spLocks noGrp="1"/>
          </p:cNvSpPr>
          <p:nvPr>
            <p:ph type="body" sz="quarter" idx="10"/>
          </p:nvPr>
        </p:nvSpPr>
        <p:spPr/>
        <p:txBody>
          <a:bodyPr>
            <a:normAutofit/>
          </a:bodyPr>
          <a:lstStyle/>
          <a:p>
            <a:pPr marL="269875" indent="-269875">
              <a:buFont typeface="Arial"/>
              <a:buChar char="•"/>
            </a:pPr>
            <a:r>
              <a:rPr lang="nb-NO" sz="2400">
                <a:cs typeface="Calibri"/>
              </a:rPr>
              <a:t>Koordinator har det overordnede koordineringsansvaret for observasjon av smitteforebyggende tiltak</a:t>
            </a:r>
          </a:p>
          <a:p>
            <a:pPr marL="269875" indent="-269875">
              <a:buFont typeface="Arial"/>
              <a:buChar char="•"/>
            </a:pPr>
            <a:r>
              <a:rPr lang="nb-NO" sz="2400">
                <a:cs typeface="Calibri"/>
              </a:rPr>
              <a:t>Koordinator utpekes av enhetens ledelse</a:t>
            </a:r>
          </a:p>
          <a:p>
            <a:pPr marL="269875" indent="-269875">
              <a:buFont typeface="Arial"/>
              <a:buChar char="•"/>
            </a:pPr>
            <a:r>
              <a:rPr lang="nb-NO" sz="2400">
                <a:cs typeface="Calibri"/>
              </a:rPr>
              <a:t>Det kan være flere koordinatorer ved en enhet</a:t>
            </a:r>
          </a:p>
          <a:p>
            <a:endParaRPr lang="nb-NO" sz="2400"/>
          </a:p>
        </p:txBody>
      </p:sp>
    </p:spTree>
    <p:extLst>
      <p:ext uri="{BB962C8B-B14F-4D97-AF65-F5344CB8AC3E}">
        <p14:creationId xmlns:p14="http://schemas.microsoft.com/office/powerpoint/2010/main" val="14299517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903BA2-1C7C-3EA5-7A9A-C2AE17E025BE}"/>
              </a:ext>
            </a:extLst>
          </p:cNvPr>
          <p:cNvSpPr>
            <a:spLocks noGrp="1"/>
          </p:cNvSpPr>
          <p:nvPr>
            <p:ph type="title"/>
          </p:nvPr>
        </p:nvSpPr>
        <p:spPr/>
        <p:txBody>
          <a:bodyPr/>
          <a:lstStyle/>
          <a:p>
            <a:r>
              <a:rPr lang="nb-NO" sz="4650" b="1">
                <a:cs typeface="Calibri"/>
              </a:rPr>
              <a:t>Koordinators oppgaver</a:t>
            </a:r>
            <a:endParaRPr lang="nb-NO" b="1"/>
          </a:p>
        </p:txBody>
      </p:sp>
      <p:sp>
        <p:nvSpPr>
          <p:cNvPr id="4" name="Plassholder for tekst 3">
            <a:extLst>
              <a:ext uri="{FF2B5EF4-FFF2-40B4-BE49-F238E27FC236}">
                <a16:creationId xmlns:a16="http://schemas.microsoft.com/office/drawing/2014/main" id="{8140B271-1BA7-16F2-3F14-2D39CE56B916}"/>
              </a:ext>
            </a:extLst>
          </p:cNvPr>
          <p:cNvSpPr>
            <a:spLocks noGrp="1"/>
          </p:cNvSpPr>
          <p:nvPr>
            <p:ph type="body" sz="quarter" idx="11"/>
          </p:nvPr>
        </p:nvSpPr>
        <p:spPr/>
        <p:txBody>
          <a:bodyPr vert="horz" lIns="0" tIns="0" rIns="0" bIns="0" rtlCol="0" anchor="t">
            <a:normAutofit/>
          </a:bodyPr>
          <a:lstStyle/>
          <a:p>
            <a:pPr marL="269875" indent="-269875"/>
            <a:r>
              <a:rPr lang="nb-NO">
                <a:cs typeface="Calibri"/>
              </a:rPr>
              <a:t>Generelt i NOST</a:t>
            </a:r>
          </a:p>
          <a:p>
            <a:pPr marL="269875" indent="-269875"/>
            <a:endParaRPr lang="nb-NO">
              <a:cs typeface="Calibri"/>
            </a:endParaRPr>
          </a:p>
        </p:txBody>
      </p:sp>
      <p:sp>
        <p:nvSpPr>
          <p:cNvPr id="5" name="Plassholder for tekst 4">
            <a:extLst>
              <a:ext uri="{FF2B5EF4-FFF2-40B4-BE49-F238E27FC236}">
                <a16:creationId xmlns:a16="http://schemas.microsoft.com/office/drawing/2014/main" id="{E52CC487-86D3-E455-C099-12F28F1DEE38}"/>
              </a:ext>
            </a:extLst>
          </p:cNvPr>
          <p:cNvSpPr>
            <a:spLocks noGrp="1"/>
          </p:cNvSpPr>
          <p:nvPr>
            <p:ph type="body" sz="quarter" idx="10"/>
          </p:nvPr>
        </p:nvSpPr>
        <p:spPr/>
        <p:txBody>
          <a:bodyPr>
            <a:normAutofit/>
          </a:bodyPr>
          <a:lstStyle/>
          <a:p>
            <a:pPr marL="269875" indent="-269875">
              <a:buFont typeface="Arial"/>
              <a:buChar char="•"/>
            </a:pPr>
            <a:r>
              <a:rPr lang="nb-NO" sz="2400">
                <a:cs typeface="Calibri"/>
              </a:rPr>
              <a:t>Opprette institusjonsstrukturen (eks. klinikker og avdelinger)</a:t>
            </a:r>
          </a:p>
          <a:p>
            <a:pPr marL="269875" indent="-269875">
              <a:buFont typeface="Arial"/>
              <a:buChar char="•"/>
            </a:pPr>
            <a:r>
              <a:rPr lang="nb-NO" sz="2400">
                <a:cs typeface="Calibri"/>
              </a:rPr>
              <a:t>Opprette brukere for observatører</a:t>
            </a:r>
          </a:p>
          <a:p>
            <a:pPr marL="269875" indent="-269875">
              <a:buFont typeface="Arial"/>
              <a:buChar char="•"/>
            </a:pPr>
            <a:r>
              <a:rPr lang="nb-NO" sz="2400">
                <a:cs typeface="Calibri"/>
              </a:rPr>
              <a:t>Tilse at observatørene har tilstrekkelig opplæring</a:t>
            </a:r>
          </a:p>
          <a:p>
            <a:pPr marL="269875" indent="-269875">
              <a:buFont typeface="Arial"/>
              <a:buChar char="•"/>
            </a:pPr>
            <a:r>
              <a:rPr lang="nb-NO" sz="2400">
                <a:cs typeface="Calibri"/>
              </a:rPr>
              <a:t>Tilse at observatører som genererer data som sendes den nasjonale databanken (fra oktober 2022) har sertifisert opplæring som observatører</a:t>
            </a:r>
          </a:p>
          <a:p>
            <a:pPr marL="269875" indent="-269875">
              <a:buFont typeface="Arial"/>
              <a:buChar char="•"/>
            </a:pPr>
            <a:r>
              <a:rPr lang="nb-NO" sz="2400">
                <a:cs typeface="Calibri"/>
              </a:rPr>
              <a:t>Beslutte hvilke data som skal videresendes den nasjonale databanken</a:t>
            </a:r>
          </a:p>
          <a:p>
            <a:endParaRPr lang="nb-NO" sz="2400"/>
          </a:p>
        </p:txBody>
      </p:sp>
    </p:spTree>
    <p:extLst>
      <p:ext uri="{BB962C8B-B14F-4D97-AF65-F5344CB8AC3E}">
        <p14:creationId xmlns:p14="http://schemas.microsoft.com/office/powerpoint/2010/main" val="41344583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774E4-3509-4702-999B-A70C7AA1D908}"/>
              </a:ext>
            </a:extLst>
          </p:cNvPr>
          <p:cNvSpPr>
            <a:spLocks noGrp="1"/>
          </p:cNvSpPr>
          <p:nvPr>
            <p:ph type="title"/>
          </p:nvPr>
        </p:nvSpPr>
        <p:spPr>
          <a:xfrm>
            <a:off x="661737" y="718428"/>
            <a:ext cx="10858500" cy="644151"/>
          </a:xfrm>
        </p:spPr>
        <p:txBody>
          <a:bodyPr/>
          <a:lstStyle/>
          <a:p>
            <a:r>
              <a:rPr lang="nb-NO" sz="4650" b="1">
                <a:cs typeface="Calibri"/>
              </a:rPr>
              <a:t>Koordinators oppgaver fortsetter</a:t>
            </a:r>
            <a:r>
              <a:rPr lang="nb-NO" b="1"/>
              <a:t> </a:t>
            </a:r>
          </a:p>
        </p:txBody>
      </p:sp>
      <p:sp>
        <p:nvSpPr>
          <p:cNvPr id="6" name="Plassholder for tekst 5">
            <a:extLst>
              <a:ext uri="{FF2B5EF4-FFF2-40B4-BE49-F238E27FC236}">
                <a16:creationId xmlns:a16="http://schemas.microsoft.com/office/drawing/2014/main" id="{7DF63E37-A7CE-9654-8AC2-216C37D1952D}"/>
              </a:ext>
            </a:extLst>
          </p:cNvPr>
          <p:cNvSpPr>
            <a:spLocks noGrp="1"/>
          </p:cNvSpPr>
          <p:nvPr>
            <p:ph type="body" sz="quarter" idx="11"/>
          </p:nvPr>
        </p:nvSpPr>
        <p:spPr/>
        <p:txBody>
          <a:bodyPr/>
          <a:lstStyle/>
          <a:p>
            <a:r>
              <a:rPr lang="nb-NO" b="1"/>
              <a:t>Opprette struktur</a:t>
            </a:r>
            <a:endParaRPr lang="nb-NO"/>
          </a:p>
        </p:txBody>
      </p:sp>
      <p:sp>
        <p:nvSpPr>
          <p:cNvPr id="5" name="Plassholder for tekst 4">
            <a:extLst>
              <a:ext uri="{FF2B5EF4-FFF2-40B4-BE49-F238E27FC236}">
                <a16:creationId xmlns:a16="http://schemas.microsoft.com/office/drawing/2014/main" id="{AEE7FA4B-B050-43DF-5189-FAC7CADD9CF2}"/>
              </a:ext>
            </a:extLst>
          </p:cNvPr>
          <p:cNvSpPr>
            <a:spLocks noGrp="1"/>
          </p:cNvSpPr>
          <p:nvPr>
            <p:ph type="body" sz="quarter" idx="10"/>
          </p:nvPr>
        </p:nvSpPr>
        <p:spPr/>
        <p:txBody>
          <a:bodyPr>
            <a:normAutofit lnSpcReduction="10000"/>
          </a:bodyPr>
          <a:lstStyle/>
          <a:p>
            <a:pPr>
              <a:buFont typeface="Arial" panose="020B0604020202020204" pitchFamily="34" charset="0"/>
              <a:buChar char="•"/>
            </a:pPr>
            <a:r>
              <a:rPr lang="nb-NO" sz="2400"/>
              <a:t>Det er koordinators oppgave å opprette strukturen for enheten</a:t>
            </a:r>
          </a:p>
          <a:p>
            <a:pPr>
              <a:buFont typeface="Arial" panose="020B0604020202020204" pitchFamily="34" charset="0"/>
              <a:buChar char="•"/>
            </a:pPr>
            <a:r>
              <a:rPr lang="nb-NO" sz="2400"/>
              <a:t>For å kunne starte observasjon fra observasjonsgrensesnittet må det være lagt inn minst en avdeling fra </a:t>
            </a:r>
            <a:r>
              <a:rPr lang="nb-NO" sz="2400" err="1"/>
              <a:t>admin</a:t>
            </a:r>
            <a:r>
              <a:rPr lang="nb-NO" sz="2400"/>
              <a:t>. grensesnittet</a:t>
            </a:r>
          </a:p>
          <a:p>
            <a:pPr>
              <a:buFont typeface="Arial" panose="020B0604020202020204" pitchFamily="34" charset="0"/>
              <a:buChar char="•"/>
            </a:pPr>
            <a:r>
              <a:rPr lang="nb-NO" sz="2400"/>
              <a:t>Avdelingsnavnet er fritt, men det må krysse av for en standardisert avdelingstype (brukes til sammenligning på tvers av institusjoner)</a:t>
            </a:r>
          </a:p>
          <a:p>
            <a:pPr>
              <a:buFont typeface="Arial" panose="020B0604020202020204" pitchFamily="34" charset="0"/>
              <a:buChar char="•"/>
            </a:pPr>
            <a:r>
              <a:rPr lang="nb-NO" sz="2400"/>
              <a:t>Avdelinger kan samles som større enheter som «klinikker». Her legges også inn valgfritt navn i strukturen</a:t>
            </a:r>
          </a:p>
          <a:p>
            <a:pPr>
              <a:buFont typeface="Arial" panose="020B0604020202020204" pitchFamily="34" charset="0"/>
              <a:buChar char="•"/>
            </a:pPr>
            <a:r>
              <a:rPr lang="nb-NO" sz="2400"/>
              <a:t>Avdelinger og klinikker kan enkelt opprettes og redigeres. De kan ikke slettes (må gjøres av FHI </a:t>
            </a:r>
            <a:r>
              <a:rPr lang="nb-NO" sz="2400" err="1"/>
              <a:t>admin</a:t>
            </a:r>
            <a:r>
              <a:rPr lang="nb-NO" sz="2400"/>
              <a:t>)</a:t>
            </a:r>
          </a:p>
          <a:p>
            <a:endParaRPr lang="nb-NO" sz="2400"/>
          </a:p>
        </p:txBody>
      </p:sp>
    </p:spTree>
    <p:extLst>
      <p:ext uri="{BB962C8B-B14F-4D97-AF65-F5344CB8AC3E}">
        <p14:creationId xmlns:p14="http://schemas.microsoft.com/office/powerpoint/2010/main" val="34708663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F4CE86-83B3-417C-8B6A-A36E9BD7A042}"/>
              </a:ext>
            </a:extLst>
          </p:cNvPr>
          <p:cNvSpPr>
            <a:spLocks noGrp="1"/>
          </p:cNvSpPr>
          <p:nvPr>
            <p:ph type="title"/>
          </p:nvPr>
        </p:nvSpPr>
        <p:spPr/>
        <p:txBody>
          <a:bodyPr/>
          <a:lstStyle/>
          <a:p>
            <a:r>
              <a:rPr lang="nb-NO" sz="4650" b="1">
                <a:cs typeface="Calibri"/>
              </a:rPr>
              <a:t>Koordinators oppgaver fortsetter</a:t>
            </a:r>
            <a:endParaRPr lang="nb-NO" b="1"/>
          </a:p>
        </p:txBody>
      </p:sp>
      <p:sp>
        <p:nvSpPr>
          <p:cNvPr id="5" name="Plassholder for tekst 4">
            <a:extLst>
              <a:ext uri="{FF2B5EF4-FFF2-40B4-BE49-F238E27FC236}">
                <a16:creationId xmlns:a16="http://schemas.microsoft.com/office/drawing/2014/main" id="{594825C5-64AC-23B4-3E38-DD7F58083A79}"/>
              </a:ext>
            </a:extLst>
          </p:cNvPr>
          <p:cNvSpPr>
            <a:spLocks noGrp="1"/>
          </p:cNvSpPr>
          <p:nvPr>
            <p:ph type="body" sz="quarter" idx="11"/>
          </p:nvPr>
        </p:nvSpPr>
        <p:spPr/>
        <p:txBody>
          <a:bodyPr/>
          <a:lstStyle/>
          <a:p>
            <a:r>
              <a:rPr lang="nb-NO" b="1"/>
              <a:t>Administrere observatører</a:t>
            </a:r>
            <a:endParaRPr lang="nb-NO"/>
          </a:p>
        </p:txBody>
      </p:sp>
      <p:sp>
        <p:nvSpPr>
          <p:cNvPr id="3" name="Plassholder for tekst 2">
            <a:extLst>
              <a:ext uri="{FF2B5EF4-FFF2-40B4-BE49-F238E27FC236}">
                <a16:creationId xmlns:a16="http://schemas.microsoft.com/office/drawing/2014/main" id="{B408543C-074C-2D3C-EE36-2801AFCF2933}"/>
              </a:ext>
            </a:extLst>
          </p:cNvPr>
          <p:cNvSpPr>
            <a:spLocks noGrp="1"/>
          </p:cNvSpPr>
          <p:nvPr>
            <p:ph type="body" sz="quarter" idx="10"/>
          </p:nvPr>
        </p:nvSpPr>
        <p:spPr/>
        <p:txBody>
          <a:bodyPr>
            <a:normAutofit fontScale="70000" lnSpcReduction="20000"/>
          </a:bodyPr>
          <a:lstStyle/>
          <a:p>
            <a:pPr>
              <a:buFont typeface="Arial" panose="020B0604020202020204" pitchFamily="34" charset="0"/>
              <a:buChar char="•"/>
            </a:pPr>
            <a:r>
              <a:rPr lang="nb-NO"/>
              <a:t>O</a:t>
            </a:r>
            <a:r>
              <a:rPr lang="nb-NO" sz="2800"/>
              <a:t>pprette brukere for de som skal observere</a:t>
            </a:r>
          </a:p>
          <a:p>
            <a:pPr>
              <a:buFont typeface="Arial" panose="020B0604020202020204" pitchFamily="34" charset="0"/>
              <a:buChar char="•"/>
            </a:pPr>
            <a:r>
              <a:rPr lang="nb-NO"/>
              <a:t>Observatører</a:t>
            </a:r>
            <a:r>
              <a:rPr lang="nb-NO" sz="2800"/>
              <a:t> kan opprettes, redigeres, inaktiveres og slettes </a:t>
            </a:r>
          </a:p>
          <a:p>
            <a:r>
              <a:rPr lang="nb-NO"/>
              <a:t>For å kunne </a:t>
            </a:r>
            <a:r>
              <a:rPr lang="nb-NO" b="1"/>
              <a:t>opprette</a:t>
            </a:r>
            <a:r>
              <a:rPr lang="nb-NO"/>
              <a:t> observatør må navn og fødselsdato være tilgjengelig. </a:t>
            </a:r>
          </a:p>
          <a:p>
            <a:r>
              <a:rPr lang="nb-NO"/>
              <a:t>Identiteten bekreftes med HPR nummer som man finner via lenker i NOST. </a:t>
            </a:r>
          </a:p>
          <a:p>
            <a:r>
              <a:rPr lang="nb-NO"/>
              <a:t>Dersom observatøren ikke er registrert helsepersonell kan man opprette bruker ved hjelp av pseudonym istedenfor HPR- nummer. </a:t>
            </a:r>
          </a:p>
          <a:p>
            <a:r>
              <a:rPr lang="nb-NO"/>
              <a:t>Brukeren finner sitt pseudonym på forsiden ved innlogging på observasjonsgrensesnittet, og må gi dette til koordinator som benytter det ved opprettelse av bruker. </a:t>
            </a:r>
          </a:p>
          <a:p>
            <a:pPr>
              <a:buFont typeface="Arial" panose="020B0604020202020204" pitchFamily="34" charset="0"/>
              <a:buChar char="•"/>
            </a:pPr>
            <a:r>
              <a:rPr lang="nb-NO" b="1"/>
              <a:t>S</a:t>
            </a:r>
            <a:r>
              <a:rPr lang="nb-NO" sz="2800" b="1"/>
              <a:t>letting</a:t>
            </a:r>
            <a:r>
              <a:rPr lang="nb-NO" sz="2800"/>
              <a:t> kan kun gjennomføres dersom det ikke er registrert sesjoner/observasjoner på observatøren i nasjonal database</a:t>
            </a:r>
          </a:p>
          <a:p>
            <a:pPr>
              <a:buFont typeface="Arial" panose="020B0604020202020204" pitchFamily="34" charset="0"/>
              <a:buChar char="•"/>
            </a:pPr>
            <a:r>
              <a:rPr lang="nb-NO" sz="2800"/>
              <a:t>Hvis det er registrert observasjoner kan observatøren deaktiveres slik at observatøren ikke lenger kan logge inn på  løsningen</a:t>
            </a:r>
          </a:p>
          <a:p>
            <a:endParaRPr lang="nb-NO"/>
          </a:p>
        </p:txBody>
      </p:sp>
    </p:spTree>
    <p:extLst>
      <p:ext uri="{BB962C8B-B14F-4D97-AF65-F5344CB8AC3E}">
        <p14:creationId xmlns:p14="http://schemas.microsoft.com/office/powerpoint/2010/main" val="39453966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himmel, utendørs, personer&#10;&#10;Automatisk generert beskrivelse">
            <a:extLst>
              <a:ext uri="{FF2B5EF4-FFF2-40B4-BE49-F238E27FC236}">
                <a16:creationId xmlns:a16="http://schemas.microsoft.com/office/drawing/2014/main" id="{1B7488FF-DC91-44F0-BF50-28B47D8684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371" y="-1405796"/>
            <a:ext cx="12357370" cy="9268026"/>
          </a:xfrm>
          <a:prstGeom prst="rect">
            <a:avLst/>
          </a:prstGeom>
        </p:spPr>
      </p:pic>
      <p:sp>
        <p:nvSpPr>
          <p:cNvPr id="2" name="Tittel 1">
            <a:extLst>
              <a:ext uri="{FF2B5EF4-FFF2-40B4-BE49-F238E27FC236}">
                <a16:creationId xmlns:a16="http://schemas.microsoft.com/office/drawing/2014/main" id="{7C1FCF81-381F-4D66-BB51-5C3936BCEA9C}"/>
              </a:ext>
            </a:extLst>
          </p:cNvPr>
          <p:cNvSpPr>
            <a:spLocks noGrp="1"/>
          </p:cNvSpPr>
          <p:nvPr>
            <p:ph type="title"/>
          </p:nvPr>
        </p:nvSpPr>
        <p:spPr>
          <a:xfrm>
            <a:off x="270345" y="917265"/>
            <a:ext cx="11266998" cy="1288301"/>
          </a:xfrm>
        </p:spPr>
        <p:txBody>
          <a:bodyPr/>
          <a:lstStyle/>
          <a:p>
            <a:r>
              <a:rPr lang="en-US" sz="4650" b="1" dirty="0">
                <a:solidFill>
                  <a:srgbClr val="EE756A"/>
                </a:solidFill>
                <a:latin typeface="Montserrat"/>
              </a:rPr>
              <a:t>Gratulerer – </a:t>
            </a:r>
            <a:r>
              <a:rPr lang="en-US" sz="4650" b="1" dirty="0" err="1">
                <a:solidFill>
                  <a:srgbClr val="EE756A"/>
                </a:solidFill>
                <a:latin typeface="Montserrat"/>
              </a:rPr>
              <a:t>dere</a:t>
            </a:r>
            <a:r>
              <a:rPr lang="en-US" sz="4650" b="1" dirty="0">
                <a:solidFill>
                  <a:srgbClr val="EE756A"/>
                </a:solidFill>
                <a:latin typeface="Montserrat"/>
              </a:rPr>
              <a:t> er </a:t>
            </a:r>
            <a:r>
              <a:rPr lang="en-US" sz="4650" b="1" dirty="0" err="1">
                <a:solidFill>
                  <a:srgbClr val="EE756A"/>
                </a:solidFill>
                <a:latin typeface="Montserrat"/>
              </a:rPr>
              <a:t>klare</a:t>
            </a:r>
            <a:r>
              <a:rPr lang="en-US" sz="4650" b="1" dirty="0">
                <a:solidFill>
                  <a:srgbClr val="EE756A"/>
                </a:solidFill>
                <a:latin typeface="Montserrat"/>
              </a:rPr>
              <a:t> </a:t>
            </a:r>
            <a:r>
              <a:rPr lang="en-US" sz="4650" b="1" dirty="0" err="1">
                <a:solidFill>
                  <a:srgbClr val="EE756A"/>
                </a:solidFill>
                <a:latin typeface="Montserrat"/>
              </a:rPr>
              <a:t>til</a:t>
            </a:r>
            <a:r>
              <a:rPr lang="en-US" sz="4650" b="1" dirty="0">
                <a:solidFill>
                  <a:srgbClr val="EE756A"/>
                </a:solidFill>
                <a:latin typeface="Montserrat"/>
              </a:rPr>
              <a:t> å “NO</a:t>
            </a:r>
            <a:r>
              <a:rPr lang="en-US" sz="4650" b="1" i="0" dirty="0">
                <a:solidFill>
                  <a:srgbClr val="EE756A"/>
                </a:solidFill>
                <a:effectLst/>
                <a:latin typeface="Montserrat"/>
              </a:rPr>
              <a:t>STe</a:t>
            </a:r>
            <a:r>
              <a:rPr lang="en-US" sz="4650" b="1" dirty="0">
                <a:solidFill>
                  <a:srgbClr val="EE756A"/>
                </a:solidFill>
                <a:latin typeface="Montserrat"/>
              </a:rPr>
              <a:t>”</a:t>
            </a:r>
            <a:r>
              <a:rPr lang="en-US" sz="4650" b="1" i="0" dirty="0">
                <a:solidFill>
                  <a:srgbClr val="EE756A"/>
                </a:solidFill>
                <a:effectLst/>
                <a:latin typeface="Montserrat"/>
              </a:rPr>
              <a:t> Norge!</a:t>
            </a:r>
            <a:endParaRPr lang="en-US" sz="4650" b="1" dirty="0">
              <a:solidFill>
                <a:srgbClr val="EE756A"/>
              </a:solidFill>
              <a:latin typeface="Montserrat"/>
            </a:endParaRPr>
          </a:p>
        </p:txBody>
      </p:sp>
      <p:sp>
        <p:nvSpPr>
          <p:cNvPr id="3" name="TekstSylinder 2">
            <a:extLst>
              <a:ext uri="{FF2B5EF4-FFF2-40B4-BE49-F238E27FC236}">
                <a16:creationId xmlns:a16="http://schemas.microsoft.com/office/drawing/2014/main" id="{300CAE4A-E733-CA74-1CDC-D41251E6207D}"/>
              </a:ext>
            </a:extLst>
          </p:cNvPr>
          <p:cNvSpPr txBox="1"/>
          <p:nvPr/>
        </p:nvSpPr>
        <p:spPr>
          <a:xfrm>
            <a:off x="882595" y="6203534"/>
            <a:ext cx="9732396" cy="769441"/>
          </a:xfrm>
          <a:prstGeom prst="rect">
            <a:avLst/>
          </a:prstGeom>
          <a:noFill/>
        </p:spPr>
        <p:txBody>
          <a:bodyPr wrap="square" lIns="91440" tIns="45720" rIns="91440" bIns="45720" rtlCol="0" anchor="t">
            <a:spAutoFit/>
          </a:bodyPr>
          <a:lstStyle/>
          <a:p>
            <a:pPr algn="l"/>
            <a:r>
              <a:rPr lang="nb-NO" sz="2200" dirty="0">
                <a:solidFill>
                  <a:schemeClr val="bg1"/>
                </a:solidFill>
              </a:rPr>
              <a:t>Husk å følge "Folkehelseinstituttet – Håndhygiene og andre </a:t>
            </a:r>
            <a:r>
              <a:rPr lang="nb-NO" sz="2200">
                <a:solidFill>
                  <a:schemeClr val="bg1"/>
                </a:solidFill>
              </a:rPr>
              <a:t>basale smitteverntiltak" </a:t>
            </a:r>
            <a:r>
              <a:rPr lang="nb-NO" sz="2200" dirty="0">
                <a:solidFill>
                  <a:schemeClr val="bg1"/>
                </a:solidFill>
              </a:rPr>
              <a:t>på Facebook </a:t>
            </a:r>
          </a:p>
        </p:txBody>
      </p:sp>
    </p:spTree>
    <p:extLst>
      <p:ext uri="{BB962C8B-B14F-4D97-AF65-F5344CB8AC3E}">
        <p14:creationId xmlns:p14="http://schemas.microsoft.com/office/powerpoint/2010/main" val="178105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7C21A0-8C79-D094-1621-21A454E27409}"/>
              </a:ext>
            </a:extLst>
          </p:cNvPr>
          <p:cNvSpPr>
            <a:spLocks noGrp="1"/>
          </p:cNvSpPr>
          <p:nvPr>
            <p:ph type="title"/>
          </p:nvPr>
        </p:nvSpPr>
        <p:spPr/>
        <p:txBody>
          <a:bodyPr/>
          <a:lstStyle/>
          <a:p>
            <a:r>
              <a:rPr lang="nb-NO">
                <a:latin typeface="Brandon Text"/>
              </a:rPr>
              <a:t>Etiske vurderinger	</a:t>
            </a:r>
          </a:p>
        </p:txBody>
      </p:sp>
      <p:sp>
        <p:nvSpPr>
          <p:cNvPr id="3" name="Plassholder for tekst 2">
            <a:extLst>
              <a:ext uri="{FF2B5EF4-FFF2-40B4-BE49-F238E27FC236}">
                <a16:creationId xmlns:a16="http://schemas.microsoft.com/office/drawing/2014/main" id="{7823F70C-CE71-542D-D16D-E4E8AF545F45}"/>
              </a:ext>
            </a:extLst>
          </p:cNvPr>
          <p:cNvSpPr>
            <a:spLocks noGrp="1"/>
          </p:cNvSpPr>
          <p:nvPr>
            <p:ph type="body" sz="quarter" idx="11"/>
          </p:nvPr>
        </p:nvSpPr>
        <p:spPr/>
        <p:txBody>
          <a:bodyPr/>
          <a:lstStyle/>
          <a:p>
            <a:r>
              <a:rPr lang="nb-NO">
                <a:latin typeface="Brandon Text"/>
              </a:rPr>
              <a:t>Enhetens plan for bruk av NOST</a:t>
            </a:r>
          </a:p>
        </p:txBody>
      </p:sp>
      <p:sp>
        <p:nvSpPr>
          <p:cNvPr id="4" name="Plassholder for tekst 3">
            <a:extLst>
              <a:ext uri="{FF2B5EF4-FFF2-40B4-BE49-F238E27FC236}">
                <a16:creationId xmlns:a16="http://schemas.microsoft.com/office/drawing/2014/main" id="{E1539B8C-6261-34CA-52C5-1C08B7801914}"/>
              </a:ext>
            </a:extLst>
          </p:cNvPr>
          <p:cNvSpPr>
            <a:spLocks noGrp="1"/>
          </p:cNvSpPr>
          <p:nvPr>
            <p:ph type="body" sz="quarter" idx="10"/>
          </p:nvPr>
        </p:nvSpPr>
        <p:spPr/>
        <p:txBody>
          <a:bodyPr>
            <a:normAutofit/>
          </a:bodyPr>
          <a:lstStyle/>
          <a:p>
            <a:r>
              <a:rPr lang="nb-NO" sz="2400" b="0" i="0" u="none" strike="noStrike">
                <a:solidFill>
                  <a:srgbClr val="000000"/>
                </a:solidFill>
                <a:effectLst/>
                <a:latin typeface="Brandon Text"/>
              </a:rPr>
              <a:t>Enhver enhet som tar i bruk NOST bør i forkant utforme en plan for gjennomføring som er avklart mellom ledelsen og koordinator</a:t>
            </a:r>
          </a:p>
          <a:p>
            <a:r>
              <a:rPr lang="nb-NO" sz="2400">
                <a:solidFill>
                  <a:srgbClr val="000000"/>
                </a:solidFill>
                <a:latin typeface="Brandon Text"/>
              </a:rPr>
              <a:t>Planen bør være</a:t>
            </a:r>
            <a:r>
              <a:rPr lang="nb-NO" sz="2400" b="0" i="0" u="none" strike="noStrike">
                <a:solidFill>
                  <a:srgbClr val="000000"/>
                </a:solidFill>
                <a:effectLst/>
                <a:latin typeface="Brandon Text"/>
              </a:rPr>
              <a:t> godt kjent for alle observatører og tilgjengelig for alle medarbeidere</a:t>
            </a:r>
          </a:p>
          <a:p>
            <a:r>
              <a:rPr lang="nb-NO" sz="2400">
                <a:solidFill>
                  <a:srgbClr val="000000"/>
                </a:solidFill>
                <a:latin typeface="Brandon Text"/>
              </a:rPr>
              <a:t>Alle medarbeidere bør informeres om hensikten med observasjonene</a:t>
            </a:r>
            <a:endParaRPr lang="nb-NO" sz="2400" b="0" i="0" u="none" strike="noStrike">
              <a:solidFill>
                <a:srgbClr val="000000"/>
              </a:solidFill>
              <a:effectLst/>
              <a:latin typeface="Brandon Text"/>
            </a:endParaRPr>
          </a:p>
          <a:p>
            <a:r>
              <a:rPr lang="nb-NO" sz="2400">
                <a:solidFill>
                  <a:srgbClr val="000000"/>
                </a:solidFill>
                <a:latin typeface="Brandon Text"/>
              </a:rPr>
              <a:t>Planen </a:t>
            </a:r>
            <a:r>
              <a:rPr lang="nb-NO" sz="2400" b="0" i="0" u="none" strike="noStrike">
                <a:solidFill>
                  <a:srgbClr val="000000"/>
                </a:solidFill>
                <a:effectLst/>
                <a:latin typeface="Brandon Text"/>
              </a:rPr>
              <a:t>bør omhandle hvem som skal forespørres før det gjennomføres observasjoner ved en avdeling, og hvem som skal motta resultater i etterkant</a:t>
            </a:r>
          </a:p>
          <a:p>
            <a:r>
              <a:rPr lang="nb-NO" sz="2400">
                <a:solidFill>
                  <a:srgbClr val="000000"/>
                </a:solidFill>
                <a:latin typeface="Brandon Text"/>
              </a:rPr>
              <a:t>Det bør settes av tid til å iverksette forbedringstiltak etter en periode</a:t>
            </a:r>
            <a:endParaRPr lang="nb-NO" sz="3600">
              <a:latin typeface="Brandon Text"/>
            </a:endParaRPr>
          </a:p>
        </p:txBody>
      </p:sp>
    </p:spTree>
    <p:extLst>
      <p:ext uri="{BB962C8B-B14F-4D97-AF65-F5344CB8AC3E}">
        <p14:creationId xmlns:p14="http://schemas.microsoft.com/office/powerpoint/2010/main" val="206300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82DE1A1-F633-4C96-BBD2-8BA210EAB59F}"/>
              </a:ext>
            </a:extLst>
          </p:cNvPr>
          <p:cNvSpPr>
            <a:spLocks noGrp="1"/>
          </p:cNvSpPr>
          <p:nvPr>
            <p:ph type="body" idx="1"/>
          </p:nvPr>
        </p:nvSpPr>
        <p:spPr/>
        <p:txBody>
          <a:bodyPr/>
          <a:lstStyle/>
          <a:p>
            <a:r>
              <a:rPr lang="nb-NO"/>
              <a:t>My 5 moments</a:t>
            </a:r>
          </a:p>
        </p:txBody>
      </p:sp>
      <p:sp>
        <p:nvSpPr>
          <p:cNvPr id="3" name="Plassholder for tekst 2">
            <a:extLst>
              <a:ext uri="{FF2B5EF4-FFF2-40B4-BE49-F238E27FC236}">
                <a16:creationId xmlns:a16="http://schemas.microsoft.com/office/drawing/2014/main" id="{076DD28A-2059-84CA-9EF0-4EB8C959DA73}"/>
              </a:ext>
            </a:extLst>
          </p:cNvPr>
          <p:cNvSpPr>
            <a:spLocks noGrp="1"/>
          </p:cNvSpPr>
          <p:nvPr>
            <p:ph type="body" sz="quarter" idx="14"/>
          </p:nvPr>
        </p:nvSpPr>
        <p:spPr>
          <a:xfrm>
            <a:off x="831850" y="3690295"/>
            <a:ext cx="10515600" cy="800219"/>
          </a:xfrm>
        </p:spPr>
        <p:txBody>
          <a:bodyPr/>
          <a:lstStyle/>
          <a:p>
            <a:r>
              <a:rPr lang="nb-NO" sz="5200">
                <a:ea typeface="+mn-lt"/>
                <a:cs typeface="+mn-lt"/>
              </a:rPr>
              <a:t>Modellen for håndhygiene </a:t>
            </a:r>
            <a:endParaRPr lang="nb-NO"/>
          </a:p>
        </p:txBody>
      </p:sp>
      <p:pic>
        <p:nvPicPr>
          <p:cNvPr id="5" name="Picture 2">
            <a:extLst>
              <a:ext uri="{FF2B5EF4-FFF2-40B4-BE49-F238E27FC236}">
                <a16:creationId xmlns:a16="http://schemas.microsoft.com/office/drawing/2014/main" id="{F8C48E66-4EBE-4436-184B-4C4551091E2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275111" y="661988"/>
            <a:ext cx="2320391" cy="288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2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DF14EB-002F-3177-B363-093458D27651}"/>
              </a:ext>
            </a:extLst>
          </p:cNvPr>
          <p:cNvSpPr>
            <a:spLocks noGrp="1"/>
          </p:cNvSpPr>
          <p:nvPr>
            <p:ph type="title"/>
          </p:nvPr>
        </p:nvSpPr>
        <p:spPr>
          <a:xfrm>
            <a:off x="661737" y="718428"/>
            <a:ext cx="10858500" cy="664797"/>
          </a:xfrm>
        </p:spPr>
        <p:txBody>
          <a:bodyPr/>
          <a:lstStyle/>
          <a:p>
            <a:r>
              <a:rPr lang="nb-NO" sz="4800" err="1">
                <a:solidFill>
                  <a:srgbClr val="000000"/>
                </a:solidFill>
                <a:ea typeface="+mj-lt"/>
                <a:cs typeface="+mj-lt"/>
              </a:rPr>
              <a:t>WHOs</a:t>
            </a:r>
            <a:r>
              <a:rPr lang="nb-NO" sz="4800">
                <a:solidFill>
                  <a:srgbClr val="000000"/>
                </a:solidFill>
                <a:ea typeface="+mj-lt"/>
                <a:cs typeface="+mj-lt"/>
              </a:rPr>
              <a:t> modell</a:t>
            </a:r>
            <a:r>
              <a:rPr lang="nb-NO" sz="4800" b="0" i="0" u="none" strike="noStrike">
                <a:solidFill>
                  <a:srgbClr val="000000"/>
                </a:solidFill>
                <a:effectLst/>
                <a:ea typeface="+mj-lt"/>
                <a:cs typeface="+mj-lt"/>
              </a:rPr>
              <a:t> for håndhygiene</a:t>
            </a:r>
            <a:endParaRPr lang="nb-NO">
              <a:ea typeface="+mj-lt"/>
              <a:cs typeface="+mj-lt"/>
            </a:endParaRPr>
          </a:p>
        </p:txBody>
      </p:sp>
      <p:sp>
        <p:nvSpPr>
          <p:cNvPr id="4" name="Plassholder for tekst 3">
            <a:extLst>
              <a:ext uri="{FF2B5EF4-FFF2-40B4-BE49-F238E27FC236}">
                <a16:creationId xmlns:a16="http://schemas.microsoft.com/office/drawing/2014/main" id="{DEF282F4-4799-E4D6-D403-942129252A6F}"/>
              </a:ext>
            </a:extLst>
          </p:cNvPr>
          <p:cNvSpPr>
            <a:spLocks noGrp="1"/>
          </p:cNvSpPr>
          <p:nvPr>
            <p:ph type="body" sz="quarter" idx="10"/>
          </p:nvPr>
        </p:nvSpPr>
        <p:spPr>
          <a:xfrm>
            <a:off x="659118" y="1786045"/>
            <a:ext cx="8484882" cy="4353526"/>
          </a:xfrm>
        </p:spPr>
        <p:txBody>
          <a:bodyPr vert="horz" lIns="0" tIns="0" rIns="0" bIns="0" rtlCol="0" anchor="t">
            <a:normAutofit/>
          </a:bodyPr>
          <a:lstStyle/>
          <a:p>
            <a:pPr marL="360045" indent="-360045" fontAlgn="base"/>
            <a:r>
              <a:rPr lang="nb-NO" sz="2000" b="0" i="0" u="none" strike="noStrike">
                <a:solidFill>
                  <a:srgbClr val="2C2C4A"/>
                </a:solidFill>
                <a:effectLst/>
                <a:latin typeface="Calibri"/>
                <a:cs typeface="Calibri"/>
              </a:rPr>
              <a:t>2005</a:t>
            </a:r>
            <a:r>
              <a:rPr lang="nb-NO" sz="2000" b="0" i="0" u="none" strike="noStrike">
                <a:solidFill>
                  <a:srgbClr val="A8957B"/>
                </a:solidFill>
                <a:effectLst/>
                <a:latin typeface="Calibri"/>
                <a:cs typeface="Calibri"/>
              </a:rPr>
              <a:t> </a:t>
            </a:r>
            <a:r>
              <a:rPr lang="nb-NO" sz="2000" b="0" i="0" u="none" strike="noStrike">
                <a:solidFill>
                  <a:srgbClr val="000000"/>
                </a:solidFill>
                <a:effectLst/>
                <a:latin typeface="Calibri"/>
                <a:cs typeface="Calibri"/>
              </a:rPr>
              <a:t>– WHO lanserte </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First Global </a:t>
            </a:r>
            <a:r>
              <a:rPr lang="nb-NO" sz="2000" b="0" i="0" u="none" strike="noStrike" err="1">
                <a:solidFill>
                  <a:srgbClr val="000000"/>
                </a:solidFill>
                <a:effectLst/>
                <a:latin typeface="Calibri"/>
                <a:cs typeface="Calibri"/>
              </a:rPr>
              <a:t>Patient</a:t>
            </a:r>
            <a:r>
              <a:rPr lang="nb-NO" sz="2000" b="0" i="0" u="none" strike="noStrike">
                <a:solidFill>
                  <a:srgbClr val="000000"/>
                </a:solidFill>
                <a:effectLst/>
                <a:latin typeface="Calibri"/>
                <a:cs typeface="Calibri"/>
              </a:rPr>
              <a:t> </a:t>
            </a:r>
            <a:r>
              <a:rPr lang="nb-NO" sz="2000" b="0" i="0" u="none" strike="noStrike" err="1">
                <a:solidFill>
                  <a:srgbClr val="000000"/>
                </a:solidFill>
                <a:effectLst/>
                <a:latin typeface="Calibri"/>
                <a:cs typeface="Calibri"/>
              </a:rPr>
              <a:t>Safety</a:t>
            </a:r>
            <a:r>
              <a:rPr lang="nb-NO" sz="2000" b="0" i="0" u="none" strike="noStrike">
                <a:solidFill>
                  <a:srgbClr val="000000"/>
                </a:solidFill>
                <a:effectLst/>
                <a:latin typeface="Calibri"/>
                <a:cs typeface="Calibri"/>
              </a:rPr>
              <a:t> Challenge</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 for mange kjent som «</a:t>
            </a:r>
            <a:r>
              <a:rPr lang="nb-NO" sz="2000" b="0" i="0" u="none" strike="noStrike" err="1">
                <a:solidFill>
                  <a:srgbClr val="000000"/>
                </a:solidFill>
                <a:effectLst/>
                <a:latin typeface="Calibri"/>
                <a:cs typeface="Calibri"/>
              </a:rPr>
              <a:t>Clean</a:t>
            </a:r>
            <a:r>
              <a:rPr lang="nb-NO" sz="2000" b="0" i="0" u="none" strike="noStrike">
                <a:solidFill>
                  <a:srgbClr val="000000"/>
                </a:solidFill>
                <a:effectLst/>
                <a:latin typeface="Calibri"/>
                <a:cs typeface="Calibri"/>
              </a:rPr>
              <a:t> Care is Safer Care». </a:t>
            </a:r>
            <a:r>
              <a:rPr lang="nb-NO" sz="2000">
                <a:solidFill>
                  <a:srgbClr val="000000"/>
                </a:solidFill>
                <a:latin typeface="Calibri"/>
                <a:cs typeface="Calibri"/>
              </a:rPr>
              <a:t>Håndhygiene</a:t>
            </a:r>
            <a:r>
              <a:rPr lang="nb-NO" sz="2000" b="0" i="0" u="none" strike="noStrike">
                <a:solidFill>
                  <a:srgbClr val="000000"/>
                </a:solidFill>
                <a:effectLst/>
                <a:latin typeface="Calibri"/>
                <a:cs typeface="Calibri"/>
              </a:rPr>
              <a:t> </a:t>
            </a:r>
            <a:r>
              <a:rPr lang="nb-NO" sz="2000">
                <a:solidFill>
                  <a:srgbClr val="000000"/>
                </a:solidFill>
                <a:latin typeface="Calibri"/>
                <a:cs typeface="Calibri"/>
              </a:rPr>
              <a:t>ble presentert</a:t>
            </a:r>
            <a:r>
              <a:rPr lang="nb-NO" sz="2000" b="0" i="0" u="none" strike="noStrike">
                <a:solidFill>
                  <a:srgbClr val="000000"/>
                </a:solidFill>
                <a:effectLst/>
                <a:latin typeface="Calibri"/>
                <a:cs typeface="Calibri"/>
              </a:rPr>
              <a:t> som kjernen i tiltaket</a:t>
            </a:r>
            <a:endParaRPr lang="en-US" sz="2000">
              <a:solidFill>
                <a:srgbClr val="000000"/>
              </a:solidFill>
              <a:latin typeface="Calibri"/>
              <a:cs typeface="Calibri"/>
            </a:endParaRPr>
          </a:p>
          <a:p>
            <a:pPr marL="360045" indent="-360045" fontAlgn="base"/>
            <a:r>
              <a:rPr lang="en-US" sz="2000" err="1">
                <a:solidFill>
                  <a:srgbClr val="000000"/>
                </a:solidFill>
                <a:latin typeface="Calibri"/>
                <a:cs typeface="Calibri"/>
              </a:rPr>
              <a:t>Samtidig</a:t>
            </a:r>
            <a:r>
              <a:rPr lang="en-US" sz="2000">
                <a:solidFill>
                  <a:srgbClr val="000000"/>
                </a:solidFill>
                <a:latin typeface="Calibri"/>
                <a:cs typeface="Calibri"/>
              </a:rPr>
              <a:t> </a:t>
            </a:r>
            <a:r>
              <a:rPr lang="en-US" sz="2000" err="1">
                <a:solidFill>
                  <a:srgbClr val="000000"/>
                </a:solidFill>
                <a:latin typeface="Calibri"/>
                <a:cs typeface="Calibri"/>
              </a:rPr>
              <a:t>ble</a:t>
            </a:r>
            <a:r>
              <a:rPr lang="en-US" sz="2000">
                <a:solidFill>
                  <a:srgbClr val="000000"/>
                </a:solidFill>
                <a:latin typeface="Calibri"/>
                <a:cs typeface="Calibri"/>
              </a:rPr>
              <a:t> </a:t>
            </a:r>
            <a:r>
              <a:rPr lang="en-US" sz="2000" err="1">
                <a:solidFill>
                  <a:srgbClr val="000000"/>
                </a:solidFill>
                <a:latin typeface="Calibri"/>
                <a:cs typeface="Calibri"/>
              </a:rPr>
              <a:t>utkast</a:t>
            </a:r>
            <a:r>
              <a:rPr lang="en-US" sz="2000" b="0" i="0" u="none" strike="noStrike">
                <a:solidFill>
                  <a:srgbClr val="000000"/>
                </a:solidFill>
                <a:effectLst/>
                <a:latin typeface="Calibri"/>
                <a:cs typeface="Calibri"/>
              </a:rPr>
              <a:t> </a:t>
            </a:r>
            <a:r>
              <a:rPr lang="en-US" sz="2000" b="0" i="0" u="none" strike="noStrike" err="1">
                <a:solidFill>
                  <a:srgbClr val="000000"/>
                </a:solidFill>
                <a:effectLst/>
                <a:latin typeface="Calibri"/>
                <a:cs typeface="Calibri"/>
              </a:rPr>
              <a:t>til</a:t>
            </a:r>
            <a:r>
              <a:rPr lang="en-US" sz="2000" b="0" i="0" u="none" strike="noStrike">
                <a:solidFill>
                  <a:srgbClr val="000000"/>
                </a:solidFill>
                <a:effectLst/>
                <a:latin typeface="Calibri"/>
                <a:cs typeface="Calibri"/>
              </a:rPr>
              <a:t> “WHOs guidelines on hand hygiene”</a:t>
            </a:r>
            <a:r>
              <a:rPr lang="en-US" sz="2000">
                <a:solidFill>
                  <a:srgbClr val="000000"/>
                </a:solidFill>
                <a:latin typeface="Calibri"/>
                <a:cs typeface="Calibri"/>
              </a:rPr>
              <a:t> </a:t>
            </a:r>
            <a:r>
              <a:rPr lang="en-US" sz="2000" err="1">
                <a:solidFill>
                  <a:srgbClr val="000000"/>
                </a:solidFill>
                <a:latin typeface="Calibri"/>
                <a:cs typeface="Calibri"/>
              </a:rPr>
              <a:t>publisert</a:t>
            </a:r>
            <a:r>
              <a:rPr lang="en-US" sz="2000">
                <a:solidFill>
                  <a:srgbClr val="000000"/>
                </a:solidFill>
                <a:latin typeface="Calibri"/>
                <a:cs typeface="Calibri"/>
              </a:rPr>
              <a:t> </a:t>
            </a:r>
            <a:r>
              <a:rPr lang="en-US" sz="2000" b="0" i="0" u="none" strike="noStrike">
                <a:solidFill>
                  <a:srgbClr val="000000"/>
                </a:solidFill>
                <a:effectLst/>
                <a:latin typeface="Calibri"/>
                <a:cs typeface="Calibri"/>
              </a:rPr>
              <a:t>(</a:t>
            </a:r>
            <a:r>
              <a:rPr lang="en-US" sz="2000" b="0" i="0" u="none" strike="noStrike" err="1">
                <a:solidFill>
                  <a:srgbClr val="000000"/>
                </a:solidFill>
                <a:effectLst/>
                <a:latin typeface="Calibri"/>
                <a:cs typeface="Calibri"/>
              </a:rPr>
              <a:t>endelig</a:t>
            </a:r>
            <a:r>
              <a:rPr lang="en-US" sz="2000" b="0" i="0" u="none" strike="noStrike">
                <a:solidFill>
                  <a:srgbClr val="000000"/>
                </a:solidFill>
                <a:effectLst/>
                <a:latin typeface="Calibri"/>
                <a:cs typeface="Calibri"/>
              </a:rPr>
              <a:t> </a:t>
            </a:r>
            <a:r>
              <a:rPr lang="en-US" sz="2000" b="0" i="0" u="none" strike="noStrike" err="1">
                <a:solidFill>
                  <a:srgbClr val="000000"/>
                </a:solidFill>
                <a:effectLst/>
                <a:latin typeface="Calibri"/>
                <a:cs typeface="Calibri"/>
              </a:rPr>
              <a:t>versjon</a:t>
            </a:r>
            <a:r>
              <a:rPr lang="en-US" sz="2000" b="0" i="0" u="none" strike="noStrike">
                <a:solidFill>
                  <a:srgbClr val="000000"/>
                </a:solidFill>
                <a:effectLst/>
                <a:latin typeface="Calibri"/>
                <a:cs typeface="Calibri"/>
              </a:rPr>
              <a:t> </a:t>
            </a:r>
            <a:r>
              <a:rPr lang="en-US" sz="2000" b="0" i="0" u="none" strike="noStrike" err="1">
                <a:solidFill>
                  <a:srgbClr val="000000"/>
                </a:solidFill>
                <a:effectLst/>
                <a:latin typeface="Calibri"/>
                <a:cs typeface="Calibri"/>
              </a:rPr>
              <a:t>publisert</a:t>
            </a:r>
            <a:r>
              <a:rPr lang="en-US" sz="2000" b="0" i="0" u="none" strike="noStrike">
                <a:solidFill>
                  <a:srgbClr val="000000"/>
                </a:solidFill>
                <a:effectLst/>
                <a:latin typeface="Calibri"/>
                <a:cs typeface="Calibri"/>
              </a:rPr>
              <a:t> 2009)</a:t>
            </a:r>
          </a:p>
          <a:p>
            <a:pPr marL="360045" indent="-360045" algn="l">
              <a:buFont typeface="Arial" panose="020B0604020202020204" pitchFamily="34" charset="0"/>
              <a:buChar char="•"/>
            </a:pPr>
            <a:endParaRPr lang="en-US" sz="2000" b="0" i="0">
              <a:solidFill>
                <a:srgbClr val="000000"/>
              </a:solidFill>
              <a:effectLst/>
              <a:latin typeface="Calibri"/>
              <a:cs typeface="Calibri"/>
            </a:endParaRPr>
          </a:p>
          <a:p>
            <a:pPr marL="360045" indent="-360045"/>
            <a:r>
              <a:rPr lang="nb-NO" sz="2000" b="0" i="0" u="none" strike="noStrike">
                <a:solidFill>
                  <a:srgbClr val="000000"/>
                </a:solidFill>
                <a:effectLst/>
                <a:latin typeface="Calibri"/>
                <a:cs typeface="Calibri"/>
              </a:rPr>
              <a:t>2007 - </a:t>
            </a:r>
            <a:r>
              <a:rPr lang="nb-NO" sz="2000" b="0" i="0" u="none" strike="noStrike" err="1">
                <a:solidFill>
                  <a:srgbClr val="000000"/>
                </a:solidFill>
                <a:effectLst/>
                <a:latin typeface="Calibri"/>
                <a:cs typeface="Calibri"/>
              </a:rPr>
              <a:t>Sax</a:t>
            </a:r>
            <a:r>
              <a:rPr lang="nb-NO" sz="2000" b="0" i="0" u="none" strike="noStrike">
                <a:solidFill>
                  <a:srgbClr val="000000"/>
                </a:solidFill>
                <a:effectLst/>
                <a:latin typeface="Calibri"/>
                <a:cs typeface="Calibri"/>
              </a:rPr>
              <a:t> H</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 </a:t>
            </a:r>
            <a:r>
              <a:rPr lang="nb-NO" sz="2000" b="0" i="0" u="none" strike="noStrike" err="1">
                <a:solidFill>
                  <a:srgbClr val="000000"/>
                </a:solidFill>
                <a:effectLst/>
                <a:latin typeface="Calibri"/>
                <a:cs typeface="Calibri"/>
              </a:rPr>
              <a:t>Allegranzi</a:t>
            </a:r>
            <a:r>
              <a:rPr lang="nb-NO" sz="2000" b="0" i="0" u="none" strike="noStrike">
                <a:solidFill>
                  <a:srgbClr val="000000"/>
                </a:solidFill>
                <a:effectLst/>
                <a:latin typeface="Calibri"/>
                <a:cs typeface="Calibri"/>
              </a:rPr>
              <a:t> B</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 </a:t>
            </a:r>
            <a:r>
              <a:rPr lang="nb-NO" sz="2000" b="0" i="0" u="none" strike="noStrike" err="1">
                <a:solidFill>
                  <a:srgbClr val="000000"/>
                </a:solidFill>
                <a:effectLst/>
                <a:latin typeface="Calibri"/>
                <a:cs typeface="Calibri"/>
              </a:rPr>
              <a:t>Uçkay</a:t>
            </a:r>
            <a:r>
              <a:rPr lang="nb-NO" sz="2000" b="0" i="0" u="none" strike="noStrike">
                <a:solidFill>
                  <a:srgbClr val="000000"/>
                </a:solidFill>
                <a:effectLst/>
                <a:latin typeface="Calibri"/>
                <a:cs typeface="Calibri"/>
              </a:rPr>
              <a:t> I</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 Larson E</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 </a:t>
            </a:r>
            <a:r>
              <a:rPr lang="nb-NO" sz="2000" b="0" i="0" u="none" strike="noStrike" err="1">
                <a:solidFill>
                  <a:srgbClr val="000000"/>
                </a:solidFill>
                <a:effectLst/>
                <a:latin typeface="Calibri"/>
                <a:cs typeface="Calibri"/>
              </a:rPr>
              <a:t>Boyce</a:t>
            </a:r>
            <a:r>
              <a:rPr lang="nb-NO" sz="2000" b="0" i="0" u="none" strike="noStrike">
                <a:solidFill>
                  <a:srgbClr val="000000"/>
                </a:solidFill>
                <a:effectLst/>
                <a:latin typeface="Calibri"/>
                <a:cs typeface="Calibri"/>
              </a:rPr>
              <a:t> J</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 </a:t>
            </a:r>
            <a:r>
              <a:rPr lang="nb-NO" sz="2000" b="0" i="0" u="none" strike="noStrike" err="1">
                <a:solidFill>
                  <a:srgbClr val="000000"/>
                </a:solidFill>
                <a:effectLst/>
                <a:latin typeface="Calibri"/>
                <a:cs typeface="Calibri"/>
              </a:rPr>
              <a:t>Pittet</a:t>
            </a:r>
            <a:r>
              <a:rPr lang="nb-NO" sz="2000" b="0" i="0" u="none" strike="noStrike">
                <a:solidFill>
                  <a:srgbClr val="000000"/>
                </a:solidFill>
                <a:effectLst/>
                <a:latin typeface="Calibri"/>
                <a:cs typeface="Calibri"/>
              </a:rPr>
              <a:t> D. Presenterte modellen </a:t>
            </a:r>
            <a:r>
              <a:rPr lang="nb-NO" sz="2000">
                <a:solidFill>
                  <a:srgbClr val="000000"/>
                </a:solidFill>
                <a:latin typeface="Calibri"/>
                <a:cs typeface="Calibri"/>
              </a:rPr>
              <a:t>"</a:t>
            </a:r>
            <a:r>
              <a:rPr lang="nb-NO" sz="2000" b="0" i="0" u="none" strike="noStrike">
                <a:solidFill>
                  <a:srgbClr val="000000"/>
                </a:solidFill>
                <a:effectLst/>
                <a:latin typeface="Calibri"/>
                <a:cs typeface="Calibri"/>
              </a:rPr>
              <a:t>My </a:t>
            </a:r>
            <a:r>
              <a:rPr lang="nb-NO" sz="2000" b="0" i="0" u="none" strike="noStrike" err="1">
                <a:solidFill>
                  <a:srgbClr val="000000"/>
                </a:solidFill>
                <a:effectLst/>
                <a:latin typeface="Calibri"/>
                <a:cs typeface="Calibri"/>
              </a:rPr>
              <a:t>five</a:t>
            </a:r>
            <a:r>
              <a:rPr lang="nb-NO" sz="2000" b="0" i="0" u="none" strike="noStrike">
                <a:solidFill>
                  <a:srgbClr val="000000"/>
                </a:solidFill>
                <a:effectLst/>
                <a:latin typeface="Calibri"/>
                <a:cs typeface="Calibri"/>
              </a:rPr>
              <a:t> moments for hand hygiene</a:t>
            </a:r>
            <a:r>
              <a:rPr lang="nb-NO" sz="2000">
                <a:solidFill>
                  <a:srgbClr val="000000"/>
                </a:solidFill>
                <a:latin typeface="Calibri"/>
                <a:cs typeface="Calibri"/>
              </a:rPr>
              <a:t>"</a:t>
            </a:r>
            <a:endParaRPr lang="nb-NO" sz="3200">
              <a:latin typeface="Calibri"/>
              <a:cs typeface="Calibri"/>
            </a:endParaRPr>
          </a:p>
        </p:txBody>
      </p:sp>
      <p:pic>
        <p:nvPicPr>
          <p:cNvPr id="1028" name="Picture 4">
            <a:extLst>
              <a:ext uri="{FF2B5EF4-FFF2-40B4-BE49-F238E27FC236}">
                <a16:creationId xmlns:a16="http://schemas.microsoft.com/office/drawing/2014/main" id="{453E24E4-F0BE-DBAB-B43E-CB5300057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406" y="2109047"/>
            <a:ext cx="1945037" cy="1945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26E5089-366F-F1C6-E938-FC47F3695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072" y="5183625"/>
            <a:ext cx="7263441" cy="1414682"/>
          </a:xfrm>
          <a:prstGeom prst="rect">
            <a:avLst/>
          </a:prstGeom>
          <a:noFill/>
          <a:extLst>
            <a:ext uri="{909E8E84-426E-40DD-AFC4-6F175D3DCCD1}">
              <a14:hiddenFill xmlns:a14="http://schemas.microsoft.com/office/drawing/2010/main">
                <a:solidFill>
                  <a:srgbClr val="FFFFFF"/>
                </a:solidFill>
              </a14:hiddenFill>
            </a:ext>
          </a:extLst>
        </p:spPr>
      </p:pic>
      <p:sp>
        <p:nvSpPr>
          <p:cNvPr id="6" name="Plassholder for tekst 5">
            <a:extLst>
              <a:ext uri="{FF2B5EF4-FFF2-40B4-BE49-F238E27FC236}">
                <a16:creationId xmlns:a16="http://schemas.microsoft.com/office/drawing/2014/main" id="{492A9324-A473-387B-734D-5135CB9F4395}"/>
              </a:ext>
            </a:extLst>
          </p:cNvPr>
          <p:cNvSpPr>
            <a:spLocks noGrp="1"/>
          </p:cNvSpPr>
          <p:nvPr>
            <p:ph type="body" sz="quarter" idx="11"/>
          </p:nvPr>
        </p:nvSpPr>
        <p:spPr/>
        <p:txBody>
          <a:bodyPr/>
          <a:lstStyle/>
          <a:p>
            <a:r>
              <a:rPr lang="nb-NO"/>
              <a:t>Litt historikk</a:t>
            </a:r>
          </a:p>
        </p:txBody>
      </p:sp>
    </p:spTree>
    <p:extLst>
      <p:ext uri="{BB962C8B-B14F-4D97-AF65-F5344CB8AC3E}">
        <p14:creationId xmlns:p14="http://schemas.microsoft.com/office/powerpoint/2010/main" val="371149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4E8A7B-6C80-0DA6-9C2C-85102CD5DF80}"/>
              </a:ext>
            </a:extLst>
          </p:cNvPr>
          <p:cNvSpPr>
            <a:spLocks noGrp="1"/>
          </p:cNvSpPr>
          <p:nvPr>
            <p:ph type="title"/>
          </p:nvPr>
        </p:nvSpPr>
        <p:spPr/>
        <p:txBody>
          <a:bodyPr/>
          <a:lstStyle/>
          <a:p>
            <a:endParaRPr lang="nb-NO" sz="4650">
              <a:ea typeface="Calibri"/>
              <a:cs typeface="Calibri"/>
            </a:endParaRPr>
          </a:p>
        </p:txBody>
      </p:sp>
      <p:sp>
        <p:nvSpPr>
          <p:cNvPr id="3" name="Plassholder for tekst 2">
            <a:extLst>
              <a:ext uri="{FF2B5EF4-FFF2-40B4-BE49-F238E27FC236}">
                <a16:creationId xmlns:a16="http://schemas.microsoft.com/office/drawing/2014/main" id="{8C5FD646-3C94-CD4D-78B3-C2DF9EC3E9CA}"/>
              </a:ext>
            </a:extLst>
          </p:cNvPr>
          <p:cNvSpPr>
            <a:spLocks noGrp="1"/>
          </p:cNvSpPr>
          <p:nvPr>
            <p:ph type="body" sz="quarter" idx="11"/>
          </p:nvPr>
        </p:nvSpPr>
        <p:spPr/>
        <p:txBody>
          <a:bodyPr/>
          <a:lstStyle/>
          <a:p>
            <a:r>
              <a:rPr lang="nb-NO"/>
              <a:t>2009 – WHO introduserer modellen som sin:</a:t>
            </a:r>
          </a:p>
        </p:txBody>
      </p:sp>
      <p:sp>
        <p:nvSpPr>
          <p:cNvPr id="4" name="Plassholder for tekst 3">
            <a:extLst>
              <a:ext uri="{FF2B5EF4-FFF2-40B4-BE49-F238E27FC236}">
                <a16:creationId xmlns:a16="http://schemas.microsoft.com/office/drawing/2014/main" id="{BEEF4A16-EB8A-A26F-2E01-CDCCD41A86F3}"/>
              </a:ext>
            </a:extLst>
          </p:cNvPr>
          <p:cNvSpPr>
            <a:spLocks noGrp="1"/>
          </p:cNvSpPr>
          <p:nvPr>
            <p:ph type="body" sz="quarter" idx="10"/>
          </p:nvPr>
        </p:nvSpPr>
        <p:spPr/>
        <p:txBody>
          <a:bodyPr vert="horz" lIns="0" tIns="0" rIns="0" bIns="0" rtlCol="0" anchor="t">
            <a:normAutofit/>
          </a:bodyPr>
          <a:lstStyle/>
          <a:p>
            <a:pPr marL="360045" indent="-360045"/>
            <a:r>
              <a:rPr lang="en-US" sz="2400">
                <a:solidFill>
                  <a:srgbClr val="000000"/>
                </a:solidFill>
                <a:latin typeface="Calibri"/>
                <a:cs typeface="Calibri"/>
              </a:rPr>
              <a:t>…"</a:t>
            </a:r>
            <a:r>
              <a:rPr lang="en-US" sz="2400" b="0" i="0" u="none" strike="noStrike">
                <a:solidFill>
                  <a:srgbClr val="000000"/>
                </a:solidFill>
                <a:effectLst/>
                <a:latin typeface="Calibri"/>
                <a:cs typeface="Calibri"/>
              </a:rPr>
              <a:t>My five moments for hand hygiene," has been developed for </a:t>
            </a:r>
            <a:r>
              <a:rPr lang="en-US" sz="2400" b="0" i="0">
                <a:solidFill>
                  <a:srgbClr val="000000"/>
                </a:solidFill>
                <a:effectLst/>
                <a:latin typeface="Calibri"/>
                <a:cs typeface="Calibri"/>
              </a:rPr>
              <a:t>measuring, teaching, and reporting </a:t>
            </a:r>
            <a:r>
              <a:rPr lang="en-US" sz="2400" b="0" i="0" u="none" strike="noStrike">
                <a:solidFill>
                  <a:srgbClr val="000000"/>
                </a:solidFill>
                <a:effectLst/>
                <a:latin typeface="Calibri"/>
                <a:cs typeface="Calibri"/>
              </a:rPr>
              <a:t>hand hygiene adherence. This concept is an integral part of the WHO's hand hygiene improvement strategy conceived to translate the WHO Guidelines on Hand Hygiene in Health Care into practice. It has been tested in numerous health care facilities worldwide to ensure its applicability and adaptability to all settings irrespective of the resources available.”</a:t>
            </a:r>
            <a:endParaRPr lang="nb-NO" sz="2400">
              <a:latin typeface="Calibri"/>
              <a:cs typeface="Calibri"/>
            </a:endParaRPr>
          </a:p>
        </p:txBody>
      </p:sp>
      <p:pic>
        <p:nvPicPr>
          <p:cNvPr id="2050" name="Picture 2">
            <a:extLst>
              <a:ext uri="{FF2B5EF4-FFF2-40B4-BE49-F238E27FC236}">
                <a16:creationId xmlns:a16="http://schemas.microsoft.com/office/drawing/2014/main" id="{C431A056-92A6-B8AB-55E1-6CF453DC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917" y="5079073"/>
            <a:ext cx="70961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26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A633A9-FBDD-6D0B-7B67-E0759518BC3A}"/>
              </a:ext>
            </a:extLst>
          </p:cNvPr>
          <p:cNvSpPr>
            <a:spLocks noGrp="1"/>
          </p:cNvSpPr>
          <p:nvPr>
            <p:ph type="title"/>
          </p:nvPr>
        </p:nvSpPr>
        <p:spPr>
          <a:xfrm>
            <a:off x="661737" y="718428"/>
            <a:ext cx="6943545" cy="644097"/>
          </a:xfrm>
        </p:spPr>
        <p:txBody>
          <a:bodyPr/>
          <a:lstStyle/>
          <a:p>
            <a:endParaRPr lang="nb-NO" sz="4650">
              <a:ea typeface="Calibri"/>
              <a:cs typeface="Calibri"/>
            </a:endParaRPr>
          </a:p>
        </p:txBody>
      </p:sp>
      <p:sp>
        <p:nvSpPr>
          <p:cNvPr id="3" name="Plassholder for tekst 2">
            <a:extLst>
              <a:ext uri="{FF2B5EF4-FFF2-40B4-BE49-F238E27FC236}">
                <a16:creationId xmlns:a16="http://schemas.microsoft.com/office/drawing/2014/main" id="{49545DDF-20B6-A270-6348-E47ECCCD74B9}"/>
              </a:ext>
            </a:extLst>
          </p:cNvPr>
          <p:cNvSpPr>
            <a:spLocks noGrp="1"/>
          </p:cNvSpPr>
          <p:nvPr>
            <p:ph type="body" sz="quarter" idx="11"/>
          </p:nvPr>
        </p:nvSpPr>
        <p:spPr>
          <a:xfrm>
            <a:off x="661737" y="1423837"/>
            <a:ext cx="6702471" cy="1080437"/>
          </a:xfrm>
        </p:spPr>
        <p:txBody>
          <a:bodyPr/>
          <a:lstStyle/>
          <a:p>
            <a:r>
              <a:rPr lang="nb-NO"/>
              <a:t>Modellen ble introdusert i Norge i 2010 og endret til 4 indikasjoner i 2019/2020</a:t>
            </a:r>
          </a:p>
        </p:txBody>
      </p:sp>
      <p:pic>
        <p:nvPicPr>
          <p:cNvPr id="3076" name="Picture 4">
            <a:extLst>
              <a:ext uri="{FF2B5EF4-FFF2-40B4-BE49-F238E27FC236}">
                <a16:creationId xmlns:a16="http://schemas.microsoft.com/office/drawing/2014/main" id="{D93A1CFD-74E6-711F-1E4D-930AF9334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358" y="3116779"/>
            <a:ext cx="3820817" cy="3218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B48A3BB-C9C8-8BEC-055D-9F0D903F5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068" y="0"/>
            <a:ext cx="4854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il: høyre 4">
            <a:extLst>
              <a:ext uri="{FF2B5EF4-FFF2-40B4-BE49-F238E27FC236}">
                <a16:creationId xmlns:a16="http://schemas.microsoft.com/office/drawing/2014/main" id="{1B85A5C1-C065-2458-6EBA-872687421540}"/>
              </a:ext>
            </a:extLst>
          </p:cNvPr>
          <p:cNvSpPr/>
          <p:nvPr/>
        </p:nvSpPr>
        <p:spPr>
          <a:xfrm>
            <a:off x="5649132" y="4204833"/>
            <a:ext cx="1379349" cy="65867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943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A087D499-C2F2-EEB2-92D0-EF22097FBC95}"/>
              </a:ext>
            </a:extLst>
          </p:cNvPr>
          <p:cNvSpPr>
            <a:spLocks noGrp="1"/>
          </p:cNvSpPr>
          <p:nvPr>
            <p:ph type="title"/>
          </p:nvPr>
        </p:nvSpPr>
        <p:spPr/>
        <p:txBody>
          <a:bodyPr/>
          <a:lstStyle/>
          <a:p>
            <a:r>
              <a:rPr lang="nb-NO" sz="4650">
                <a:ea typeface="+mj-lt"/>
                <a:cs typeface="+mj-lt"/>
              </a:rPr>
              <a:t>Konseptet «My 5 moments»</a:t>
            </a:r>
            <a:endParaRPr lang="nb-NO"/>
          </a:p>
        </p:txBody>
      </p:sp>
      <p:sp>
        <p:nvSpPr>
          <p:cNvPr id="13" name="Plassholder for tekst 12">
            <a:extLst>
              <a:ext uri="{FF2B5EF4-FFF2-40B4-BE49-F238E27FC236}">
                <a16:creationId xmlns:a16="http://schemas.microsoft.com/office/drawing/2014/main" id="{F25AA8AF-FEC0-03EA-0C79-B44F2F0C6681}"/>
              </a:ext>
            </a:extLst>
          </p:cNvPr>
          <p:cNvSpPr>
            <a:spLocks noGrp="1"/>
          </p:cNvSpPr>
          <p:nvPr>
            <p:ph type="body" sz="quarter" idx="11"/>
          </p:nvPr>
        </p:nvSpPr>
        <p:spPr/>
        <p:txBody>
          <a:bodyPr/>
          <a:lstStyle/>
          <a:p>
            <a:endParaRPr lang="nb-NO"/>
          </a:p>
        </p:txBody>
      </p:sp>
      <p:sp>
        <p:nvSpPr>
          <p:cNvPr id="6" name="Plassholder for innhold 5">
            <a:extLst>
              <a:ext uri="{FF2B5EF4-FFF2-40B4-BE49-F238E27FC236}">
                <a16:creationId xmlns:a16="http://schemas.microsoft.com/office/drawing/2014/main" id="{DF995F64-7D66-B101-407C-67B10A985667}"/>
              </a:ext>
            </a:extLst>
          </p:cNvPr>
          <p:cNvSpPr>
            <a:spLocks noGrp="1"/>
          </p:cNvSpPr>
          <p:nvPr>
            <p:ph type="body" sz="quarter" idx="10"/>
          </p:nvPr>
        </p:nvSpPr>
        <p:spPr/>
        <p:txBody>
          <a:bodyPr>
            <a:normAutofit/>
          </a:bodyPr>
          <a:lstStyle/>
          <a:p>
            <a:r>
              <a:rPr lang="nb-NO" sz="2400"/>
              <a:t>Modellen bygger på et geografisk konsept hvor man deler helsetjenestemiljøet i to området rundt én enkelt pasient</a:t>
            </a:r>
          </a:p>
          <a:p>
            <a:pPr marL="457200" indent="-457200">
              <a:buFont typeface="Arial" panose="020B0604020202020204" pitchFamily="34" charset="0"/>
              <a:buChar char="•"/>
            </a:pPr>
            <a:r>
              <a:rPr lang="nb-NO" sz="2400">
                <a:solidFill>
                  <a:srgbClr val="D14641"/>
                </a:solidFill>
              </a:rPr>
              <a:t>Pasientsonen</a:t>
            </a:r>
          </a:p>
          <a:p>
            <a:pPr marL="457200" indent="-457200">
              <a:buFont typeface="Arial" panose="020B0604020202020204" pitchFamily="34" charset="0"/>
              <a:buChar char="•"/>
            </a:pPr>
            <a:r>
              <a:rPr lang="nb-NO" sz="2400">
                <a:solidFill>
                  <a:srgbClr val="D14641"/>
                </a:solidFill>
              </a:rPr>
              <a:t>Helsetjenesteområdet</a:t>
            </a:r>
          </a:p>
          <a:p>
            <a:endParaRPr lang="nb-NO" sz="2400"/>
          </a:p>
        </p:txBody>
      </p:sp>
    </p:spTree>
    <p:extLst>
      <p:ext uri="{BB962C8B-B14F-4D97-AF65-F5344CB8AC3E}">
        <p14:creationId xmlns:p14="http://schemas.microsoft.com/office/powerpoint/2010/main" val="24492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88CA160-882A-EB39-EACD-7A55E23B928C}"/>
              </a:ext>
            </a:extLst>
          </p:cNvPr>
          <p:cNvSpPr>
            <a:spLocks noGrp="1"/>
          </p:cNvSpPr>
          <p:nvPr>
            <p:ph type="title"/>
          </p:nvPr>
        </p:nvSpPr>
        <p:spPr/>
        <p:txBody>
          <a:bodyPr/>
          <a:lstStyle/>
          <a:p>
            <a:r>
              <a:rPr lang="nb-NO"/>
              <a:t>Pasientsonen</a:t>
            </a:r>
          </a:p>
        </p:txBody>
      </p:sp>
      <p:sp>
        <p:nvSpPr>
          <p:cNvPr id="4" name="Plassholder for innhold 3">
            <a:extLst>
              <a:ext uri="{FF2B5EF4-FFF2-40B4-BE49-F238E27FC236}">
                <a16:creationId xmlns:a16="http://schemas.microsoft.com/office/drawing/2014/main" id="{9240E564-1610-1970-036D-B44B34F5AD40}"/>
              </a:ext>
            </a:extLst>
          </p:cNvPr>
          <p:cNvSpPr>
            <a:spLocks noGrp="1"/>
          </p:cNvSpPr>
          <p:nvPr>
            <p:ph sz="half" idx="2"/>
          </p:nvPr>
        </p:nvSpPr>
        <p:spPr>
          <a:xfrm>
            <a:off x="839787" y="2319338"/>
            <a:ext cx="6084643" cy="3915295"/>
          </a:xfrm>
        </p:spPr>
        <p:txBody>
          <a:bodyPr>
            <a:noAutofit/>
          </a:bodyPr>
          <a:lstStyle/>
          <a:p>
            <a:pPr marL="269875" indent="-269875" fontAlgn="base"/>
            <a:r>
              <a:rPr lang="nb-NO" sz="2000" b="0" i="0" u="none" strike="noStrike">
                <a:solidFill>
                  <a:srgbClr val="000000"/>
                </a:solidFill>
                <a:effectLst/>
                <a:latin typeface="Brandon Text"/>
                <a:cs typeface="Calibri"/>
              </a:rPr>
              <a:t>Består av pasienten og gjenstander i pasientens umiddelbare nærhet, som sengegjerde, nattbord, sengetøy, stol</a:t>
            </a:r>
            <a:r>
              <a:rPr lang="nb-NO" sz="2000">
                <a:solidFill>
                  <a:srgbClr val="000000"/>
                </a:solidFill>
                <a:latin typeface="Brandon Text"/>
                <a:cs typeface="Calibri"/>
              </a:rPr>
              <a:t>,</a:t>
            </a:r>
            <a:r>
              <a:rPr lang="nb-NO" sz="2000" b="0" i="0" u="none" strike="noStrike">
                <a:solidFill>
                  <a:srgbClr val="000000"/>
                </a:solidFill>
                <a:effectLst/>
                <a:latin typeface="Brandon Text"/>
                <a:cs typeface="Calibri"/>
              </a:rPr>
              <a:t> </a:t>
            </a:r>
            <a:r>
              <a:rPr lang="nb-NO" sz="2000">
                <a:solidFill>
                  <a:srgbClr val="000000"/>
                </a:solidFill>
                <a:latin typeface="Brandon Text"/>
                <a:cs typeface="Calibri"/>
              </a:rPr>
              <a:t>rullator </a:t>
            </a:r>
            <a:r>
              <a:rPr lang="nb-NO" sz="2000" b="0" i="0" u="none" strike="noStrike">
                <a:solidFill>
                  <a:srgbClr val="000000"/>
                </a:solidFill>
                <a:effectLst/>
                <a:latin typeface="Brandon Text"/>
                <a:cs typeface="Calibri"/>
              </a:rPr>
              <a:t>og annet medisinsk utstyr</a:t>
            </a:r>
          </a:p>
          <a:p>
            <a:pPr marL="269875" indent="-269875" fontAlgn="base"/>
            <a:endParaRPr lang="en-US" sz="2000" b="0" i="0">
              <a:solidFill>
                <a:srgbClr val="000000"/>
              </a:solidFill>
              <a:effectLst/>
              <a:latin typeface="Brandon Text"/>
            </a:endParaRPr>
          </a:p>
          <a:p>
            <a:pPr marL="269875" indent="-269875" fontAlgn="base"/>
            <a:r>
              <a:rPr lang="nb-NO" sz="2000" b="0" i="0" u="none" strike="noStrike">
                <a:solidFill>
                  <a:srgbClr val="000000"/>
                </a:solidFill>
                <a:effectLst/>
                <a:latin typeface="Brandon Text"/>
                <a:cs typeface="Calibri"/>
              </a:rPr>
              <a:t>Overflatene i pasientsonen inneholder mikrober fra pasientens egen </a:t>
            </a:r>
            <a:r>
              <a:rPr lang="en-GB" sz="2000" b="0" i="0" u="none" strike="noStrike">
                <a:solidFill>
                  <a:srgbClr val="000000"/>
                </a:solidFill>
                <a:effectLst/>
                <a:latin typeface="Brandon Text"/>
                <a:cs typeface="Calibri"/>
              </a:rPr>
              <a:t>flora. </a:t>
            </a:r>
            <a:r>
              <a:rPr lang="nb-NO" sz="2000" b="0" i="0" u="none" strike="noStrike">
                <a:solidFill>
                  <a:srgbClr val="000000"/>
                </a:solidFill>
                <a:effectLst/>
                <a:latin typeface="Brandon Text"/>
                <a:cs typeface="Calibri"/>
              </a:rPr>
              <a:t>Etterlevelse av de fem	        </a:t>
            </a:r>
            <a:r>
              <a:rPr lang="nb-NO" sz="2000">
                <a:solidFill>
                  <a:srgbClr val="000000"/>
                </a:solidFill>
                <a:latin typeface="Brandon Text"/>
                <a:cs typeface="Calibri"/>
              </a:rPr>
              <a:t> indikasjonene (i Norge fire) </a:t>
            </a:r>
            <a:r>
              <a:rPr lang="nb-NO" sz="2000" b="0" i="0" u="none" strike="noStrike">
                <a:solidFill>
                  <a:srgbClr val="000000"/>
                </a:solidFill>
                <a:effectLst/>
                <a:latin typeface="Brandon Text"/>
                <a:cs typeface="Calibri"/>
              </a:rPr>
              <a:t>for håndhygiene forebygger overføring av disse mikrobene til helsetjenesteområdet</a:t>
            </a:r>
            <a:r>
              <a:rPr lang="nb-NO" sz="2000">
                <a:solidFill>
                  <a:srgbClr val="000000"/>
                </a:solidFill>
                <a:latin typeface="Brandon Text"/>
                <a:cs typeface="Calibri" panose="020F0502020204030204" pitchFamily="34" charset="0"/>
              </a:rPr>
              <a:t> </a:t>
            </a:r>
            <a:r>
              <a:rPr lang="nb-NO" sz="2000" b="0" i="0" u="none" strike="noStrike">
                <a:solidFill>
                  <a:srgbClr val="000000"/>
                </a:solidFill>
                <a:effectLst/>
                <a:latin typeface="Brandon Text"/>
                <a:cs typeface="Calibri"/>
              </a:rPr>
              <a:t>(beskrives mer detaljert</a:t>
            </a:r>
            <a:r>
              <a:rPr lang="nb-NO" sz="2000">
                <a:solidFill>
                  <a:srgbClr val="000000"/>
                </a:solidFill>
                <a:latin typeface="Brandon Text"/>
                <a:cs typeface="Calibri"/>
              </a:rPr>
              <a:t> senere</a:t>
            </a:r>
            <a:r>
              <a:rPr lang="nb-NO" sz="2000" b="0" i="0" u="none" strike="noStrike">
                <a:solidFill>
                  <a:srgbClr val="000000"/>
                </a:solidFill>
                <a:effectLst/>
                <a:latin typeface="Brandon Text"/>
                <a:cs typeface="Calibri"/>
              </a:rPr>
              <a:t>)</a:t>
            </a:r>
            <a:r>
              <a:rPr lang="en-US" sz="2000" b="0" i="0">
                <a:solidFill>
                  <a:srgbClr val="000000"/>
                </a:solidFill>
                <a:effectLst/>
                <a:latin typeface="Brandon Text"/>
                <a:cs typeface="Calibri"/>
              </a:rPr>
              <a:t>​</a:t>
            </a:r>
          </a:p>
          <a:p>
            <a:endParaRPr lang="nb-NO" sz="2000">
              <a:latin typeface="Brandon Text"/>
            </a:endParaRPr>
          </a:p>
        </p:txBody>
      </p:sp>
      <p:sp>
        <p:nvSpPr>
          <p:cNvPr id="6" name="Plassholder for tekst 5">
            <a:extLst>
              <a:ext uri="{FF2B5EF4-FFF2-40B4-BE49-F238E27FC236}">
                <a16:creationId xmlns:a16="http://schemas.microsoft.com/office/drawing/2014/main" id="{0287261B-3AA5-86AD-75D4-12A6109C6FA8}"/>
              </a:ext>
            </a:extLst>
          </p:cNvPr>
          <p:cNvSpPr>
            <a:spLocks noGrp="1"/>
          </p:cNvSpPr>
          <p:nvPr>
            <p:ph type="body" sz="quarter" idx="3"/>
          </p:nvPr>
        </p:nvSpPr>
        <p:spPr>
          <a:xfrm>
            <a:off x="6172200" y="1203846"/>
            <a:ext cx="5183188" cy="823912"/>
          </a:xfrm>
        </p:spPr>
        <p:txBody>
          <a:bodyPr/>
          <a:lstStyle/>
          <a:p>
            <a:endParaRPr lang="nb-NO"/>
          </a:p>
        </p:txBody>
      </p:sp>
      <p:pic>
        <p:nvPicPr>
          <p:cNvPr id="13" name="Plassholder for innhold 12" descr="Et bilde som inneholder skjermbilde, Rektangel, Fargerikt, line&#10;&#10;Automatisk generert beskrivelse">
            <a:extLst>
              <a:ext uri="{FF2B5EF4-FFF2-40B4-BE49-F238E27FC236}">
                <a16:creationId xmlns:a16="http://schemas.microsoft.com/office/drawing/2014/main" id="{7943B2CA-F201-8E1C-3EDD-10EDA51857F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41676" y="2529409"/>
            <a:ext cx="4736120" cy="3684588"/>
          </a:xfrm>
        </p:spPr>
      </p:pic>
      <p:pic>
        <p:nvPicPr>
          <p:cNvPr id="1028" name="Picture 4">
            <a:extLst>
              <a:ext uri="{FF2B5EF4-FFF2-40B4-BE49-F238E27FC236}">
                <a16:creationId xmlns:a16="http://schemas.microsoft.com/office/drawing/2014/main" id="{71FCFBC8-E166-1EDF-CFDF-6A81F5E04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36" y="2319338"/>
            <a:ext cx="5029200" cy="3914775"/>
          </a:xfrm>
          <a:prstGeom prst="rect">
            <a:avLst/>
          </a:prstGeom>
          <a:noFill/>
          <a:extLst>
            <a:ext uri="{909E8E84-426E-40DD-AFC4-6F175D3DCCD1}">
              <a14:hiddenFill xmlns:a14="http://schemas.microsoft.com/office/drawing/2010/main">
                <a:solidFill>
                  <a:srgbClr val="FFFFFF"/>
                </a:solidFill>
              </a14:hiddenFill>
            </a:ext>
          </a:extLst>
        </p:spPr>
      </p:pic>
      <p:sp>
        <p:nvSpPr>
          <p:cNvPr id="11" name="Plassholder for tekst 10">
            <a:extLst>
              <a:ext uri="{FF2B5EF4-FFF2-40B4-BE49-F238E27FC236}">
                <a16:creationId xmlns:a16="http://schemas.microsoft.com/office/drawing/2014/main" id="{C51BDDA6-0B21-EDA5-E50F-D45793FA0550}"/>
              </a:ext>
            </a:extLst>
          </p:cNvPr>
          <p:cNvSpPr>
            <a:spLocks noGrp="1"/>
          </p:cNvSpPr>
          <p:nvPr>
            <p:ph type="body" idx="1"/>
          </p:nvPr>
        </p:nvSpPr>
        <p:spPr>
          <a:xfrm>
            <a:off x="862014" y="1203846"/>
            <a:ext cx="5157787" cy="823912"/>
          </a:xfrm>
        </p:spPr>
        <p:txBody>
          <a:bodyPr/>
          <a:lstStyle/>
          <a:p>
            <a:endParaRPr lang="nb-NO"/>
          </a:p>
        </p:txBody>
      </p:sp>
    </p:spTree>
    <p:extLst>
      <p:ext uri="{BB962C8B-B14F-4D97-AF65-F5344CB8AC3E}">
        <p14:creationId xmlns:p14="http://schemas.microsoft.com/office/powerpoint/2010/main" val="203763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1133DD-6392-277B-A082-501B65FD66D8}"/>
              </a:ext>
            </a:extLst>
          </p:cNvPr>
          <p:cNvSpPr>
            <a:spLocks noGrp="1"/>
          </p:cNvSpPr>
          <p:nvPr>
            <p:ph type="title"/>
          </p:nvPr>
        </p:nvSpPr>
        <p:spPr/>
        <p:txBody>
          <a:bodyPr/>
          <a:lstStyle/>
          <a:p>
            <a:r>
              <a:rPr lang="nb-NO" sz="4000"/>
              <a:t>Helsetjenesteområdet</a:t>
            </a:r>
          </a:p>
        </p:txBody>
      </p:sp>
      <p:sp>
        <p:nvSpPr>
          <p:cNvPr id="6" name="Plassholder for innhold 5">
            <a:extLst>
              <a:ext uri="{FF2B5EF4-FFF2-40B4-BE49-F238E27FC236}">
                <a16:creationId xmlns:a16="http://schemas.microsoft.com/office/drawing/2014/main" id="{5577FB3B-9536-BA99-4021-FF83FBA84A16}"/>
              </a:ext>
            </a:extLst>
          </p:cNvPr>
          <p:cNvSpPr>
            <a:spLocks noGrp="1"/>
          </p:cNvSpPr>
          <p:nvPr>
            <p:ph sz="half" idx="2"/>
          </p:nvPr>
        </p:nvSpPr>
        <p:spPr>
          <a:xfrm>
            <a:off x="839788" y="2163651"/>
            <a:ext cx="5157787" cy="4070982"/>
          </a:xfrm>
        </p:spPr>
        <p:txBody>
          <a:bodyPr>
            <a:normAutofit/>
          </a:bodyPr>
          <a:lstStyle/>
          <a:p>
            <a:pPr marL="269875" indent="-269875" fontAlgn="base"/>
            <a:r>
              <a:rPr lang="nb-NO" sz="2000" b="0" i="0" u="none" strike="noStrike">
                <a:solidFill>
                  <a:srgbClr val="000000"/>
                </a:solidFill>
                <a:effectLst/>
                <a:cs typeface="Calibri"/>
              </a:rPr>
              <a:t>Omfatter alle flater utenfor pasientsonen til</a:t>
            </a:r>
            <a:r>
              <a:rPr lang="nb-NO" sz="2000">
                <a:solidFill>
                  <a:srgbClr val="000000"/>
                </a:solidFill>
                <a:cs typeface="Calibri"/>
              </a:rPr>
              <a:t> den ene pasienten</a:t>
            </a:r>
            <a:endParaRPr lang="nb-NO" sz="2000" b="0" i="0">
              <a:solidFill>
                <a:srgbClr val="000000"/>
              </a:solidFill>
              <a:effectLst/>
              <a:cs typeface="Calibri"/>
            </a:endParaRPr>
          </a:p>
          <a:p>
            <a:pPr marL="269875" indent="-269875" algn="l" rtl="0" fontAlgn="base"/>
            <a:r>
              <a:rPr lang="nb-NO" sz="2000">
                <a:solidFill>
                  <a:srgbClr val="000000"/>
                </a:solidFill>
              </a:rPr>
              <a:t>I</a:t>
            </a:r>
            <a:r>
              <a:rPr lang="nb-NO" sz="2000" b="0" i="0" u="none" strike="noStrike">
                <a:solidFill>
                  <a:srgbClr val="000000"/>
                </a:solidFill>
                <a:effectLst/>
              </a:rPr>
              <a:t>nkluderer andre pasienter og deres pasientsoner og det øvrige miljøet i helseinstitusjonen</a:t>
            </a:r>
            <a:endParaRPr lang="en-US" sz="2000" b="0" i="0">
              <a:solidFill>
                <a:srgbClr val="000000"/>
              </a:solidFill>
              <a:effectLst/>
              <a:cs typeface="Segoe UI" panose="020B0502040204020203" pitchFamily="34" charset="0"/>
            </a:endParaRPr>
          </a:p>
          <a:p>
            <a:pPr marL="269875" indent="-269875" algn="l" rtl="0" fontAlgn="base"/>
            <a:r>
              <a:rPr lang="nb-NO" sz="2000">
                <a:solidFill>
                  <a:srgbClr val="000000"/>
                </a:solidFill>
              </a:rPr>
              <a:t>K</a:t>
            </a:r>
            <a:r>
              <a:rPr lang="nb-NO" sz="2000" b="0" i="0" u="none" strike="noStrike">
                <a:solidFill>
                  <a:srgbClr val="000000"/>
                </a:solidFill>
                <a:effectLst/>
              </a:rPr>
              <a:t>arakteriseres av nærvær av forskjellige og tallrike mikrobearter, inkludert multiresistente organismer</a:t>
            </a:r>
            <a:endParaRPr lang="en-US" sz="2000" b="0" i="0">
              <a:solidFill>
                <a:srgbClr val="000000"/>
              </a:solidFill>
              <a:effectLst/>
              <a:cs typeface="Segoe UI" panose="020B0502040204020203" pitchFamily="34" charset="0"/>
            </a:endParaRPr>
          </a:p>
          <a:p>
            <a:endParaRPr lang="nb-NO" sz="2000"/>
          </a:p>
        </p:txBody>
      </p:sp>
      <p:sp>
        <p:nvSpPr>
          <p:cNvPr id="7" name="Plassholder for tekst 6">
            <a:extLst>
              <a:ext uri="{FF2B5EF4-FFF2-40B4-BE49-F238E27FC236}">
                <a16:creationId xmlns:a16="http://schemas.microsoft.com/office/drawing/2014/main" id="{C717DB3B-FAF5-257D-C568-AF7D3330F970}"/>
              </a:ext>
            </a:extLst>
          </p:cNvPr>
          <p:cNvSpPr>
            <a:spLocks noGrp="1"/>
          </p:cNvSpPr>
          <p:nvPr>
            <p:ph type="body" sz="quarter" idx="3"/>
          </p:nvPr>
        </p:nvSpPr>
        <p:spPr>
          <a:xfrm>
            <a:off x="6452315" y="1841679"/>
            <a:ext cx="4636396" cy="4373456"/>
          </a:xfrm>
          <a:solidFill>
            <a:srgbClr val="FFFF00"/>
          </a:solidFill>
        </p:spPr>
        <p:txBody>
          <a:bodyPr>
            <a:normAutofit/>
          </a:bodyPr>
          <a:lstStyle/>
          <a:p>
            <a:r>
              <a:rPr lang="nb-NO" sz="2000">
                <a:solidFill>
                  <a:schemeClr val="tx2"/>
                </a:solidFill>
              </a:rPr>
              <a:t>       Helsetjenesteområdet</a:t>
            </a:r>
          </a:p>
        </p:txBody>
      </p:sp>
      <p:pic>
        <p:nvPicPr>
          <p:cNvPr id="12" name="Plassholder for innhold 11" descr="Et bilde som inneholder skjermbilde, Rektangel, Fargerikt, line&#10;&#10;Automatisk generert beskrivelse">
            <a:extLst>
              <a:ext uri="{FF2B5EF4-FFF2-40B4-BE49-F238E27FC236}">
                <a16:creationId xmlns:a16="http://schemas.microsoft.com/office/drawing/2014/main" id="{526D2497-9247-8D5D-24C3-8BB55286EF9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182740"/>
            <a:ext cx="5183188" cy="4032395"/>
          </a:xfrm>
        </p:spPr>
      </p:pic>
      <p:pic>
        <p:nvPicPr>
          <p:cNvPr id="3078" name="Picture 6">
            <a:extLst>
              <a:ext uri="{FF2B5EF4-FFF2-40B4-BE49-F238E27FC236}">
                <a16:creationId xmlns:a16="http://schemas.microsoft.com/office/drawing/2014/main" id="{0A606D58-D965-E73D-AD4E-EA1DE7705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425203"/>
            <a:ext cx="5029200" cy="391477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Sylinder 12">
            <a:extLst>
              <a:ext uri="{FF2B5EF4-FFF2-40B4-BE49-F238E27FC236}">
                <a16:creationId xmlns:a16="http://schemas.microsoft.com/office/drawing/2014/main" id="{3DDE82AA-57D5-9379-4DE0-F0B149CFD17D}"/>
              </a:ext>
            </a:extLst>
          </p:cNvPr>
          <p:cNvSpPr txBox="1"/>
          <p:nvPr/>
        </p:nvSpPr>
        <p:spPr>
          <a:xfrm>
            <a:off x="6954592" y="2766014"/>
            <a:ext cx="1732208" cy="430887"/>
          </a:xfrm>
          <a:prstGeom prst="rect">
            <a:avLst/>
          </a:prstGeom>
          <a:noFill/>
        </p:spPr>
        <p:txBody>
          <a:bodyPr wrap="square" rtlCol="0">
            <a:spAutoFit/>
          </a:bodyPr>
          <a:lstStyle/>
          <a:p>
            <a:pPr algn="l"/>
            <a:r>
              <a:rPr lang="nb-NO" sz="2200"/>
              <a:t>Pasientsonen</a:t>
            </a:r>
          </a:p>
        </p:txBody>
      </p:sp>
    </p:spTree>
    <p:extLst>
      <p:ext uri="{BB962C8B-B14F-4D97-AF65-F5344CB8AC3E}">
        <p14:creationId xmlns:p14="http://schemas.microsoft.com/office/powerpoint/2010/main" val="86711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1B76BA0-7A4D-CDE0-E5A6-6312DE20DA51}"/>
              </a:ext>
            </a:extLst>
          </p:cNvPr>
          <p:cNvSpPr>
            <a:spLocks noGrp="1"/>
          </p:cNvSpPr>
          <p:nvPr>
            <p:ph type="title"/>
          </p:nvPr>
        </p:nvSpPr>
        <p:spPr>
          <a:xfrm>
            <a:off x="691816" y="806116"/>
            <a:ext cx="5842241" cy="1288045"/>
          </a:xfrm>
        </p:spPr>
        <p:txBody>
          <a:bodyPr anchor="t">
            <a:normAutofit/>
          </a:bodyPr>
          <a:lstStyle/>
          <a:p>
            <a:r>
              <a:rPr lang="nb-NO" sz="4650"/>
              <a:t>Håndhygiene til rett tid</a:t>
            </a:r>
            <a:endParaRPr lang="nb-NO"/>
          </a:p>
        </p:txBody>
      </p:sp>
      <p:sp>
        <p:nvSpPr>
          <p:cNvPr id="12" name="Text Placeholder 2">
            <a:extLst>
              <a:ext uri="{FF2B5EF4-FFF2-40B4-BE49-F238E27FC236}">
                <a16:creationId xmlns:a16="http://schemas.microsoft.com/office/drawing/2014/main" id="{C0450890-6DF2-8FB9-3C56-101CA7EB1E9C}"/>
              </a:ext>
            </a:extLst>
          </p:cNvPr>
          <p:cNvSpPr>
            <a:spLocks noGrp="1"/>
          </p:cNvSpPr>
          <p:nvPr>
            <p:ph type="body" sz="quarter" idx="10"/>
          </p:nvPr>
        </p:nvSpPr>
        <p:spPr>
          <a:xfrm>
            <a:off x="691816" y="2407069"/>
            <a:ext cx="5998104" cy="3933770"/>
          </a:xfrm>
        </p:spPr>
        <p:txBody>
          <a:bodyPr vert="horz" lIns="0" tIns="0" rIns="0" bIns="0" rtlCol="0" anchor="t">
            <a:normAutofit/>
          </a:bodyPr>
          <a:lstStyle/>
          <a:p>
            <a:pPr marL="269875" indent="-269875">
              <a:lnSpc>
                <a:spcPct val="110000"/>
              </a:lnSpc>
            </a:pPr>
            <a:r>
              <a:rPr lang="nb-NO" sz="2400"/>
              <a:t>Basert på det geografiske konseptet er det utformet en modell med fire (fem) indikasjoner for når man bør utføre håndhygiene under pleie/behandling: </a:t>
            </a:r>
            <a:endParaRPr lang="nb-NO" sz="2400">
              <a:ea typeface="Calibri"/>
              <a:cs typeface="Calibri"/>
            </a:endParaRPr>
          </a:p>
          <a:p>
            <a:pPr marL="269875" indent="-269875">
              <a:lnSpc>
                <a:spcPct val="110000"/>
              </a:lnSpc>
            </a:pPr>
            <a:endParaRPr lang="nb-NO" sz="2400">
              <a:ea typeface="Calibri"/>
              <a:cs typeface="Calibri"/>
            </a:endParaRPr>
          </a:p>
          <a:p>
            <a:pPr marL="269875" indent="-269875">
              <a:lnSpc>
                <a:spcPct val="110000"/>
              </a:lnSpc>
            </a:pPr>
            <a:r>
              <a:rPr lang="nb-NO" sz="2400" b="1"/>
              <a:t>”Håndhygiene til rett tid” </a:t>
            </a:r>
            <a:endParaRPr lang="nb-NO" sz="2400" b="1">
              <a:ea typeface="Calibri"/>
              <a:cs typeface="Calibri"/>
            </a:endParaRPr>
          </a:p>
        </p:txBody>
      </p:sp>
      <p:pic>
        <p:nvPicPr>
          <p:cNvPr id="8" name="Bilde 7">
            <a:extLst>
              <a:ext uri="{FF2B5EF4-FFF2-40B4-BE49-F238E27FC236}">
                <a16:creationId xmlns:a16="http://schemas.microsoft.com/office/drawing/2014/main" id="{4CA8DCCB-0791-47CD-08B6-4C04162ADAA9}"/>
              </a:ext>
            </a:extLst>
          </p:cNvPr>
          <p:cNvPicPr>
            <a:picLocks noChangeAspect="1"/>
          </p:cNvPicPr>
          <p:nvPr/>
        </p:nvPicPr>
        <p:blipFill>
          <a:blip r:embed="rId2"/>
          <a:stretch>
            <a:fillRect/>
          </a:stretch>
        </p:blipFill>
        <p:spPr>
          <a:xfrm>
            <a:off x="7336242" y="0"/>
            <a:ext cx="4852034" cy="6858000"/>
          </a:xfrm>
          <a:prstGeom prst="rect">
            <a:avLst/>
          </a:prstGeom>
          <a:noFill/>
        </p:spPr>
      </p:pic>
    </p:spTree>
    <p:extLst>
      <p:ext uri="{BB962C8B-B14F-4D97-AF65-F5344CB8AC3E}">
        <p14:creationId xmlns:p14="http://schemas.microsoft.com/office/powerpoint/2010/main" val="191664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604697B-606A-C07D-F4B0-0FFD54A0B01C}"/>
              </a:ext>
            </a:extLst>
          </p:cNvPr>
          <p:cNvSpPr>
            <a:spLocks noGrp="1"/>
          </p:cNvSpPr>
          <p:nvPr>
            <p:ph type="title"/>
          </p:nvPr>
        </p:nvSpPr>
        <p:spPr>
          <a:xfrm>
            <a:off x="839788" y="410095"/>
            <a:ext cx="10515600" cy="644151"/>
          </a:xfrm>
        </p:spPr>
        <p:txBody>
          <a:bodyPr/>
          <a:lstStyle/>
          <a:p>
            <a:r>
              <a:rPr lang="nb-NO">
                <a:latin typeface="Brandon Text"/>
              </a:rPr>
              <a:t>Program</a:t>
            </a:r>
          </a:p>
        </p:txBody>
      </p:sp>
      <p:sp>
        <p:nvSpPr>
          <p:cNvPr id="6" name="Plassholder for tekst 5">
            <a:extLst>
              <a:ext uri="{FF2B5EF4-FFF2-40B4-BE49-F238E27FC236}">
                <a16:creationId xmlns:a16="http://schemas.microsoft.com/office/drawing/2014/main" id="{FBBD841F-3CCD-8184-F16E-02915C38BB5D}"/>
              </a:ext>
            </a:extLst>
          </p:cNvPr>
          <p:cNvSpPr>
            <a:spLocks noGrp="1"/>
          </p:cNvSpPr>
          <p:nvPr>
            <p:ph type="body" idx="1"/>
          </p:nvPr>
        </p:nvSpPr>
        <p:spPr>
          <a:xfrm>
            <a:off x="839788" y="1304500"/>
            <a:ext cx="5157787" cy="823912"/>
          </a:xfrm>
        </p:spPr>
        <p:txBody>
          <a:bodyPr/>
          <a:lstStyle/>
          <a:p>
            <a:r>
              <a:rPr lang="nb-NO">
                <a:latin typeface="Brandon Text"/>
              </a:rPr>
              <a:t>Dag 1</a:t>
            </a:r>
          </a:p>
        </p:txBody>
      </p:sp>
      <p:sp>
        <p:nvSpPr>
          <p:cNvPr id="7" name="Plassholder for innhold 6">
            <a:extLst>
              <a:ext uri="{FF2B5EF4-FFF2-40B4-BE49-F238E27FC236}">
                <a16:creationId xmlns:a16="http://schemas.microsoft.com/office/drawing/2014/main" id="{6B46FCC2-40C4-9F39-BEDE-BBF324A36CE8}"/>
              </a:ext>
            </a:extLst>
          </p:cNvPr>
          <p:cNvSpPr>
            <a:spLocks noGrp="1"/>
          </p:cNvSpPr>
          <p:nvPr>
            <p:ph sz="half" idx="2"/>
          </p:nvPr>
        </p:nvSpPr>
        <p:spPr>
          <a:xfrm>
            <a:off x="836612" y="1976608"/>
            <a:ext cx="5333633" cy="3684588"/>
          </a:xfrm>
        </p:spPr>
        <p:txBody>
          <a:bodyPr vert="horz" lIns="0" tIns="0" rIns="0" bIns="0" rtlCol="0" anchor="t">
            <a:noAutofit/>
          </a:bodyPr>
          <a:lstStyle/>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Velkommen (09:00)</a:t>
            </a:r>
            <a:r>
              <a:rPr lang="en-US" sz="1800" b="0" i="0" dirty="0">
                <a:solidFill>
                  <a:srgbClr val="000000"/>
                </a:solidFill>
                <a:effectLst/>
                <a:latin typeface="Brandon Text"/>
              </a:rPr>
              <a:t>​</a:t>
            </a:r>
            <a:endParaRPr lang="nb-NO" dirty="0">
              <a:latin typeface="Brandon Text"/>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Bakgrunn</a:t>
            </a:r>
            <a:r>
              <a:rPr lang="en-US" sz="1800" b="0" i="0" dirty="0">
                <a:solidFill>
                  <a:srgbClr val="000000"/>
                </a:solidFill>
                <a:effectLst/>
                <a:latin typeface="Brandon Text"/>
              </a:rPr>
              <a:t>​ </a:t>
            </a:r>
            <a:r>
              <a:rPr lang="nb-NO" sz="1800" b="0" i="0" dirty="0">
                <a:solidFill>
                  <a:srgbClr val="000000"/>
                </a:solidFill>
                <a:effectLst/>
                <a:latin typeface="Brandon Text"/>
              </a:rPr>
              <a:t>og</a:t>
            </a:r>
            <a:r>
              <a:rPr lang="en-US" sz="1800" b="0" i="0" dirty="0">
                <a:solidFill>
                  <a:srgbClr val="000000"/>
                </a:solidFill>
                <a:effectLst/>
                <a:latin typeface="Brandon Text"/>
              </a:rPr>
              <a:t> </a:t>
            </a:r>
            <a:r>
              <a:rPr lang="en-US" sz="1800" dirty="0">
                <a:solidFill>
                  <a:srgbClr val="000000"/>
                </a:solidFill>
                <a:latin typeface="Brandon Text"/>
              </a:rPr>
              <a:t>hensikt</a:t>
            </a:r>
            <a:r>
              <a:rPr lang="en-US" sz="1800" b="0" i="0" dirty="0">
                <a:solidFill>
                  <a:srgbClr val="000000"/>
                </a:solidFill>
                <a:effectLst/>
                <a:latin typeface="Brandon Text"/>
              </a:rPr>
              <a:t> med NOST</a:t>
            </a:r>
            <a:endParaRPr lang="en-US" sz="1800" b="0" i="0" dirty="0">
              <a:solidFill>
                <a:srgbClr val="000000"/>
              </a:solidFill>
              <a:effectLst/>
              <a:latin typeface="Brandon Text"/>
              <a:cs typeface="Calibri"/>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Kort om Nost</a:t>
            </a:r>
            <a:r>
              <a:rPr lang="en-US" sz="1800" b="0" i="0" dirty="0">
                <a:solidFill>
                  <a:srgbClr val="000000"/>
                </a:solidFill>
                <a:effectLst/>
                <a:latin typeface="Brandon Text"/>
              </a:rPr>
              <a:t>​</a:t>
            </a:r>
            <a:endParaRPr lang="en-US" sz="1800" b="0" i="0" dirty="0">
              <a:solidFill>
                <a:srgbClr val="000000"/>
              </a:solidFill>
              <a:effectLst/>
              <a:latin typeface="Brandon Text"/>
              <a:cs typeface="Calibri"/>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Modellen for håndhygiene</a:t>
            </a:r>
            <a:r>
              <a:rPr lang="en-US" sz="1800" b="0" i="0" dirty="0">
                <a:solidFill>
                  <a:srgbClr val="000000"/>
                </a:solidFill>
                <a:effectLst/>
                <a:latin typeface="Brandon Text"/>
              </a:rPr>
              <a:t>​</a:t>
            </a:r>
            <a:endParaRPr lang="en-US" sz="1800" b="0" i="0" dirty="0">
              <a:solidFill>
                <a:srgbClr val="000000"/>
              </a:solidFill>
              <a:effectLst/>
              <a:latin typeface="Brandon Text"/>
              <a:cs typeface="Calibri"/>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Lunsj (ca. 11:45</a:t>
            </a:r>
            <a:r>
              <a:rPr lang="nb-NO" sz="1800" dirty="0">
                <a:solidFill>
                  <a:srgbClr val="000000"/>
                </a:solidFill>
                <a:latin typeface="Brandon Text"/>
              </a:rPr>
              <a:t>)</a:t>
            </a:r>
            <a:r>
              <a:rPr lang="en-US" sz="1800" b="0" i="0" dirty="0">
                <a:solidFill>
                  <a:srgbClr val="000000"/>
                </a:solidFill>
                <a:effectLst/>
                <a:latin typeface="Brandon Text"/>
              </a:rPr>
              <a:t>​</a:t>
            </a:r>
            <a:endParaRPr lang="en-US" sz="1800" b="0" i="0" dirty="0">
              <a:solidFill>
                <a:srgbClr val="000000"/>
              </a:solidFill>
              <a:effectLst/>
              <a:latin typeface="Brandon Text"/>
              <a:cs typeface="Calibri"/>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Modellen fortsetter</a:t>
            </a:r>
            <a:endParaRPr lang="en-US" sz="1800" b="0" i="0" dirty="0">
              <a:solidFill>
                <a:srgbClr val="000000"/>
              </a:solidFill>
              <a:effectLst/>
              <a:latin typeface="Brandon Text"/>
              <a:cs typeface="Calibri" panose="020F0502020204030204"/>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Gjennomgang av løsningen</a:t>
            </a:r>
            <a:r>
              <a:rPr lang="en-US" sz="1800" b="0" i="0" dirty="0">
                <a:solidFill>
                  <a:srgbClr val="000000"/>
                </a:solidFill>
                <a:effectLst/>
                <a:latin typeface="Brandon Text"/>
              </a:rPr>
              <a:t>​</a:t>
            </a:r>
            <a:endParaRPr lang="en-US" sz="1800" b="0" i="0" dirty="0">
              <a:solidFill>
                <a:srgbClr val="000000"/>
              </a:solidFill>
              <a:effectLst/>
              <a:latin typeface="Brandon Text"/>
              <a:cs typeface="Calibri"/>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Trening med filmer</a:t>
            </a:r>
            <a:r>
              <a:rPr lang="en-US" sz="1800" b="0" i="0" dirty="0">
                <a:solidFill>
                  <a:srgbClr val="000000"/>
                </a:solidFill>
                <a:effectLst/>
                <a:latin typeface="Brandon Text"/>
              </a:rPr>
              <a:t>​</a:t>
            </a:r>
            <a:endParaRPr lang="en-US" sz="1800" b="0" i="0" dirty="0">
              <a:solidFill>
                <a:srgbClr val="000000"/>
              </a:solidFill>
              <a:effectLst/>
              <a:latin typeface="Brandon Text"/>
              <a:cs typeface="Calibri"/>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Oppsummering</a:t>
            </a:r>
            <a:r>
              <a:rPr lang="nb-NO" sz="1800" b="0" i="0" dirty="0">
                <a:solidFill>
                  <a:srgbClr val="000000"/>
                </a:solidFill>
                <a:effectLst/>
                <a:latin typeface="Brandon Text"/>
              </a:rPr>
              <a:t>​ og takk for i dag</a:t>
            </a:r>
            <a:r>
              <a:rPr lang="nb-NO" sz="1800" b="0" i="0" u="none" strike="noStrike" dirty="0">
                <a:solidFill>
                  <a:srgbClr val="000000"/>
                </a:solidFill>
                <a:effectLst/>
                <a:latin typeface="Brandon Text"/>
              </a:rPr>
              <a:t> (</a:t>
            </a:r>
            <a:r>
              <a:rPr lang="nb-NO" sz="1800" dirty="0">
                <a:solidFill>
                  <a:srgbClr val="000000"/>
                </a:solidFill>
                <a:latin typeface="Brandon Text"/>
              </a:rPr>
              <a:t>15:00</a:t>
            </a:r>
            <a:r>
              <a:rPr lang="nb-NO" sz="1800" b="0" i="0" u="none" strike="noStrike" dirty="0">
                <a:solidFill>
                  <a:srgbClr val="000000"/>
                </a:solidFill>
                <a:effectLst/>
                <a:latin typeface="Brandon Text"/>
              </a:rPr>
              <a:t>) </a:t>
            </a:r>
            <a:r>
              <a:rPr lang="en-US" sz="1800" b="0" i="0" dirty="0">
                <a:solidFill>
                  <a:srgbClr val="000000"/>
                </a:solidFill>
                <a:effectLst/>
                <a:latin typeface="Brandon Text"/>
              </a:rPr>
              <a:t>​</a:t>
            </a:r>
            <a:endParaRPr lang="en-US" sz="1800" b="0" i="0" dirty="0">
              <a:solidFill>
                <a:srgbClr val="000000"/>
              </a:solidFill>
              <a:effectLst/>
              <a:latin typeface="Brandon Text"/>
              <a:cs typeface="Calibri"/>
            </a:endParaRPr>
          </a:p>
        </p:txBody>
      </p:sp>
      <p:sp>
        <p:nvSpPr>
          <p:cNvPr id="8" name="Plassholder for tekst 7">
            <a:extLst>
              <a:ext uri="{FF2B5EF4-FFF2-40B4-BE49-F238E27FC236}">
                <a16:creationId xmlns:a16="http://schemas.microsoft.com/office/drawing/2014/main" id="{6F698399-A772-148A-C4F4-802816793DF8}"/>
              </a:ext>
            </a:extLst>
          </p:cNvPr>
          <p:cNvSpPr>
            <a:spLocks noGrp="1"/>
          </p:cNvSpPr>
          <p:nvPr>
            <p:ph type="body" sz="quarter" idx="3"/>
          </p:nvPr>
        </p:nvSpPr>
        <p:spPr>
          <a:xfrm>
            <a:off x="6172200" y="1304500"/>
            <a:ext cx="5183188" cy="823912"/>
          </a:xfrm>
        </p:spPr>
        <p:txBody>
          <a:bodyPr/>
          <a:lstStyle/>
          <a:p>
            <a:r>
              <a:rPr lang="nb-NO">
                <a:latin typeface="Brandon Text"/>
              </a:rPr>
              <a:t>Dag 2</a:t>
            </a:r>
          </a:p>
        </p:txBody>
      </p:sp>
      <p:sp>
        <p:nvSpPr>
          <p:cNvPr id="9" name="Plassholder for innhold 8">
            <a:extLst>
              <a:ext uri="{FF2B5EF4-FFF2-40B4-BE49-F238E27FC236}">
                <a16:creationId xmlns:a16="http://schemas.microsoft.com/office/drawing/2014/main" id="{67539E00-5EDD-6CDB-45D3-704B74EE06F9}"/>
              </a:ext>
            </a:extLst>
          </p:cNvPr>
          <p:cNvSpPr>
            <a:spLocks noGrp="1"/>
          </p:cNvSpPr>
          <p:nvPr>
            <p:ph sz="quarter" idx="4"/>
          </p:nvPr>
        </p:nvSpPr>
        <p:spPr>
          <a:xfrm>
            <a:off x="6194427" y="1976608"/>
            <a:ext cx="5183188" cy="3684588"/>
          </a:xfrm>
        </p:spPr>
        <p:txBody>
          <a:bodyPr vert="horz" lIns="0" tIns="0" rIns="0" bIns="0" rtlCol="0" anchor="t">
            <a:normAutofit/>
          </a:bodyPr>
          <a:lstStyle/>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Observasjon i «eget hus»</a:t>
            </a:r>
            <a:r>
              <a:rPr lang="en-US" sz="1800" b="0" i="0" dirty="0">
                <a:solidFill>
                  <a:srgbClr val="000000"/>
                </a:solidFill>
                <a:effectLst/>
                <a:latin typeface="Brandon Text"/>
              </a:rPr>
              <a:t>​</a:t>
            </a:r>
            <a:endParaRPr lang="en-US"/>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Teams møte (kl. 09:00-09:15</a:t>
            </a:r>
            <a:r>
              <a:rPr lang="en-US" sz="1800" b="0" i="0" dirty="0">
                <a:solidFill>
                  <a:srgbClr val="000000"/>
                </a:solidFill>
                <a:effectLst/>
                <a:latin typeface="Brandon Text"/>
              </a:rPr>
              <a:t>​) – </a:t>
            </a:r>
            <a:r>
              <a:rPr lang="nb-NO" sz="1800" b="0" i="0" dirty="0">
                <a:solidFill>
                  <a:srgbClr val="000000"/>
                </a:solidFill>
                <a:effectLst/>
                <a:latin typeface="Brandon Text"/>
              </a:rPr>
              <a:t>Kort sjekk at alt fungerer og evt. spørsmål som dukker </a:t>
            </a:r>
            <a:r>
              <a:rPr lang="en-US" sz="1800" b="0" i="0" dirty="0" err="1">
                <a:solidFill>
                  <a:srgbClr val="000000"/>
                </a:solidFill>
                <a:effectLst/>
                <a:latin typeface="Brandon Text"/>
              </a:rPr>
              <a:t>opp</a:t>
            </a:r>
            <a:endParaRPr lang="en-US" sz="1800" b="0" i="0" dirty="0">
              <a:solidFill>
                <a:srgbClr val="000000"/>
              </a:solidFill>
              <a:effectLst/>
              <a:latin typeface="Brandon Text"/>
            </a:endParaRPr>
          </a:p>
          <a:p>
            <a:pPr marL="360045" indent="-360045" algn="l" rtl="0" fontAlgn="base">
              <a:buFont typeface="Arial" panose="020B0604020202020204" pitchFamily="34" charset="0"/>
              <a:buChar char="•"/>
            </a:pPr>
            <a:r>
              <a:rPr lang="nb-NO" sz="1800" b="0" i="0" u="none" strike="noStrike" dirty="0">
                <a:solidFill>
                  <a:srgbClr val="000000"/>
                </a:solidFill>
                <a:effectLst/>
                <a:latin typeface="Brandon Text"/>
              </a:rPr>
              <a:t>Observasjon</a:t>
            </a:r>
            <a:r>
              <a:rPr lang="en-US" sz="1800" b="0" i="0" dirty="0">
                <a:solidFill>
                  <a:srgbClr val="000000"/>
                </a:solidFill>
                <a:effectLst/>
                <a:latin typeface="Brandon Text"/>
              </a:rPr>
              <a:t>​</a:t>
            </a:r>
          </a:p>
          <a:p>
            <a:pPr marL="360045" indent="-360045" fontAlgn="base">
              <a:buFont typeface="Arial" panose="020B0604020202020204" pitchFamily="34" charset="0"/>
              <a:buChar char="•"/>
            </a:pPr>
            <a:r>
              <a:rPr lang="nb-NO" sz="1800" b="0" i="0" u="none" strike="noStrike" dirty="0">
                <a:solidFill>
                  <a:srgbClr val="000000"/>
                </a:solidFill>
                <a:effectLst/>
                <a:latin typeface="Brandon Text"/>
              </a:rPr>
              <a:t>Teams møte</a:t>
            </a:r>
            <a:r>
              <a:rPr lang="nb-NO" sz="1800" dirty="0">
                <a:solidFill>
                  <a:srgbClr val="000000"/>
                </a:solidFill>
                <a:latin typeface="Brandon Text"/>
              </a:rPr>
              <a:t> (kl. 11-12:30); </a:t>
            </a:r>
            <a:r>
              <a:rPr lang="nb-NO" sz="1800" b="0" i="0" u="none" strike="noStrike" dirty="0">
                <a:solidFill>
                  <a:srgbClr val="000000"/>
                </a:solidFill>
                <a:effectLst/>
                <a:latin typeface="Brandon Text"/>
              </a:rPr>
              <a:t>Erfaringer/</a:t>
            </a:r>
            <a:r>
              <a:rPr lang="nb-NO" sz="1800" dirty="0">
                <a:solidFill>
                  <a:srgbClr val="000000"/>
                </a:solidFill>
                <a:latin typeface="Brandon Text"/>
              </a:rPr>
              <a:t>Gjennomgang av modulene 2, 3 og 4 og administrasjonsgrensesnittet​</a:t>
            </a:r>
            <a:endParaRPr lang="nb-NO" sz="1800" dirty="0">
              <a:solidFill>
                <a:srgbClr val="000000"/>
              </a:solidFill>
              <a:latin typeface="Brandon Text"/>
              <a:cs typeface="Calibri"/>
            </a:endParaRPr>
          </a:p>
          <a:p>
            <a:pPr marL="360045" indent="-360045" fontAlgn="base">
              <a:buFont typeface="Arial" panose="020B0604020202020204" pitchFamily="34" charset="0"/>
              <a:buChar char="•"/>
            </a:pPr>
            <a:r>
              <a:rPr lang="nb-NO" sz="1800" dirty="0">
                <a:solidFill>
                  <a:srgbClr val="000000"/>
                </a:solidFill>
                <a:latin typeface="Brandon Text"/>
              </a:rPr>
              <a:t>Oppsummering</a:t>
            </a:r>
            <a:r>
              <a:rPr lang="nb-NO" sz="1800" b="0" i="0" u="none" strike="noStrike" dirty="0">
                <a:solidFill>
                  <a:srgbClr val="000000"/>
                </a:solidFill>
                <a:effectLst/>
                <a:latin typeface="Brandon Text"/>
              </a:rPr>
              <a:t>/veien videre </a:t>
            </a:r>
            <a:endParaRPr lang="nb-NO" sz="1800" dirty="0">
              <a:latin typeface="Brandon Text"/>
            </a:endParaRPr>
          </a:p>
        </p:txBody>
      </p:sp>
    </p:spTree>
    <p:extLst>
      <p:ext uri="{BB962C8B-B14F-4D97-AF65-F5344CB8AC3E}">
        <p14:creationId xmlns:p14="http://schemas.microsoft.com/office/powerpoint/2010/main" val="230268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0FE11-FD55-627B-994C-EB0CA5B7D1D4}"/>
              </a:ext>
            </a:extLst>
          </p:cNvPr>
          <p:cNvSpPr>
            <a:spLocks noGrp="1"/>
          </p:cNvSpPr>
          <p:nvPr>
            <p:ph type="title"/>
          </p:nvPr>
        </p:nvSpPr>
        <p:spPr>
          <a:xfrm>
            <a:off x="839788" y="410095"/>
            <a:ext cx="10515600" cy="1301895"/>
          </a:xfrm>
        </p:spPr>
        <p:txBody>
          <a:bodyPr/>
          <a:lstStyle/>
          <a:p>
            <a:r>
              <a:rPr lang="nb-NO" sz="4650">
                <a:ea typeface="Calibri"/>
                <a:cs typeface="Calibri"/>
              </a:rPr>
              <a:t>Indikasjon 1 - F</a:t>
            </a:r>
            <a:r>
              <a:rPr lang="nb-NO" sz="4700">
                <a:solidFill>
                  <a:srgbClr val="3A3B63"/>
                </a:solidFill>
                <a:ea typeface="Calibri"/>
                <a:cs typeface="Calibri"/>
              </a:rPr>
              <a:t>ør kontakt </a:t>
            </a:r>
            <a:br>
              <a:rPr lang="nb-NO" sz="4700">
                <a:ea typeface="Calibri"/>
                <a:cs typeface="Calibri"/>
              </a:rPr>
            </a:br>
            <a:r>
              <a:rPr lang="nb-NO" sz="4700">
                <a:solidFill>
                  <a:srgbClr val="3A3B63"/>
                </a:solidFill>
                <a:ea typeface="Calibri"/>
                <a:cs typeface="Calibri"/>
              </a:rPr>
              <a:t>med pasient eller pasientens omgivelser</a:t>
            </a:r>
            <a:endParaRPr lang="nb-NO" sz="4700">
              <a:solidFill>
                <a:srgbClr val="000000"/>
              </a:solidFill>
              <a:ea typeface="Calibri"/>
              <a:cs typeface="Calibri"/>
            </a:endParaRPr>
          </a:p>
        </p:txBody>
      </p:sp>
      <p:sp>
        <p:nvSpPr>
          <p:cNvPr id="4" name="Plassholder for innhold 3">
            <a:extLst>
              <a:ext uri="{FF2B5EF4-FFF2-40B4-BE49-F238E27FC236}">
                <a16:creationId xmlns:a16="http://schemas.microsoft.com/office/drawing/2014/main" id="{476551B2-A36F-6B71-977D-1E6A6353D053}"/>
              </a:ext>
            </a:extLst>
          </p:cNvPr>
          <p:cNvSpPr>
            <a:spLocks noGrp="1"/>
          </p:cNvSpPr>
          <p:nvPr>
            <p:ph sz="half" idx="2"/>
          </p:nvPr>
        </p:nvSpPr>
        <p:spPr>
          <a:xfrm>
            <a:off x="839788" y="2108432"/>
            <a:ext cx="7053750" cy="4126201"/>
          </a:xfrm>
        </p:spPr>
        <p:txBody>
          <a:bodyPr vert="horz" lIns="0" tIns="0" rIns="0" bIns="0" rtlCol="0" anchor="t">
            <a:normAutofit/>
          </a:bodyPr>
          <a:lstStyle/>
          <a:p>
            <a:pPr marL="0" indent="0">
              <a:spcBef>
                <a:spcPct val="0"/>
              </a:spcBef>
              <a:buNone/>
            </a:pPr>
            <a:r>
              <a:rPr lang="nb-NO" sz="2000" b="1">
                <a:solidFill>
                  <a:srgbClr val="000000"/>
                </a:solidFill>
                <a:ea typeface="Calibri"/>
                <a:cs typeface="Calibri"/>
              </a:rPr>
              <a:t>Når?</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Utfør håndhygiene før du berører en pasient eller gjenstander i pasientens nærmeste omgivelser (pasientsonen).</a:t>
            </a:r>
          </a:p>
          <a:p>
            <a:pPr marL="0" indent="0">
              <a:spcBef>
                <a:spcPct val="0"/>
              </a:spcBef>
              <a:buNone/>
            </a:pPr>
            <a:r>
              <a:rPr lang="nb-NO" sz="2000" b="1">
                <a:solidFill>
                  <a:srgbClr val="000000"/>
                </a:solidFill>
                <a:ea typeface="Calibri"/>
                <a:cs typeface="Calibri"/>
              </a:rPr>
              <a:t>Hvorfor? </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For å beskytte pasienten mot potensielt sykdomsfremkallende mikroorganismer du har på hendene.</a:t>
            </a:r>
          </a:p>
          <a:p>
            <a:pPr marL="0" indent="0">
              <a:spcBef>
                <a:spcPct val="0"/>
              </a:spcBef>
              <a:buNone/>
            </a:pPr>
            <a:r>
              <a:rPr lang="nb-NO" sz="2000" b="1">
                <a:solidFill>
                  <a:srgbClr val="000000"/>
                </a:solidFill>
                <a:ea typeface="Calibri"/>
                <a:cs typeface="Calibri"/>
              </a:rPr>
              <a:t>Eksempler:</a:t>
            </a:r>
            <a:endParaRPr lang="en-US" sz="2000">
              <a:solidFill>
                <a:srgbClr val="000000"/>
              </a:solidFill>
              <a:ea typeface="Calibri"/>
              <a:cs typeface="Calibri"/>
            </a:endParaRPr>
          </a:p>
          <a:p>
            <a:pPr marL="360045" indent="-360045"/>
            <a:r>
              <a:rPr lang="nb-NO" sz="2000">
                <a:solidFill>
                  <a:srgbClr val="000000"/>
                </a:solidFill>
                <a:ea typeface="Calibri"/>
                <a:cs typeface="Calibri"/>
              </a:rPr>
              <a:t>Håndhilsning, personlig pleie, gå-trening, massasje, måle puls, blodtrykk, EKG, rydde nattbord med mer.</a:t>
            </a:r>
            <a:endParaRPr lang="nb-NO" sz="3200"/>
          </a:p>
        </p:txBody>
      </p:sp>
      <p:pic>
        <p:nvPicPr>
          <p:cNvPr id="7" name="Plassholder for innhold 6">
            <a:extLst>
              <a:ext uri="{FF2B5EF4-FFF2-40B4-BE49-F238E27FC236}">
                <a16:creationId xmlns:a16="http://schemas.microsoft.com/office/drawing/2014/main" id="{3472BD05-EA31-6391-140E-8149D0A57F3F}"/>
              </a:ext>
            </a:extLst>
          </p:cNvPr>
          <p:cNvPicPr>
            <a:picLocks noGrp="1" noChangeAspect="1"/>
          </p:cNvPicPr>
          <p:nvPr>
            <p:ph sz="quarter" idx="4"/>
          </p:nvPr>
        </p:nvPicPr>
        <p:blipFill>
          <a:blip r:embed="rId2"/>
          <a:stretch>
            <a:fillRect/>
          </a:stretch>
        </p:blipFill>
        <p:spPr>
          <a:xfrm>
            <a:off x="8247878" y="2011455"/>
            <a:ext cx="3590925" cy="4143375"/>
          </a:xfrm>
        </p:spPr>
      </p:pic>
    </p:spTree>
    <p:extLst>
      <p:ext uri="{BB962C8B-B14F-4D97-AF65-F5344CB8AC3E}">
        <p14:creationId xmlns:p14="http://schemas.microsoft.com/office/powerpoint/2010/main" val="107031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ACC88C-C89C-48BD-3683-A40A68C77106}"/>
              </a:ext>
            </a:extLst>
          </p:cNvPr>
          <p:cNvSpPr>
            <a:spLocks noGrp="1"/>
          </p:cNvSpPr>
          <p:nvPr>
            <p:ph type="title"/>
          </p:nvPr>
        </p:nvSpPr>
        <p:spPr>
          <a:xfrm>
            <a:off x="839788" y="410095"/>
            <a:ext cx="10515600" cy="1288045"/>
          </a:xfrm>
        </p:spPr>
        <p:txBody>
          <a:bodyPr/>
          <a:lstStyle/>
          <a:p>
            <a:r>
              <a:rPr lang="nb-NO" sz="4650">
                <a:ea typeface="Calibri"/>
                <a:cs typeface="Calibri"/>
              </a:rPr>
              <a:t>Indikasjon 2- Før rene og aseptiske prosedyrer</a:t>
            </a:r>
            <a:endParaRPr lang="nb-NO"/>
          </a:p>
        </p:txBody>
      </p:sp>
      <p:pic>
        <p:nvPicPr>
          <p:cNvPr id="7" name="Plassholder for innhold 6" descr="Et bilde som inneholder tegning, sketch, tegnefilm, clip art&#10;&#10;Automatisk generert beskrivelse">
            <a:extLst>
              <a:ext uri="{FF2B5EF4-FFF2-40B4-BE49-F238E27FC236}">
                <a16:creationId xmlns:a16="http://schemas.microsoft.com/office/drawing/2014/main" id="{14BE1F33-4F94-11D7-5799-92480B3419B2}"/>
              </a:ext>
            </a:extLst>
          </p:cNvPr>
          <p:cNvPicPr>
            <a:picLocks noGrp="1" noChangeAspect="1"/>
          </p:cNvPicPr>
          <p:nvPr>
            <p:ph sz="half" idx="2"/>
          </p:nvPr>
        </p:nvPicPr>
        <p:blipFill>
          <a:blip r:embed="rId2"/>
          <a:stretch>
            <a:fillRect/>
          </a:stretch>
        </p:blipFill>
        <p:spPr>
          <a:xfrm>
            <a:off x="7746082" y="1783005"/>
            <a:ext cx="4445918" cy="4137575"/>
          </a:xfrm>
        </p:spPr>
      </p:pic>
      <p:sp>
        <p:nvSpPr>
          <p:cNvPr id="6" name="Plassholder for innhold 5">
            <a:extLst>
              <a:ext uri="{FF2B5EF4-FFF2-40B4-BE49-F238E27FC236}">
                <a16:creationId xmlns:a16="http://schemas.microsoft.com/office/drawing/2014/main" id="{34CD101B-08DA-D49C-A7D5-BD2998D55909}"/>
              </a:ext>
            </a:extLst>
          </p:cNvPr>
          <p:cNvSpPr>
            <a:spLocks noGrp="1"/>
          </p:cNvSpPr>
          <p:nvPr>
            <p:ph sz="quarter" idx="4"/>
          </p:nvPr>
        </p:nvSpPr>
        <p:spPr>
          <a:xfrm>
            <a:off x="838199" y="1988572"/>
            <a:ext cx="7203831" cy="4246061"/>
          </a:xfrm>
        </p:spPr>
        <p:txBody>
          <a:bodyPr vert="horz" lIns="0" tIns="0" rIns="0" bIns="0" rtlCol="0" anchor="t">
            <a:normAutofit/>
          </a:bodyPr>
          <a:lstStyle/>
          <a:p>
            <a:pPr marL="0" indent="0">
              <a:spcBef>
                <a:spcPct val="0"/>
              </a:spcBef>
              <a:buNone/>
            </a:pPr>
            <a:r>
              <a:rPr lang="nb-NO" sz="2000" b="1">
                <a:solidFill>
                  <a:srgbClr val="000000"/>
                </a:solidFill>
                <a:ea typeface="Calibri"/>
                <a:cs typeface="Calibri"/>
              </a:rPr>
              <a:t>Når? </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Utfør håndhygiene umiddelbart før en ren/aseptisk oppgave.</a:t>
            </a:r>
          </a:p>
          <a:p>
            <a:pPr marL="0" indent="0">
              <a:spcBef>
                <a:spcPct val="0"/>
              </a:spcBef>
              <a:buNone/>
            </a:pPr>
            <a:r>
              <a:rPr lang="nb-NO" sz="2000" b="1">
                <a:solidFill>
                  <a:srgbClr val="000000"/>
                </a:solidFill>
                <a:ea typeface="Calibri"/>
                <a:cs typeface="Calibri"/>
              </a:rPr>
              <a:t>Hvorfor? </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For å beskytte pasienten mot at skadelige mikroorganismer, inkludert pasientens egne mikroorganismer, trenger inn i hans eller hennes kropp.</a:t>
            </a:r>
          </a:p>
          <a:p>
            <a:pPr marL="0" indent="0">
              <a:spcBef>
                <a:spcPct val="0"/>
              </a:spcBef>
              <a:buNone/>
            </a:pPr>
            <a:r>
              <a:rPr lang="nb-NO" sz="2000" b="1">
                <a:solidFill>
                  <a:srgbClr val="000000"/>
                </a:solidFill>
                <a:ea typeface="Calibri"/>
                <a:cs typeface="Calibri"/>
              </a:rPr>
              <a:t>Eksempler:</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Berøring av slimhinneområder (munn, nese, øyne), sårstell, injeksjoner, innleggelse av urinkateter.</a:t>
            </a:r>
            <a:endParaRPr lang="en-US" sz="2000">
              <a:solidFill>
                <a:srgbClr val="000000"/>
              </a:solidFill>
              <a:ea typeface="Calibri"/>
              <a:cs typeface="Calibri"/>
            </a:endParaRPr>
          </a:p>
          <a:p>
            <a:pPr marL="360045" indent="-360045"/>
            <a:endParaRPr lang="nb-NO">
              <a:ea typeface="Calibri"/>
              <a:cs typeface="Calibri"/>
            </a:endParaRPr>
          </a:p>
        </p:txBody>
      </p:sp>
    </p:spTree>
    <p:extLst>
      <p:ext uri="{BB962C8B-B14F-4D97-AF65-F5344CB8AC3E}">
        <p14:creationId xmlns:p14="http://schemas.microsoft.com/office/powerpoint/2010/main" val="320905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C114AD-2067-1A87-8AA0-B16D02E48233}"/>
              </a:ext>
            </a:extLst>
          </p:cNvPr>
          <p:cNvSpPr>
            <a:spLocks noGrp="1"/>
          </p:cNvSpPr>
          <p:nvPr>
            <p:ph type="title"/>
          </p:nvPr>
        </p:nvSpPr>
        <p:spPr>
          <a:xfrm>
            <a:off x="839788" y="410095"/>
            <a:ext cx="10515600" cy="1288045"/>
          </a:xfrm>
        </p:spPr>
        <p:txBody>
          <a:bodyPr/>
          <a:lstStyle/>
          <a:p>
            <a:r>
              <a:rPr lang="nb-NO" sz="4650">
                <a:ea typeface="Calibri"/>
                <a:cs typeface="Calibri"/>
              </a:rPr>
              <a:t>Indikasjon 3 – Etter kontakt med kroppsvæsker</a:t>
            </a:r>
            <a:endParaRPr lang="nb-NO"/>
          </a:p>
        </p:txBody>
      </p:sp>
      <p:sp>
        <p:nvSpPr>
          <p:cNvPr id="4" name="Plassholder for innhold 3">
            <a:extLst>
              <a:ext uri="{FF2B5EF4-FFF2-40B4-BE49-F238E27FC236}">
                <a16:creationId xmlns:a16="http://schemas.microsoft.com/office/drawing/2014/main" id="{6F8B165A-C3B9-748F-BD99-498D92D33BA9}"/>
              </a:ext>
            </a:extLst>
          </p:cNvPr>
          <p:cNvSpPr>
            <a:spLocks noGrp="1"/>
          </p:cNvSpPr>
          <p:nvPr>
            <p:ph sz="half" idx="2"/>
          </p:nvPr>
        </p:nvSpPr>
        <p:spPr>
          <a:xfrm>
            <a:off x="839788" y="1928414"/>
            <a:ext cx="6795843" cy="4306219"/>
          </a:xfrm>
        </p:spPr>
        <p:txBody>
          <a:bodyPr vert="horz" lIns="0" tIns="0" rIns="0" bIns="0" rtlCol="0" anchor="t">
            <a:normAutofit/>
          </a:bodyPr>
          <a:lstStyle/>
          <a:p>
            <a:pPr marL="0" indent="0">
              <a:spcBef>
                <a:spcPct val="0"/>
              </a:spcBef>
              <a:buNone/>
            </a:pPr>
            <a:r>
              <a:rPr lang="nb-NO" sz="2000" b="1">
                <a:solidFill>
                  <a:srgbClr val="000000"/>
                </a:solidFill>
                <a:ea typeface="Calibri"/>
                <a:cs typeface="Calibri"/>
              </a:rPr>
              <a:t>Når? </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Rengjør hendene umiddelbart dersom du har vært i kontakt med kroppsvæske (også etter bruk av hansker)</a:t>
            </a:r>
            <a:endParaRPr lang="en-US" sz="2000">
              <a:solidFill>
                <a:srgbClr val="000000"/>
              </a:solidFill>
              <a:ea typeface="Calibri"/>
              <a:cs typeface="Calibri"/>
            </a:endParaRPr>
          </a:p>
          <a:p>
            <a:pPr marL="0" indent="0">
              <a:spcBef>
                <a:spcPct val="0"/>
              </a:spcBef>
              <a:buNone/>
            </a:pPr>
            <a:r>
              <a:rPr lang="nb-NO" sz="2000" b="1">
                <a:solidFill>
                  <a:srgbClr val="000000"/>
                </a:solidFill>
                <a:ea typeface="Calibri"/>
                <a:cs typeface="Calibri"/>
              </a:rPr>
              <a:t>Hvorfor? </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For å beskytte deg selv og omgivelsene mot skadelige mikroorganismer fra pasienten</a:t>
            </a:r>
          </a:p>
          <a:p>
            <a:pPr marL="0" indent="0">
              <a:spcBef>
                <a:spcPct val="0"/>
              </a:spcBef>
              <a:buNone/>
            </a:pPr>
            <a:r>
              <a:rPr lang="nb-NO" sz="2000" b="1">
                <a:solidFill>
                  <a:srgbClr val="000000"/>
                </a:solidFill>
                <a:ea typeface="Calibri"/>
                <a:cs typeface="Calibri"/>
              </a:rPr>
              <a:t>Eksempler:</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Slim i munn/luftveiene, sårvæske, sekresjon i drenasjesystem, kontakt med urin, avføring, oppkast, håndtering av avfall, håndtering av mikrobiologisk prøvemateriale, håndtering av urent utstyr og skittentøy med mer</a:t>
            </a:r>
            <a:endParaRPr lang="nb-NO" sz="3600"/>
          </a:p>
        </p:txBody>
      </p:sp>
      <p:pic>
        <p:nvPicPr>
          <p:cNvPr id="7" name="Plassholder for innhold 6" descr="Et bilde som inneholder tegning, sketch, tegnefilm, clip art&#10;&#10;Automatisk generert beskrivelse">
            <a:extLst>
              <a:ext uri="{FF2B5EF4-FFF2-40B4-BE49-F238E27FC236}">
                <a16:creationId xmlns:a16="http://schemas.microsoft.com/office/drawing/2014/main" id="{50C82769-412B-CC3E-0997-238381EBC2B3}"/>
              </a:ext>
            </a:extLst>
          </p:cNvPr>
          <p:cNvPicPr>
            <a:picLocks noGrp="1" noChangeAspect="1"/>
          </p:cNvPicPr>
          <p:nvPr>
            <p:ph sz="quarter" idx="4"/>
          </p:nvPr>
        </p:nvPicPr>
        <p:blipFill>
          <a:blip r:embed="rId2"/>
          <a:stretch>
            <a:fillRect/>
          </a:stretch>
        </p:blipFill>
        <p:spPr>
          <a:xfrm>
            <a:off x="7527701" y="1786746"/>
            <a:ext cx="4522218" cy="4306219"/>
          </a:xfrm>
        </p:spPr>
      </p:pic>
    </p:spTree>
    <p:extLst>
      <p:ext uri="{BB962C8B-B14F-4D97-AF65-F5344CB8AC3E}">
        <p14:creationId xmlns:p14="http://schemas.microsoft.com/office/powerpoint/2010/main" val="2359545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562F59-9D34-FD7E-6E18-D7C685C13962}"/>
              </a:ext>
            </a:extLst>
          </p:cNvPr>
          <p:cNvSpPr>
            <a:spLocks noGrp="1"/>
          </p:cNvSpPr>
          <p:nvPr>
            <p:ph type="title"/>
          </p:nvPr>
        </p:nvSpPr>
        <p:spPr>
          <a:xfrm>
            <a:off x="839788" y="410095"/>
            <a:ext cx="10515600" cy="1301895"/>
          </a:xfrm>
        </p:spPr>
        <p:txBody>
          <a:bodyPr/>
          <a:lstStyle/>
          <a:p>
            <a:r>
              <a:rPr lang="nb-NO" sz="4650">
                <a:ea typeface="Calibri"/>
                <a:cs typeface="Calibri"/>
              </a:rPr>
              <a:t>Indikasjon 4 – Etter kontakt </a:t>
            </a:r>
            <a:r>
              <a:rPr lang="nb-NO" sz="4700">
                <a:solidFill>
                  <a:srgbClr val="3A3B63"/>
                </a:solidFill>
                <a:ea typeface="Calibri"/>
                <a:cs typeface="Calibri"/>
              </a:rPr>
              <a:t>med pasienten eller gjenstander i pasientsonen</a:t>
            </a:r>
            <a:endParaRPr lang="nb-NO"/>
          </a:p>
        </p:txBody>
      </p:sp>
      <p:sp>
        <p:nvSpPr>
          <p:cNvPr id="4" name="Plassholder for innhold 3">
            <a:extLst>
              <a:ext uri="{FF2B5EF4-FFF2-40B4-BE49-F238E27FC236}">
                <a16:creationId xmlns:a16="http://schemas.microsoft.com/office/drawing/2014/main" id="{CF6667EA-DCE2-4E01-2A30-3245C8B4CBAB}"/>
              </a:ext>
            </a:extLst>
          </p:cNvPr>
          <p:cNvSpPr>
            <a:spLocks noGrp="1"/>
          </p:cNvSpPr>
          <p:nvPr>
            <p:ph sz="half" idx="2"/>
          </p:nvPr>
        </p:nvSpPr>
        <p:spPr>
          <a:xfrm>
            <a:off x="839787" y="1943909"/>
            <a:ext cx="6467597" cy="4290724"/>
          </a:xfrm>
        </p:spPr>
        <p:txBody>
          <a:bodyPr vert="horz" lIns="0" tIns="0" rIns="0" bIns="0" rtlCol="0" anchor="t">
            <a:normAutofit/>
          </a:bodyPr>
          <a:lstStyle/>
          <a:p>
            <a:pPr marL="0" indent="0">
              <a:spcBef>
                <a:spcPct val="0"/>
              </a:spcBef>
              <a:buNone/>
            </a:pPr>
            <a:r>
              <a:rPr lang="nb-NO" sz="2000" b="1">
                <a:solidFill>
                  <a:srgbClr val="000000"/>
                </a:solidFill>
                <a:ea typeface="Calibri"/>
                <a:cs typeface="Calibri"/>
              </a:rPr>
              <a:t>Når?</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Utfør håndhygiene når du forlater en pasient etter å ha berørt ham eller henne eller gjenstander i pasientens nærmeste omgivelser (pasientsonen)</a:t>
            </a:r>
          </a:p>
          <a:p>
            <a:pPr marL="0" indent="0">
              <a:spcBef>
                <a:spcPct val="0"/>
              </a:spcBef>
              <a:buNone/>
            </a:pPr>
            <a:r>
              <a:rPr lang="nb-NO" sz="2000" b="1">
                <a:solidFill>
                  <a:srgbClr val="000000"/>
                </a:solidFill>
                <a:ea typeface="Calibri"/>
                <a:cs typeface="Calibri"/>
              </a:rPr>
              <a:t>Hvorfor? </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For å beskytte deg selv og omgivelsene mot skadelige mikroorganismer fra pasienten</a:t>
            </a:r>
          </a:p>
          <a:p>
            <a:pPr marL="0" indent="0">
              <a:spcBef>
                <a:spcPct val="0"/>
              </a:spcBef>
              <a:buNone/>
            </a:pPr>
            <a:r>
              <a:rPr lang="nb-NO" sz="2000" b="1">
                <a:solidFill>
                  <a:srgbClr val="000000"/>
                </a:solidFill>
                <a:ea typeface="Calibri"/>
                <a:cs typeface="Calibri"/>
              </a:rPr>
              <a:t>Eksempler:</a:t>
            </a:r>
            <a:endParaRPr lang="en-US" sz="2000">
              <a:solidFill>
                <a:srgbClr val="000000"/>
              </a:solidFill>
              <a:ea typeface="Calibri"/>
              <a:cs typeface="Calibri"/>
            </a:endParaRPr>
          </a:p>
          <a:p>
            <a:pPr marL="360045" indent="-360045">
              <a:spcBef>
                <a:spcPct val="0"/>
              </a:spcBef>
            </a:pPr>
            <a:r>
              <a:rPr lang="nb-NO" sz="2000">
                <a:solidFill>
                  <a:srgbClr val="000000"/>
                </a:solidFill>
                <a:ea typeface="Calibri"/>
                <a:cs typeface="Calibri"/>
              </a:rPr>
              <a:t>Personlig pleie, </a:t>
            </a:r>
            <a:r>
              <a:rPr lang="nb-NO" sz="2000" err="1">
                <a:solidFill>
                  <a:srgbClr val="000000"/>
                </a:solidFill>
                <a:ea typeface="Calibri"/>
                <a:cs typeface="Calibri"/>
              </a:rPr>
              <a:t>gåtrening</a:t>
            </a:r>
            <a:r>
              <a:rPr lang="nb-NO" sz="2000" dirty="0">
                <a:solidFill>
                  <a:srgbClr val="000000"/>
                </a:solidFill>
                <a:ea typeface="Calibri"/>
                <a:cs typeface="Calibri"/>
              </a:rPr>
              <a:t>, massasje, måle puls, blodtrykk, EKG, rydde nattbord med mer</a:t>
            </a:r>
            <a:endParaRPr lang="en-US" sz="2000" dirty="0">
              <a:solidFill>
                <a:srgbClr val="000000"/>
              </a:solidFill>
              <a:ea typeface="Calibri"/>
              <a:cs typeface="Calibri"/>
            </a:endParaRPr>
          </a:p>
          <a:p>
            <a:pPr marL="360045" indent="-360045"/>
            <a:endParaRPr lang="nb-NO">
              <a:ea typeface="Calibri"/>
              <a:cs typeface="Calibri"/>
            </a:endParaRPr>
          </a:p>
        </p:txBody>
      </p:sp>
      <p:pic>
        <p:nvPicPr>
          <p:cNvPr id="7" name="Plassholder for innhold 6" descr="Et bilde som inneholder tegning, sketch, tegnefilm, illustrasjon&#10;&#10;Automatisk generert beskrivelse">
            <a:extLst>
              <a:ext uri="{FF2B5EF4-FFF2-40B4-BE49-F238E27FC236}">
                <a16:creationId xmlns:a16="http://schemas.microsoft.com/office/drawing/2014/main" id="{C96DE2A8-E79C-1A08-A675-EF6084CEFD4E}"/>
              </a:ext>
            </a:extLst>
          </p:cNvPr>
          <p:cNvPicPr>
            <a:picLocks noGrp="1" noChangeAspect="1"/>
          </p:cNvPicPr>
          <p:nvPr>
            <p:ph sz="quarter" idx="4"/>
          </p:nvPr>
        </p:nvPicPr>
        <p:blipFill>
          <a:blip r:embed="rId2"/>
          <a:stretch>
            <a:fillRect/>
          </a:stretch>
        </p:blipFill>
        <p:spPr>
          <a:xfrm>
            <a:off x="7399399" y="1788190"/>
            <a:ext cx="4448175" cy="4446443"/>
          </a:xfrm>
        </p:spPr>
      </p:pic>
    </p:spTree>
    <p:extLst>
      <p:ext uri="{BB962C8B-B14F-4D97-AF65-F5344CB8AC3E}">
        <p14:creationId xmlns:p14="http://schemas.microsoft.com/office/powerpoint/2010/main" val="279701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4E2433A-B974-B9D6-72D3-81F740986DCF}"/>
              </a:ext>
            </a:extLst>
          </p:cNvPr>
          <p:cNvSpPr>
            <a:spLocks noGrp="1"/>
          </p:cNvSpPr>
          <p:nvPr>
            <p:ph type="title"/>
          </p:nvPr>
        </p:nvSpPr>
        <p:spPr>
          <a:xfrm>
            <a:off x="691816" y="806116"/>
            <a:ext cx="4898401" cy="1288045"/>
          </a:xfrm>
        </p:spPr>
        <p:txBody>
          <a:bodyPr/>
          <a:lstStyle/>
          <a:p>
            <a:r>
              <a:rPr lang="nb-NO" sz="4650">
                <a:ea typeface="Calibri"/>
                <a:cs typeface="Calibri"/>
              </a:rPr>
              <a:t>Modellen for håndhygiene</a:t>
            </a:r>
            <a:endParaRPr lang="nb-NO"/>
          </a:p>
        </p:txBody>
      </p:sp>
      <p:sp>
        <p:nvSpPr>
          <p:cNvPr id="2" name="Plassholder for tekst 1">
            <a:extLst>
              <a:ext uri="{FF2B5EF4-FFF2-40B4-BE49-F238E27FC236}">
                <a16:creationId xmlns:a16="http://schemas.microsoft.com/office/drawing/2014/main" id="{C7A6A941-A568-63D4-0328-07AAB4D605F0}"/>
              </a:ext>
            </a:extLst>
          </p:cNvPr>
          <p:cNvSpPr>
            <a:spLocks noGrp="1"/>
          </p:cNvSpPr>
          <p:nvPr>
            <p:ph type="body" sz="quarter" idx="10"/>
          </p:nvPr>
        </p:nvSpPr>
        <p:spPr/>
        <p:txBody>
          <a:bodyPr vert="horz" lIns="0" tIns="0" rIns="0" bIns="0" rtlCol="0" anchor="t">
            <a:normAutofit/>
          </a:bodyPr>
          <a:lstStyle/>
          <a:p>
            <a:pPr marL="269875" indent="-269875"/>
            <a:endParaRPr lang="nb-NO" sz="2000">
              <a:ea typeface="Calibri"/>
              <a:cs typeface="Calibri"/>
            </a:endParaRPr>
          </a:p>
          <a:p>
            <a:pPr marL="269875" indent="-269875"/>
            <a:r>
              <a:rPr lang="nb-NO" sz="2000">
                <a:ea typeface="Calibri"/>
                <a:cs typeface="Calibri"/>
              </a:rPr>
              <a:t>Vi har snakket om de geografiske områdene og når det er anbefalt å utføre håndhygiene</a:t>
            </a:r>
          </a:p>
        </p:txBody>
      </p:sp>
      <p:pic>
        <p:nvPicPr>
          <p:cNvPr id="7" name="Bilde 6">
            <a:extLst>
              <a:ext uri="{FF2B5EF4-FFF2-40B4-BE49-F238E27FC236}">
                <a16:creationId xmlns:a16="http://schemas.microsoft.com/office/drawing/2014/main" id="{3A56E452-0E3D-FE8F-9B18-753D5B5F31E7}"/>
              </a:ext>
            </a:extLst>
          </p:cNvPr>
          <p:cNvPicPr>
            <a:picLocks noChangeAspect="1"/>
          </p:cNvPicPr>
          <p:nvPr/>
        </p:nvPicPr>
        <p:blipFill>
          <a:blip r:embed="rId2"/>
          <a:stretch>
            <a:fillRect/>
          </a:stretch>
        </p:blipFill>
        <p:spPr>
          <a:xfrm>
            <a:off x="6389644" y="0"/>
            <a:ext cx="4852034" cy="6858000"/>
          </a:xfrm>
          <a:prstGeom prst="rect">
            <a:avLst/>
          </a:prstGeom>
          <a:noFill/>
        </p:spPr>
      </p:pic>
    </p:spTree>
    <p:extLst>
      <p:ext uri="{BB962C8B-B14F-4D97-AF65-F5344CB8AC3E}">
        <p14:creationId xmlns:p14="http://schemas.microsoft.com/office/powerpoint/2010/main" val="188057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D4C3D4-9023-2E57-A156-1DE856E88D88}"/>
              </a:ext>
            </a:extLst>
          </p:cNvPr>
          <p:cNvSpPr>
            <a:spLocks noGrp="1"/>
          </p:cNvSpPr>
          <p:nvPr>
            <p:ph type="title"/>
          </p:nvPr>
        </p:nvSpPr>
        <p:spPr>
          <a:xfrm>
            <a:off x="661737" y="718428"/>
            <a:ext cx="10858500" cy="1294970"/>
          </a:xfrm>
        </p:spPr>
        <p:txBody>
          <a:bodyPr/>
          <a:lstStyle/>
          <a:p>
            <a:r>
              <a:rPr lang="nb-NO" sz="4700" b="1">
                <a:solidFill>
                  <a:srgbClr val="3A3B63"/>
                </a:solidFill>
                <a:ea typeface="Calibri"/>
                <a:cs typeface="Calibri"/>
              </a:rPr>
              <a:t>Det er i tillegg viktig å utføre håndhygiene:</a:t>
            </a:r>
            <a:endParaRPr lang="nb-NO" sz="4700">
              <a:solidFill>
                <a:srgbClr val="000000"/>
              </a:solidFill>
              <a:ea typeface="Calibri"/>
              <a:cs typeface="Calibri"/>
            </a:endParaRPr>
          </a:p>
          <a:p>
            <a:endParaRPr lang="nb-NO" sz="4650">
              <a:ea typeface="Calibri"/>
              <a:cs typeface="Calibri"/>
            </a:endParaRPr>
          </a:p>
        </p:txBody>
      </p:sp>
      <p:sp>
        <p:nvSpPr>
          <p:cNvPr id="4" name="Plassholder for innhold 3">
            <a:extLst>
              <a:ext uri="{FF2B5EF4-FFF2-40B4-BE49-F238E27FC236}">
                <a16:creationId xmlns:a16="http://schemas.microsoft.com/office/drawing/2014/main" id="{928B6F35-EBA7-CA0E-A2A7-8B438A1081DE}"/>
              </a:ext>
            </a:extLst>
          </p:cNvPr>
          <p:cNvSpPr>
            <a:spLocks noGrp="1"/>
          </p:cNvSpPr>
          <p:nvPr>
            <p:ph type="body" sz="quarter" idx="11"/>
          </p:nvPr>
        </p:nvSpPr>
        <p:spPr>
          <a:xfrm>
            <a:off x="659224" y="1363702"/>
            <a:ext cx="10858500" cy="338554"/>
          </a:xfrm>
        </p:spPr>
        <p:txBody>
          <a:bodyPr vert="horz" wrap="square" lIns="0" tIns="0" rIns="0" bIns="0" rtlCol="0" anchor="t">
            <a:spAutoFit/>
          </a:bodyPr>
          <a:lstStyle/>
          <a:p>
            <a:r>
              <a:rPr lang="nb-NO" sz="2200">
                <a:ea typeface="Calibri"/>
                <a:cs typeface="Calibri"/>
              </a:rPr>
              <a:t>NB! Disse situasjonene registreres ikke i NOST</a:t>
            </a:r>
            <a:endParaRPr lang="nb-NO" sz="2750">
              <a:ea typeface="Calibri"/>
              <a:cs typeface="Calibri"/>
            </a:endParaRPr>
          </a:p>
        </p:txBody>
      </p:sp>
      <p:sp>
        <p:nvSpPr>
          <p:cNvPr id="3" name="Plassholder for tekst 2">
            <a:extLst>
              <a:ext uri="{FF2B5EF4-FFF2-40B4-BE49-F238E27FC236}">
                <a16:creationId xmlns:a16="http://schemas.microsoft.com/office/drawing/2014/main" id="{10F5BBB9-E7AA-7A84-BEA9-E4B6245BC98B}"/>
              </a:ext>
            </a:extLst>
          </p:cNvPr>
          <p:cNvSpPr>
            <a:spLocks noGrp="1"/>
          </p:cNvSpPr>
          <p:nvPr>
            <p:ph type="body" sz="quarter" idx="10"/>
          </p:nvPr>
        </p:nvSpPr>
        <p:spPr/>
        <p:txBody>
          <a:bodyPr vert="horz" lIns="0" tIns="0" rIns="0" bIns="0" rtlCol="0" anchor="t">
            <a:normAutofit/>
          </a:bodyPr>
          <a:lstStyle/>
          <a:p>
            <a:pPr marL="360045" indent="-360045">
              <a:lnSpc>
                <a:spcPct val="100000"/>
              </a:lnSpc>
              <a:spcBef>
                <a:spcPts val="600"/>
              </a:spcBef>
              <a:spcAft>
                <a:spcPts val="600"/>
              </a:spcAft>
              <a:buFont typeface="Arial,Sans-Serif" panose="020B0604020202020204" pitchFamily="34" charset="0"/>
            </a:pPr>
            <a:r>
              <a:rPr lang="nb-NO" sz="2400">
                <a:solidFill>
                  <a:srgbClr val="000000"/>
                </a:solidFill>
                <a:ea typeface="Calibri"/>
                <a:cs typeface="Calibri"/>
              </a:rPr>
              <a:t>Etter opphold på desinfeksjonsrom eller håndtering av avfall eller urent utstyr</a:t>
            </a:r>
            <a:endParaRPr lang="en-US" sz="2400">
              <a:solidFill>
                <a:srgbClr val="000000"/>
              </a:solidFill>
              <a:ea typeface="Calibri"/>
              <a:cs typeface="Calibri"/>
            </a:endParaRPr>
          </a:p>
          <a:p>
            <a:pPr marL="360045" indent="-360045">
              <a:lnSpc>
                <a:spcPct val="100000"/>
              </a:lnSpc>
              <a:spcBef>
                <a:spcPts val="600"/>
              </a:spcBef>
              <a:spcAft>
                <a:spcPts val="600"/>
              </a:spcAft>
              <a:buFont typeface="Arial,Sans-Serif" panose="020B0604020202020204" pitchFamily="34" charset="0"/>
            </a:pPr>
            <a:r>
              <a:rPr lang="nb-NO" sz="2400">
                <a:solidFill>
                  <a:srgbClr val="000000"/>
                </a:solidFill>
                <a:ea typeface="Calibri"/>
                <a:cs typeface="Calibri"/>
              </a:rPr>
              <a:t>Etter toalettbesøk</a:t>
            </a:r>
            <a:endParaRPr lang="en-US" sz="2400">
              <a:solidFill>
                <a:srgbClr val="000000"/>
              </a:solidFill>
              <a:ea typeface="Calibri"/>
              <a:cs typeface="Calibri"/>
            </a:endParaRPr>
          </a:p>
          <a:p>
            <a:pPr marL="360045" indent="-360045">
              <a:lnSpc>
                <a:spcPct val="100000"/>
              </a:lnSpc>
              <a:spcBef>
                <a:spcPts val="600"/>
              </a:spcBef>
              <a:spcAft>
                <a:spcPts val="600"/>
              </a:spcAft>
              <a:buFont typeface="Arial,Sans-Serif" panose="020B0604020202020204" pitchFamily="34" charset="0"/>
            </a:pPr>
            <a:r>
              <a:rPr lang="nb-NO" sz="2400">
                <a:solidFill>
                  <a:srgbClr val="000000"/>
                </a:solidFill>
                <a:ea typeface="Calibri"/>
                <a:cs typeface="Calibri"/>
              </a:rPr>
              <a:t>Etter å ha hostet eller nyst i hendene, eller pusset nesen</a:t>
            </a:r>
            <a:endParaRPr lang="en-US" sz="2400">
              <a:solidFill>
                <a:srgbClr val="000000"/>
              </a:solidFill>
              <a:ea typeface="Calibri"/>
              <a:cs typeface="Calibri"/>
            </a:endParaRPr>
          </a:p>
          <a:p>
            <a:pPr marL="360045" indent="-360045">
              <a:lnSpc>
                <a:spcPct val="100000"/>
              </a:lnSpc>
              <a:spcBef>
                <a:spcPts val="600"/>
              </a:spcBef>
              <a:spcAft>
                <a:spcPts val="600"/>
              </a:spcAft>
              <a:buFont typeface="Arial,Sans-Serif" panose="020B0604020202020204" pitchFamily="34" charset="0"/>
            </a:pPr>
            <a:r>
              <a:rPr lang="nb-NO" sz="2400">
                <a:solidFill>
                  <a:srgbClr val="000000"/>
                </a:solidFill>
                <a:ea typeface="Calibri"/>
                <a:cs typeface="Calibri"/>
              </a:rPr>
              <a:t>Før man går inn på rene områder som kjøkken, rene lager, medisinrom</a:t>
            </a:r>
            <a:endParaRPr lang="en-US" sz="2400">
              <a:solidFill>
                <a:srgbClr val="000000"/>
              </a:solidFill>
              <a:ea typeface="Calibri"/>
              <a:cs typeface="Calibri"/>
            </a:endParaRPr>
          </a:p>
          <a:p>
            <a:pPr marL="360045" indent="-360045">
              <a:lnSpc>
                <a:spcPct val="100000"/>
              </a:lnSpc>
              <a:spcBef>
                <a:spcPts val="600"/>
              </a:spcBef>
              <a:spcAft>
                <a:spcPts val="600"/>
              </a:spcAft>
              <a:buFont typeface="Arial,Sans-Serif" panose="020B0604020202020204" pitchFamily="34" charset="0"/>
            </a:pPr>
            <a:r>
              <a:rPr lang="nb-NO" sz="2400">
                <a:solidFill>
                  <a:srgbClr val="000000"/>
                </a:solidFill>
                <a:ea typeface="Calibri"/>
                <a:cs typeface="Calibri"/>
              </a:rPr>
              <a:t>Før man skal tilberede eller spise mat</a:t>
            </a:r>
            <a:endParaRPr lang="en-US" sz="2400">
              <a:solidFill>
                <a:srgbClr val="000000"/>
              </a:solidFill>
              <a:ea typeface="Calibri"/>
              <a:cs typeface="Calibri"/>
            </a:endParaRPr>
          </a:p>
          <a:p>
            <a:pPr marL="360045" indent="-360045">
              <a:lnSpc>
                <a:spcPct val="100000"/>
              </a:lnSpc>
              <a:spcBef>
                <a:spcPts val="600"/>
              </a:spcBef>
              <a:spcAft>
                <a:spcPts val="600"/>
              </a:spcAft>
              <a:buFont typeface="Arial,Sans-Serif" panose="020B0604020202020204" pitchFamily="34" charset="0"/>
            </a:pPr>
            <a:r>
              <a:rPr lang="nb-NO" sz="2400">
                <a:solidFill>
                  <a:srgbClr val="000000"/>
                </a:solidFill>
                <a:ea typeface="Calibri"/>
                <a:cs typeface="Calibri"/>
              </a:rPr>
              <a:t>Før man går inn eller ut av en avdeling</a:t>
            </a:r>
            <a:endParaRPr lang="en-US" sz="2400">
              <a:solidFill>
                <a:srgbClr val="000000"/>
              </a:solidFill>
              <a:ea typeface="Calibri"/>
              <a:cs typeface="Calibri"/>
            </a:endParaRPr>
          </a:p>
          <a:p>
            <a:pPr marL="360045" indent="-360045"/>
            <a:endParaRPr lang="nb-NO" sz="2000">
              <a:ea typeface="Calibri"/>
              <a:cs typeface="Calibri"/>
            </a:endParaRPr>
          </a:p>
        </p:txBody>
      </p:sp>
    </p:spTree>
    <p:extLst>
      <p:ext uri="{BB962C8B-B14F-4D97-AF65-F5344CB8AC3E}">
        <p14:creationId xmlns:p14="http://schemas.microsoft.com/office/powerpoint/2010/main" val="329923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2CF0B1-E5D4-F19C-00C2-960ED520A6DB}"/>
              </a:ext>
            </a:extLst>
          </p:cNvPr>
          <p:cNvSpPr>
            <a:spLocks noGrp="1"/>
          </p:cNvSpPr>
          <p:nvPr>
            <p:ph type="title"/>
          </p:nvPr>
        </p:nvSpPr>
        <p:spPr>
          <a:xfrm>
            <a:off x="661737" y="718428"/>
            <a:ext cx="10858500" cy="650947"/>
          </a:xfrm>
        </p:spPr>
        <p:txBody>
          <a:bodyPr/>
          <a:lstStyle/>
          <a:p>
            <a:r>
              <a:rPr lang="nb-NO" sz="4700" b="1">
                <a:solidFill>
                  <a:srgbClr val="3A3B63"/>
                </a:solidFill>
                <a:ea typeface="Calibri"/>
                <a:cs typeface="Calibri"/>
              </a:rPr>
              <a:t>Hva skal ikke registreres?</a:t>
            </a:r>
            <a:endParaRPr lang="nb-NO"/>
          </a:p>
        </p:txBody>
      </p:sp>
      <p:sp>
        <p:nvSpPr>
          <p:cNvPr id="3" name="Plassholder for tekst 2">
            <a:extLst>
              <a:ext uri="{FF2B5EF4-FFF2-40B4-BE49-F238E27FC236}">
                <a16:creationId xmlns:a16="http://schemas.microsoft.com/office/drawing/2014/main" id="{3411C985-15B3-D7BB-8397-0D79D6AB903C}"/>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E3711A17-B955-152F-E55E-2C5DA622EF9F}"/>
              </a:ext>
            </a:extLst>
          </p:cNvPr>
          <p:cNvSpPr>
            <a:spLocks noGrp="1"/>
          </p:cNvSpPr>
          <p:nvPr>
            <p:ph type="body" sz="quarter" idx="10"/>
          </p:nvPr>
        </p:nvSpPr>
        <p:spPr/>
        <p:txBody>
          <a:bodyPr vert="horz" lIns="0" tIns="0" rIns="0" bIns="0" rtlCol="0" anchor="t">
            <a:normAutofit/>
          </a:bodyPr>
          <a:lstStyle/>
          <a:p>
            <a:pPr marL="360045" indent="-360045">
              <a:buFont typeface="Arial,Sans-Serif" panose="020B0604020202020204" pitchFamily="34" charset="0"/>
            </a:pPr>
            <a:r>
              <a:rPr lang="nb-NO" sz="2400">
                <a:solidFill>
                  <a:srgbClr val="000000"/>
                </a:solidFill>
                <a:ea typeface="Calibri"/>
                <a:cs typeface="Calibri"/>
              </a:rPr>
              <a:t>Registrer kun det du faktisk ser (ikke det du antar)</a:t>
            </a:r>
            <a:endParaRPr lang="en-US" sz="2400">
              <a:solidFill>
                <a:srgbClr val="000000"/>
              </a:solidFill>
              <a:ea typeface="Calibri"/>
              <a:cs typeface="Calibri"/>
            </a:endParaRPr>
          </a:p>
          <a:p>
            <a:pPr marL="360045" indent="-360045">
              <a:buFont typeface="Arial,Sans-Serif" panose="020B0604020202020204" pitchFamily="34" charset="0"/>
            </a:pPr>
            <a:r>
              <a:rPr lang="nb-NO" sz="2400">
                <a:solidFill>
                  <a:srgbClr val="000000"/>
                </a:solidFill>
                <a:ea typeface="Calibri"/>
                <a:cs typeface="Calibri"/>
              </a:rPr>
              <a:t>Er du i tvil om hva som er rett – ikke registrer</a:t>
            </a:r>
            <a:endParaRPr lang="en-US" sz="2400">
              <a:solidFill>
                <a:srgbClr val="000000"/>
              </a:solidFill>
              <a:ea typeface="Calibri"/>
              <a:cs typeface="Calibri"/>
            </a:endParaRPr>
          </a:p>
          <a:p>
            <a:pPr marL="360045" indent="-360045">
              <a:buFont typeface="Arial,Sans-Serif" panose="020B0604020202020204" pitchFamily="34" charset="0"/>
            </a:pPr>
            <a:r>
              <a:rPr lang="nb-NO" sz="2400">
                <a:solidFill>
                  <a:srgbClr val="000000"/>
                </a:solidFill>
                <a:ea typeface="Calibri"/>
                <a:cs typeface="Calibri"/>
              </a:rPr>
              <a:t>Håndhygiene som utføres uten at det er indikasjon tilstede</a:t>
            </a:r>
            <a:endParaRPr lang="en-US" sz="2400">
              <a:solidFill>
                <a:srgbClr val="000000"/>
              </a:solidFill>
              <a:ea typeface="Calibri"/>
              <a:cs typeface="Calibri"/>
            </a:endParaRPr>
          </a:p>
          <a:p>
            <a:pPr marL="360045" indent="-360045">
              <a:buFont typeface="Arial,Sans-Serif" panose="020B0604020202020204" pitchFamily="34" charset="0"/>
            </a:pPr>
            <a:r>
              <a:rPr lang="nb-NO" sz="2400">
                <a:solidFill>
                  <a:srgbClr val="000000"/>
                </a:solidFill>
                <a:ea typeface="Calibri"/>
                <a:cs typeface="Calibri"/>
              </a:rPr>
              <a:t>Nasjonal mal med rammer for beskrivelse av hvilke anledninger som bør registreres og hvilke som ikke bør registreres</a:t>
            </a:r>
            <a:endParaRPr lang="en-US" sz="2400">
              <a:solidFill>
                <a:srgbClr val="000000"/>
              </a:solidFill>
              <a:ea typeface="Calibri"/>
              <a:cs typeface="Calibri"/>
            </a:endParaRPr>
          </a:p>
          <a:p>
            <a:pPr marL="360045" indent="-360045"/>
            <a:endParaRPr lang="nb-NO" sz="2400">
              <a:ea typeface="Calibri"/>
              <a:cs typeface="Calibri"/>
            </a:endParaRPr>
          </a:p>
        </p:txBody>
      </p:sp>
    </p:spTree>
    <p:extLst>
      <p:ext uri="{BB962C8B-B14F-4D97-AF65-F5344CB8AC3E}">
        <p14:creationId xmlns:p14="http://schemas.microsoft.com/office/powerpoint/2010/main" val="309565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C8D3CB2-007C-DF4D-02F8-4E17C73F0536}"/>
              </a:ext>
            </a:extLst>
          </p:cNvPr>
          <p:cNvSpPr>
            <a:spLocks noGrp="1"/>
          </p:cNvSpPr>
          <p:nvPr>
            <p:ph type="body" idx="1"/>
          </p:nvPr>
        </p:nvSpPr>
        <p:spPr/>
        <p:txBody>
          <a:bodyPr/>
          <a:lstStyle/>
          <a:p>
            <a:r>
              <a:rPr lang="nb-NO"/>
              <a:t>Hvordan registrere</a:t>
            </a:r>
          </a:p>
        </p:txBody>
      </p:sp>
      <p:sp>
        <p:nvSpPr>
          <p:cNvPr id="3" name="Plassholder for tekst 2">
            <a:extLst>
              <a:ext uri="{FF2B5EF4-FFF2-40B4-BE49-F238E27FC236}">
                <a16:creationId xmlns:a16="http://schemas.microsoft.com/office/drawing/2014/main" id="{7AA86659-B397-7B7A-DAF0-2B1F24F94C31}"/>
              </a:ext>
            </a:extLst>
          </p:cNvPr>
          <p:cNvSpPr>
            <a:spLocks noGrp="1"/>
          </p:cNvSpPr>
          <p:nvPr>
            <p:ph type="body" sz="quarter" idx="14"/>
          </p:nvPr>
        </p:nvSpPr>
        <p:spPr/>
        <p:txBody>
          <a:bodyPr/>
          <a:lstStyle/>
          <a:p>
            <a:r>
              <a:rPr lang="nb-NO"/>
              <a:t>Modellen i praksis</a:t>
            </a:r>
          </a:p>
        </p:txBody>
      </p:sp>
      <p:sp>
        <p:nvSpPr>
          <p:cNvPr id="4" name="Plassholder for innhold 3">
            <a:extLst>
              <a:ext uri="{FF2B5EF4-FFF2-40B4-BE49-F238E27FC236}">
                <a16:creationId xmlns:a16="http://schemas.microsoft.com/office/drawing/2014/main" id="{8F318210-6DB9-A80C-C7E3-AD51ACBFB02F}"/>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301115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299256-C70E-05E6-6111-31D85BCE60BE}"/>
              </a:ext>
            </a:extLst>
          </p:cNvPr>
          <p:cNvSpPr>
            <a:spLocks noGrp="1"/>
          </p:cNvSpPr>
          <p:nvPr>
            <p:ph type="title"/>
          </p:nvPr>
        </p:nvSpPr>
        <p:spPr>
          <a:xfrm>
            <a:off x="661737" y="718428"/>
            <a:ext cx="10858500" cy="1218795"/>
          </a:xfrm>
        </p:spPr>
        <p:txBody>
          <a:bodyPr/>
          <a:lstStyle/>
          <a:p>
            <a:r>
              <a:rPr lang="nb-NO" sz="4400" b="1"/>
              <a:t>Observasjon av håndhygiene og bruk av hansker</a:t>
            </a:r>
          </a:p>
        </p:txBody>
      </p:sp>
      <p:sp>
        <p:nvSpPr>
          <p:cNvPr id="4" name="Plassholder for tekst 3">
            <a:extLst>
              <a:ext uri="{FF2B5EF4-FFF2-40B4-BE49-F238E27FC236}">
                <a16:creationId xmlns:a16="http://schemas.microsoft.com/office/drawing/2014/main" id="{6FA94C40-655B-BAE9-D0C4-7819AC8C0354}"/>
              </a:ext>
            </a:extLst>
          </p:cNvPr>
          <p:cNvSpPr>
            <a:spLocks noGrp="1"/>
          </p:cNvSpPr>
          <p:nvPr>
            <p:ph type="body" sz="quarter" idx="11"/>
          </p:nvPr>
        </p:nvSpPr>
        <p:spPr>
          <a:xfrm>
            <a:off x="659224" y="1937223"/>
            <a:ext cx="10858500" cy="423242"/>
          </a:xfrm>
        </p:spPr>
        <p:txBody>
          <a:bodyPr vert="horz" wrap="square" lIns="0" tIns="0" rIns="0" bIns="0" rtlCol="0" anchor="t">
            <a:normAutofit/>
          </a:bodyPr>
          <a:lstStyle/>
          <a:p>
            <a:r>
              <a:rPr lang="nb-NO" sz="2750"/>
              <a:t>Utfordringer med tanke på registrering</a:t>
            </a:r>
            <a:endParaRPr lang="nb-NO" sz="2750">
              <a:ea typeface="Calibri"/>
              <a:cs typeface="Calibri"/>
            </a:endParaRPr>
          </a:p>
        </p:txBody>
      </p:sp>
      <p:sp>
        <p:nvSpPr>
          <p:cNvPr id="3" name="Plassholder for tekst 2">
            <a:extLst>
              <a:ext uri="{FF2B5EF4-FFF2-40B4-BE49-F238E27FC236}">
                <a16:creationId xmlns:a16="http://schemas.microsoft.com/office/drawing/2014/main" id="{80CE3F9A-9134-BB7D-424B-A63FBFC782A5}"/>
              </a:ext>
            </a:extLst>
          </p:cNvPr>
          <p:cNvSpPr>
            <a:spLocks noGrp="1"/>
          </p:cNvSpPr>
          <p:nvPr>
            <p:ph type="body" sz="quarter" idx="10"/>
          </p:nvPr>
        </p:nvSpPr>
        <p:spPr>
          <a:xfrm>
            <a:off x="659224" y="2704123"/>
            <a:ext cx="10858500" cy="3435448"/>
          </a:xfrm>
        </p:spPr>
        <p:txBody>
          <a:bodyPr vert="horz" lIns="0" tIns="0" rIns="0" bIns="0" rtlCol="0" anchor="t">
            <a:normAutofit fontScale="77500" lnSpcReduction="20000"/>
          </a:bodyPr>
          <a:lstStyle/>
          <a:p>
            <a:pPr marL="360045" indent="-360045"/>
            <a:r>
              <a:rPr lang="nb-NO">
                <a:ea typeface="+mn-lt"/>
                <a:cs typeface="+mn-lt"/>
              </a:rPr>
              <a:t>Rene engangshansker beskytter helsepersonells hender mot forurensing av mikroorganismer, blod og andre kroppsvæsker</a:t>
            </a:r>
            <a:endParaRPr lang="nb-NO">
              <a:cs typeface="Calibri"/>
            </a:endParaRPr>
          </a:p>
          <a:p>
            <a:pPr marL="360045" indent="-360045"/>
            <a:r>
              <a:rPr lang="nb-NO">
                <a:ea typeface="+mn-lt"/>
                <a:cs typeface="+mn-lt"/>
              </a:rPr>
              <a:t>Brukt riktig er engangshansker et viktig smitteverntiltak</a:t>
            </a:r>
            <a:endParaRPr lang="nb-NO">
              <a:solidFill>
                <a:srgbClr val="393C61"/>
              </a:solidFill>
              <a:ea typeface="+mn-lt"/>
              <a:cs typeface="+mn-lt"/>
            </a:endParaRPr>
          </a:p>
          <a:p>
            <a:pPr marL="360045" indent="-360045"/>
            <a:r>
              <a:rPr lang="nb-NO">
                <a:ea typeface="+mn-lt"/>
                <a:cs typeface="+mn-lt"/>
              </a:rPr>
              <a:t>Brukt på feil måte kan hansker føre til kontaminering av andre flater og gi en økt smitterisiko</a:t>
            </a:r>
            <a:endParaRPr lang="nb-NO">
              <a:cs typeface="Calibri"/>
            </a:endParaRPr>
          </a:p>
          <a:p>
            <a:pPr marL="360045" indent="-360045"/>
            <a:r>
              <a:rPr lang="nb-NO">
                <a:ea typeface="+mn-lt"/>
                <a:cs typeface="+mn-lt"/>
              </a:rPr>
              <a:t>Hendene blir forurenset også med hansker på, og hansker erstatter derfor aldri håndhygiene</a:t>
            </a:r>
            <a:endParaRPr lang="nb-NO"/>
          </a:p>
          <a:p>
            <a:pPr marL="360045" indent="-360045"/>
            <a:r>
              <a:rPr lang="nb-NO">
                <a:ea typeface="+mn-lt"/>
                <a:cs typeface="+mn-lt"/>
              </a:rPr>
              <a:t>Behovet for håndhygiene er det samme, uavhengig av om hansker benyttes eller ikke</a:t>
            </a:r>
            <a:endParaRPr lang="nb-NO"/>
          </a:p>
          <a:p>
            <a:pPr marL="360045" indent="-360045"/>
            <a:r>
              <a:rPr lang="nb-NO">
                <a:ea typeface="+mn-lt"/>
                <a:cs typeface="+mn-lt"/>
              </a:rPr>
              <a:t>Hanskebokser som benyttes til flere pasienter ansees som ren sone i helsetjenesteområdet. Håndhygiene bør derfor utføres før man tar på hanskeboksen</a:t>
            </a:r>
            <a:endParaRPr lang="nb-NO"/>
          </a:p>
        </p:txBody>
      </p:sp>
    </p:spTree>
    <p:extLst>
      <p:ext uri="{BB962C8B-B14F-4D97-AF65-F5344CB8AC3E}">
        <p14:creationId xmlns:p14="http://schemas.microsoft.com/office/powerpoint/2010/main" val="20560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C1AA2-F8B9-2691-A916-D5DD5AD8F1F4}"/>
              </a:ext>
            </a:extLst>
          </p:cNvPr>
          <p:cNvSpPr>
            <a:spLocks noGrp="1"/>
          </p:cNvSpPr>
          <p:nvPr>
            <p:ph type="title"/>
          </p:nvPr>
        </p:nvSpPr>
        <p:spPr/>
        <p:txBody>
          <a:bodyPr/>
          <a:lstStyle/>
          <a:p>
            <a:r>
              <a:rPr lang="nb-NO" b="1"/>
              <a:t>Rene lager, skap og lignende</a:t>
            </a:r>
          </a:p>
        </p:txBody>
      </p:sp>
      <p:sp>
        <p:nvSpPr>
          <p:cNvPr id="4" name="Plassholder for tekst 3">
            <a:extLst>
              <a:ext uri="{FF2B5EF4-FFF2-40B4-BE49-F238E27FC236}">
                <a16:creationId xmlns:a16="http://schemas.microsoft.com/office/drawing/2014/main" id="{99435D2D-A6BB-9B7C-5503-5B0E4319776A}"/>
              </a:ext>
            </a:extLst>
          </p:cNvPr>
          <p:cNvSpPr>
            <a:spLocks noGrp="1"/>
          </p:cNvSpPr>
          <p:nvPr>
            <p:ph type="body" sz="quarter" idx="11"/>
          </p:nvPr>
        </p:nvSpPr>
        <p:spPr/>
        <p:txBody>
          <a:bodyPr vert="horz" wrap="square" lIns="0" tIns="0" rIns="0" bIns="0" rtlCol="0" anchor="t">
            <a:normAutofit/>
          </a:bodyPr>
          <a:lstStyle/>
          <a:p>
            <a:r>
              <a:rPr lang="nb-NO" sz="2750">
                <a:cs typeface="Calibri"/>
              </a:rPr>
              <a:t>Hvordan registrere håndhygiene inn og ut av disse områdene?</a:t>
            </a:r>
            <a:endParaRPr lang="nb-NO"/>
          </a:p>
        </p:txBody>
      </p:sp>
      <p:sp>
        <p:nvSpPr>
          <p:cNvPr id="3" name="Plassholder for tekst 2">
            <a:extLst>
              <a:ext uri="{FF2B5EF4-FFF2-40B4-BE49-F238E27FC236}">
                <a16:creationId xmlns:a16="http://schemas.microsoft.com/office/drawing/2014/main" id="{945A59C8-6E65-4EFB-4B4D-9576EBDCDA1C}"/>
              </a:ext>
            </a:extLst>
          </p:cNvPr>
          <p:cNvSpPr>
            <a:spLocks noGrp="1"/>
          </p:cNvSpPr>
          <p:nvPr>
            <p:ph type="body" sz="quarter" idx="10"/>
          </p:nvPr>
        </p:nvSpPr>
        <p:spPr/>
        <p:txBody>
          <a:bodyPr vert="horz" lIns="0" tIns="0" rIns="0" bIns="0" rtlCol="0" anchor="t">
            <a:normAutofit/>
          </a:bodyPr>
          <a:lstStyle/>
          <a:p>
            <a:pPr marL="360045" indent="-360045"/>
            <a:r>
              <a:rPr lang="nb-NO" sz="2000">
                <a:ea typeface="+mn-lt"/>
                <a:cs typeface="+mn-lt"/>
              </a:rPr>
              <a:t>Rene lager og skap eller traller til oppbevaring av rent utstyr til flere pasienter anses som del av helsetjenesteområdet. Håndhygiene skal alltid gjennomføres før kontakt med gjenstander i disse områdene. </a:t>
            </a:r>
            <a:endParaRPr lang="nb-NO" sz="2000">
              <a:cs typeface="Calibri" panose="020F0502020204030204"/>
            </a:endParaRPr>
          </a:p>
          <a:p>
            <a:pPr marL="360045" indent="-360045"/>
            <a:r>
              <a:rPr lang="nb-NO" sz="2000">
                <a:ea typeface="+mn-lt"/>
                <a:cs typeface="+mn-lt"/>
              </a:rPr>
              <a:t>Det er ikke behov for håndhygiene før pasientkontakt etter kontakt med lagrene fordi det anses som rent </a:t>
            </a:r>
          </a:p>
          <a:p>
            <a:pPr marL="360045" indent="-360045"/>
            <a:r>
              <a:rPr lang="nb-NO" sz="2000">
                <a:ea typeface="+mn-lt"/>
                <a:cs typeface="+mn-lt"/>
              </a:rPr>
              <a:t>Dersom man på veien fra lager til pasient er i kontakt med andre elementer i helsetjenesteområdet, som dører og inventar, må imidlertid håndhygiene utføres før kontakt med pasient. </a:t>
            </a:r>
            <a:endParaRPr lang="nb-NO" sz="2000">
              <a:cs typeface="Calibri"/>
            </a:endParaRPr>
          </a:p>
          <a:p>
            <a:pPr marL="360045" indent="-360045"/>
            <a:endParaRPr lang="nb-NO" sz="2000">
              <a:cs typeface="Calibri"/>
            </a:endParaRPr>
          </a:p>
        </p:txBody>
      </p:sp>
    </p:spTree>
    <p:extLst>
      <p:ext uri="{BB962C8B-B14F-4D97-AF65-F5344CB8AC3E}">
        <p14:creationId xmlns:p14="http://schemas.microsoft.com/office/powerpoint/2010/main" val="114973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956D6DA2-4BA1-4D7B-B3D2-3B8563F6E468}"/>
              </a:ext>
            </a:extLst>
          </p:cNvPr>
          <p:cNvSpPr>
            <a:spLocks noGrp="1"/>
          </p:cNvSpPr>
          <p:nvPr>
            <p:ph type="title"/>
          </p:nvPr>
        </p:nvSpPr>
        <p:spPr>
          <a:xfrm>
            <a:off x="661737" y="718428"/>
            <a:ext cx="10858500" cy="637097"/>
          </a:xfrm>
        </p:spPr>
        <p:txBody>
          <a:bodyPr/>
          <a:lstStyle/>
          <a:p>
            <a:r>
              <a:rPr lang="nb-NO" sz="4600" b="1" i="0" u="none" strike="noStrike">
                <a:solidFill>
                  <a:srgbClr val="3A3B63"/>
                </a:solidFill>
                <a:effectLst/>
                <a:latin typeface="Brandon Text"/>
              </a:rPr>
              <a:t>Bakgrunn</a:t>
            </a:r>
            <a:endParaRPr lang="nb-NO" sz="4600">
              <a:latin typeface="Brandon Text"/>
            </a:endParaRPr>
          </a:p>
        </p:txBody>
      </p:sp>
      <p:sp>
        <p:nvSpPr>
          <p:cNvPr id="9" name="Plassholder for tekst 8">
            <a:extLst>
              <a:ext uri="{FF2B5EF4-FFF2-40B4-BE49-F238E27FC236}">
                <a16:creationId xmlns:a16="http://schemas.microsoft.com/office/drawing/2014/main" id="{112D3288-E462-A0E1-DFD5-E7545DF9D535}"/>
              </a:ext>
            </a:extLst>
          </p:cNvPr>
          <p:cNvSpPr>
            <a:spLocks noGrp="1"/>
          </p:cNvSpPr>
          <p:nvPr>
            <p:ph type="body" sz="quarter" idx="11"/>
          </p:nvPr>
        </p:nvSpPr>
        <p:spPr/>
        <p:txBody>
          <a:bodyPr/>
          <a:lstStyle/>
          <a:p>
            <a:endParaRPr lang="nb-NO"/>
          </a:p>
        </p:txBody>
      </p:sp>
      <p:sp>
        <p:nvSpPr>
          <p:cNvPr id="8" name="Plassholder for tekst 7">
            <a:extLst>
              <a:ext uri="{FF2B5EF4-FFF2-40B4-BE49-F238E27FC236}">
                <a16:creationId xmlns:a16="http://schemas.microsoft.com/office/drawing/2014/main" id="{7D6A45EC-19DF-E7F2-0B44-37DE7F3DD635}"/>
              </a:ext>
            </a:extLst>
          </p:cNvPr>
          <p:cNvSpPr>
            <a:spLocks noGrp="1"/>
          </p:cNvSpPr>
          <p:nvPr>
            <p:ph type="body" sz="quarter" idx="10"/>
          </p:nvPr>
        </p:nvSpPr>
        <p:spPr>
          <a:xfrm>
            <a:off x="659224" y="2112557"/>
            <a:ext cx="6245398" cy="4033453"/>
          </a:xfrm>
        </p:spPr>
        <p:txBody>
          <a:bodyPr>
            <a:normAutofit/>
          </a:bodyPr>
          <a:lstStyle/>
          <a:p>
            <a:pPr algn="l" rtl="0" fontAlgn="base">
              <a:buFont typeface="Arial" panose="020B0604020202020204" pitchFamily="34" charset="0"/>
              <a:buChar char="•"/>
            </a:pPr>
            <a:r>
              <a:rPr lang="nb-NO" sz="2400" b="0" i="0" u="none" strike="noStrike">
                <a:solidFill>
                  <a:srgbClr val="000000"/>
                </a:solidFill>
                <a:effectLst/>
                <a:latin typeface="Brandon Text"/>
              </a:rPr>
              <a:t>Håndhygiene er ett effektivt smitteforebyggende tiltak</a:t>
            </a:r>
            <a:r>
              <a:rPr lang="en-US" sz="2400" b="0" i="0">
                <a:solidFill>
                  <a:srgbClr val="000000"/>
                </a:solidFill>
                <a:effectLst/>
                <a:latin typeface="Brandon Text"/>
              </a:rPr>
              <a:t>​</a:t>
            </a:r>
          </a:p>
          <a:p>
            <a:pPr algn="l" rtl="0" fontAlgn="base">
              <a:buFont typeface="Arial" panose="020B0604020202020204" pitchFamily="34" charset="0"/>
              <a:buChar char="•"/>
            </a:pPr>
            <a:r>
              <a:rPr lang="nb-NO" sz="2400">
                <a:solidFill>
                  <a:srgbClr val="000000"/>
                </a:solidFill>
                <a:latin typeface="Brandon Text"/>
              </a:rPr>
              <a:t>Fortsatt l</a:t>
            </a:r>
            <a:r>
              <a:rPr lang="nb-NO" sz="2400" b="0" i="0" u="none" strike="noStrike">
                <a:solidFill>
                  <a:srgbClr val="000000"/>
                </a:solidFill>
                <a:effectLst/>
                <a:latin typeface="Brandon Text"/>
              </a:rPr>
              <a:t>av etterlevelse (10-80%, snitt ca. 50%)</a:t>
            </a:r>
            <a:endParaRPr lang="en-US" sz="2400" b="0" i="0">
              <a:solidFill>
                <a:srgbClr val="000000"/>
              </a:solidFill>
              <a:effectLst/>
              <a:latin typeface="Brandon Text"/>
            </a:endParaRPr>
          </a:p>
          <a:p>
            <a:pPr algn="l" rtl="0" fontAlgn="base">
              <a:buFont typeface="Arial" panose="020B0604020202020204" pitchFamily="34" charset="0"/>
              <a:buChar char="•"/>
            </a:pPr>
            <a:r>
              <a:rPr lang="nb-NO" sz="2400" b="0" i="0" u="none" strike="noStrike">
                <a:solidFill>
                  <a:srgbClr val="000000"/>
                </a:solidFill>
                <a:effectLst/>
                <a:latin typeface="Brandon Text"/>
              </a:rPr>
              <a:t>Observasjon gullstandard for å: </a:t>
            </a:r>
          </a:p>
          <a:p>
            <a:pPr lvl="1" fontAlgn="base"/>
            <a:r>
              <a:rPr lang="nb-NO" sz="2400" b="0" i="0" u="none" strike="noStrike">
                <a:solidFill>
                  <a:srgbClr val="000000"/>
                </a:solidFill>
                <a:effectLst/>
                <a:latin typeface="Brandon Text"/>
              </a:rPr>
              <a:t>kartlegge praksis</a:t>
            </a:r>
          </a:p>
          <a:p>
            <a:pPr lvl="1" fontAlgn="base"/>
            <a:r>
              <a:rPr lang="nb-NO" sz="2400" b="0" i="0" u="none" strike="noStrike">
                <a:solidFill>
                  <a:srgbClr val="000000"/>
                </a:solidFill>
                <a:effectLst/>
                <a:latin typeface="Brandon Text"/>
              </a:rPr>
              <a:t>avdekke faktorer som påvirker etterlevelse</a:t>
            </a:r>
          </a:p>
          <a:p>
            <a:pPr lvl="1" fontAlgn="base"/>
            <a:r>
              <a:rPr lang="nb-NO" sz="2400" b="0" i="0" u="none" strike="noStrike">
                <a:solidFill>
                  <a:srgbClr val="000000"/>
                </a:solidFill>
                <a:effectLst/>
                <a:latin typeface="Brandon Text"/>
              </a:rPr>
              <a:t>skreddersy forbedringstiltak </a:t>
            </a:r>
          </a:p>
          <a:p>
            <a:pPr lvl="1" fontAlgn="base"/>
            <a:r>
              <a:rPr lang="nb-NO" sz="2400" b="0" i="0" u="none" strike="noStrike">
                <a:solidFill>
                  <a:srgbClr val="000000"/>
                </a:solidFill>
                <a:effectLst/>
                <a:latin typeface="Brandon Text"/>
              </a:rPr>
              <a:t>kontrollere effekt</a:t>
            </a:r>
          </a:p>
          <a:p>
            <a:pPr lvl="1" fontAlgn="base"/>
            <a:endParaRPr lang="nb-NO" sz="2400" b="0" i="0" u="none" strike="noStrike">
              <a:solidFill>
                <a:srgbClr val="000000"/>
              </a:solidFill>
              <a:effectLst/>
              <a:latin typeface="Brandon Text"/>
            </a:endParaRPr>
          </a:p>
          <a:p>
            <a:pPr fontAlgn="base"/>
            <a:endParaRPr lang="en-US" sz="2400" b="0" i="0">
              <a:solidFill>
                <a:srgbClr val="000000"/>
              </a:solidFill>
              <a:effectLst/>
              <a:latin typeface="Brandon Text"/>
            </a:endParaRPr>
          </a:p>
          <a:p>
            <a:endParaRPr lang="nb-NO" sz="2400">
              <a:latin typeface="Brandon Text"/>
            </a:endParaRPr>
          </a:p>
        </p:txBody>
      </p:sp>
      <p:pic>
        <p:nvPicPr>
          <p:cNvPr id="2" name="Bilde 1">
            <a:extLst>
              <a:ext uri="{FF2B5EF4-FFF2-40B4-BE49-F238E27FC236}">
                <a16:creationId xmlns:a16="http://schemas.microsoft.com/office/drawing/2014/main" id="{6AAA7A5D-9810-F941-0DBC-26D76077BD67}"/>
              </a:ext>
            </a:extLst>
          </p:cNvPr>
          <p:cNvPicPr>
            <a:picLocks noChangeAspect="1"/>
          </p:cNvPicPr>
          <p:nvPr/>
        </p:nvPicPr>
        <p:blipFill>
          <a:blip r:embed="rId3"/>
          <a:stretch>
            <a:fillRect/>
          </a:stretch>
        </p:blipFill>
        <p:spPr>
          <a:xfrm rot="1361277">
            <a:off x="7959402" y="1355525"/>
            <a:ext cx="2982659" cy="42178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14198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89D93F-B30D-84D6-AE39-393B3C22E378}"/>
              </a:ext>
            </a:extLst>
          </p:cNvPr>
          <p:cNvSpPr>
            <a:spLocks noGrp="1"/>
          </p:cNvSpPr>
          <p:nvPr>
            <p:ph type="title"/>
          </p:nvPr>
        </p:nvSpPr>
        <p:spPr/>
        <p:txBody>
          <a:bodyPr/>
          <a:lstStyle/>
          <a:p>
            <a:r>
              <a:rPr lang="nb-NO"/>
              <a:t>Definer pasientsonen</a:t>
            </a:r>
          </a:p>
        </p:txBody>
      </p:sp>
      <p:sp>
        <p:nvSpPr>
          <p:cNvPr id="7" name="Plassholder for tekst 6">
            <a:extLst>
              <a:ext uri="{FF2B5EF4-FFF2-40B4-BE49-F238E27FC236}">
                <a16:creationId xmlns:a16="http://schemas.microsoft.com/office/drawing/2014/main" id="{54B09308-5056-C8CB-0355-2F2021396BA0}"/>
              </a:ext>
            </a:extLst>
          </p:cNvPr>
          <p:cNvSpPr>
            <a:spLocks noGrp="1"/>
          </p:cNvSpPr>
          <p:nvPr>
            <p:ph type="body" sz="quarter" idx="3"/>
          </p:nvPr>
        </p:nvSpPr>
        <p:spPr>
          <a:xfrm>
            <a:off x="836612" y="1079679"/>
            <a:ext cx="10518776" cy="823912"/>
          </a:xfrm>
        </p:spPr>
        <p:txBody>
          <a:bodyPr>
            <a:normAutofit fontScale="92500"/>
          </a:bodyPr>
          <a:lstStyle/>
          <a:p>
            <a:r>
              <a:rPr lang="nb-NO">
                <a:latin typeface="Calibri" panose="020F0502020204030204" pitchFamily="34" charset="0"/>
              </a:rPr>
              <a:t>Pasientsonen er ikke et statisk geografisk område. Den «følger» pasienten. </a:t>
            </a:r>
          </a:p>
          <a:p>
            <a:endParaRPr lang="nb-NO"/>
          </a:p>
        </p:txBody>
      </p:sp>
      <p:sp>
        <p:nvSpPr>
          <p:cNvPr id="8" name="Plassholder for innhold 7">
            <a:extLst>
              <a:ext uri="{FF2B5EF4-FFF2-40B4-BE49-F238E27FC236}">
                <a16:creationId xmlns:a16="http://schemas.microsoft.com/office/drawing/2014/main" id="{BE991A23-0199-D644-3D67-E77E57B3965D}"/>
              </a:ext>
            </a:extLst>
          </p:cNvPr>
          <p:cNvSpPr>
            <a:spLocks noGrp="1"/>
          </p:cNvSpPr>
          <p:nvPr>
            <p:ph sz="quarter" idx="4"/>
          </p:nvPr>
        </p:nvSpPr>
        <p:spPr>
          <a:xfrm>
            <a:off x="5056554" y="2002665"/>
            <a:ext cx="6463598" cy="4231968"/>
          </a:xfrm>
        </p:spPr>
        <p:txBody>
          <a:bodyPr>
            <a:noAutofit/>
          </a:bodyPr>
          <a:lstStyle/>
          <a:p>
            <a:pPr algn="l" rtl="0" fontAlgn="base">
              <a:buFont typeface="Arial" panose="020B0604020202020204" pitchFamily="34" charset="0"/>
              <a:buChar char="•"/>
            </a:pPr>
            <a:r>
              <a:rPr lang="nb-NO" sz="2000" b="1" i="0" u="none" strike="noStrike">
                <a:solidFill>
                  <a:srgbClr val="000000"/>
                </a:solidFill>
                <a:effectLst/>
              </a:rPr>
              <a:t>På enerom</a:t>
            </a:r>
            <a:r>
              <a:rPr lang="nb-NO" sz="2000" b="0" i="0" u="none" strike="noStrike">
                <a:solidFill>
                  <a:srgbClr val="000000"/>
                </a:solidFill>
                <a:effectLst/>
              </a:rPr>
              <a:t>: Hele rommet utgjør pasientsonen</a:t>
            </a:r>
          </a:p>
          <a:p>
            <a:pPr algn="l" rtl="0" fontAlgn="base">
              <a:buFont typeface="Arial" panose="020B0604020202020204" pitchFamily="34" charset="0"/>
              <a:buChar char="•"/>
            </a:pPr>
            <a:r>
              <a:rPr lang="nb-NO" sz="2000" b="1" i="0" u="none" strike="noStrike">
                <a:solidFill>
                  <a:srgbClr val="000000"/>
                </a:solidFill>
                <a:effectLst/>
              </a:rPr>
              <a:t>På flersengsrom: </a:t>
            </a:r>
            <a:r>
              <a:rPr lang="nb-NO" sz="2000" b="0" i="0" u="none" strike="noStrike">
                <a:solidFill>
                  <a:srgbClr val="000000"/>
                </a:solidFill>
                <a:effectLst/>
              </a:rPr>
              <a:t>De elementene som er forbehold pasienten, som sengen, stolen og nattbordet</a:t>
            </a:r>
            <a:endParaRPr lang="en-US" sz="2000" b="0" i="0">
              <a:solidFill>
                <a:srgbClr val="000000"/>
              </a:solidFill>
              <a:effectLst/>
            </a:endParaRPr>
          </a:p>
          <a:p>
            <a:pPr algn="l" rtl="0" fontAlgn="base">
              <a:buFont typeface="Arial" panose="020B0604020202020204" pitchFamily="34" charset="0"/>
              <a:buChar char="•"/>
            </a:pPr>
            <a:r>
              <a:rPr lang="nb-NO" sz="2000" b="1" i="0" u="none" strike="noStrike">
                <a:solidFill>
                  <a:srgbClr val="000000"/>
                </a:solidFill>
                <a:effectLst/>
              </a:rPr>
              <a:t>I fellesområdene og felles bad/toalett</a:t>
            </a:r>
            <a:r>
              <a:rPr lang="nb-NO" sz="2000" b="0" i="0" u="none" strike="noStrike">
                <a:solidFill>
                  <a:srgbClr val="000000"/>
                </a:solidFill>
                <a:effectLst/>
              </a:rPr>
              <a:t>: Pasienten selv og eventuelt utstyr pasienten har med seg (rullestol, intravenøst utstyr ol.) </a:t>
            </a:r>
          </a:p>
          <a:p>
            <a:pPr algn="l" rtl="0" fontAlgn="base">
              <a:buFont typeface="Arial" panose="020B0604020202020204" pitchFamily="34" charset="0"/>
              <a:buChar char="•"/>
            </a:pPr>
            <a:r>
              <a:rPr lang="nb-NO" sz="2000" b="1">
                <a:solidFill>
                  <a:srgbClr val="000000"/>
                </a:solidFill>
              </a:rPr>
              <a:t>T</a:t>
            </a:r>
            <a:r>
              <a:rPr lang="nb-NO" sz="2000" b="1" i="0" u="none" strike="noStrike">
                <a:solidFill>
                  <a:srgbClr val="000000"/>
                </a:solidFill>
                <a:effectLst/>
              </a:rPr>
              <a:t>jenester i hjemmet</a:t>
            </a:r>
            <a:r>
              <a:rPr lang="nb-NO" sz="2000" b="0" i="0" u="none" strike="noStrike">
                <a:solidFill>
                  <a:srgbClr val="000000"/>
                </a:solidFill>
                <a:effectLst/>
              </a:rPr>
              <a:t>: Hele huset/leiligheten</a:t>
            </a:r>
          </a:p>
          <a:p>
            <a:pPr algn="l" rtl="0" fontAlgn="base">
              <a:buFont typeface="Arial" panose="020B0604020202020204" pitchFamily="34" charset="0"/>
              <a:buChar char="•"/>
            </a:pPr>
            <a:r>
              <a:rPr lang="nb-NO" sz="2000" b="1" i="0" u="none" strike="noStrike">
                <a:solidFill>
                  <a:srgbClr val="000000"/>
                </a:solidFill>
                <a:effectLst/>
              </a:rPr>
              <a:t>I ambulante virksomheter </a:t>
            </a:r>
            <a:r>
              <a:rPr lang="nb-NO" sz="2000" b="0" i="0" u="none" strike="noStrike">
                <a:solidFill>
                  <a:srgbClr val="000000"/>
                </a:solidFill>
                <a:effectLst/>
              </a:rPr>
              <a:t>(legekontor, tannlegekontor, akuttmottak o.lign.): pasienten og det utstyr og inventar som er forbeholdt pasienten under oppholdet</a:t>
            </a:r>
            <a:endParaRPr lang="nb-NO" sz="2000" b="0" i="0">
              <a:solidFill>
                <a:srgbClr val="000000"/>
              </a:solidFill>
              <a:effectLst/>
            </a:endParaRPr>
          </a:p>
          <a:p>
            <a:endParaRPr lang="nb-NO" sz="2000"/>
          </a:p>
        </p:txBody>
      </p:sp>
      <p:pic>
        <p:nvPicPr>
          <p:cNvPr id="3" name="Picture 4">
            <a:extLst>
              <a:ext uri="{FF2B5EF4-FFF2-40B4-BE49-F238E27FC236}">
                <a16:creationId xmlns:a16="http://schemas.microsoft.com/office/drawing/2014/main" id="{6BE695D7-A4E9-882E-F4C8-9F27D66F77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0108" y="2002665"/>
            <a:ext cx="5029902" cy="3915321"/>
          </a:xfrm>
          <a:prstGeom prst="rect">
            <a:avLst/>
          </a:prstGeom>
          <a:noFill/>
          <a:extLst>
            <a:ext uri="{909E8E84-426E-40DD-AFC4-6F175D3DCCD1}">
              <a14:hiddenFill xmlns:a14="http://schemas.microsoft.com/office/drawing/2010/main">
                <a:solidFill>
                  <a:srgbClr val="FFFFFF"/>
                </a:solidFill>
              </a14:hiddenFill>
            </a:ext>
          </a:extLst>
        </p:spPr>
      </p:pic>
      <p:pic>
        <p:nvPicPr>
          <p:cNvPr id="4" name="Plassholder for innhold 12" descr="Et bilde som inneholder skjermbilde, Rektangel, Fargerikt, line&#10;&#10;Automatisk generert beskrivelse">
            <a:extLst>
              <a:ext uri="{FF2B5EF4-FFF2-40B4-BE49-F238E27FC236}">
                <a16:creationId xmlns:a16="http://schemas.microsoft.com/office/drawing/2014/main" id="{0456052A-3232-10F1-04B6-C5027FCE2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99" y="2118031"/>
            <a:ext cx="4736120" cy="3684588"/>
          </a:xfrm>
          <a:prstGeom prst="rect">
            <a:avLst/>
          </a:prstGeom>
        </p:spPr>
      </p:pic>
    </p:spTree>
    <p:extLst>
      <p:ext uri="{BB962C8B-B14F-4D97-AF65-F5344CB8AC3E}">
        <p14:creationId xmlns:p14="http://schemas.microsoft.com/office/powerpoint/2010/main" val="3765679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50ADA8-79D5-5033-3417-6D153825EE40}"/>
              </a:ext>
            </a:extLst>
          </p:cNvPr>
          <p:cNvSpPr>
            <a:spLocks noGrp="1"/>
          </p:cNvSpPr>
          <p:nvPr>
            <p:ph type="title"/>
          </p:nvPr>
        </p:nvSpPr>
        <p:spPr/>
        <p:txBody>
          <a:bodyPr/>
          <a:lstStyle/>
          <a:p>
            <a:r>
              <a:rPr lang="nb-NO"/>
              <a:t>Indikasjon 1 – før pasient/pasientsonen</a:t>
            </a:r>
          </a:p>
        </p:txBody>
      </p:sp>
      <p:sp>
        <p:nvSpPr>
          <p:cNvPr id="3" name="Plassholder for tekst 2">
            <a:extLst>
              <a:ext uri="{FF2B5EF4-FFF2-40B4-BE49-F238E27FC236}">
                <a16:creationId xmlns:a16="http://schemas.microsoft.com/office/drawing/2014/main" id="{CEF15537-BBE6-2D31-D679-976C4F063EA6}"/>
              </a:ext>
            </a:extLst>
          </p:cNvPr>
          <p:cNvSpPr>
            <a:spLocks noGrp="1"/>
          </p:cNvSpPr>
          <p:nvPr>
            <p:ph type="body" sz="quarter" idx="11"/>
          </p:nvPr>
        </p:nvSpPr>
        <p:spPr/>
        <p:txBody>
          <a:bodyPr/>
          <a:lstStyle/>
          <a:p>
            <a:r>
              <a:rPr lang="nb-NO"/>
              <a:t>Observasjon i praksis</a:t>
            </a:r>
          </a:p>
        </p:txBody>
      </p:sp>
      <p:sp>
        <p:nvSpPr>
          <p:cNvPr id="4" name="Plassholder for tekst 3">
            <a:extLst>
              <a:ext uri="{FF2B5EF4-FFF2-40B4-BE49-F238E27FC236}">
                <a16:creationId xmlns:a16="http://schemas.microsoft.com/office/drawing/2014/main" id="{4A3F759F-FBFD-503C-2CBD-7F7078A9FDDF}"/>
              </a:ext>
            </a:extLst>
          </p:cNvPr>
          <p:cNvSpPr>
            <a:spLocks noGrp="1"/>
          </p:cNvSpPr>
          <p:nvPr>
            <p:ph type="body" sz="quarter" idx="10"/>
          </p:nvPr>
        </p:nvSpPr>
        <p:spPr/>
        <p:txBody>
          <a:bodyPr>
            <a:normAutofit/>
          </a:bodyPr>
          <a:lstStyle/>
          <a:p>
            <a:pPr algn="l" rtl="0" fontAlgn="base">
              <a:buFont typeface="Arial" panose="020B0604020202020204" pitchFamily="34" charset="0"/>
              <a:buChar char="•"/>
            </a:pPr>
            <a:r>
              <a:rPr lang="nb-NO" sz="2200" b="0" i="0" u="none" strike="noStrike">
                <a:solidFill>
                  <a:srgbClr val="000000"/>
                </a:solidFill>
                <a:effectLst/>
              </a:rPr>
              <a:t>Håndhygiene skal utføres før første fysiske kontakt med hender av pasient eller gjenstander i pasientsonen</a:t>
            </a:r>
            <a:endParaRPr lang="en-US" sz="2200" b="0" i="0">
              <a:solidFill>
                <a:srgbClr val="000000"/>
              </a:solidFill>
              <a:effectLst/>
            </a:endParaRPr>
          </a:p>
          <a:p>
            <a:pPr algn="l" rtl="0" fontAlgn="base">
              <a:buFont typeface="Arial" panose="020B0604020202020204" pitchFamily="34" charset="0"/>
              <a:buChar char="•"/>
            </a:pPr>
            <a:r>
              <a:rPr lang="nb-NO" sz="2200" b="0" i="0" u="none" strike="noStrike">
                <a:solidFill>
                  <a:srgbClr val="000000"/>
                </a:solidFill>
                <a:effectLst/>
              </a:rPr>
              <a:t>Håndhygiene skal være utført </a:t>
            </a:r>
            <a:r>
              <a:rPr lang="nb-NO" sz="2200" b="0" i="1" u="none" strike="noStrike">
                <a:solidFill>
                  <a:srgbClr val="000000"/>
                </a:solidFill>
                <a:effectLst/>
              </a:rPr>
              <a:t>etter</a:t>
            </a:r>
            <a:r>
              <a:rPr lang="nb-NO" sz="2200" b="0" i="0" u="none" strike="noStrike">
                <a:solidFill>
                  <a:srgbClr val="000000"/>
                </a:solidFill>
                <a:effectLst/>
              </a:rPr>
              <a:t> siste kontakt med helsetjenesteområdet, før pasient eller gjenstander i pasientsonen berøres</a:t>
            </a:r>
            <a:endParaRPr lang="en-US" sz="2200" b="0" i="0">
              <a:solidFill>
                <a:srgbClr val="000000"/>
              </a:solidFill>
              <a:effectLst/>
            </a:endParaRPr>
          </a:p>
          <a:p>
            <a:pPr algn="l" rtl="0" fontAlgn="base">
              <a:buFont typeface="Arial" panose="020B0604020202020204" pitchFamily="34" charset="0"/>
              <a:buChar char="•"/>
            </a:pPr>
            <a:r>
              <a:rPr lang="nb-NO" sz="2200" b="0" i="0" u="none" strike="noStrike">
                <a:solidFill>
                  <a:srgbClr val="000000"/>
                </a:solidFill>
                <a:effectLst/>
              </a:rPr>
              <a:t>Det er ikke indikasjon for håndhygiene mellom kontakt med gjenstander i pasientsonen og pasient</a:t>
            </a:r>
            <a:endParaRPr lang="en-US" sz="2200" b="0" i="0">
              <a:solidFill>
                <a:srgbClr val="000000"/>
              </a:solidFill>
              <a:effectLst/>
            </a:endParaRPr>
          </a:p>
          <a:p>
            <a:pPr algn="l" rtl="0" fontAlgn="base">
              <a:buFont typeface="Arial" panose="020B0604020202020204" pitchFamily="34" charset="0"/>
              <a:buChar char="•"/>
            </a:pPr>
            <a:r>
              <a:rPr lang="nb-NO" sz="2200" b="0" i="0" u="none" strike="noStrike">
                <a:solidFill>
                  <a:srgbClr val="000000"/>
                </a:solidFill>
                <a:effectLst/>
              </a:rPr>
              <a:t>Håndhygiene registreres kun når det er indikasjon for det</a:t>
            </a:r>
            <a:endParaRPr lang="en-US" sz="2200" b="0" i="0">
              <a:solidFill>
                <a:srgbClr val="000000"/>
              </a:solidFill>
              <a:effectLst/>
            </a:endParaRPr>
          </a:p>
          <a:p>
            <a:endParaRPr lang="nb-NO" sz="2200"/>
          </a:p>
        </p:txBody>
      </p:sp>
      <p:pic>
        <p:nvPicPr>
          <p:cNvPr id="5" name="Plassholder for innhold 6">
            <a:extLst>
              <a:ext uri="{FF2B5EF4-FFF2-40B4-BE49-F238E27FC236}">
                <a16:creationId xmlns:a16="http://schemas.microsoft.com/office/drawing/2014/main" id="{59C42E6F-B917-A7F8-FEAB-6783DDC6AA01}"/>
              </a:ext>
            </a:extLst>
          </p:cNvPr>
          <p:cNvPicPr>
            <a:picLocks noChangeAspect="1"/>
          </p:cNvPicPr>
          <p:nvPr/>
        </p:nvPicPr>
        <p:blipFill>
          <a:blip r:embed="rId2"/>
          <a:stretch>
            <a:fillRect/>
          </a:stretch>
        </p:blipFill>
        <p:spPr>
          <a:xfrm>
            <a:off x="8619384" y="4530174"/>
            <a:ext cx="1671148" cy="1928248"/>
          </a:xfrm>
          <a:prstGeom prst="rect">
            <a:avLst/>
          </a:prstGeom>
        </p:spPr>
      </p:pic>
    </p:spTree>
    <p:extLst>
      <p:ext uri="{BB962C8B-B14F-4D97-AF65-F5344CB8AC3E}">
        <p14:creationId xmlns:p14="http://schemas.microsoft.com/office/powerpoint/2010/main" val="346458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C189-CE04-1046-4CAE-FEF531A2631C}"/>
              </a:ext>
            </a:extLst>
          </p:cNvPr>
          <p:cNvSpPr>
            <a:spLocks noGrp="1"/>
          </p:cNvSpPr>
          <p:nvPr>
            <p:ph type="title"/>
          </p:nvPr>
        </p:nvSpPr>
        <p:spPr/>
        <p:txBody>
          <a:bodyPr/>
          <a:lstStyle/>
          <a:p>
            <a:r>
              <a:rPr lang="en-US" sz="4650" dirty="0" err="1">
                <a:ea typeface="Calibri"/>
                <a:cs typeface="Calibri"/>
              </a:rPr>
              <a:t>Indikasjon</a:t>
            </a:r>
            <a:r>
              <a:rPr lang="en-US" sz="4650" dirty="0">
                <a:ea typeface="Calibri"/>
                <a:cs typeface="Calibri"/>
              </a:rPr>
              <a:t> 1 </a:t>
            </a:r>
            <a:r>
              <a:rPr lang="en-US" sz="4650" dirty="0" err="1">
                <a:ea typeface="Calibri"/>
                <a:cs typeface="Calibri"/>
              </a:rPr>
              <a:t>fortsetter</a:t>
            </a:r>
          </a:p>
        </p:txBody>
      </p:sp>
      <p:sp>
        <p:nvSpPr>
          <p:cNvPr id="3" name="Text Placeholder 2">
            <a:extLst>
              <a:ext uri="{FF2B5EF4-FFF2-40B4-BE49-F238E27FC236}">
                <a16:creationId xmlns:a16="http://schemas.microsoft.com/office/drawing/2014/main" id="{300135BC-6F7F-AF52-9441-F855C098229E}"/>
              </a:ext>
            </a:extLst>
          </p:cNvPr>
          <p:cNvSpPr>
            <a:spLocks noGrp="1"/>
          </p:cNvSpPr>
          <p:nvPr>
            <p:ph type="body" sz="quarter" idx="11"/>
          </p:nvPr>
        </p:nvSpPr>
        <p:spPr>
          <a:xfrm>
            <a:off x="659224" y="1363702"/>
            <a:ext cx="10858500" cy="430887"/>
          </a:xfrm>
        </p:spPr>
        <p:txBody>
          <a:bodyPr vert="horz" wrap="square" lIns="0" tIns="0" rIns="0" bIns="0" rtlCol="0" anchor="t">
            <a:spAutoFit/>
          </a:bodyPr>
          <a:lstStyle/>
          <a:p>
            <a:r>
              <a:rPr lang="nb-NO" sz="2800" dirty="0">
                <a:ea typeface="Calibri"/>
                <a:cs typeface="Calibri"/>
              </a:rPr>
              <a:t>Eksempler på scenarier og registrering</a:t>
            </a:r>
            <a:endParaRPr lang="en-US" dirty="0"/>
          </a:p>
        </p:txBody>
      </p:sp>
      <p:sp>
        <p:nvSpPr>
          <p:cNvPr id="4" name="Text Placeholder 3">
            <a:extLst>
              <a:ext uri="{FF2B5EF4-FFF2-40B4-BE49-F238E27FC236}">
                <a16:creationId xmlns:a16="http://schemas.microsoft.com/office/drawing/2014/main" id="{77D9D0A4-5BE3-A716-1ED5-83EF24D71DD1}"/>
              </a:ext>
            </a:extLst>
          </p:cNvPr>
          <p:cNvSpPr>
            <a:spLocks noGrp="1"/>
          </p:cNvSpPr>
          <p:nvPr>
            <p:ph type="body" sz="quarter" idx="10"/>
          </p:nvPr>
        </p:nvSpPr>
        <p:spPr/>
        <p:txBody>
          <a:bodyPr/>
          <a:lstStyle/>
          <a:p>
            <a:endParaRPr lang="en-US"/>
          </a:p>
        </p:txBody>
      </p:sp>
      <p:graphicFrame>
        <p:nvGraphicFramePr>
          <p:cNvPr id="6" name="Table 5">
            <a:extLst>
              <a:ext uri="{FF2B5EF4-FFF2-40B4-BE49-F238E27FC236}">
                <a16:creationId xmlns:a16="http://schemas.microsoft.com/office/drawing/2014/main" id="{E39A7ED9-4826-AA36-2095-7A7203E9CEED}"/>
              </a:ext>
            </a:extLst>
          </p:cNvPr>
          <p:cNvGraphicFramePr>
            <a:graphicFrameLocks noGrp="1"/>
          </p:cNvGraphicFramePr>
          <p:nvPr>
            <p:extLst>
              <p:ext uri="{D42A27DB-BD31-4B8C-83A1-F6EECF244321}">
                <p14:modId xmlns:p14="http://schemas.microsoft.com/office/powerpoint/2010/main" val="951115708"/>
              </p:ext>
            </p:extLst>
          </p:nvPr>
        </p:nvGraphicFramePr>
        <p:xfrm>
          <a:off x="664069" y="2105265"/>
          <a:ext cx="10867915" cy="4009357"/>
        </p:xfrm>
        <a:graphic>
          <a:graphicData uri="http://schemas.openxmlformats.org/drawingml/2006/table">
            <a:tbl>
              <a:tblPr firstRow="1" bandRow="1">
                <a:tableStyleId>{5C22544A-7EE6-4342-B048-85BDC9FD1C3A}</a:tableStyleId>
              </a:tblPr>
              <a:tblGrid>
                <a:gridCol w="2474707">
                  <a:extLst>
                    <a:ext uri="{9D8B030D-6E8A-4147-A177-3AD203B41FA5}">
                      <a16:colId xmlns:a16="http://schemas.microsoft.com/office/drawing/2014/main" val="3990653534"/>
                    </a:ext>
                  </a:extLst>
                </a:gridCol>
                <a:gridCol w="3753584">
                  <a:extLst>
                    <a:ext uri="{9D8B030D-6E8A-4147-A177-3AD203B41FA5}">
                      <a16:colId xmlns:a16="http://schemas.microsoft.com/office/drawing/2014/main" val="312745597"/>
                    </a:ext>
                  </a:extLst>
                </a:gridCol>
                <a:gridCol w="4639624">
                  <a:extLst>
                    <a:ext uri="{9D8B030D-6E8A-4147-A177-3AD203B41FA5}">
                      <a16:colId xmlns:a16="http://schemas.microsoft.com/office/drawing/2014/main" val="1373582548"/>
                    </a:ext>
                  </a:extLst>
                </a:gridCol>
              </a:tblGrid>
              <a:tr h="614524">
                <a:tc>
                  <a:txBody>
                    <a:bodyPr/>
                    <a:lstStyle/>
                    <a:p>
                      <a:endParaRPr lang="nb-NO" noProof="0" dirty="0"/>
                    </a:p>
                  </a:txBody>
                  <a:tcPr/>
                </a:tc>
                <a:tc>
                  <a:txBody>
                    <a:bodyPr/>
                    <a:lstStyle/>
                    <a:p>
                      <a:r>
                        <a:rPr lang="nb-NO" noProof="0" dirty="0"/>
                        <a:t>Scenario</a:t>
                      </a:r>
                    </a:p>
                  </a:txBody>
                  <a:tcPr/>
                </a:tc>
                <a:tc>
                  <a:txBody>
                    <a:bodyPr/>
                    <a:lstStyle/>
                    <a:p>
                      <a:r>
                        <a:rPr lang="nb-NO" noProof="0" dirty="0"/>
                        <a:t>Forslag til registrering i NOST</a:t>
                      </a:r>
                    </a:p>
                  </a:txBody>
                  <a:tcPr/>
                </a:tc>
                <a:extLst>
                  <a:ext uri="{0D108BD9-81ED-4DB2-BD59-A6C34878D82A}">
                    <a16:rowId xmlns:a16="http://schemas.microsoft.com/office/drawing/2014/main" val="2805169524"/>
                  </a:ext>
                </a:extLst>
              </a:tr>
              <a:tr h="1301480">
                <a:tc>
                  <a:txBody>
                    <a:bodyPr/>
                    <a:lstStyle/>
                    <a:p>
                      <a:r>
                        <a:rPr lang="nb-NO" noProof="0" dirty="0"/>
                        <a:t>Pasientomgivelser</a:t>
                      </a:r>
                    </a:p>
                  </a:txBody>
                  <a:tcPr/>
                </a:tc>
                <a:tc>
                  <a:txBody>
                    <a:bodyPr/>
                    <a:lstStyle/>
                    <a:p>
                      <a:pPr lvl="0">
                        <a:buNone/>
                      </a:pPr>
                      <a:r>
                        <a:rPr lang="nb-NO" sz="1200" b="0" i="0" u="none" strike="noStrike" noProof="0" dirty="0">
                          <a:solidFill>
                            <a:srgbClr val="222222"/>
                          </a:solidFill>
                          <a:latin typeface="Brandon Text"/>
                        </a:rPr>
                        <a:t>Pleier går inn i rommet og berører pasientens nattbord (pasientens omgivelser). Utfører deretter håndhygiene før fysisk kontakt med pasienten. </a:t>
                      </a:r>
                      <a:endParaRPr lang="en-US" dirty="0"/>
                    </a:p>
                  </a:txBody>
                  <a:tcPr/>
                </a:tc>
                <a:tc>
                  <a:txBody>
                    <a:bodyPr/>
                    <a:lstStyle/>
                    <a:p>
                      <a:pPr lvl="0">
                        <a:buNone/>
                      </a:pPr>
                      <a:r>
                        <a:rPr lang="nb-NO" sz="1200" b="0" i="0" u="none" strike="noStrike" noProof="0" dirty="0">
                          <a:solidFill>
                            <a:srgbClr val="222222"/>
                          </a:solidFill>
                          <a:latin typeface="Brandon Text"/>
                        </a:rPr>
                        <a:t>Indikasjon 1- og håndhygiene «ikke utført».</a:t>
                      </a:r>
                      <a:br>
                        <a:rPr lang="nb-NO" sz="1200" b="0" i="0" u="none" strike="noStrike" noProof="0" dirty="0">
                          <a:solidFill>
                            <a:srgbClr val="222222"/>
                          </a:solidFill>
                          <a:latin typeface="Brandon Text"/>
                        </a:rPr>
                      </a:br>
                      <a:r>
                        <a:rPr lang="nb-NO" sz="1200" b="0" i="0" u="none" strike="noStrike" noProof="0" dirty="0">
                          <a:solidFill>
                            <a:srgbClr val="222222"/>
                          </a:solidFill>
                          <a:latin typeface="Brandon Text"/>
                        </a:rPr>
                        <a:t>Det er ikke en indikasjon for håndhygiene etter kontakt med pasientens nattbord og før fysisk kontakt med pasienten. Indikasjon 1 registreres derfor som ikke utført. Håndhygienen kommer for sent og pleier kan ha lagt igjen mikrober fra sine hender på nattbordet.</a:t>
                      </a:r>
                      <a:endParaRPr lang="en-US" dirty="0"/>
                    </a:p>
                  </a:txBody>
                  <a:tcPr/>
                </a:tc>
                <a:extLst>
                  <a:ext uri="{0D108BD9-81ED-4DB2-BD59-A6C34878D82A}">
                    <a16:rowId xmlns:a16="http://schemas.microsoft.com/office/drawing/2014/main" val="3247568236"/>
                  </a:ext>
                </a:extLst>
              </a:tr>
              <a:tr h="1128998">
                <a:tc>
                  <a:txBody>
                    <a:bodyPr/>
                    <a:lstStyle/>
                    <a:p>
                      <a:r>
                        <a:rPr lang="nb-NO" noProof="0" dirty="0"/>
                        <a:t>Rent utstyr</a:t>
                      </a:r>
                    </a:p>
                  </a:txBody>
                  <a:tcPr/>
                </a:tc>
                <a:tc>
                  <a:txBody>
                    <a:bodyPr/>
                    <a:lstStyle/>
                    <a:p>
                      <a:pPr lvl="0">
                        <a:buNone/>
                      </a:pPr>
                      <a:r>
                        <a:rPr lang="nb-NO" sz="1200" b="0" i="0" u="none" strike="noStrike" noProof="0" dirty="0">
                          <a:solidFill>
                            <a:srgbClr val="222222"/>
                          </a:solidFill>
                          <a:latin typeface="Brandon Text"/>
                        </a:rPr>
                        <a:t>Pleier tar med et matbrett inn på pasientrom. Døren åpnes fra utsiden og lukkes igjen fra innsiden. Brettet settes på nattbordet. Pleier går ut igjen og lukker døra. </a:t>
                      </a:r>
                      <a:endParaRPr lang="en-US" dirty="0"/>
                    </a:p>
                  </a:txBody>
                  <a:tcPr/>
                </a:tc>
                <a:tc>
                  <a:txBody>
                    <a:bodyPr/>
                    <a:lstStyle/>
                    <a:p>
                      <a:pPr lvl="0" algn="l">
                        <a:lnSpc>
                          <a:spcPct val="100000"/>
                        </a:lnSpc>
                        <a:spcBef>
                          <a:spcPts val="0"/>
                        </a:spcBef>
                        <a:spcAft>
                          <a:spcPts val="0"/>
                        </a:spcAft>
                        <a:buNone/>
                      </a:pPr>
                      <a:r>
                        <a:rPr lang="nb-NO" sz="1200" b="0" i="0" u="none" strike="noStrike" noProof="0" dirty="0">
                          <a:solidFill>
                            <a:srgbClr val="222222"/>
                          </a:solidFill>
                          <a:latin typeface="Brandon Text"/>
                        </a:rPr>
                        <a:t>Ingen registrering i NOST da det ikke er indikasjon for håndhygiene såfremt pleier ikke har berørt pasient eller gjenstander i pasientsone. </a:t>
                      </a:r>
                      <a:endParaRPr lang="en-US" dirty="0"/>
                    </a:p>
                    <a:p>
                      <a:pPr lvl="0" algn="l">
                        <a:lnSpc>
                          <a:spcPct val="100000"/>
                        </a:lnSpc>
                        <a:spcBef>
                          <a:spcPts val="0"/>
                        </a:spcBef>
                        <a:spcAft>
                          <a:spcPts val="0"/>
                        </a:spcAft>
                        <a:buNone/>
                      </a:pPr>
                      <a:r>
                        <a:rPr lang="nb-NO" sz="1200" b="0" i="0" u="none" strike="noStrike" noProof="0" dirty="0">
                          <a:solidFill>
                            <a:srgbClr val="222222"/>
                          </a:solidFill>
                          <a:latin typeface="Brandon Text"/>
                        </a:rPr>
                        <a:t>Dørhåndtakene på begge sider av døra regnes som helsetjenesteområdet og </a:t>
                      </a:r>
                      <a:br>
                        <a:rPr lang="nb-NO" sz="1200" b="0" i="0" u="none" strike="noStrike" noProof="0" dirty="0">
                          <a:solidFill>
                            <a:srgbClr val="222222"/>
                          </a:solidFill>
                          <a:latin typeface="Brandon Text"/>
                        </a:rPr>
                      </a:br>
                      <a:r>
                        <a:rPr lang="nb-NO" sz="1200" b="0" i="0" u="none" strike="noStrike" noProof="0" dirty="0">
                          <a:solidFill>
                            <a:srgbClr val="222222"/>
                          </a:solidFill>
                          <a:latin typeface="Brandon Text"/>
                        </a:rPr>
                        <a:t>utstyret på brettet anses som rent.</a:t>
                      </a:r>
                      <a:endParaRPr lang="nb-NO" dirty="0"/>
                    </a:p>
                  </a:txBody>
                  <a:tcPr/>
                </a:tc>
                <a:extLst>
                  <a:ext uri="{0D108BD9-81ED-4DB2-BD59-A6C34878D82A}">
                    <a16:rowId xmlns:a16="http://schemas.microsoft.com/office/drawing/2014/main" val="2515377532"/>
                  </a:ext>
                </a:extLst>
              </a:tr>
              <a:tr h="964355">
                <a:tc>
                  <a:txBody>
                    <a:bodyPr/>
                    <a:lstStyle/>
                    <a:p>
                      <a:r>
                        <a:rPr lang="nb-NO" noProof="0" dirty="0"/>
                        <a:t>Rom med forgang/sluse</a:t>
                      </a:r>
                    </a:p>
                  </a:txBody>
                  <a:tcPr/>
                </a:tc>
                <a:tc>
                  <a:txBody>
                    <a:bodyPr/>
                    <a:lstStyle/>
                    <a:p>
                      <a:pPr lvl="0">
                        <a:buNone/>
                      </a:pPr>
                      <a:r>
                        <a:rPr lang="nb-NO" sz="1200" b="0" i="0" u="none" strike="noStrike" noProof="0" dirty="0">
                          <a:solidFill>
                            <a:srgbClr val="222222"/>
                          </a:solidFill>
                          <a:latin typeface="Brandon Text"/>
                        </a:rPr>
                        <a:t>Pleier går inn i rom med forgang/sluse. Døren åpnes fra utsiden (fra korridoren) og pleieren går rett til døren inn mot pasientrommet og åpner denne. </a:t>
                      </a:r>
                      <a:endParaRPr lang="en-US" dirty="0"/>
                    </a:p>
                  </a:txBody>
                  <a:tcPr/>
                </a:tc>
                <a:tc>
                  <a:txBody>
                    <a:bodyPr/>
                    <a:lstStyle/>
                    <a:p>
                      <a:pPr lvl="0">
                        <a:buNone/>
                      </a:pPr>
                      <a:r>
                        <a:rPr lang="nb-NO" sz="1200" b="0" i="0" u="none" strike="noStrike" noProof="0" dirty="0">
                          <a:solidFill>
                            <a:srgbClr val="222222"/>
                          </a:solidFill>
                          <a:latin typeface="Brandon Text"/>
                        </a:rPr>
                        <a:t>Indikasjon 1 og håndhygiene “ikke utført” Her berører pleier dørhåndtak som regnes som pasientsone uten å utføre håndhygiene.</a:t>
                      </a:r>
                      <a:endParaRPr lang="en-US" dirty="0"/>
                    </a:p>
                  </a:txBody>
                  <a:tcPr/>
                </a:tc>
                <a:extLst>
                  <a:ext uri="{0D108BD9-81ED-4DB2-BD59-A6C34878D82A}">
                    <a16:rowId xmlns:a16="http://schemas.microsoft.com/office/drawing/2014/main" val="2629768763"/>
                  </a:ext>
                </a:extLst>
              </a:tr>
            </a:tbl>
          </a:graphicData>
        </a:graphic>
      </p:graphicFrame>
    </p:spTree>
    <p:extLst>
      <p:ext uri="{BB962C8B-B14F-4D97-AF65-F5344CB8AC3E}">
        <p14:creationId xmlns:p14="http://schemas.microsoft.com/office/powerpoint/2010/main" val="8878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380976-2625-763F-EA43-B466A7E51AC0}"/>
              </a:ext>
            </a:extLst>
          </p:cNvPr>
          <p:cNvSpPr>
            <a:spLocks noGrp="1"/>
          </p:cNvSpPr>
          <p:nvPr>
            <p:ph type="title"/>
          </p:nvPr>
        </p:nvSpPr>
        <p:spPr/>
        <p:txBody>
          <a:bodyPr/>
          <a:lstStyle/>
          <a:p>
            <a:r>
              <a:rPr lang="nb-NO"/>
              <a:t>Indikasjon 2 – ren/aseptisk </a:t>
            </a:r>
          </a:p>
        </p:txBody>
      </p:sp>
      <p:sp>
        <p:nvSpPr>
          <p:cNvPr id="3" name="Plassholder for tekst 2">
            <a:extLst>
              <a:ext uri="{FF2B5EF4-FFF2-40B4-BE49-F238E27FC236}">
                <a16:creationId xmlns:a16="http://schemas.microsoft.com/office/drawing/2014/main" id="{919BCD47-37A6-59F3-CF30-345B893734F4}"/>
              </a:ext>
            </a:extLst>
          </p:cNvPr>
          <p:cNvSpPr>
            <a:spLocks noGrp="1"/>
          </p:cNvSpPr>
          <p:nvPr>
            <p:ph type="body" sz="quarter" idx="11"/>
          </p:nvPr>
        </p:nvSpPr>
        <p:spPr/>
        <p:txBody>
          <a:bodyPr/>
          <a:lstStyle/>
          <a:p>
            <a:r>
              <a:rPr lang="nb-NO"/>
              <a:t>Observasjon i praksis</a:t>
            </a:r>
          </a:p>
        </p:txBody>
      </p:sp>
      <p:sp>
        <p:nvSpPr>
          <p:cNvPr id="4" name="Plassholder for tekst 3">
            <a:extLst>
              <a:ext uri="{FF2B5EF4-FFF2-40B4-BE49-F238E27FC236}">
                <a16:creationId xmlns:a16="http://schemas.microsoft.com/office/drawing/2014/main" id="{F0966BDB-DD6A-629A-B22F-DABA28C22397}"/>
              </a:ext>
            </a:extLst>
          </p:cNvPr>
          <p:cNvSpPr>
            <a:spLocks noGrp="1"/>
          </p:cNvSpPr>
          <p:nvPr>
            <p:ph type="body" sz="quarter" idx="10"/>
          </p:nvPr>
        </p:nvSpPr>
        <p:spPr/>
        <p:txBody>
          <a:bodyPr vert="horz" lIns="0" tIns="0" rIns="0" bIns="0" rtlCol="0" anchor="t">
            <a:normAutofit/>
          </a:bodyPr>
          <a:lstStyle/>
          <a:p>
            <a:pPr marL="360045" indent="-360045" algn="l" rtl="0" fontAlgn="base">
              <a:buFont typeface="Arial" panose="020B0604020202020204" pitchFamily="34" charset="0"/>
              <a:buChar char="•"/>
            </a:pPr>
            <a:r>
              <a:rPr lang="nb-NO" sz="2200" dirty="0">
                <a:solidFill>
                  <a:srgbClr val="000000"/>
                </a:solidFill>
              </a:rPr>
              <a:t>Erfaringsvis den indikasjonen der det er størst tolkningsrom </a:t>
            </a:r>
            <a:endParaRPr lang="en-US" dirty="0"/>
          </a:p>
          <a:p>
            <a:pPr marL="360045" indent="-360045" algn="l" rtl="0" fontAlgn="base">
              <a:buFont typeface="Arial" panose="020B0604020202020204" pitchFamily="34" charset="0"/>
              <a:buChar char="•"/>
            </a:pPr>
            <a:r>
              <a:rPr lang="nb-NO" sz="2200" dirty="0">
                <a:solidFill>
                  <a:srgbClr val="000000"/>
                </a:solidFill>
              </a:rPr>
              <a:t>Det er stort behov for å etablere en felles forståelse av hvordan situasjonene skal tolkes</a:t>
            </a:r>
            <a:endParaRPr lang="en-US" sz="2200" dirty="0">
              <a:solidFill>
                <a:srgbClr val="000000"/>
              </a:solidFill>
              <a:ea typeface="Calibri" panose="020F0502020204030204"/>
              <a:cs typeface="Calibri" panose="020F0502020204030204"/>
            </a:endParaRPr>
          </a:p>
          <a:p>
            <a:pPr marL="360045" indent="-360045" algn="l" rtl="0" fontAlgn="base">
              <a:buFont typeface="Arial" panose="020B0604020202020204" pitchFamily="34" charset="0"/>
              <a:buChar char="•"/>
            </a:pPr>
            <a:r>
              <a:rPr lang="nb-NO" sz="2200" dirty="0">
                <a:solidFill>
                  <a:srgbClr val="000000"/>
                </a:solidFill>
              </a:rPr>
              <a:t>Rene og aseptiske oppgaver omfatter aktiviteter som innebærer direkte eller indirekte kontakt med slimhinner, ikke-intakt hud og </a:t>
            </a:r>
            <a:r>
              <a:rPr lang="nb-NO" sz="2200" dirty="0" err="1">
                <a:solidFill>
                  <a:srgbClr val="000000"/>
                </a:solidFill>
              </a:rPr>
              <a:t>invasivt</a:t>
            </a:r>
            <a:r>
              <a:rPr lang="nb-NO" sz="2200" dirty="0">
                <a:solidFill>
                  <a:srgbClr val="000000"/>
                </a:solidFill>
              </a:rPr>
              <a:t> medisinsk utstyr. </a:t>
            </a:r>
            <a:endParaRPr lang="nb-NO" sz="2200" dirty="0">
              <a:solidFill>
                <a:srgbClr val="000000"/>
              </a:solidFill>
              <a:ea typeface="Calibri"/>
              <a:cs typeface="Calibri"/>
            </a:endParaRPr>
          </a:p>
          <a:p>
            <a:pPr marL="360045" indent="-360045" algn="l" rtl="0" fontAlgn="base">
              <a:buFont typeface="Arial" panose="020B0604020202020204" pitchFamily="34" charset="0"/>
              <a:buChar char="•"/>
            </a:pPr>
            <a:r>
              <a:rPr lang="nb-NO" sz="2200" dirty="0">
                <a:solidFill>
                  <a:srgbClr val="000000"/>
                </a:solidFill>
              </a:rPr>
              <a:t>Hensikten er å hindre overføring av mikroorganismer via kritiske punkter som naturlige åpninger (som munn og øyne), ulike sår som operasjonssår, trykksår eller leggsår, eller inngangsport for ulike katetre/dren.</a:t>
            </a:r>
            <a:r>
              <a:rPr lang="en-US" sz="2200" dirty="0">
                <a:solidFill>
                  <a:srgbClr val="000000"/>
                </a:solidFill>
              </a:rPr>
              <a:t>​</a:t>
            </a:r>
            <a:endParaRPr lang="en-US" sz="2200" dirty="0">
              <a:solidFill>
                <a:srgbClr val="000000"/>
              </a:solidFill>
              <a:ea typeface="Calibri" panose="020F0502020204030204"/>
              <a:cs typeface="Calibri" panose="020F0502020204030204"/>
            </a:endParaRPr>
          </a:p>
          <a:p>
            <a:pPr marL="0" indent="0">
              <a:buNone/>
            </a:pPr>
            <a:endParaRPr lang="nb-NO" sz="2200">
              <a:latin typeface="Brandon Text"/>
            </a:endParaRPr>
          </a:p>
        </p:txBody>
      </p:sp>
      <p:pic>
        <p:nvPicPr>
          <p:cNvPr id="5" name="Plassholder for innhold 6" descr="Et bilde som inneholder tegning, sketch, tegnefilm, clip art&#10;&#10;Automatisk generert beskrivelse">
            <a:extLst>
              <a:ext uri="{FF2B5EF4-FFF2-40B4-BE49-F238E27FC236}">
                <a16:creationId xmlns:a16="http://schemas.microsoft.com/office/drawing/2014/main" id="{68A1FE9D-5DDB-0957-54DC-49557F65BAE8}"/>
              </a:ext>
            </a:extLst>
          </p:cNvPr>
          <p:cNvPicPr>
            <a:picLocks noChangeAspect="1"/>
          </p:cNvPicPr>
          <p:nvPr/>
        </p:nvPicPr>
        <p:blipFill>
          <a:blip r:embed="rId2"/>
          <a:stretch>
            <a:fillRect/>
          </a:stretch>
        </p:blipFill>
        <p:spPr>
          <a:xfrm>
            <a:off x="9649303" y="226688"/>
            <a:ext cx="2149926" cy="2000820"/>
          </a:xfrm>
          <a:prstGeom prst="rect">
            <a:avLst/>
          </a:prstGeom>
        </p:spPr>
      </p:pic>
    </p:spTree>
    <p:extLst>
      <p:ext uri="{BB962C8B-B14F-4D97-AF65-F5344CB8AC3E}">
        <p14:creationId xmlns:p14="http://schemas.microsoft.com/office/powerpoint/2010/main" val="314130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1B816-3FDA-07EE-4C19-42907E543BBC}"/>
              </a:ext>
            </a:extLst>
          </p:cNvPr>
          <p:cNvSpPr>
            <a:spLocks noGrp="1"/>
          </p:cNvSpPr>
          <p:nvPr>
            <p:ph type="title"/>
          </p:nvPr>
        </p:nvSpPr>
        <p:spPr/>
        <p:txBody>
          <a:bodyPr/>
          <a:lstStyle/>
          <a:p>
            <a:r>
              <a:rPr lang="nb-NO"/>
              <a:t>Indikasjon 2 fortsetter</a:t>
            </a:r>
          </a:p>
        </p:txBody>
      </p:sp>
      <p:sp>
        <p:nvSpPr>
          <p:cNvPr id="3" name="Plassholder for tekst 2">
            <a:extLst>
              <a:ext uri="{FF2B5EF4-FFF2-40B4-BE49-F238E27FC236}">
                <a16:creationId xmlns:a16="http://schemas.microsoft.com/office/drawing/2014/main" id="{B2D5B0F3-3481-053C-D7CD-80F70438A4D2}"/>
              </a:ext>
            </a:extLst>
          </p:cNvPr>
          <p:cNvSpPr>
            <a:spLocks noGrp="1"/>
          </p:cNvSpPr>
          <p:nvPr>
            <p:ph type="body" sz="quarter" idx="11"/>
          </p:nvPr>
        </p:nvSpPr>
        <p:spPr/>
        <p:txBody>
          <a:bodyPr/>
          <a:lstStyle/>
          <a:p>
            <a:r>
              <a:rPr lang="nb-NO"/>
              <a:t>Aseptiske oppgaver</a:t>
            </a:r>
          </a:p>
        </p:txBody>
      </p:sp>
      <p:sp>
        <p:nvSpPr>
          <p:cNvPr id="4" name="Plassholder for tekst 3">
            <a:extLst>
              <a:ext uri="{FF2B5EF4-FFF2-40B4-BE49-F238E27FC236}">
                <a16:creationId xmlns:a16="http://schemas.microsoft.com/office/drawing/2014/main" id="{4754A961-92E0-D2C1-93E6-6572CCA68EB9}"/>
              </a:ext>
            </a:extLst>
          </p:cNvPr>
          <p:cNvSpPr>
            <a:spLocks noGrp="1"/>
          </p:cNvSpPr>
          <p:nvPr>
            <p:ph type="body" sz="quarter" idx="10"/>
          </p:nvPr>
        </p:nvSpPr>
        <p:spPr>
          <a:xfrm>
            <a:off x="659224" y="1981072"/>
            <a:ext cx="10858500" cy="4033453"/>
          </a:xfrm>
        </p:spPr>
        <p:txBody>
          <a:bodyPr>
            <a:noAutofit/>
          </a:bodyPr>
          <a:lstStyle/>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Håndhygiene bør alltid utføres umiddelbart før en aseptisk oppgave for å hindre smitteoverføring til pasienten fra helsetjenesteområdet, eller fra mindre rene områder på pasientens kropp eller i pasientsonen </a:t>
            </a:r>
            <a:r>
              <a:rPr lang="en-US" sz="2200" b="0" i="0">
                <a:solidFill>
                  <a:srgbClr val="000000"/>
                </a:solidFill>
                <a:effectLst/>
                <a:latin typeface="Calibri"/>
                <a:ea typeface="Calibri"/>
                <a:cs typeface="Calibri"/>
              </a:rPr>
              <a:t>​</a:t>
            </a:r>
          </a:p>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Ved aseptisk teknikk skal utstyret som benyttes være sterilt</a:t>
            </a:r>
          </a:p>
          <a:p>
            <a:pPr algn="l" rtl="0" fontAlgn="base">
              <a:buFont typeface="Arial" panose="020B0604020202020204" pitchFamily="34" charset="0"/>
              <a:buChar char="•"/>
            </a:pPr>
            <a:r>
              <a:rPr lang="nb-NO" sz="2200">
                <a:solidFill>
                  <a:srgbClr val="000000"/>
                </a:solidFill>
                <a:latin typeface="Calibri"/>
                <a:ea typeface="Calibri"/>
                <a:cs typeface="Calibri"/>
              </a:rPr>
              <a:t>D</a:t>
            </a:r>
            <a:r>
              <a:rPr lang="nb-NO" sz="2200" b="0" i="0" u="none" strike="noStrike">
                <a:solidFill>
                  <a:srgbClr val="000000"/>
                </a:solidFill>
                <a:effectLst/>
                <a:latin typeface="Calibri"/>
                <a:ea typeface="Calibri"/>
                <a:cs typeface="Calibri"/>
              </a:rPr>
              <a:t>et skal arbeides med metoder som sikrer at utstyret som benyttes ikke kontamineres under prosedyren.</a:t>
            </a:r>
            <a:endParaRPr lang="en-US" sz="2200" b="0" i="0">
              <a:solidFill>
                <a:srgbClr val="000000"/>
              </a:solidFill>
              <a:effectLst/>
              <a:latin typeface="Calibri"/>
              <a:ea typeface="Calibri"/>
              <a:cs typeface="Calibri"/>
            </a:endParaRPr>
          </a:p>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Fra håndhygiene er utført til prosedyren iverksettes  bør man ikke berøre annet utstyr enn det som er helt nødvendig som del av prosedyren. </a:t>
            </a:r>
          </a:p>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Dersom annet inventar eller utstyr, pasientens hud eller klær berøres, må håndhygiene utføres på ny før prosedyren iverksettes. </a:t>
            </a:r>
            <a:endParaRPr lang="en-US" sz="2200" b="0" i="0">
              <a:solidFill>
                <a:srgbClr val="000000"/>
              </a:solidFill>
              <a:effectLst/>
              <a:latin typeface="Calibri"/>
              <a:ea typeface="Calibri"/>
              <a:cs typeface="Calibri"/>
            </a:endParaRPr>
          </a:p>
        </p:txBody>
      </p:sp>
    </p:spTree>
    <p:extLst>
      <p:ext uri="{BB962C8B-B14F-4D97-AF65-F5344CB8AC3E}">
        <p14:creationId xmlns:p14="http://schemas.microsoft.com/office/powerpoint/2010/main" val="436519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419E91-2C29-FD2D-9AF0-B5EE4CD6FAF9}"/>
              </a:ext>
            </a:extLst>
          </p:cNvPr>
          <p:cNvSpPr>
            <a:spLocks noGrp="1"/>
          </p:cNvSpPr>
          <p:nvPr>
            <p:ph type="title"/>
          </p:nvPr>
        </p:nvSpPr>
        <p:spPr/>
        <p:txBody>
          <a:bodyPr/>
          <a:lstStyle/>
          <a:p>
            <a:r>
              <a:rPr lang="nb-NO"/>
              <a:t>Indikasjon 2 fortsetter</a:t>
            </a:r>
          </a:p>
        </p:txBody>
      </p:sp>
      <p:sp>
        <p:nvSpPr>
          <p:cNvPr id="4" name="Plassholder for tekst 3">
            <a:extLst>
              <a:ext uri="{FF2B5EF4-FFF2-40B4-BE49-F238E27FC236}">
                <a16:creationId xmlns:a16="http://schemas.microsoft.com/office/drawing/2014/main" id="{CEBEFBEF-29E8-5B06-63B0-8F96687EA766}"/>
              </a:ext>
            </a:extLst>
          </p:cNvPr>
          <p:cNvSpPr>
            <a:spLocks noGrp="1"/>
          </p:cNvSpPr>
          <p:nvPr>
            <p:ph type="body" idx="1"/>
          </p:nvPr>
        </p:nvSpPr>
        <p:spPr>
          <a:xfrm>
            <a:off x="839788" y="1004916"/>
            <a:ext cx="5157787" cy="823912"/>
          </a:xfrm>
        </p:spPr>
        <p:txBody>
          <a:bodyPr>
            <a:noAutofit/>
          </a:bodyPr>
          <a:lstStyle/>
          <a:p>
            <a:r>
              <a:rPr lang="nb-NO" sz="2400"/>
              <a:t>Rene oppgaver</a:t>
            </a:r>
          </a:p>
          <a:p>
            <a:endParaRPr lang="nb-NO" sz="2400"/>
          </a:p>
        </p:txBody>
      </p:sp>
      <p:sp>
        <p:nvSpPr>
          <p:cNvPr id="5" name="Plassholder for innhold 4">
            <a:extLst>
              <a:ext uri="{FF2B5EF4-FFF2-40B4-BE49-F238E27FC236}">
                <a16:creationId xmlns:a16="http://schemas.microsoft.com/office/drawing/2014/main" id="{B15846C9-ED44-0D77-2013-5C5D1DF1AB8C}"/>
              </a:ext>
            </a:extLst>
          </p:cNvPr>
          <p:cNvSpPr>
            <a:spLocks noGrp="1"/>
          </p:cNvSpPr>
          <p:nvPr>
            <p:ph sz="half" idx="2"/>
          </p:nvPr>
        </p:nvSpPr>
        <p:spPr>
          <a:xfrm>
            <a:off x="839788" y="1828828"/>
            <a:ext cx="10706122" cy="4405805"/>
          </a:xfrm>
        </p:spPr>
        <p:txBody>
          <a:bodyPr>
            <a:noAutofit/>
          </a:bodyPr>
          <a:lstStyle/>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Ved rene oppgaver benyttes ren teknikk slik at  mikrobiell forurensning begrenses. Utstyret som benyttes trenger ikke være sterilt</a:t>
            </a:r>
            <a:endParaRPr lang="en-US" sz="2200" b="0" i="0">
              <a:solidFill>
                <a:srgbClr val="000000"/>
              </a:solidFill>
              <a:effectLst/>
              <a:latin typeface="Calibri"/>
              <a:ea typeface="Calibri"/>
              <a:cs typeface="Calibri"/>
            </a:endParaRPr>
          </a:p>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Håndhygiene bør utføres før enkelte rene oppgaver. Det er rom for faglig vurdering basert på hva som har vært berørt før oppgaven påbegynnes</a:t>
            </a:r>
          </a:p>
          <a:p>
            <a:pPr fontAlgn="base"/>
            <a:r>
              <a:rPr lang="nb-NO" sz="2200">
                <a:solidFill>
                  <a:srgbClr val="000000"/>
                </a:solidFill>
                <a:latin typeface="Calibri"/>
                <a:ea typeface="Calibri"/>
                <a:cs typeface="Calibri"/>
              </a:rPr>
              <a:t>Dersom man skal utføre en renere oppgave enn den foregående, bør håndhygiene utføres mellom oppgavene inne i pasientsonen</a:t>
            </a:r>
            <a:endParaRPr lang="en-US" sz="2200">
              <a:solidFill>
                <a:srgbClr val="000000"/>
              </a:solidFill>
              <a:latin typeface="Calibri"/>
              <a:ea typeface="Calibri"/>
              <a:cs typeface="Calibri"/>
            </a:endParaRPr>
          </a:p>
          <a:p>
            <a:pPr algn="l" rtl="0" fontAlgn="base">
              <a:buFont typeface="Arial" panose="020B0604020202020204" pitchFamily="34" charset="0"/>
              <a:buChar char="•"/>
            </a:pPr>
            <a:r>
              <a:rPr lang="nb-NO" sz="2200" b="0" i="0" u="none" strike="noStrike">
                <a:solidFill>
                  <a:srgbClr val="000000"/>
                </a:solidFill>
                <a:effectLst/>
                <a:latin typeface="Calibri"/>
                <a:ea typeface="Calibri"/>
                <a:cs typeface="Calibri"/>
              </a:rPr>
              <a:t>Det er ikke nødvendig å utføre håndhygiene før en ren oppgave dersom forutgående oppgave vurderes som renere.</a:t>
            </a:r>
            <a:endParaRPr lang="en-US" sz="2200" b="0" i="0">
              <a:solidFill>
                <a:srgbClr val="000000"/>
              </a:solidFill>
              <a:effectLst/>
              <a:latin typeface="Calibri"/>
              <a:ea typeface="Calibri"/>
              <a:cs typeface="Calibri"/>
            </a:endParaRPr>
          </a:p>
          <a:p>
            <a:pPr algn="l" rtl="0" fontAlgn="base"/>
            <a:endParaRPr lang="en-US" sz="2200" b="0" i="0">
              <a:solidFill>
                <a:srgbClr val="000000"/>
              </a:solidFill>
              <a:effectLst/>
              <a:latin typeface="Calibri"/>
              <a:ea typeface="Calibri"/>
              <a:cs typeface="Calibri"/>
            </a:endParaRPr>
          </a:p>
          <a:p>
            <a:pPr algn="l" rtl="0" fontAlgn="base"/>
            <a:r>
              <a:rPr lang="nb-NO" sz="2200" b="0" i="0" u="none" strike="noStrike">
                <a:solidFill>
                  <a:srgbClr val="D14641"/>
                </a:solidFill>
                <a:effectLst/>
                <a:latin typeface="Calibri"/>
                <a:ea typeface="Calibri"/>
                <a:cs typeface="Calibri"/>
              </a:rPr>
              <a:t>NB! Hansker påvirker ikke behovet for håndhygiene. </a:t>
            </a:r>
            <a:r>
              <a:rPr lang="nb-NO" sz="2200" b="0" i="0" u="none" strike="noStrike">
                <a:solidFill>
                  <a:srgbClr val="000000"/>
                </a:solidFill>
                <a:effectLst/>
                <a:latin typeface="Calibri"/>
                <a:ea typeface="Calibri"/>
                <a:cs typeface="Calibri"/>
              </a:rPr>
              <a:t>Dersom hansker skal benyttes ved en ren eller aseptisk oppgave, bør hender rengjøres før hanskene tas på</a:t>
            </a:r>
            <a:endParaRPr lang="en-US" sz="2200" b="0" i="0">
              <a:solidFill>
                <a:srgbClr val="000000"/>
              </a:solidFill>
              <a:effectLst/>
              <a:latin typeface="Calibri"/>
              <a:ea typeface="Calibri"/>
              <a:cs typeface="Calibri"/>
            </a:endParaRPr>
          </a:p>
          <a:p>
            <a:endParaRPr lang="nb-NO" sz="2200">
              <a:latin typeface="Calibri"/>
              <a:ea typeface="Calibri"/>
              <a:cs typeface="Calibri"/>
            </a:endParaRPr>
          </a:p>
        </p:txBody>
      </p:sp>
    </p:spTree>
    <p:extLst>
      <p:ext uri="{BB962C8B-B14F-4D97-AF65-F5344CB8AC3E}">
        <p14:creationId xmlns:p14="http://schemas.microsoft.com/office/powerpoint/2010/main" val="2103912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1339E3D-EE89-8926-44A8-01FACBF53229}"/>
              </a:ext>
            </a:extLst>
          </p:cNvPr>
          <p:cNvSpPr>
            <a:spLocks noGrp="1"/>
          </p:cNvSpPr>
          <p:nvPr>
            <p:ph type="title"/>
          </p:nvPr>
        </p:nvSpPr>
        <p:spPr/>
        <p:txBody>
          <a:bodyPr/>
          <a:lstStyle/>
          <a:p>
            <a:r>
              <a:rPr lang="nb-NO"/>
              <a:t>Indikasjon 2 fortsetter</a:t>
            </a:r>
          </a:p>
        </p:txBody>
      </p:sp>
      <p:sp>
        <p:nvSpPr>
          <p:cNvPr id="9" name="Plassholder for tekst 8">
            <a:extLst>
              <a:ext uri="{FF2B5EF4-FFF2-40B4-BE49-F238E27FC236}">
                <a16:creationId xmlns:a16="http://schemas.microsoft.com/office/drawing/2014/main" id="{BEB619DF-C77D-C3A8-854B-16ABD191B4E5}"/>
              </a:ext>
            </a:extLst>
          </p:cNvPr>
          <p:cNvSpPr>
            <a:spLocks noGrp="1"/>
          </p:cNvSpPr>
          <p:nvPr>
            <p:ph type="body" sz="quarter" idx="11"/>
          </p:nvPr>
        </p:nvSpPr>
        <p:spPr/>
        <p:txBody>
          <a:bodyPr/>
          <a:lstStyle/>
          <a:p>
            <a:r>
              <a:rPr lang="nb-NO"/>
              <a:t>Eksempler på rene oppgaver</a:t>
            </a:r>
          </a:p>
        </p:txBody>
      </p:sp>
      <p:sp>
        <p:nvSpPr>
          <p:cNvPr id="8" name="Plassholder for tekst 7">
            <a:extLst>
              <a:ext uri="{FF2B5EF4-FFF2-40B4-BE49-F238E27FC236}">
                <a16:creationId xmlns:a16="http://schemas.microsoft.com/office/drawing/2014/main" id="{6A3E5017-1223-3A3D-B690-B14180EF8D8A}"/>
              </a:ext>
            </a:extLst>
          </p:cNvPr>
          <p:cNvSpPr>
            <a:spLocks noGrp="1"/>
          </p:cNvSpPr>
          <p:nvPr>
            <p:ph type="body" sz="quarter" idx="10"/>
          </p:nvPr>
        </p:nvSpPr>
        <p:spPr/>
        <p:txBody>
          <a:bodyPr>
            <a:noAutofit/>
          </a:bodyPr>
          <a:lstStyle/>
          <a:p>
            <a:pPr algn="l" rtl="0" fontAlgn="base">
              <a:buFont typeface="Arial" panose="020B0604020202020204" pitchFamily="34" charset="0"/>
              <a:buChar char="•"/>
            </a:pPr>
            <a:r>
              <a:rPr lang="nb-NO" sz="1800" b="0" i="0" u="none" strike="noStrike">
                <a:solidFill>
                  <a:srgbClr val="000000"/>
                </a:solidFill>
                <a:effectLst/>
                <a:latin typeface="Calibri"/>
                <a:ea typeface="Calibri"/>
                <a:cs typeface="Calibri"/>
              </a:rPr>
              <a:t>Børster pasientens tenner</a:t>
            </a:r>
          </a:p>
          <a:p>
            <a:pPr algn="l" rtl="0" fontAlgn="base">
              <a:buFont typeface="Arial" panose="020B0604020202020204" pitchFamily="34" charset="0"/>
              <a:buChar char="•"/>
            </a:pPr>
            <a:r>
              <a:rPr lang="nb-NO" sz="1800">
                <a:solidFill>
                  <a:srgbClr val="000000"/>
                </a:solidFill>
                <a:latin typeface="Calibri"/>
                <a:ea typeface="Calibri"/>
                <a:cs typeface="Calibri"/>
              </a:rPr>
              <a:t>D</a:t>
            </a:r>
            <a:r>
              <a:rPr lang="nb-NO" sz="1800" b="0" i="0" u="none" strike="noStrike">
                <a:solidFill>
                  <a:srgbClr val="000000"/>
                </a:solidFill>
                <a:effectLst/>
                <a:latin typeface="Calibri"/>
                <a:ea typeface="Calibri"/>
                <a:cs typeface="Calibri"/>
              </a:rPr>
              <a:t>rypper øyne</a:t>
            </a:r>
          </a:p>
          <a:p>
            <a:pPr algn="l" rtl="0" fontAlgn="base">
              <a:buFont typeface="Arial" panose="020B0604020202020204" pitchFamily="34" charset="0"/>
              <a:buChar char="•"/>
            </a:pPr>
            <a:r>
              <a:rPr lang="nb-NO" sz="1800">
                <a:solidFill>
                  <a:srgbClr val="000000"/>
                </a:solidFill>
                <a:latin typeface="Calibri"/>
                <a:ea typeface="Calibri"/>
                <a:cs typeface="Calibri"/>
              </a:rPr>
              <a:t>U</a:t>
            </a:r>
            <a:r>
              <a:rPr lang="nb-NO" sz="1800" b="0" i="0" u="none" strike="noStrike">
                <a:solidFill>
                  <a:srgbClr val="000000"/>
                </a:solidFill>
                <a:effectLst/>
                <a:latin typeface="Calibri"/>
                <a:ea typeface="Calibri"/>
                <a:cs typeface="Calibri"/>
              </a:rPr>
              <a:t>tfører en  vaginal- eller rektalundersøkelse</a:t>
            </a:r>
          </a:p>
          <a:p>
            <a:pPr algn="l" rtl="0" fontAlgn="base">
              <a:buFont typeface="Arial" panose="020B0604020202020204" pitchFamily="34" charset="0"/>
              <a:buChar char="•"/>
            </a:pPr>
            <a:r>
              <a:rPr lang="nb-NO" sz="1800" b="0" i="0" u="none" strike="noStrike">
                <a:solidFill>
                  <a:srgbClr val="000000"/>
                </a:solidFill>
                <a:effectLst/>
                <a:latin typeface="Calibri"/>
                <a:ea typeface="Calibri"/>
                <a:cs typeface="Calibri"/>
              </a:rPr>
              <a:t>Undersøkelser hvor man berører slimhinner i munn eller nese</a:t>
            </a:r>
          </a:p>
          <a:p>
            <a:pPr algn="l" rtl="0" fontAlgn="base">
              <a:buFont typeface="Arial" panose="020B0604020202020204" pitchFamily="34" charset="0"/>
              <a:buChar char="•"/>
            </a:pPr>
            <a:r>
              <a:rPr lang="nb-NO" sz="1800">
                <a:solidFill>
                  <a:srgbClr val="000000"/>
                </a:solidFill>
                <a:latin typeface="Calibri"/>
                <a:ea typeface="Calibri"/>
                <a:cs typeface="Calibri"/>
              </a:rPr>
              <a:t>S</a:t>
            </a:r>
            <a:r>
              <a:rPr lang="nb-NO" sz="1800" b="0" i="0" u="none" strike="noStrike">
                <a:solidFill>
                  <a:srgbClr val="000000"/>
                </a:solidFill>
                <a:effectLst/>
                <a:latin typeface="Calibri"/>
                <a:ea typeface="Calibri"/>
                <a:cs typeface="Calibri"/>
              </a:rPr>
              <a:t>etter inn en stikkpille/livmorhalsstøtte</a:t>
            </a:r>
          </a:p>
          <a:p>
            <a:pPr algn="l" rtl="0" fontAlgn="base">
              <a:buFont typeface="Arial" panose="020B0604020202020204" pitchFamily="34" charset="0"/>
              <a:buChar char="•"/>
            </a:pPr>
            <a:r>
              <a:rPr lang="nb-NO" sz="1800">
                <a:solidFill>
                  <a:srgbClr val="000000"/>
                </a:solidFill>
                <a:latin typeface="Calibri"/>
                <a:ea typeface="Calibri"/>
                <a:cs typeface="Calibri"/>
              </a:rPr>
              <a:t>S</a:t>
            </a:r>
            <a:r>
              <a:rPr lang="nb-NO" sz="1800" b="0" i="0" u="none" strike="noStrike">
                <a:solidFill>
                  <a:srgbClr val="000000"/>
                </a:solidFill>
                <a:effectLst/>
                <a:latin typeface="Calibri"/>
                <a:ea typeface="Calibri"/>
                <a:cs typeface="Calibri"/>
              </a:rPr>
              <a:t>uger slim fra luftveiene</a:t>
            </a:r>
            <a:endParaRPr lang="en-US" sz="1800" b="0" i="0">
              <a:solidFill>
                <a:srgbClr val="000000"/>
              </a:solidFill>
              <a:effectLst/>
              <a:latin typeface="Calibri"/>
              <a:ea typeface="Calibri"/>
              <a:cs typeface="Calibri"/>
            </a:endParaRPr>
          </a:p>
          <a:p>
            <a:pPr algn="l" rtl="0" fontAlgn="base">
              <a:buFont typeface="Arial" panose="020B0604020202020204" pitchFamily="34" charset="0"/>
              <a:buChar char="•"/>
            </a:pPr>
            <a:r>
              <a:rPr lang="nb-NO" sz="1800" b="0" i="0" u="none" strike="noStrike">
                <a:solidFill>
                  <a:srgbClr val="000000"/>
                </a:solidFill>
                <a:effectLst/>
                <a:latin typeface="Calibri"/>
                <a:ea typeface="Calibri"/>
                <a:cs typeface="Calibri"/>
              </a:rPr>
              <a:t>Før du bandasjerer et sår med eller uten instrument</a:t>
            </a:r>
          </a:p>
          <a:p>
            <a:pPr algn="l" rtl="0" fontAlgn="base">
              <a:buFont typeface="Arial" panose="020B0604020202020204" pitchFamily="34" charset="0"/>
              <a:buChar char="•"/>
            </a:pPr>
            <a:r>
              <a:rPr lang="nb-NO" sz="1800">
                <a:solidFill>
                  <a:srgbClr val="000000"/>
                </a:solidFill>
                <a:latin typeface="Calibri"/>
                <a:ea typeface="Calibri"/>
                <a:cs typeface="Calibri"/>
              </a:rPr>
              <a:t>P</a:t>
            </a:r>
            <a:r>
              <a:rPr lang="nb-NO" sz="1800" b="0" i="0" u="none" strike="noStrike">
                <a:solidFill>
                  <a:srgbClr val="000000"/>
                </a:solidFill>
                <a:effectLst/>
                <a:latin typeface="Calibri"/>
                <a:ea typeface="Calibri"/>
                <a:cs typeface="Calibri"/>
              </a:rPr>
              <a:t>åfører salve på åpen/sår hud</a:t>
            </a:r>
            <a:endParaRPr lang="en-US" sz="1800" b="0" i="0">
              <a:solidFill>
                <a:srgbClr val="000000"/>
              </a:solidFill>
              <a:effectLst/>
              <a:latin typeface="Calibri"/>
              <a:ea typeface="Calibri"/>
              <a:cs typeface="Calibri"/>
            </a:endParaRPr>
          </a:p>
          <a:p>
            <a:pPr algn="l" rtl="0" fontAlgn="base">
              <a:buFont typeface="Arial" panose="020B0604020202020204" pitchFamily="34" charset="0"/>
              <a:buChar char="•"/>
            </a:pPr>
            <a:r>
              <a:rPr lang="nb-NO" sz="1800" b="0" i="0" u="none" strike="noStrike">
                <a:solidFill>
                  <a:srgbClr val="000000"/>
                </a:solidFill>
                <a:effectLst/>
                <a:latin typeface="Calibri"/>
                <a:ea typeface="Calibri"/>
                <a:cs typeface="Calibri"/>
              </a:rPr>
              <a:t>Før du setter inn en </a:t>
            </a:r>
            <a:r>
              <a:rPr lang="nb-NO" sz="1800" b="0" i="0" u="none" strike="noStrike" err="1">
                <a:solidFill>
                  <a:srgbClr val="000000"/>
                </a:solidFill>
                <a:effectLst/>
                <a:latin typeface="Calibri"/>
                <a:ea typeface="Calibri"/>
                <a:cs typeface="Calibri"/>
              </a:rPr>
              <a:t>invasiv</a:t>
            </a:r>
            <a:r>
              <a:rPr lang="nb-NO" sz="1800" b="0" i="0" u="none" strike="noStrike">
                <a:solidFill>
                  <a:srgbClr val="000000"/>
                </a:solidFill>
                <a:effectLst/>
                <a:latin typeface="Calibri"/>
                <a:ea typeface="Calibri"/>
                <a:cs typeface="Calibri"/>
              </a:rPr>
              <a:t> medisinsk innretning (nesekateter, sonde, endotrakealtuber, </a:t>
            </a:r>
            <a:r>
              <a:rPr lang="nb-NO" sz="1800" b="0" i="0" u="none" strike="noStrike" err="1">
                <a:solidFill>
                  <a:srgbClr val="000000"/>
                </a:solidFill>
                <a:effectLst/>
                <a:latin typeface="Calibri"/>
                <a:ea typeface="Calibri"/>
                <a:cs typeface="Calibri"/>
              </a:rPr>
              <a:t>percutan</a:t>
            </a:r>
            <a:r>
              <a:rPr lang="nb-NO" sz="1800" b="0" i="0" u="none" strike="noStrike">
                <a:solidFill>
                  <a:srgbClr val="000000"/>
                </a:solidFill>
                <a:effectLst/>
                <a:latin typeface="Calibri"/>
                <a:ea typeface="Calibri"/>
                <a:cs typeface="Calibri"/>
              </a:rPr>
              <a:t> kateter, dren) </a:t>
            </a:r>
            <a:endParaRPr lang="nb-NO" sz="1800">
              <a:solidFill>
                <a:srgbClr val="000000"/>
              </a:solidFill>
              <a:latin typeface="Calibri"/>
              <a:ea typeface="Calibri"/>
              <a:cs typeface="Calibri"/>
            </a:endParaRPr>
          </a:p>
          <a:p>
            <a:pPr algn="l" rtl="0" fontAlgn="base">
              <a:buFont typeface="Arial" panose="020B0604020202020204" pitchFamily="34" charset="0"/>
              <a:buChar char="•"/>
            </a:pPr>
            <a:r>
              <a:rPr lang="nb-NO" sz="1800" b="0" i="0" u="none" strike="noStrike">
                <a:solidFill>
                  <a:srgbClr val="000000"/>
                </a:solidFill>
                <a:effectLst/>
                <a:latin typeface="Calibri"/>
                <a:ea typeface="Calibri"/>
                <a:cs typeface="Calibri"/>
              </a:rPr>
              <a:t>Avbryter/åpner en hvilken som helst del av en </a:t>
            </a:r>
            <a:r>
              <a:rPr lang="nb-NO" sz="1800" b="0" i="0" u="none" strike="noStrike" err="1">
                <a:solidFill>
                  <a:srgbClr val="000000"/>
                </a:solidFill>
                <a:effectLst/>
                <a:latin typeface="Calibri"/>
                <a:ea typeface="Calibri"/>
                <a:cs typeface="Calibri"/>
              </a:rPr>
              <a:t>invasiv</a:t>
            </a:r>
            <a:r>
              <a:rPr lang="nb-NO" sz="1800" b="0" i="0" u="none" strike="noStrike">
                <a:solidFill>
                  <a:srgbClr val="000000"/>
                </a:solidFill>
                <a:effectLst/>
                <a:latin typeface="Calibri"/>
                <a:ea typeface="Calibri"/>
                <a:cs typeface="Calibri"/>
              </a:rPr>
              <a:t> medisinsk innretning (for matinntak, medisininntak, drenering, suging, overvåkning)</a:t>
            </a:r>
            <a:endParaRPr lang="en-US" sz="1800" b="0" i="0">
              <a:solidFill>
                <a:srgbClr val="000000"/>
              </a:solidFill>
              <a:effectLst/>
              <a:latin typeface="Calibri"/>
              <a:ea typeface="Calibri"/>
              <a:cs typeface="Calibri"/>
            </a:endParaRPr>
          </a:p>
          <a:p>
            <a:pPr algn="l" rtl="0" fontAlgn="base">
              <a:buFont typeface="Arial" panose="020B0604020202020204" pitchFamily="34" charset="0"/>
              <a:buChar char="•"/>
            </a:pPr>
            <a:r>
              <a:rPr lang="nb-NO" sz="1800" b="0" i="0" u="none" strike="noStrike">
                <a:solidFill>
                  <a:srgbClr val="000000"/>
                </a:solidFill>
                <a:effectLst/>
                <a:latin typeface="Calibri"/>
                <a:ea typeface="Calibri"/>
                <a:cs typeface="Calibri"/>
              </a:rPr>
              <a:t>Før du tilbereder mat, medisiner, farmasøytiske produkter, sterile materialer</a:t>
            </a:r>
            <a:endParaRPr lang="en-US" sz="1800" b="0" i="0">
              <a:solidFill>
                <a:srgbClr val="000000"/>
              </a:solidFill>
              <a:effectLst/>
              <a:latin typeface="Calibri"/>
              <a:ea typeface="Calibri"/>
              <a:cs typeface="Calibri"/>
            </a:endParaRPr>
          </a:p>
          <a:p>
            <a:endParaRPr lang="nb-NO" sz="1800">
              <a:latin typeface="Calibri"/>
              <a:ea typeface="Calibri"/>
              <a:cs typeface="Calibri"/>
            </a:endParaRPr>
          </a:p>
        </p:txBody>
      </p:sp>
      <p:pic>
        <p:nvPicPr>
          <p:cNvPr id="10" name="Bilde 9">
            <a:extLst>
              <a:ext uri="{FF2B5EF4-FFF2-40B4-BE49-F238E27FC236}">
                <a16:creationId xmlns:a16="http://schemas.microsoft.com/office/drawing/2014/main" id="{1E742DAA-93D5-9F8C-08BE-45A1C7070D29}"/>
              </a:ext>
            </a:extLst>
          </p:cNvPr>
          <p:cNvPicPr>
            <a:picLocks noChangeAspect="1"/>
          </p:cNvPicPr>
          <p:nvPr/>
        </p:nvPicPr>
        <p:blipFill>
          <a:blip r:embed="rId2"/>
          <a:stretch>
            <a:fillRect/>
          </a:stretch>
        </p:blipFill>
        <p:spPr>
          <a:xfrm>
            <a:off x="9279006" y="959898"/>
            <a:ext cx="2121981" cy="2292440"/>
          </a:xfrm>
          <a:prstGeom prst="rect">
            <a:avLst/>
          </a:prstGeom>
        </p:spPr>
      </p:pic>
    </p:spTree>
    <p:extLst>
      <p:ext uri="{BB962C8B-B14F-4D97-AF65-F5344CB8AC3E}">
        <p14:creationId xmlns:p14="http://schemas.microsoft.com/office/powerpoint/2010/main" val="584124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57A3-EC79-48B4-F395-BA38E7762002}"/>
              </a:ext>
            </a:extLst>
          </p:cNvPr>
          <p:cNvSpPr>
            <a:spLocks noGrp="1"/>
          </p:cNvSpPr>
          <p:nvPr>
            <p:ph type="title"/>
          </p:nvPr>
        </p:nvSpPr>
        <p:spPr/>
        <p:txBody>
          <a:bodyPr/>
          <a:lstStyle/>
          <a:p>
            <a:r>
              <a:rPr lang="en-US" sz="4650" dirty="0" err="1">
                <a:ea typeface="Calibri"/>
                <a:cs typeface="Calibri"/>
              </a:rPr>
              <a:t>Indikasjon</a:t>
            </a:r>
            <a:r>
              <a:rPr lang="en-US" sz="4650" dirty="0">
                <a:ea typeface="Calibri"/>
                <a:cs typeface="Calibri"/>
              </a:rPr>
              <a:t> 2 </a:t>
            </a:r>
            <a:r>
              <a:rPr lang="en-US" sz="4650" dirty="0" err="1">
                <a:ea typeface="Calibri"/>
                <a:cs typeface="Calibri"/>
              </a:rPr>
              <a:t>fortsetter</a:t>
            </a:r>
            <a:endParaRPr lang="en-US" dirty="0" err="1"/>
          </a:p>
        </p:txBody>
      </p:sp>
      <p:sp>
        <p:nvSpPr>
          <p:cNvPr id="3" name="Text Placeholder 2">
            <a:extLst>
              <a:ext uri="{FF2B5EF4-FFF2-40B4-BE49-F238E27FC236}">
                <a16:creationId xmlns:a16="http://schemas.microsoft.com/office/drawing/2014/main" id="{8B9292DF-5912-6660-8023-5661E16AC285}"/>
              </a:ext>
            </a:extLst>
          </p:cNvPr>
          <p:cNvSpPr>
            <a:spLocks noGrp="1"/>
          </p:cNvSpPr>
          <p:nvPr>
            <p:ph type="body" sz="quarter" idx="11"/>
          </p:nvPr>
        </p:nvSpPr>
        <p:spPr>
          <a:xfrm>
            <a:off x="659224" y="1363702"/>
            <a:ext cx="10858500" cy="430887"/>
          </a:xfrm>
        </p:spPr>
        <p:txBody>
          <a:bodyPr vert="horz" wrap="square" lIns="0" tIns="0" rIns="0" bIns="0" rtlCol="0" anchor="t">
            <a:spAutoFit/>
          </a:bodyPr>
          <a:lstStyle/>
          <a:p>
            <a:r>
              <a:rPr lang="nb-NO" sz="2800" dirty="0">
                <a:ea typeface="Calibri"/>
                <a:cs typeface="Calibri"/>
              </a:rPr>
              <a:t>Eksempler på scenarier og registrering</a:t>
            </a:r>
            <a:endParaRPr lang="en-US" dirty="0"/>
          </a:p>
        </p:txBody>
      </p:sp>
      <p:sp>
        <p:nvSpPr>
          <p:cNvPr id="4" name="Text Placeholder 3">
            <a:extLst>
              <a:ext uri="{FF2B5EF4-FFF2-40B4-BE49-F238E27FC236}">
                <a16:creationId xmlns:a16="http://schemas.microsoft.com/office/drawing/2014/main" id="{64C66EB1-5230-F179-AF68-EC0C413AC46A}"/>
              </a:ext>
            </a:extLst>
          </p:cNvPr>
          <p:cNvSpPr>
            <a:spLocks noGrp="1"/>
          </p:cNvSpPr>
          <p:nvPr>
            <p:ph type="body" sz="quarter" idx="10"/>
          </p:nvPr>
        </p:nvSpPr>
        <p:spPr/>
        <p:txBody>
          <a:bodyPr/>
          <a:lstStyle/>
          <a:p>
            <a:endParaRPr lang="en-US"/>
          </a:p>
        </p:txBody>
      </p:sp>
      <p:graphicFrame>
        <p:nvGraphicFramePr>
          <p:cNvPr id="6" name="Table 5">
            <a:extLst>
              <a:ext uri="{FF2B5EF4-FFF2-40B4-BE49-F238E27FC236}">
                <a16:creationId xmlns:a16="http://schemas.microsoft.com/office/drawing/2014/main" id="{7BB88338-0EB3-3223-166E-D0AB442B3B9A}"/>
              </a:ext>
            </a:extLst>
          </p:cNvPr>
          <p:cNvGraphicFramePr>
            <a:graphicFrameLocks noGrp="1"/>
          </p:cNvGraphicFramePr>
          <p:nvPr>
            <p:extLst>
              <p:ext uri="{D42A27DB-BD31-4B8C-83A1-F6EECF244321}">
                <p14:modId xmlns:p14="http://schemas.microsoft.com/office/powerpoint/2010/main" val="4136502300"/>
              </p:ext>
            </p:extLst>
          </p:nvPr>
        </p:nvGraphicFramePr>
        <p:xfrm>
          <a:off x="664069" y="2105265"/>
          <a:ext cx="10867915" cy="4120962"/>
        </p:xfrm>
        <a:graphic>
          <a:graphicData uri="http://schemas.openxmlformats.org/drawingml/2006/table">
            <a:tbl>
              <a:tblPr firstRow="1" bandRow="1">
                <a:tableStyleId>{5C22544A-7EE6-4342-B048-85BDC9FD1C3A}</a:tableStyleId>
              </a:tblPr>
              <a:tblGrid>
                <a:gridCol w="2474707">
                  <a:extLst>
                    <a:ext uri="{9D8B030D-6E8A-4147-A177-3AD203B41FA5}">
                      <a16:colId xmlns:a16="http://schemas.microsoft.com/office/drawing/2014/main" val="3990653534"/>
                    </a:ext>
                  </a:extLst>
                </a:gridCol>
                <a:gridCol w="3753584">
                  <a:extLst>
                    <a:ext uri="{9D8B030D-6E8A-4147-A177-3AD203B41FA5}">
                      <a16:colId xmlns:a16="http://schemas.microsoft.com/office/drawing/2014/main" val="312745597"/>
                    </a:ext>
                  </a:extLst>
                </a:gridCol>
                <a:gridCol w="4639624">
                  <a:extLst>
                    <a:ext uri="{9D8B030D-6E8A-4147-A177-3AD203B41FA5}">
                      <a16:colId xmlns:a16="http://schemas.microsoft.com/office/drawing/2014/main" val="1373582548"/>
                    </a:ext>
                  </a:extLst>
                </a:gridCol>
              </a:tblGrid>
              <a:tr h="614524">
                <a:tc>
                  <a:txBody>
                    <a:bodyPr/>
                    <a:lstStyle/>
                    <a:p>
                      <a:endParaRPr lang="nb-NO" noProof="0" dirty="0"/>
                    </a:p>
                  </a:txBody>
                  <a:tcPr/>
                </a:tc>
                <a:tc>
                  <a:txBody>
                    <a:bodyPr/>
                    <a:lstStyle/>
                    <a:p>
                      <a:r>
                        <a:rPr lang="nb-NO" noProof="0" dirty="0"/>
                        <a:t>Scenario</a:t>
                      </a:r>
                    </a:p>
                  </a:txBody>
                  <a:tcPr/>
                </a:tc>
                <a:tc>
                  <a:txBody>
                    <a:bodyPr/>
                    <a:lstStyle/>
                    <a:p>
                      <a:r>
                        <a:rPr lang="nb-NO" noProof="0" dirty="0"/>
                        <a:t>Forslag til registrering i NOST</a:t>
                      </a:r>
                    </a:p>
                  </a:txBody>
                  <a:tcPr/>
                </a:tc>
                <a:extLst>
                  <a:ext uri="{0D108BD9-81ED-4DB2-BD59-A6C34878D82A}">
                    <a16:rowId xmlns:a16="http://schemas.microsoft.com/office/drawing/2014/main" val="2805169524"/>
                  </a:ext>
                </a:extLst>
              </a:tr>
              <a:tr h="1301480">
                <a:tc>
                  <a:txBody>
                    <a:bodyPr/>
                    <a:lstStyle/>
                    <a:p>
                      <a:pPr lvl="0">
                        <a:buNone/>
                      </a:pPr>
                      <a:r>
                        <a:rPr lang="nb-NO" sz="1800" kern="1200" noProof="0" dirty="0">
                          <a:solidFill>
                            <a:schemeClr val="dk1"/>
                          </a:solidFill>
                          <a:latin typeface="+mn-lt"/>
                          <a:ea typeface="+mn-ea"/>
                          <a:cs typeface="+mn-cs"/>
                        </a:rPr>
                        <a:t>Håndhygiene mellom to rene oppgaver</a:t>
                      </a:r>
                    </a:p>
                  </a:txBody>
                  <a:tcPr/>
                </a:tc>
                <a:tc>
                  <a:txBody>
                    <a:bodyPr/>
                    <a:lstStyle/>
                    <a:p>
                      <a:pPr lvl="0">
                        <a:buNone/>
                      </a:pPr>
                      <a:r>
                        <a:rPr lang="nb-NO" sz="1200" b="0" i="0" u="none" strike="noStrike" noProof="0" dirty="0">
                          <a:solidFill>
                            <a:srgbClr val="222222"/>
                          </a:solidFill>
                          <a:latin typeface="Brandon Text"/>
                        </a:rPr>
                        <a:t>Pleier utfører håndhygiene og gir pasienten mat. Deretter hjelpes pasienten med tannpuss.</a:t>
                      </a:r>
                      <a:endParaRPr lang="en-US" dirty="0"/>
                    </a:p>
                  </a:txBody>
                  <a:tcPr/>
                </a:tc>
                <a:tc>
                  <a:txBody>
                    <a:bodyPr/>
                    <a:lstStyle/>
                    <a:p>
                      <a:pPr lvl="0" algn="l">
                        <a:lnSpc>
                          <a:spcPct val="100000"/>
                        </a:lnSpc>
                        <a:spcBef>
                          <a:spcPts val="0"/>
                        </a:spcBef>
                        <a:spcAft>
                          <a:spcPts val="0"/>
                        </a:spcAft>
                        <a:buNone/>
                      </a:pPr>
                      <a:r>
                        <a:rPr lang="nb-NO" sz="1200" b="0" i="0" u="none" strike="noStrike" noProof="0" dirty="0">
                          <a:solidFill>
                            <a:srgbClr val="222222"/>
                          </a:solidFill>
                          <a:latin typeface="Brandon Text"/>
                        </a:rPr>
                        <a:t>Indikasjon 2 - “utført” (før matservering). </a:t>
                      </a:r>
                      <a:br>
                        <a:rPr lang="nb-NO" sz="1200" b="0" i="0" u="none" strike="noStrike" noProof="0" dirty="0">
                          <a:solidFill>
                            <a:srgbClr val="222222"/>
                          </a:solidFill>
                          <a:latin typeface="Brandon Text"/>
                        </a:rPr>
                      </a:br>
                      <a:r>
                        <a:rPr lang="nb-NO" sz="1200" b="0" i="0" u="none" strike="noStrike" noProof="0" dirty="0">
                          <a:solidFill>
                            <a:srgbClr val="222222"/>
                          </a:solidFill>
                          <a:latin typeface="Brandon Text"/>
                        </a:rPr>
                        <a:t>Håndhygiene før tannpuss er ikke nødvendig når forutgående oppgave var matservering (like ren oppgave).</a:t>
                      </a:r>
                      <a:endParaRPr lang="en-US" dirty="0"/>
                    </a:p>
                    <a:p>
                      <a:pPr lvl="0" algn="l">
                        <a:lnSpc>
                          <a:spcPct val="100000"/>
                        </a:lnSpc>
                        <a:spcBef>
                          <a:spcPts val="0"/>
                        </a:spcBef>
                        <a:spcAft>
                          <a:spcPts val="0"/>
                        </a:spcAft>
                        <a:buNone/>
                      </a:pPr>
                      <a:r>
                        <a:rPr lang="nb-NO" sz="1200" b="0" i="0" u="none" strike="noStrike" noProof="0" dirty="0">
                          <a:solidFill>
                            <a:srgbClr val="222222"/>
                          </a:solidFill>
                          <a:latin typeface="Brandon Text"/>
                        </a:rPr>
                        <a:t>Her bør det også registreres om håndhygiene utføres etter indikasjon 3 “Etter kontakt med kroppsvæsker” - da tannpuss er en oppgave som med stor sannsynlighet medfører kontakt med kroppsvæsker  . Se indikasjon 3.</a:t>
                      </a:r>
                      <a:endParaRPr lang="nb-NO" dirty="0"/>
                    </a:p>
                  </a:txBody>
                  <a:tcPr/>
                </a:tc>
                <a:extLst>
                  <a:ext uri="{0D108BD9-81ED-4DB2-BD59-A6C34878D82A}">
                    <a16:rowId xmlns:a16="http://schemas.microsoft.com/office/drawing/2014/main" val="3247568236"/>
                  </a:ext>
                </a:extLst>
              </a:tr>
              <a:tr h="1128998">
                <a:tc>
                  <a:txBody>
                    <a:bodyPr/>
                    <a:lstStyle/>
                    <a:p>
                      <a:r>
                        <a:rPr lang="nb-NO" noProof="0" dirty="0"/>
                        <a:t>Rene oppgaver</a:t>
                      </a:r>
                    </a:p>
                  </a:txBody>
                  <a:tcPr/>
                </a:tc>
                <a:tc>
                  <a:txBody>
                    <a:bodyPr/>
                    <a:lstStyle/>
                    <a:p>
                      <a:pPr lvl="0">
                        <a:buNone/>
                      </a:pPr>
                      <a:r>
                        <a:rPr lang="nb-NO" sz="1200" b="0" i="0" u="none" strike="noStrike" noProof="0" dirty="0">
                          <a:solidFill>
                            <a:srgbClr val="222222"/>
                          </a:solidFill>
                          <a:latin typeface="Brandon Text"/>
                        </a:rPr>
                        <a:t>Pleier utfører håndhygiene og hjelper pasienten over i seng før øyedrypping. Pleier utfører ikke håndhygiene før øyedrypping. </a:t>
                      </a:r>
                      <a:endParaRPr lang="en-US" dirty="0"/>
                    </a:p>
                  </a:txBody>
                  <a:tcPr/>
                </a:tc>
                <a:tc>
                  <a:txBody>
                    <a:bodyPr/>
                    <a:lstStyle/>
                    <a:p>
                      <a:pPr lvl="0" algn="l">
                        <a:lnSpc>
                          <a:spcPct val="100000"/>
                        </a:lnSpc>
                        <a:spcBef>
                          <a:spcPts val="0"/>
                        </a:spcBef>
                        <a:spcAft>
                          <a:spcPts val="0"/>
                        </a:spcAft>
                        <a:buNone/>
                      </a:pPr>
                      <a:r>
                        <a:rPr lang="nb-NO" sz="1200" b="0" i="0" u="none" strike="noStrike" noProof="0" dirty="0">
                          <a:solidFill>
                            <a:srgbClr val="222222"/>
                          </a:solidFill>
                          <a:latin typeface="Brandon Text"/>
                        </a:rPr>
                        <a:t>Indikasjon 1 “utført” + Indikasjon 2 – “ikke utført”. Pleieren utfører håndhygiene etter indikasjon 1, men bør også utføre håndhygiene før øyedrypping etter indikasjon 2.</a:t>
                      </a:r>
                      <a:endParaRPr lang="en-US" dirty="0"/>
                    </a:p>
                  </a:txBody>
                  <a:tcPr/>
                </a:tc>
                <a:extLst>
                  <a:ext uri="{0D108BD9-81ED-4DB2-BD59-A6C34878D82A}">
                    <a16:rowId xmlns:a16="http://schemas.microsoft.com/office/drawing/2014/main" val="2515377532"/>
                  </a:ext>
                </a:extLst>
              </a:tr>
              <a:tr h="964355">
                <a:tc>
                  <a:txBody>
                    <a:bodyPr/>
                    <a:lstStyle/>
                    <a:p>
                      <a:r>
                        <a:rPr lang="nb-NO" noProof="0" dirty="0"/>
                        <a:t>Medisinhåndtering</a:t>
                      </a:r>
                    </a:p>
                  </a:txBody>
                  <a:tcPr/>
                </a:tc>
                <a:tc>
                  <a:txBody>
                    <a:bodyPr/>
                    <a:lstStyle/>
                    <a:p>
                      <a:pPr lvl="0">
                        <a:buNone/>
                      </a:pPr>
                      <a:r>
                        <a:rPr lang="nb-NO" sz="1200" b="0" i="0" u="none" strike="noStrike" noProof="0" dirty="0">
                          <a:solidFill>
                            <a:srgbClr val="222222"/>
                          </a:solidFill>
                          <a:latin typeface="Brandon Text"/>
                        </a:rPr>
                        <a:t>Pleier går fra medisinrommet og inn til pasient med medisin i et beger uten å berøre dørhåndtak eller gjenstander i pasientsonen. Setter fra seg begeret og forlater rommet uten å berøre pasient eller gjenstander i pasientsonen.</a:t>
                      </a:r>
                      <a:endParaRPr lang="en-US" dirty="0"/>
                    </a:p>
                  </a:txBody>
                  <a:tcPr/>
                </a:tc>
                <a:tc>
                  <a:txBody>
                    <a:bodyPr/>
                    <a:lstStyle/>
                    <a:p>
                      <a:pPr lvl="0">
                        <a:buNone/>
                      </a:pPr>
                      <a:r>
                        <a:rPr lang="nb-NO" sz="1200" b="0" i="0" u="none" strike="noStrike" noProof="0" dirty="0">
                          <a:solidFill>
                            <a:srgbClr val="222222"/>
                          </a:solidFill>
                          <a:latin typeface="Brandon Text"/>
                        </a:rPr>
                        <a:t>Ingen registrering i NOST. Ikke indikasjon for håndhygiene.</a:t>
                      </a:r>
                      <a:endParaRPr lang="en-US" dirty="0"/>
                    </a:p>
                  </a:txBody>
                  <a:tcPr/>
                </a:tc>
                <a:extLst>
                  <a:ext uri="{0D108BD9-81ED-4DB2-BD59-A6C34878D82A}">
                    <a16:rowId xmlns:a16="http://schemas.microsoft.com/office/drawing/2014/main" val="2629768763"/>
                  </a:ext>
                </a:extLst>
              </a:tr>
            </a:tbl>
          </a:graphicData>
        </a:graphic>
      </p:graphicFrame>
    </p:spTree>
    <p:extLst>
      <p:ext uri="{BB962C8B-B14F-4D97-AF65-F5344CB8AC3E}">
        <p14:creationId xmlns:p14="http://schemas.microsoft.com/office/powerpoint/2010/main" val="131705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797C3D88-7997-AC62-B09B-48FDB8853877}"/>
              </a:ext>
            </a:extLst>
          </p:cNvPr>
          <p:cNvSpPr>
            <a:spLocks noGrp="1"/>
          </p:cNvSpPr>
          <p:nvPr>
            <p:ph type="title"/>
          </p:nvPr>
        </p:nvSpPr>
        <p:spPr/>
        <p:txBody>
          <a:bodyPr/>
          <a:lstStyle/>
          <a:p>
            <a:r>
              <a:rPr lang="nb-NO"/>
              <a:t>Indikasjon 3 – etter kroppsvæsker</a:t>
            </a:r>
          </a:p>
        </p:txBody>
      </p:sp>
      <p:sp>
        <p:nvSpPr>
          <p:cNvPr id="9" name="Plassholder for tekst 8">
            <a:extLst>
              <a:ext uri="{FF2B5EF4-FFF2-40B4-BE49-F238E27FC236}">
                <a16:creationId xmlns:a16="http://schemas.microsoft.com/office/drawing/2014/main" id="{AAA37F29-69DF-694B-2B1A-6637FB649886}"/>
              </a:ext>
            </a:extLst>
          </p:cNvPr>
          <p:cNvSpPr>
            <a:spLocks noGrp="1"/>
          </p:cNvSpPr>
          <p:nvPr>
            <p:ph type="body" sz="quarter" idx="11"/>
          </p:nvPr>
        </p:nvSpPr>
        <p:spPr/>
        <p:txBody>
          <a:bodyPr/>
          <a:lstStyle/>
          <a:p>
            <a:r>
              <a:rPr lang="nb-NO"/>
              <a:t>Observasjon i praksis</a:t>
            </a:r>
          </a:p>
        </p:txBody>
      </p:sp>
      <p:sp>
        <p:nvSpPr>
          <p:cNvPr id="8" name="Plassholder for tekst 7">
            <a:extLst>
              <a:ext uri="{FF2B5EF4-FFF2-40B4-BE49-F238E27FC236}">
                <a16:creationId xmlns:a16="http://schemas.microsoft.com/office/drawing/2014/main" id="{2504D979-E39A-0F29-3E11-C1421420B807}"/>
              </a:ext>
            </a:extLst>
          </p:cNvPr>
          <p:cNvSpPr>
            <a:spLocks noGrp="1"/>
          </p:cNvSpPr>
          <p:nvPr>
            <p:ph type="body" sz="quarter" idx="10"/>
          </p:nvPr>
        </p:nvSpPr>
        <p:spPr>
          <a:xfrm>
            <a:off x="659224" y="2305538"/>
            <a:ext cx="10858500" cy="3834033"/>
          </a:xfrm>
        </p:spPr>
        <p:txBody>
          <a:bodyPr>
            <a:normAutofit/>
          </a:bodyPr>
          <a:lstStyle/>
          <a:p>
            <a:pPr algn="l" rtl="0" fontAlgn="base"/>
            <a:r>
              <a:rPr lang="nb-NO" sz="2200" b="0" i="0" u="none" strike="noStrike">
                <a:solidFill>
                  <a:srgbClr val="000000"/>
                </a:solidFill>
                <a:effectLst/>
                <a:latin typeface="Calibri"/>
                <a:ea typeface="Calibri"/>
                <a:cs typeface="Calibri"/>
              </a:rPr>
              <a:t>Håndhygiene er anbefalt umiddelbart etter en prosedyre som har medført faktisk kontakt med kroppsvæsker, uavhengig av hanskebruk</a:t>
            </a:r>
          </a:p>
          <a:p>
            <a:pPr algn="l" rtl="0" fontAlgn="base"/>
            <a:r>
              <a:rPr lang="nb-NO" sz="2200" b="0" i="0" u="none" strike="noStrike">
                <a:solidFill>
                  <a:srgbClr val="000000"/>
                </a:solidFill>
                <a:effectLst/>
                <a:latin typeface="Calibri"/>
                <a:ea typeface="Calibri"/>
                <a:cs typeface="Calibri"/>
              </a:rPr>
              <a:t>Hanskebruk påvirker ikke behovet for håndhygiene og håndhygiene skal derfor utføres etter at hanskene tas av</a:t>
            </a:r>
            <a:endParaRPr lang="en-US" sz="2200" b="0" i="0">
              <a:solidFill>
                <a:srgbClr val="000000"/>
              </a:solidFill>
              <a:effectLst/>
              <a:latin typeface="Calibri"/>
              <a:ea typeface="Calibri"/>
              <a:cs typeface="Calibri"/>
            </a:endParaRPr>
          </a:p>
          <a:p>
            <a:pPr algn="l" rtl="0" fontAlgn="base"/>
            <a:r>
              <a:rPr lang="nb-NO" sz="2200" b="0" i="0">
                <a:solidFill>
                  <a:srgbClr val="000000"/>
                </a:solidFill>
                <a:effectLst/>
                <a:latin typeface="Calibri"/>
                <a:ea typeface="Calibri"/>
                <a:cs typeface="Calibri"/>
              </a:rPr>
              <a:t>​</a:t>
            </a:r>
            <a:r>
              <a:rPr lang="nb-NO" sz="2200" b="0" i="0" u="none" strike="noStrike">
                <a:solidFill>
                  <a:srgbClr val="000000"/>
                </a:solidFill>
                <a:effectLst/>
                <a:latin typeface="Calibri"/>
                <a:ea typeface="Calibri"/>
                <a:cs typeface="Calibri"/>
              </a:rPr>
              <a:t>Ved enkelte prosedyrer ansees risikoen for at man får kroppsvæsker på hendene så stor, at håndhygiene anbefales uavhengig av om hender/hansker er synligtilsølt eller ikke</a:t>
            </a:r>
          </a:p>
          <a:p>
            <a:endParaRPr lang="nb-NO" sz="2200">
              <a:latin typeface="Calibri"/>
              <a:ea typeface="Calibri"/>
              <a:cs typeface="Calibri"/>
            </a:endParaRPr>
          </a:p>
        </p:txBody>
      </p:sp>
      <p:pic>
        <p:nvPicPr>
          <p:cNvPr id="10" name="Plassholder for innhold 6" descr="Et bilde som inneholder tegning, sketch, tegnefilm, clip art&#10;&#10;Automatisk generert beskrivelse">
            <a:extLst>
              <a:ext uri="{FF2B5EF4-FFF2-40B4-BE49-F238E27FC236}">
                <a16:creationId xmlns:a16="http://schemas.microsoft.com/office/drawing/2014/main" id="{8A08888E-E092-2E20-C478-164EB1DDE3F5}"/>
              </a:ext>
            </a:extLst>
          </p:cNvPr>
          <p:cNvPicPr>
            <a:picLocks noChangeAspect="1"/>
          </p:cNvPicPr>
          <p:nvPr/>
        </p:nvPicPr>
        <p:blipFill>
          <a:blip r:embed="rId2"/>
          <a:stretch>
            <a:fillRect/>
          </a:stretch>
        </p:blipFill>
        <p:spPr>
          <a:xfrm>
            <a:off x="9182645" y="211466"/>
            <a:ext cx="2112799" cy="2011883"/>
          </a:xfrm>
          <a:prstGeom prst="rect">
            <a:avLst/>
          </a:prstGeom>
        </p:spPr>
      </p:pic>
    </p:spTree>
    <p:extLst>
      <p:ext uri="{BB962C8B-B14F-4D97-AF65-F5344CB8AC3E}">
        <p14:creationId xmlns:p14="http://schemas.microsoft.com/office/powerpoint/2010/main" val="1335222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8540CD-4DE8-623B-3C3F-54360EA5A134}"/>
              </a:ext>
            </a:extLst>
          </p:cNvPr>
          <p:cNvSpPr>
            <a:spLocks noGrp="1"/>
          </p:cNvSpPr>
          <p:nvPr>
            <p:ph type="title"/>
          </p:nvPr>
        </p:nvSpPr>
        <p:spPr/>
        <p:txBody>
          <a:bodyPr/>
          <a:lstStyle/>
          <a:p>
            <a:r>
              <a:rPr lang="nb-NO"/>
              <a:t>Indikasjon 3 fortsetter</a:t>
            </a:r>
          </a:p>
        </p:txBody>
      </p:sp>
      <p:sp>
        <p:nvSpPr>
          <p:cNvPr id="3" name="Plassholder for tekst 2">
            <a:extLst>
              <a:ext uri="{FF2B5EF4-FFF2-40B4-BE49-F238E27FC236}">
                <a16:creationId xmlns:a16="http://schemas.microsoft.com/office/drawing/2014/main" id="{8E2B2A85-D54D-5C5E-EE3E-0D4C78D141E1}"/>
              </a:ext>
            </a:extLst>
          </p:cNvPr>
          <p:cNvSpPr>
            <a:spLocks noGrp="1"/>
          </p:cNvSpPr>
          <p:nvPr>
            <p:ph type="body" sz="quarter" idx="11"/>
          </p:nvPr>
        </p:nvSpPr>
        <p:spPr/>
        <p:txBody>
          <a:bodyPr/>
          <a:lstStyle/>
          <a:p>
            <a:r>
              <a:rPr lang="nb-NO" dirty="0"/>
              <a:t>Eksempler på oppgaver som krever håndhygiene i etterkant</a:t>
            </a:r>
          </a:p>
        </p:txBody>
      </p:sp>
      <p:sp>
        <p:nvSpPr>
          <p:cNvPr id="4" name="Plassholder for tekst 3">
            <a:extLst>
              <a:ext uri="{FF2B5EF4-FFF2-40B4-BE49-F238E27FC236}">
                <a16:creationId xmlns:a16="http://schemas.microsoft.com/office/drawing/2014/main" id="{8BFEDD1B-06C4-DB46-B608-4DA85A03E03B}"/>
              </a:ext>
            </a:extLst>
          </p:cNvPr>
          <p:cNvSpPr>
            <a:spLocks noGrp="1"/>
          </p:cNvSpPr>
          <p:nvPr>
            <p:ph type="body" sz="quarter" idx="10"/>
          </p:nvPr>
        </p:nvSpPr>
        <p:spPr/>
        <p:txBody>
          <a:bodyPr>
            <a:normAutofit fontScale="62500" lnSpcReduction="20000"/>
          </a:bodyPr>
          <a:lstStyle/>
          <a:p>
            <a:pPr fontAlgn="base"/>
            <a:r>
              <a:rPr lang="nb-NO" err="1">
                <a:solidFill>
                  <a:srgbClr val="000000"/>
                </a:solidFill>
                <a:latin typeface="Calibri"/>
                <a:ea typeface="Calibri"/>
                <a:cs typeface="Calibri"/>
              </a:rPr>
              <a:t>Nedentilstell</a:t>
            </a:r>
            <a:r>
              <a:rPr lang="nb-NO">
                <a:solidFill>
                  <a:srgbClr val="000000"/>
                </a:solidFill>
                <a:latin typeface="Calibri"/>
                <a:ea typeface="Calibri"/>
                <a:cs typeface="Calibri"/>
              </a:rPr>
              <a:t>​</a:t>
            </a:r>
          </a:p>
          <a:p>
            <a:pPr algn="l" rtl="0" fontAlgn="base"/>
            <a:r>
              <a:rPr lang="nb-NO" sz="2800" b="0" i="0" u="none" strike="noStrike">
                <a:solidFill>
                  <a:srgbClr val="000000"/>
                </a:solidFill>
                <a:effectLst/>
                <a:latin typeface="Calibri"/>
                <a:ea typeface="Calibri"/>
                <a:cs typeface="Calibri"/>
              </a:rPr>
              <a:t>Tømming av urinposer</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Tømming av drensposer eller manipulering av dren</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Stell av stomi</a:t>
            </a:r>
          </a:p>
          <a:p>
            <a:pPr algn="l" rtl="0" fontAlgn="base">
              <a:buFont typeface="Arial" panose="020B0604020202020204" pitchFamily="34" charset="0"/>
              <a:buChar char="•"/>
            </a:pPr>
            <a:r>
              <a:rPr lang="nb-NO">
                <a:solidFill>
                  <a:srgbClr val="000000"/>
                </a:solidFill>
                <a:latin typeface="Calibri"/>
                <a:ea typeface="Calibri"/>
                <a:cs typeface="Calibri"/>
              </a:rPr>
              <a:t>T</a:t>
            </a:r>
            <a:r>
              <a:rPr lang="nb-NO" sz="2800" b="0" i="0" u="none" strike="noStrike">
                <a:solidFill>
                  <a:srgbClr val="000000"/>
                </a:solidFill>
                <a:effectLst/>
                <a:latin typeface="Calibri"/>
                <a:ea typeface="Calibri"/>
                <a:cs typeface="Calibri"/>
              </a:rPr>
              <a:t>ømming av stomipose</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Tann- og munnstell</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Suging i luftveier</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Aerosolgenererende prosedyrer</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Håndtering av bleier el.lign. med synlig innhold</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Håndtering av sengetøy/tekstiler synlig tilsølt med kroppsvæske</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sz="2800" b="0" i="0" u="none" strike="noStrike">
                <a:solidFill>
                  <a:srgbClr val="000000"/>
                </a:solidFill>
                <a:effectLst/>
                <a:latin typeface="Calibri"/>
                <a:ea typeface="Calibri"/>
                <a:cs typeface="Calibri"/>
              </a:rPr>
              <a:t>All direkte kontakt med sår eller slimhinner </a:t>
            </a:r>
            <a:r>
              <a:rPr lang="en-US" sz="2800" b="0" i="0">
                <a:solidFill>
                  <a:srgbClr val="000000"/>
                </a:solidFill>
                <a:effectLst/>
                <a:latin typeface="Calibri"/>
                <a:ea typeface="Calibri"/>
                <a:cs typeface="Calibri"/>
              </a:rPr>
              <a:t>​</a:t>
            </a:r>
            <a:endParaRPr lang="en-US" b="0" i="0">
              <a:solidFill>
                <a:srgbClr val="000000"/>
              </a:solidFill>
              <a:effectLst/>
              <a:latin typeface="Calibri"/>
              <a:ea typeface="Calibri"/>
              <a:cs typeface="Calibri"/>
            </a:endParaRPr>
          </a:p>
          <a:p>
            <a:pPr algn="l" rtl="0" fontAlgn="base">
              <a:buFont typeface="Arial" panose="020B0604020202020204" pitchFamily="34" charset="0"/>
              <a:buChar char="•"/>
            </a:pPr>
            <a:r>
              <a:rPr lang="nb-NO">
                <a:solidFill>
                  <a:srgbClr val="000000"/>
                </a:solidFill>
                <a:latin typeface="Calibri"/>
                <a:ea typeface="Calibri"/>
                <a:cs typeface="Calibri"/>
              </a:rPr>
              <a:t>H</a:t>
            </a:r>
            <a:r>
              <a:rPr lang="nb-NO" sz="2800" b="0" i="0" u="none" strike="noStrike">
                <a:solidFill>
                  <a:srgbClr val="000000"/>
                </a:solidFill>
                <a:effectLst/>
                <a:latin typeface="Calibri"/>
                <a:ea typeface="Calibri"/>
                <a:cs typeface="Calibri"/>
              </a:rPr>
              <a:t>åndtering av større mengder synlige kroppsvæsker, selv om papir eller annet er benyttet mellom hånd/hanske og kroppsvæske </a:t>
            </a:r>
            <a:endParaRPr lang="nb-NO" b="0" i="0">
              <a:solidFill>
                <a:srgbClr val="000000"/>
              </a:solidFill>
              <a:effectLst/>
              <a:latin typeface="Calibri"/>
              <a:ea typeface="Calibri"/>
              <a:cs typeface="Calibri"/>
            </a:endParaRPr>
          </a:p>
          <a:p>
            <a:endParaRPr lang="nb-NO">
              <a:latin typeface="Calibri"/>
              <a:ea typeface="Calibri"/>
              <a:cs typeface="Calibri"/>
            </a:endParaRPr>
          </a:p>
        </p:txBody>
      </p:sp>
      <p:pic>
        <p:nvPicPr>
          <p:cNvPr id="5" name="Bilde 4">
            <a:extLst>
              <a:ext uri="{FF2B5EF4-FFF2-40B4-BE49-F238E27FC236}">
                <a16:creationId xmlns:a16="http://schemas.microsoft.com/office/drawing/2014/main" id="{13C36123-A127-A9AC-65F2-4D7EBCB18229}"/>
              </a:ext>
            </a:extLst>
          </p:cNvPr>
          <p:cNvPicPr>
            <a:picLocks noChangeAspect="1"/>
          </p:cNvPicPr>
          <p:nvPr/>
        </p:nvPicPr>
        <p:blipFill>
          <a:blip r:embed="rId2"/>
          <a:stretch>
            <a:fillRect/>
          </a:stretch>
        </p:blipFill>
        <p:spPr>
          <a:xfrm>
            <a:off x="8116702" y="1786944"/>
            <a:ext cx="2864492" cy="2234485"/>
          </a:xfrm>
          <a:prstGeom prst="rect">
            <a:avLst/>
          </a:prstGeom>
        </p:spPr>
      </p:pic>
    </p:spTree>
    <p:extLst>
      <p:ext uri="{BB962C8B-B14F-4D97-AF65-F5344CB8AC3E}">
        <p14:creationId xmlns:p14="http://schemas.microsoft.com/office/powerpoint/2010/main" val="282192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EB32F-9208-D9F8-FE21-22D1798ED906}"/>
              </a:ext>
            </a:extLst>
          </p:cNvPr>
          <p:cNvSpPr>
            <a:spLocks noGrp="1"/>
          </p:cNvSpPr>
          <p:nvPr>
            <p:ph type="title"/>
          </p:nvPr>
        </p:nvSpPr>
        <p:spPr/>
        <p:txBody>
          <a:bodyPr/>
          <a:lstStyle/>
          <a:p>
            <a:r>
              <a:rPr lang="nb-NO">
                <a:latin typeface="Brandon Text"/>
              </a:rPr>
              <a:t>Hensikt</a:t>
            </a:r>
          </a:p>
        </p:txBody>
      </p:sp>
      <p:sp>
        <p:nvSpPr>
          <p:cNvPr id="3" name="Plassholder for tekst 2">
            <a:extLst>
              <a:ext uri="{FF2B5EF4-FFF2-40B4-BE49-F238E27FC236}">
                <a16:creationId xmlns:a16="http://schemas.microsoft.com/office/drawing/2014/main" id="{1E9E4DFE-2138-A677-FF33-9134AC3DF011}"/>
              </a:ext>
            </a:extLst>
          </p:cNvPr>
          <p:cNvSpPr>
            <a:spLocks noGrp="1"/>
          </p:cNvSpPr>
          <p:nvPr>
            <p:ph type="body" sz="quarter" idx="11"/>
          </p:nvPr>
        </p:nvSpPr>
        <p:spPr>
          <a:xfrm>
            <a:off x="659224" y="1363702"/>
            <a:ext cx="10858500" cy="430887"/>
          </a:xfrm>
        </p:spPr>
        <p:txBody>
          <a:bodyPr/>
          <a:lstStyle/>
          <a:p>
            <a:r>
              <a:rPr lang="nb-NO" sz="2800" b="0" i="0" u="none" strike="noStrike">
                <a:effectLst/>
                <a:latin typeface="Brandon Text"/>
              </a:rPr>
              <a:t>Handlingsplan for bedre smittevern (2019)</a:t>
            </a:r>
            <a:endParaRPr lang="nb-NO">
              <a:latin typeface="Brandon Text"/>
            </a:endParaRPr>
          </a:p>
        </p:txBody>
      </p:sp>
      <p:sp>
        <p:nvSpPr>
          <p:cNvPr id="4" name="Plassholder for tekst 3">
            <a:extLst>
              <a:ext uri="{FF2B5EF4-FFF2-40B4-BE49-F238E27FC236}">
                <a16:creationId xmlns:a16="http://schemas.microsoft.com/office/drawing/2014/main" id="{D2518448-10F8-7446-CE8A-419BEAB049AB}"/>
              </a:ext>
            </a:extLst>
          </p:cNvPr>
          <p:cNvSpPr>
            <a:spLocks noGrp="1"/>
          </p:cNvSpPr>
          <p:nvPr>
            <p:ph type="body" sz="quarter" idx="10"/>
          </p:nvPr>
        </p:nvSpPr>
        <p:spPr>
          <a:xfrm>
            <a:off x="659223" y="2106118"/>
            <a:ext cx="6211655" cy="4033453"/>
          </a:xfrm>
        </p:spPr>
        <p:txBody>
          <a:bodyPr>
            <a:normAutofit/>
          </a:bodyPr>
          <a:lstStyle/>
          <a:p>
            <a:pPr fontAlgn="base"/>
            <a:r>
              <a:rPr lang="nb-NO" sz="2000" b="0" i="0" u="none" strike="noStrike">
                <a:solidFill>
                  <a:srgbClr val="000000"/>
                </a:solidFill>
                <a:effectLst/>
                <a:latin typeface="Brandon Text"/>
              </a:rPr>
              <a:t>FHI skal utarbeide nasjonal standard og en elektronisk løsning for observasjon av håndhygiene</a:t>
            </a:r>
            <a:endParaRPr lang="en-US" sz="2000" b="0" i="0">
              <a:solidFill>
                <a:srgbClr val="000000"/>
              </a:solidFill>
              <a:effectLst/>
              <a:latin typeface="Brandon Text"/>
            </a:endParaRPr>
          </a:p>
          <a:p>
            <a:pPr fontAlgn="base"/>
            <a:r>
              <a:rPr lang="nb-NO" sz="2000" b="0" i="0" u="none" strike="noStrike">
                <a:solidFill>
                  <a:srgbClr val="000000"/>
                </a:solidFill>
                <a:effectLst/>
                <a:latin typeface="Brandon Text"/>
              </a:rPr>
              <a:t>Sykehus skal iverksette system for overvåking av håndhygiene ved bruk av løsningen</a:t>
            </a:r>
          </a:p>
          <a:p>
            <a:pPr fontAlgn="base"/>
            <a:r>
              <a:rPr lang="nb-NO" sz="2000">
                <a:solidFill>
                  <a:srgbClr val="000000"/>
                </a:solidFill>
                <a:latin typeface="Brandon Text"/>
              </a:rPr>
              <a:t>P</a:t>
            </a:r>
            <a:r>
              <a:rPr lang="nb-NO" sz="2000" b="0" i="0" u="none" strike="noStrike">
                <a:solidFill>
                  <a:srgbClr val="000000"/>
                </a:solidFill>
                <a:effectLst/>
                <a:latin typeface="Brandon Text"/>
              </a:rPr>
              <a:t>rimærhelsetjenesten bør ta løsningen i bruk</a:t>
            </a:r>
          </a:p>
          <a:p>
            <a:pPr fontAlgn="base"/>
            <a:endParaRPr lang="nb-NO" sz="2000" b="0" i="0" u="none" strike="noStrike">
              <a:solidFill>
                <a:srgbClr val="000000"/>
              </a:solidFill>
              <a:effectLst/>
              <a:latin typeface="Brandon Text"/>
            </a:endParaRPr>
          </a:p>
          <a:p>
            <a:pPr fontAlgn="base"/>
            <a:r>
              <a:rPr lang="nb-NO" sz="2000">
                <a:solidFill>
                  <a:srgbClr val="D14641"/>
                </a:solidFill>
                <a:latin typeface="Brandon Text"/>
              </a:rPr>
              <a:t>Hensikten med NOST er å f</a:t>
            </a:r>
            <a:r>
              <a:rPr lang="nb-NO" sz="2000" b="0" i="0" u="none" strike="noStrike">
                <a:solidFill>
                  <a:srgbClr val="D14641"/>
                </a:solidFill>
                <a:effectLst/>
                <a:latin typeface="Brandon Text"/>
              </a:rPr>
              <a:t>orbedre etterlevelse av håndhygiene og riktig bruk av personlig verneutstyr for å redusere helsetjenesteassosierte infeksjoner (HAI)</a:t>
            </a:r>
            <a:r>
              <a:rPr lang="nb-NO" sz="2000" b="0" i="0">
                <a:solidFill>
                  <a:srgbClr val="D14641"/>
                </a:solidFill>
                <a:effectLst/>
                <a:latin typeface="Brandon Text"/>
              </a:rPr>
              <a:t>​</a:t>
            </a:r>
          </a:p>
          <a:p>
            <a:endParaRPr lang="nb-NO" sz="2000">
              <a:latin typeface="Brandon Text"/>
            </a:endParaRPr>
          </a:p>
        </p:txBody>
      </p:sp>
      <p:pic>
        <p:nvPicPr>
          <p:cNvPr id="5" name="Bilde 4">
            <a:extLst>
              <a:ext uri="{FF2B5EF4-FFF2-40B4-BE49-F238E27FC236}">
                <a16:creationId xmlns:a16="http://schemas.microsoft.com/office/drawing/2014/main" id="{010C7DC8-D612-95E1-1979-D992C163E583}"/>
              </a:ext>
            </a:extLst>
          </p:cNvPr>
          <p:cNvPicPr>
            <a:picLocks noChangeAspect="1"/>
          </p:cNvPicPr>
          <p:nvPr/>
        </p:nvPicPr>
        <p:blipFill>
          <a:blip r:embed="rId2"/>
          <a:stretch>
            <a:fillRect/>
          </a:stretch>
        </p:blipFill>
        <p:spPr>
          <a:xfrm>
            <a:off x="7268958" y="0"/>
            <a:ext cx="4923042" cy="6858000"/>
          </a:xfrm>
          <a:prstGeom prst="rect">
            <a:avLst/>
          </a:prstGeom>
        </p:spPr>
      </p:pic>
    </p:spTree>
    <p:extLst>
      <p:ext uri="{BB962C8B-B14F-4D97-AF65-F5344CB8AC3E}">
        <p14:creationId xmlns:p14="http://schemas.microsoft.com/office/powerpoint/2010/main" val="1316430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BBE65F-56FD-FC04-C1A0-DF6F49AC6E24}"/>
              </a:ext>
            </a:extLst>
          </p:cNvPr>
          <p:cNvSpPr>
            <a:spLocks noGrp="1"/>
          </p:cNvSpPr>
          <p:nvPr>
            <p:ph type="title"/>
          </p:nvPr>
        </p:nvSpPr>
        <p:spPr/>
        <p:txBody>
          <a:bodyPr/>
          <a:lstStyle/>
          <a:p>
            <a:r>
              <a:rPr lang="nb-NO"/>
              <a:t>Indikasjon 3 fortsetter</a:t>
            </a:r>
          </a:p>
        </p:txBody>
      </p:sp>
      <p:sp>
        <p:nvSpPr>
          <p:cNvPr id="3" name="Plassholder for tekst 2">
            <a:extLst>
              <a:ext uri="{FF2B5EF4-FFF2-40B4-BE49-F238E27FC236}">
                <a16:creationId xmlns:a16="http://schemas.microsoft.com/office/drawing/2014/main" id="{0BEB1B77-3650-4A37-21E6-67016B8E3961}"/>
              </a:ext>
            </a:extLst>
          </p:cNvPr>
          <p:cNvSpPr>
            <a:spLocks noGrp="1"/>
          </p:cNvSpPr>
          <p:nvPr>
            <p:ph type="body" sz="quarter" idx="11"/>
          </p:nvPr>
        </p:nvSpPr>
        <p:spPr>
          <a:xfrm>
            <a:off x="659224" y="1363702"/>
            <a:ext cx="10858500" cy="430887"/>
          </a:xfrm>
        </p:spPr>
        <p:txBody>
          <a:bodyPr vert="horz" wrap="square" lIns="0" tIns="0" rIns="0" bIns="0" rtlCol="0" anchor="t">
            <a:spAutoFit/>
          </a:bodyPr>
          <a:lstStyle/>
          <a:p>
            <a:r>
              <a:rPr lang="nb-NO" sz="2800" dirty="0"/>
              <a:t>Eksempler på scenarier og registrering</a:t>
            </a:r>
            <a:endParaRPr lang="en-US" dirty="0"/>
          </a:p>
        </p:txBody>
      </p:sp>
      <p:sp>
        <p:nvSpPr>
          <p:cNvPr id="4" name="Plassholder for tekst 3">
            <a:extLst>
              <a:ext uri="{FF2B5EF4-FFF2-40B4-BE49-F238E27FC236}">
                <a16:creationId xmlns:a16="http://schemas.microsoft.com/office/drawing/2014/main" id="{16F853D1-F035-E503-F914-DAC19EEC94D9}"/>
              </a:ext>
            </a:extLst>
          </p:cNvPr>
          <p:cNvSpPr>
            <a:spLocks noGrp="1"/>
          </p:cNvSpPr>
          <p:nvPr>
            <p:ph type="body" sz="quarter" idx="10"/>
          </p:nvPr>
        </p:nvSpPr>
        <p:spPr/>
        <p:txBody>
          <a:bodyPr/>
          <a:lstStyle/>
          <a:p>
            <a:endParaRPr lang="nb-NO"/>
          </a:p>
        </p:txBody>
      </p:sp>
      <p:graphicFrame>
        <p:nvGraphicFramePr>
          <p:cNvPr id="7" name="Tabell 7">
            <a:extLst>
              <a:ext uri="{FF2B5EF4-FFF2-40B4-BE49-F238E27FC236}">
                <a16:creationId xmlns:a16="http://schemas.microsoft.com/office/drawing/2014/main" id="{84307EA3-B9BA-3B66-0FBD-82B2F92EE23F}"/>
              </a:ext>
            </a:extLst>
          </p:cNvPr>
          <p:cNvGraphicFramePr>
            <a:graphicFrameLocks noGrp="1"/>
          </p:cNvGraphicFramePr>
          <p:nvPr>
            <p:extLst>
              <p:ext uri="{D42A27DB-BD31-4B8C-83A1-F6EECF244321}">
                <p14:modId xmlns:p14="http://schemas.microsoft.com/office/powerpoint/2010/main" val="580439203"/>
              </p:ext>
            </p:extLst>
          </p:nvPr>
        </p:nvGraphicFramePr>
        <p:xfrm>
          <a:off x="674277" y="2157211"/>
          <a:ext cx="10858500" cy="4066180"/>
        </p:xfrm>
        <a:graphic>
          <a:graphicData uri="http://schemas.openxmlformats.org/drawingml/2006/table">
            <a:tbl>
              <a:tblPr firstRow="1" bandRow="1">
                <a:tableStyleId>{5C22544A-7EE6-4342-B048-85BDC9FD1C3A}</a:tableStyleId>
              </a:tblPr>
              <a:tblGrid>
                <a:gridCol w="2571199">
                  <a:extLst>
                    <a:ext uri="{9D8B030D-6E8A-4147-A177-3AD203B41FA5}">
                      <a16:colId xmlns:a16="http://schemas.microsoft.com/office/drawing/2014/main" val="1335895856"/>
                    </a:ext>
                  </a:extLst>
                </a:gridCol>
                <a:gridCol w="4054093">
                  <a:extLst>
                    <a:ext uri="{9D8B030D-6E8A-4147-A177-3AD203B41FA5}">
                      <a16:colId xmlns:a16="http://schemas.microsoft.com/office/drawing/2014/main" val="3371399072"/>
                    </a:ext>
                  </a:extLst>
                </a:gridCol>
                <a:gridCol w="4233208">
                  <a:extLst>
                    <a:ext uri="{9D8B030D-6E8A-4147-A177-3AD203B41FA5}">
                      <a16:colId xmlns:a16="http://schemas.microsoft.com/office/drawing/2014/main" val="3013637027"/>
                    </a:ext>
                  </a:extLst>
                </a:gridCol>
              </a:tblGrid>
              <a:tr h="500020">
                <a:tc>
                  <a:txBody>
                    <a:bodyPr/>
                    <a:lstStyle/>
                    <a:p>
                      <a:r>
                        <a:rPr lang="nb-NO"/>
                        <a:t>Oppgave</a:t>
                      </a:r>
                    </a:p>
                  </a:txBody>
                  <a:tcPr/>
                </a:tc>
                <a:tc>
                  <a:txBody>
                    <a:bodyPr/>
                    <a:lstStyle/>
                    <a:p>
                      <a:r>
                        <a:rPr lang="nb-NO"/>
                        <a:t>Beskrivelse</a:t>
                      </a:r>
                    </a:p>
                  </a:txBody>
                  <a:tcPr/>
                </a:tc>
                <a:tc>
                  <a:txBody>
                    <a:bodyPr/>
                    <a:lstStyle/>
                    <a:p>
                      <a:r>
                        <a:rPr lang="nb-NO"/>
                        <a:t>Indikasjon</a:t>
                      </a:r>
                    </a:p>
                  </a:txBody>
                  <a:tcPr/>
                </a:tc>
                <a:extLst>
                  <a:ext uri="{0D108BD9-81ED-4DB2-BD59-A6C34878D82A}">
                    <a16:rowId xmlns:a16="http://schemas.microsoft.com/office/drawing/2014/main" val="1838812524"/>
                  </a:ext>
                </a:extLst>
              </a:tr>
              <a:tr h="1188720">
                <a:tc rowSpan="2">
                  <a:txBody>
                    <a:bodyPr/>
                    <a:lstStyle/>
                    <a:p>
                      <a:r>
                        <a:rPr lang="nb-NO"/>
                        <a:t>Fjerne PVK. Det komprimeres med en kompress.</a:t>
                      </a:r>
                    </a:p>
                  </a:txBody>
                  <a:tcPr/>
                </a:tc>
                <a:tc>
                  <a:txBody>
                    <a:bodyPr/>
                    <a:lstStyle/>
                    <a:p>
                      <a:r>
                        <a:rPr lang="nb-NO"/>
                        <a:t>Det kommer noen bloddråper, men ikke gjennom kompressen. </a:t>
                      </a:r>
                    </a:p>
                    <a:p>
                      <a:r>
                        <a:rPr lang="nb-NO"/>
                        <a:t>Hanske/hånd er ikke i direkte kontakt med blod.</a:t>
                      </a:r>
                    </a:p>
                  </a:txBody>
                  <a:tcPr/>
                </a:tc>
                <a:tc>
                  <a:txBody>
                    <a:bodyPr/>
                    <a:lstStyle/>
                    <a:p>
                      <a:r>
                        <a:rPr lang="nb-NO"/>
                        <a:t>Ikke behov for håndhygiene etter indikasjon 3.</a:t>
                      </a:r>
                    </a:p>
                  </a:txBody>
                  <a:tcPr/>
                </a:tc>
                <a:extLst>
                  <a:ext uri="{0D108BD9-81ED-4DB2-BD59-A6C34878D82A}">
                    <a16:rowId xmlns:a16="http://schemas.microsoft.com/office/drawing/2014/main" val="3158212515"/>
                  </a:ext>
                </a:extLst>
              </a:tr>
              <a:tr h="534403">
                <a:tc vMerge="1">
                  <a:txBody>
                    <a:bodyPr/>
                    <a:lstStyle/>
                    <a:p>
                      <a:endParaRPr lang="nb-NO"/>
                    </a:p>
                  </a:txBody>
                  <a:tcPr/>
                </a:tc>
                <a:tc>
                  <a:txBody>
                    <a:bodyPr/>
                    <a:lstStyle/>
                    <a:p>
                      <a:r>
                        <a:rPr lang="nb-NO"/>
                        <a:t>Det trekker blod igjennom kompressen. Hanske/hånd kommer i direkte kontakt med blod.</a:t>
                      </a:r>
                    </a:p>
                  </a:txBody>
                  <a:tcPr/>
                </a:tc>
                <a:tc>
                  <a:txBody>
                    <a:bodyPr/>
                    <a:lstStyle/>
                    <a:p>
                      <a:r>
                        <a:rPr lang="nb-NO"/>
                        <a:t>Håndhygiene bør utføres før neste oppgave hos pasienten.</a:t>
                      </a:r>
                    </a:p>
                  </a:txBody>
                  <a:tcPr/>
                </a:tc>
                <a:extLst>
                  <a:ext uri="{0D108BD9-81ED-4DB2-BD59-A6C34878D82A}">
                    <a16:rowId xmlns:a16="http://schemas.microsoft.com/office/drawing/2014/main" val="1419231688"/>
                  </a:ext>
                </a:extLst>
              </a:tr>
              <a:tr h="669844">
                <a:tc>
                  <a:txBody>
                    <a:bodyPr/>
                    <a:lstStyle/>
                    <a:p>
                      <a:r>
                        <a:rPr lang="nb-NO"/>
                        <a:t>Stell med mye avføring. </a:t>
                      </a:r>
                    </a:p>
                  </a:txBody>
                  <a:tcPr/>
                </a:tc>
                <a:tc>
                  <a:txBody>
                    <a:bodyPr/>
                    <a:lstStyle/>
                    <a:p>
                      <a:r>
                        <a:rPr lang="nb-NO"/>
                        <a:t>Tilgrisede hansker byttes midtveis i nedentil stell på grunn av mye avføring.</a:t>
                      </a:r>
                    </a:p>
                  </a:txBody>
                  <a:tcPr/>
                </a:tc>
                <a:tc>
                  <a:txBody>
                    <a:bodyPr/>
                    <a:lstStyle/>
                    <a:p>
                      <a:r>
                        <a:rPr lang="nb-NO"/>
                        <a:t>Det er ikke indikasjon for håndhygiene mellom hanskebytte når pleier fortsetter med en uren oppgave. </a:t>
                      </a:r>
                    </a:p>
                    <a:p>
                      <a:r>
                        <a:rPr lang="nb-NO"/>
                        <a:t>Men før klær tas på, bør hansker fjernes og håndhygiene utføres.</a:t>
                      </a:r>
                    </a:p>
                  </a:txBody>
                  <a:tcPr/>
                </a:tc>
                <a:extLst>
                  <a:ext uri="{0D108BD9-81ED-4DB2-BD59-A6C34878D82A}">
                    <a16:rowId xmlns:a16="http://schemas.microsoft.com/office/drawing/2014/main" val="1712951673"/>
                  </a:ext>
                </a:extLst>
              </a:tr>
            </a:tbl>
          </a:graphicData>
        </a:graphic>
      </p:graphicFrame>
    </p:spTree>
    <p:extLst>
      <p:ext uri="{BB962C8B-B14F-4D97-AF65-F5344CB8AC3E}">
        <p14:creationId xmlns:p14="http://schemas.microsoft.com/office/powerpoint/2010/main" val="3559936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F58E0D-D5C2-CFF3-19A9-BEA302CD6D61}"/>
              </a:ext>
            </a:extLst>
          </p:cNvPr>
          <p:cNvSpPr>
            <a:spLocks noGrp="1"/>
          </p:cNvSpPr>
          <p:nvPr>
            <p:ph type="title"/>
          </p:nvPr>
        </p:nvSpPr>
        <p:spPr>
          <a:xfrm>
            <a:off x="661737" y="718428"/>
            <a:ext cx="10858500" cy="644151"/>
          </a:xfrm>
        </p:spPr>
        <p:txBody>
          <a:bodyPr/>
          <a:lstStyle/>
          <a:p>
            <a:r>
              <a:rPr lang="nb-NO"/>
              <a:t>Indikasjon 4 – etter pasient/pasientsonen</a:t>
            </a:r>
          </a:p>
        </p:txBody>
      </p:sp>
      <p:sp>
        <p:nvSpPr>
          <p:cNvPr id="3" name="Plassholder for tekst 2">
            <a:extLst>
              <a:ext uri="{FF2B5EF4-FFF2-40B4-BE49-F238E27FC236}">
                <a16:creationId xmlns:a16="http://schemas.microsoft.com/office/drawing/2014/main" id="{FB92DE90-FB85-CE90-2620-2A9DDCAD017C}"/>
              </a:ext>
            </a:extLst>
          </p:cNvPr>
          <p:cNvSpPr>
            <a:spLocks noGrp="1"/>
          </p:cNvSpPr>
          <p:nvPr>
            <p:ph type="body" sz="quarter" idx="11"/>
          </p:nvPr>
        </p:nvSpPr>
        <p:spPr/>
        <p:txBody>
          <a:bodyPr/>
          <a:lstStyle/>
          <a:p>
            <a:r>
              <a:rPr lang="nb-NO"/>
              <a:t>Observasjon i praksis</a:t>
            </a:r>
          </a:p>
        </p:txBody>
      </p:sp>
      <p:sp>
        <p:nvSpPr>
          <p:cNvPr id="4" name="Plassholder for tekst 3">
            <a:extLst>
              <a:ext uri="{FF2B5EF4-FFF2-40B4-BE49-F238E27FC236}">
                <a16:creationId xmlns:a16="http://schemas.microsoft.com/office/drawing/2014/main" id="{90257A9F-81A9-E457-CA79-3D95EEDCED0D}"/>
              </a:ext>
            </a:extLst>
          </p:cNvPr>
          <p:cNvSpPr>
            <a:spLocks noGrp="1"/>
          </p:cNvSpPr>
          <p:nvPr>
            <p:ph type="body" sz="quarter" idx="10"/>
          </p:nvPr>
        </p:nvSpPr>
        <p:spPr/>
        <p:txBody>
          <a:bodyPr>
            <a:normAutofit/>
          </a:bodyPr>
          <a:lstStyle/>
          <a:p>
            <a:r>
              <a:rPr lang="nb-NO" sz="2200" b="0" i="0" u="none" strike="noStrike">
                <a:solidFill>
                  <a:srgbClr val="000000"/>
                </a:solidFill>
                <a:effectLst/>
                <a:latin typeface="Calibri"/>
                <a:ea typeface="Calibri"/>
                <a:cs typeface="Calibri"/>
              </a:rPr>
              <a:t>Helsepersonells hender blir kontaminert med mikroorganismer ved kontakt 		     med pasienters hud, inventar og utstyr. </a:t>
            </a:r>
          </a:p>
          <a:p>
            <a:r>
              <a:rPr lang="nb-NO" sz="2200" b="0" i="0" u="none" strike="noStrike">
                <a:solidFill>
                  <a:srgbClr val="000000"/>
                </a:solidFill>
                <a:effectLst/>
                <a:latin typeface="Calibri"/>
                <a:ea typeface="Calibri"/>
                <a:cs typeface="Calibri"/>
              </a:rPr>
              <a:t>For å hindre kryssmitte som følge av overføring av mikroorganismer fra 	  pasientsonen, inkludert antibiotikaresistente bakterier, bør helsepersonell alltid utføre håndhygiene etter å ha berørt pasienten eller gjenstander i pasientsonen, før de berører gjenstander i helsetjenesten området. </a:t>
            </a:r>
          </a:p>
          <a:p>
            <a:r>
              <a:rPr lang="nb-NO" sz="2200" b="0" i="0" u="none" strike="noStrike">
                <a:solidFill>
                  <a:srgbClr val="000000"/>
                </a:solidFill>
                <a:effectLst/>
                <a:latin typeface="Calibri"/>
                <a:ea typeface="Calibri"/>
                <a:cs typeface="Calibri"/>
              </a:rPr>
              <a:t>Dette gjelder også ved kortvarig berøring som håndtrykk og berøring av seng eller nattbord.</a:t>
            </a:r>
            <a:endParaRPr lang="nb-NO" sz="2200">
              <a:latin typeface="Calibri"/>
              <a:ea typeface="Calibri"/>
              <a:cs typeface="Calibri"/>
            </a:endParaRPr>
          </a:p>
        </p:txBody>
      </p:sp>
      <p:pic>
        <p:nvPicPr>
          <p:cNvPr id="5" name="Bilde 4">
            <a:extLst>
              <a:ext uri="{FF2B5EF4-FFF2-40B4-BE49-F238E27FC236}">
                <a16:creationId xmlns:a16="http://schemas.microsoft.com/office/drawing/2014/main" id="{461DCCA2-B6F0-2AF6-2402-45D9FC181626}"/>
              </a:ext>
            </a:extLst>
          </p:cNvPr>
          <p:cNvPicPr>
            <a:picLocks noChangeAspect="1"/>
          </p:cNvPicPr>
          <p:nvPr/>
        </p:nvPicPr>
        <p:blipFill>
          <a:blip r:embed="rId2"/>
          <a:stretch>
            <a:fillRect/>
          </a:stretch>
        </p:blipFill>
        <p:spPr>
          <a:xfrm>
            <a:off x="9800126" y="1208431"/>
            <a:ext cx="2220569" cy="2220569"/>
          </a:xfrm>
          <a:prstGeom prst="rect">
            <a:avLst/>
          </a:prstGeom>
        </p:spPr>
      </p:pic>
    </p:spTree>
    <p:extLst>
      <p:ext uri="{BB962C8B-B14F-4D97-AF65-F5344CB8AC3E}">
        <p14:creationId xmlns:p14="http://schemas.microsoft.com/office/powerpoint/2010/main" val="808794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8E1B-A61F-8B26-C126-63FC3F0DE0E0}"/>
              </a:ext>
            </a:extLst>
          </p:cNvPr>
          <p:cNvSpPr>
            <a:spLocks noGrp="1"/>
          </p:cNvSpPr>
          <p:nvPr>
            <p:ph type="title"/>
          </p:nvPr>
        </p:nvSpPr>
        <p:spPr>
          <a:xfrm>
            <a:off x="661737" y="718428"/>
            <a:ext cx="10858500" cy="650947"/>
          </a:xfrm>
        </p:spPr>
        <p:txBody>
          <a:bodyPr/>
          <a:lstStyle/>
          <a:p>
            <a:r>
              <a:rPr lang="nb-NO" sz="4700" dirty="0">
                <a:ea typeface="Calibri"/>
                <a:cs typeface="Calibri"/>
              </a:rPr>
              <a:t>Indikasjon 4 fortsetter</a:t>
            </a:r>
            <a:endParaRPr lang="en-US" dirty="0"/>
          </a:p>
        </p:txBody>
      </p:sp>
      <p:sp>
        <p:nvSpPr>
          <p:cNvPr id="3" name="Text Placeholder 2">
            <a:extLst>
              <a:ext uri="{FF2B5EF4-FFF2-40B4-BE49-F238E27FC236}">
                <a16:creationId xmlns:a16="http://schemas.microsoft.com/office/drawing/2014/main" id="{642A9992-DCA8-09D8-EB9C-8C1B496BAFDF}"/>
              </a:ext>
            </a:extLst>
          </p:cNvPr>
          <p:cNvSpPr>
            <a:spLocks noGrp="1"/>
          </p:cNvSpPr>
          <p:nvPr>
            <p:ph type="body" sz="quarter" idx="11"/>
          </p:nvPr>
        </p:nvSpPr>
        <p:spPr>
          <a:xfrm>
            <a:off x="659224" y="1363702"/>
            <a:ext cx="10858500" cy="430887"/>
          </a:xfrm>
        </p:spPr>
        <p:txBody>
          <a:bodyPr vert="horz" wrap="square" lIns="0" tIns="0" rIns="0" bIns="0" rtlCol="0" anchor="t">
            <a:spAutoFit/>
          </a:bodyPr>
          <a:lstStyle/>
          <a:p>
            <a:r>
              <a:rPr lang="nb-NO" sz="2800" dirty="0">
                <a:ea typeface="Calibri"/>
                <a:cs typeface="Calibri"/>
              </a:rPr>
              <a:t>Eksempler på scenarier og registrering</a:t>
            </a:r>
            <a:endParaRPr lang="en-US" dirty="0"/>
          </a:p>
        </p:txBody>
      </p:sp>
      <p:sp>
        <p:nvSpPr>
          <p:cNvPr id="4" name="Text Placeholder 3">
            <a:extLst>
              <a:ext uri="{FF2B5EF4-FFF2-40B4-BE49-F238E27FC236}">
                <a16:creationId xmlns:a16="http://schemas.microsoft.com/office/drawing/2014/main" id="{CB5223F2-CD33-AABE-670A-DB7ADC892A3A}"/>
              </a:ext>
            </a:extLst>
          </p:cNvPr>
          <p:cNvSpPr>
            <a:spLocks noGrp="1"/>
          </p:cNvSpPr>
          <p:nvPr>
            <p:ph type="body" sz="quarter" idx="10"/>
          </p:nvPr>
        </p:nvSpPr>
        <p:spPr/>
        <p:txBody>
          <a:bodyPr/>
          <a:lstStyle/>
          <a:p>
            <a:endParaRPr lang="en-US"/>
          </a:p>
        </p:txBody>
      </p:sp>
      <p:graphicFrame>
        <p:nvGraphicFramePr>
          <p:cNvPr id="5" name="Table 4">
            <a:extLst>
              <a:ext uri="{FF2B5EF4-FFF2-40B4-BE49-F238E27FC236}">
                <a16:creationId xmlns:a16="http://schemas.microsoft.com/office/drawing/2014/main" id="{5EA3AABE-6AD7-39E9-61FB-08A56E8BFC08}"/>
              </a:ext>
            </a:extLst>
          </p:cNvPr>
          <p:cNvGraphicFramePr>
            <a:graphicFrameLocks noGrp="1"/>
          </p:cNvGraphicFramePr>
          <p:nvPr>
            <p:extLst>
              <p:ext uri="{D42A27DB-BD31-4B8C-83A1-F6EECF244321}">
                <p14:modId xmlns:p14="http://schemas.microsoft.com/office/powerpoint/2010/main" val="521574885"/>
              </p:ext>
            </p:extLst>
          </p:nvPr>
        </p:nvGraphicFramePr>
        <p:xfrm>
          <a:off x="663222" y="1813277"/>
          <a:ext cx="10876177" cy="4119880"/>
        </p:xfrm>
        <a:graphic>
          <a:graphicData uri="http://schemas.openxmlformats.org/drawingml/2006/table">
            <a:tbl>
              <a:tblPr firstRow="1" bandRow="1">
                <a:tableStyleId>{5C22544A-7EE6-4342-B048-85BDC9FD1C3A}</a:tableStyleId>
              </a:tblPr>
              <a:tblGrid>
                <a:gridCol w="2325228">
                  <a:extLst>
                    <a:ext uri="{9D8B030D-6E8A-4147-A177-3AD203B41FA5}">
                      <a16:colId xmlns:a16="http://schemas.microsoft.com/office/drawing/2014/main" val="4113435822"/>
                    </a:ext>
                  </a:extLst>
                </a:gridCol>
                <a:gridCol w="4925557">
                  <a:extLst>
                    <a:ext uri="{9D8B030D-6E8A-4147-A177-3AD203B41FA5}">
                      <a16:colId xmlns:a16="http://schemas.microsoft.com/office/drawing/2014/main" val="1225527987"/>
                    </a:ext>
                  </a:extLst>
                </a:gridCol>
                <a:gridCol w="3625392">
                  <a:extLst>
                    <a:ext uri="{9D8B030D-6E8A-4147-A177-3AD203B41FA5}">
                      <a16:colId xmlns:a16="http://schemas.microsoft.com/office/drawing/2014/main" val="304996093"/>
                    </a:ext>
                  </a:extLst>
                </a:gridCol>
              </a:tblGrid>
              <a:tr h="370840">
                <a:tc>
                  <a:txBody>
                    <a:bodyPr/>
                    <a:lstStyle/>
                    <a:p>
                      <a:endParaRPr lang="en-US"/>
                    </a:p>
                  </a:txBody>
                  <a:tcPr/>
                </a:tc>
                <a:tc>
                  <a:txBody>
                    <a:bodyPr/>
                    <a:lstStyle/>
                    <a:p>
                      <a:r>
                        <a:rPr lang="en-US" dirty="0"/>
                        <a:t>Scenario</a:t>
                      </a:r>
                    </a:p>
                  </a:txBody>
                  <a:tcPr/>
                </a:tc>
                <a:tc>
                  <a:txBody>
                    <a:bodyPr/>
                    <a:lstStyle/>
                    <a:p>
                      <a:r>
                        <a:rPr lang="en-US" dirty="0"/>
                        <a:t>F</a:t>
                      </a:r>
                      <a:r>
                        <a:rPr lang="nb-NO" noProof="0" dirty="0" err="1"/>
                        <a:t>orslag</a:t>
                      </a:r>
                      <a:r>
                        <a:rPr lang="nb-NO" noProof="0" dirty="0"/>
                        <a:t> til registering i NOST</a:t>
                      </a:r>
                    </a:p>
                  </a:txBody>
                  <a:tcPr/>
                </a:tc>
                <a:extLst>
                  <a:ext uri="{0D108BD9-81ED-4DB2-BD59-A6C34878D82A}">
                    <a16:rowId xmlns:a16="http://schemas.microsoft.com/office/drawing/2014/main" val="1645735949"/>
                  </a:ext>
                </a:extLst>
              </a:tr>
              <a:tr h="370840">
                <a:tc>
                  <a:txBody>
                    <a:bodyPr/>
                    <a:lstStyle/>
                    <a:p>
                      <a:pPr lvl="0">
                        <a:buNone/>
                      </a:pPr>
                      <a:r>
                        <a:rPr lang="en-US" sz="1800" b="0" i="0" u="none" strike="noStrike" noProof="0" dirty="0" err="1">
                          <a:solidFill>
                            <a:srgbClr val="393C61"/>
                          </a:solidFill>
                          <a:latin typeface="Calibri"/>
                        </a:rPr>
                        <a:t>Pasientrommet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forgang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og</a:t>
                      </a:r>
                      <a:r>
                        <a:rPr lang="en-US" sz="1800" b="0" i="0" u="none" strike="noStrike" noProof="0" dirty="0">
                          <a:solidFill>
                            <a:srgbClr val="393C61"/>
                          </a:solidFill>
                          <a:latin typeface="Calibri"/>
                        </a:rPr>
                        <a:t>/</a:t>
                      </a:r>
                      <a:r>
                        <a:rPr lang="en-US" sz="1800" b="0" i="0" u="none" strike="noStrike" noProof="0" dirty="0" err="1">
                          <a:solidFill>
                            <a:srgbClr val="393C61"/>
                          </a:solidFill>
                          <a:latin typeface="Calibri"/>
                        </a:rPr>
                        <a:t>eller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sluse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Dørhåndtak</a:t>
                      </a:r>
                      <a:r>
                        <a:rPr lang="en-US" sz="1800" b="0" i="0" u="none" strike="noStrike" noProof="0" dirty="0">
                          <a:solidFill>
                            <a:srgbClr val="393C61"/>
                          </a:solidFill>
                          <a:latin typeface="Calibri"/>
                        </a:rPr>
                        <a:t> 1.</a:t>
                      </a:r>
                      <a:endParaRPr lang="en-US" dirty="0"/>
                    </a:p>
                  </a:txBody>
                  <a:tcPr/>
                </a:tc>
                <a:tc>
                  <a:txBody>
                    <a:bodyPr/>
                    <a:lstStyle/>
                    <a:p>
                      <a:pPr lvl="0">
                        <a:buNone/>
                      </a:pPr>
                      <a:r>
                        <a:rPr lang="en-US" sz="1800" b="0" i="0" u="none" strike="noStrike" noProof="0" dirty="0">
                          <a:solidFill>
                            <a:srgbClr val="393C61"/>
                          </a:solidFill>
                          <a:latin typeface="Calibri"/>
                        </a:rPr>
                        <a:t>Pleier </a:t>
                      </a:r>
                      <a:r>
                        <a:rPr lang="en-US" sz="1800" b="0" i="0" u="none" strike="noStrike" noProof="0" dirty="0" err="1">
                          <a:solidFill>
                            <a:srgbClr val="393C61"/>
                          </a:solidFill>
                          <a:latin typeface="Calibri"/>
                        </a:rPr>
                        <a:t>åpner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til</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pasientrommet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forgang</a:t>
                      </a:r>
                      <a:r>
                        <a:rPr lang="en-US" sz="1800" b="0" i="0" u="none" strike="noStrike" noProof="0" dirty="0">
                          <a:solidFill>
                            <a:srgbClr val="393C61"/>
                          </a:solidFill>
                          <a:latin typeface="Calibri"/>
                        </a:rPr>
                        <a:t>/</a:t>
                      </a:r>
                      <a:r>
                        <a:rPr lang="en-US" sz="1800" b="0" i="0" u="none" strike="noStrike" noProof="0" dirty="0" err="1">
                          <a:solidFill>
                            <a:srgbClr val="393C61"/>
                          </a:solidFill>
                          <a:latin typeface="Calibri"/>
                        </a:rPr>
                        <a:t>sluse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og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lukker</a:t>
                      </a:r>
                      <a:r>
                        <a:rPr lang="en-US" sz="1800" b="0" i="0" u="none" strike="noStrike" noProof="0" dirty="0">
                          <a:solidFill>
                            <a:srgbClr val="393C61"/>
                          </a:solidFill>
                          <a:latin typeface="Calibri"/>
                        </a:rPr>
                        <a:t> den </a:t>
                      </a:r>
                      <a:r>
                        <a:rPr lang="en-US" sz="1800" b="0" i="0" u="none" strike="noStrike" noProof="0" dirty="0" err="1">
                          <a:solidFill>
                            <a:srgbClr val="393C61"/>
                          </a:solidFill>
                          <a:latin typeface="Calibri"/>
                        </a:rPr>
                        <a:t>igjen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ved</a:t>
                      </a:r>
                      <a:r>
                        <a:rPr lang="en-US" sz="1800" b="0" i="0" u="none" strike="noStrike" noProof="0" dirty="0">
                          <a:solidFill>
                            <a:srgbClr val="393C61"/>
                          </a:solidFill>
                          <a:latin typeface="Calibri"/>
                        </a:rPr>
                        <a:t> å ta </a:t>
                      </a:r>
                      <a:r>
                        <a:rPr lang="en-US" sz="1800" b="0" i="0" u="none" strike="noStrike" noProof="0" dirty="0" err="1">
                          <a:solidFill>
                            <a:srgbClr val="393C61"/>
                          </a:solidFill>
                          <a:latin typeface="Calibri"/>
                        </a:rPr>
                        <a:t>på</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innsiden</a:t>
                      </a:r>
                      <a:r>
                        <a:rPr lang="en-US" sz="1800" b="0" i="0" u="none" strike="noStrike" noProof="0" dirty="0">
                          <a:solidFill>
                            <a:srgbClr val="393C61"/>
                          </a:solidFill>
                          <a:latin typeface="Calibri"/>
                        </a:rPr>
                        <a:t> av </a:t>
                      </a:r>
                      <a:r>
                        <a:rPr lang="en-US" sz="1800" b="0" i="0" u="none" strike="noStrike" noProof="0" dirty="0" err="1">
                          <a:solidFill>
                            <a:srgbClr val="393C61"/>
                          </a:solidFill>
                          <a:latin typeface="Calibri"/>
                        </a:rPr>
                        <a:t>dørhåndtaket</a:t>
                      </a:r>
                      <a:r>
                        <a:rPr lang="en-US" sz="1800" b="0" i="0" u="none" strike="noStrike" noProof="0" dirty="0">
                          <a:solidFill>
                            <a:srgbClr val="393C61"/>
                          </a:solidFill>
                          <a:latin typeface="Calibri"/>
                        </a:rPr>
                        <a:t>. Prater med </a:t>
                      </a:r>
                      <a:r>
                        <a:rPr lang="en-US" sz="1800" b="0" i="0" u="none" strike="noStrike" noProof="0" dirty="0" err="1">
                          <a:solidFill>
                            <a:srgbClr val="393C61"/>
                          </a:solidFill>
                          <a:latin typeface="Calibri"/>
                        </a:rPr>
                        <a:t>pasienten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uten</a:t>
                      </a:r>
                      <a:r>
                        <a:rPr lang="en-US" sz="1800" b="0" i="0" u="none" strike="noStrike" noProof="0" dirty="0">
                          <a:solidFill>
                            <a:srgbClr val="393C61"/>
                          </a:solidFill>
                          <a:latin typeface="Calibri"/>
                        </a:rPr>
                        <a:t> å </a:t>
                      </a:r>
                      <a:r>
                        <a:rPr lang="en-US" sz="1800" b="0" i="0" u="none" strike="noStrike" noProof="0" dirty="0" err="1">
                          <a:solidFill>
                            <a:srgbClr val="393C61"/>
                          </a:solidFill>
                          <a:latin typeface="Calibri"/>
                        </a:rPr>
                        <a:t>berøre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noe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rommet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Går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igjen</a:t>
                      </a:r>
                      <a:r>
                        <a:rPr lang="en-US" sz="1800" b="0" i="0" u="none" strike="noStrike" noProof="0" dirty="0">
                          <a:solidFill>
                            <a:srgbClr val="393C61"/>
                          </a:solidFill>
                          <a:latin typeface="Calibri"/>
                        </a:rPr>
                        <a:t> - </a:t>
                      </a:r>
                      <a:r>
                        <a:rPr lang="en-US" sz="1800" b="0" i="0" u="none" strike="noStrike" noProof="0" dirty="0" err="1">
                          <a:solidFill>
                            <a:srgbClr val="393C61"/>
                          </a:solidFill>
                          <a:latin typeface="Calibri"/>
                        </a:rPr>
                        <a:t>åpner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ved</a:t>
                      </a:r>
                      <a:r>
                        <a:rPr lang="en-US" sz="1800" b="0" i="0" u="none" strike="noStrike" noProof="0" dirty="0">
                          <a:solidFill>
                            <a:srgbClr val="393C61"/>
                          </a:solidFill>
                          <a:latin typeface="Calibri"/>
                        </a:rPr>
                        <a:t> å ta </a:t>
                      </a:r>
                      <a:r>
                        <a:rPr lang="en-US" sz="1800" b="0" i="0" u="none" strike="noStrike" noProof="0" dirty="0" err="1">
                          <a:solidFill>
                            <a:srgbClr val="393C61"/>
                          </a:solidFill>
                          <a:latin typeface="Calibri"/>
                        </a:rPr>
                        <a:t>på</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dørhåndtaket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og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lukker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døra</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utenfra</a:t>
                      </a:r>
                      <a:r>
                        <a:rPr lang="en-US" sz="1800" b="0" i="0" u="none" strike="noStrike" noProof="0" dirty="0">
                          <a:solidFill>
                            <a:srgbClr val="393C61"/>
                          </a:solidFill>
                          <a:latin typeface="Calibri"/>
                        </a:rPr>
                        <a:t>. </a:t>
                      </a:r>
                      <a:endParaRPr lang="en-US" dirty="0"/>
                    </a:p>
                  </a:txBody>
                  <a:tcPr/>
                </a:tc>
                <a:tc>
                  <a:txBody>
                    <a:bodyPr/>
                    <a:lstStyle/>
                    <a:p>
                      <a:pPr lvl="0">
                        <a:buNone/>
                      </a:pPr>
                      <a:r>
                        <a:rPr lang="en-US" sz="1800" b="0" i="0" u="none" strike="noStrike" noProof="0" dirty="0">
                          <a:solidFill>
                            <a:srgbClr val="393C61"/>
                          </a:solidFill>
                          <a:latin typeface="Calibri"/>
                        </a:rPr>
                        <a:t>Ingen </a:t>
                      </a:r>
                      <a:r>
                        <a:rPr lang="en-US" sz="1800" b="0" i="0" u="none" strike="noStrike" noProof="0" dirty="0" err="1">
                          <a:solidFill>
                            <a:srgbClr val="393C61"/>
                          </a:solidFill>
                          <a:latin typeface="Calibri"/>
                        </a:rPr>
                        <a:t>registrering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a:t>
                      </a:r>
                      <a:r>
                        <a:rPr lang="en-US" sz="1800" b="0" i="0" u="none" strike="noStrike" noProof="0" dirty="0">
                          <a:solidFill>
                            <a:srgbClr val="393C61"/>
                          </a:solidFill>
                          <a:latin typeface="Calibri"/>
                        </a:rPr>
                        <a:t> NOST – </a:t>
                      </a:r>
                      <a:r>
                        <a:rPr lang="en-US" sz="1800" b="0" i="0" u="none" strike="noStrike" noProof="0" dirty="0" err="1">
                          <a:solidFill>
                            <a:srgbClr val="393C61"/>
                          </a:solidFill>
                          <a:latin typeface="Calibri"/>
                        </a:rPr>
                        <a:t>pleier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har</a:t>
                      </a:r>
                      <a:r>
                        <a:rPr lang="en-US" sz="1800" b="0" i="0" u="none" strike="noStrike" noProof="0" dirty="0">
                          <a:solidFill>
                            <a:srgbClr val="393C61"/>
                          </a:solidFill>
                          <a:latin typeface="Calibri"/>
                        </a:rPr>
                        <a:t> bare </a:t>
                      </a:r>
                      <a:r>
                        <a:rPr lang="en-US" sz="1800" b="0" i="0" u="none" strike="noStrike" noProof="0" dirty="0" err="1">
                          <a:solidFill>
                            <a:srgbClr val="393C61"/>
                          </a:solidFill>
                          <a:latin typeface="Calibri"/>
                        </a:rPr>
                        <a:t>berørt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punkter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helsetjenesteområdet</a:t>
                      </a:r>
                      <a:r>
                        <a:rPr lang="en-US" sz="1800" b="0" i="0" u="none" strike="noStrike" noProof="0" dirty="0">
                          <a:solidFill>
                            <a:srgbClr val="393C61"/>
                          </a:solidFill>
                          <a:latin typeface="Calibri"/>
                        </a:rPr>
                        <a:t>.</a:t>
                      </a:r>
                      <a:endParaRPr lang="en-US" dirty="0"/>
                    </a:p>
                  </a:txBody>
                  <a:tcPr/>
                </a:tc>
                <a:extLst>
                  <a:ext uri="{0D108BD9-81ED-4DB2-BD59-A6C34878D82A}">
                    <a16:rowId xmlns:a16="http://schemas.microsoft.com/office/drawing/2014/main" val="1914317264"/>
                  </a:ext>
                </a:extLst>
              </a:tr>
              <a:tr h="370840">
                <a:tc>
                  <a:txBody>
                    <a:bodyPr/>
                    <a:lstStyle/>
                    <a:p>
                      <a:pPr lvl="0">
                        <a:buNone/>
                      </a:pPr>
                      <a:r>
                        <a:rPr lang="en-US" sz="1800" b="0" i="0" u="none" strike="noStrike" noProof="0" dirty="0" err="1">
                          <a:solidFill>
                            <a:srgbClr val="393C61"/>
                          </a:solidFill>
                          <a:latin typeface="Calibri"/>
                        </a:rPr>
                        <a:t>Pasientrommet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forgang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og</a:t>
                      </a:r>
                      <a:r>
                        <a:rPr lang="en-US" sz="1800" b="0" i="0" u="none" strike="noStrike" noProof="0" dirty="0">
                          <a:solidFill>
                            <a:srgbClr val="393C61"/>
                          </a:solidFill>
                          <a:latin typeface="Calibri"/>
                        </a:rPr>
                        <a:t>/</a:t>
                      </a:r>
                      <a:r>
                        <a:rPr lang="en-US" sz="1800" b="0" i="0" u="none" strike="noStrike" noProof="0" dirty="0" err="1">
                          <a:solidFill>
                            <a:srgbClr val="393C61"/>
                          </a:solidFill>
                          <a:latin typeface="Calibri"/>
                        </a:rPr>
                        <a:t>eller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sluse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Dørhåndtak</a:t>
                      </a:r>
                      <a:r>
                        <a:rPr lang="en-US" sz="1800" b="0" i="0" u="none" strike="noStrike" noProof="0" dirty="0">
                          <a:solidFill>
                            <a:srgbClr val="393C61"/>
                          </a:solidFill>
                          <a:latin typeface="Calibri"/>
                        </a:rPr>
                        <a:t> 2.</a:t>
                      </a:r>
                      <a:endParaRPr lang="en-US" dirty="0"/>
                    </a:p>
                  </a:txBody>
                  <a:tcPr/>
                </a:tc>
                <a:tc>
                  <a:txBody>
                    <a:bodyPr/>
                    <a:lstStyle/>
                    <a:p>
                      <a:pPr lvl="0" algn="l">
                        <a:lnSpc>
                          <a:spcPct val="100000"/>
                        </a:lnSpc>
                        <a:spcBef>
                          <a:spcPts val="0"/>
                        </a:spcBef>
                        <a:spcAft>
                          <a:spcPts val="0"/>
                        </a:spcAft>
                        <a:buNone/>
                      </a:pPr>
                      <a:r>
                        <a:rPr lang="en-US" sz="1800" b="0" i="0" u="none" strike="noStrike" noProof="0" dirty="0">
                          <a:solidFill>
                            <a:srgbClr val="393C61"/>
                          </a:solidFill>
                          <a:latin typeface="Calibri"/>
                        </a:rPr>
                        <a:t>Pleier </a:t>
                      </a:r>
                      <a:r>
                        <a:rPr lang="en-US" sz="1800" b="0" i="0" u="none" strike="noStrike" noProof="0" dirty="0" err="1">
                          <a:solidFill>
                            <a:srgbClr val="393C61"/>
                          </a:solidFill>
                          <a:latin typeface="Calibri"/>
                        </a:rPr>
                        <a:t>åpner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til</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pasientrom</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forgang</a:t>
                      </a:r>
                      <a:r>
                        <a:rPr lang="en-US" sz="1800" b="0" i="0" u="none" strike="noStrike" noProof="0" dirty="0">
                          <a:solidFill>
                            <a:srgbClr val="393C61"/>
                          </a:solidFill>
                          <a:latin typeface="Calibri"/>
                        </a:rPr>
                        <a:t>/</a:t>
                      </a:r>
                      <a:r>
                        <a:rPr lang="en-US" sz="1800" b="0" i="0" u="none" strike="noStrike" noProof="0" dirty="0" err="1">
                          <a:solidFill>
                            <a:srgbClr val="393C61"/>
                          </a:solidFill>
                          <a:latin typeface="Calibri"/>
                        </a:rPr>
                        <a:t>sluse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og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lukker</a:t>
                      </a:r>
                      <a:r>
                        <a:rPr lang="en-US" sz="1800" b="0" i="0" u="none" strike="noStrike" noProof="0" dirty="0">
                          <a:solidFill>
                            <a:srgbClr val="393C61"/>
                          </a:solidFill>
                          <a:latin typeface="Calibri"/>
                        </a:rPr>
                        <a:t> den </a:t>
                      </a:r>
                      <a:r>
                        <a:rPr lang="en-US" sz="1800" b="0" i="0" u="none" strike="noStrike" noProof="0" dirty="0" err="1">
                          <a:solidFill>
                            <a:srgbClr val="393C61"/>
                          </a:solidFill>
                          <a:latin typeface="Calibri"/>
                        </a:rPr>
                        <a:t>igjen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ved</a:t>
                      </a:r>
                      <a:r>
                        <a:rPr lang="en-US" sz="1800" b="0" i="0" u="none" strike="noStrike" noProof="0" dirty="0">
                          <a:solidFill>
                            <a:srgbClr val="393C61"/>
                          </a:solidFill>
                          <a:latin typeface="Calibri"/>
                        </a:rPr>
                        <a:t> å ta </a:t>
                      </a:r>
                      <a:r>
                        <a:rPr lang="en-US" sz="1800" b="0" i="0" u="none" strike="noStrike" noProof="0" dirty="0" err="1">
                          <a:solidFill>
                            <a:srgbClr val="393C61"/>
                          </a:solidFill>
                          <a:latin typeface="Calibri"/>
                        </a:rPr>
                        <a:t>på</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innsiden</a:t>
                      </a:r>
                      <a:r>
                        <a:rPr lang="en-US" sz="1800" b="0" i="0" u="none" strike="noStrike" noProof="0" dirty="0">
                          <a:solidFill>
                            <a:srgbClr val="393C61"/>
                          </a:solidFill>
                          <a:latin typeface="Calibri"/>
                        </a:rPr>
                        <a:t> av </a:t>
                      </a:r>
                      <a:r>
                        <a:rPr lang="en-US" sz="1800" b="0" i="0" u="none" strike="noStrike" noProof="0" dirty="0" err="1">
                          <a:solidFill>
                            <a:srgbClr val="393C61"/>
                          </a:solidFill>
                          <a:latin typeface="Calibri"/>
                        </a:rPr>
                        <a:t>dørhåndtaket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Utfører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håndhygiene</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Flytter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på</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nattbordet</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til</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pasienten</a:t>
                      </a:r>
                      <a:r>
                        <a:rPr lang="en-US" sz="1800" b="0" i="0" u="none" strike="noStrike" noProof="0" dirty="0">
                          <a:solidFill>
                            <a:srgbClr val="393C61"/>
                          </a:solidFill>
                          <a:latin typeface="Calibri"/>
                        </a:rPr>
                        <a:t>, men </a:t>
                      </a:r>
                      <a:r>
                        <a:rPr lang="en-US" sz="1800" b="0" i="0" u="none" strike="noStrike" noProof="0" dirty="0" err="1">
                          <a:solidFill>
                            <a:srgbClr val="393C61"/>
                          </a:solidFill>
                          <a:latin typeface="Calibri"/>
                        </a:rPr>
                        <a:t>må</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gå</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a:t>
                      </a:r>
                      <a:r>
                        <a:rPr lang="en-US" sz="1800" b="0" i="0" u="none" strike="noStrike" noProof="0" dirty="0">
                          <a:solidFill>
                            <a:srgbClr val="393C61"/>
                          </a:solidFill>
                          <a:latin typeface="Calibri"/>
                        </a:rPr>
                        <a:t> for å </a:t>
                      </a:r>
                      <a:r>
                        <a:rPr lang="en-US" sz="1800" b="0" i="0" u="none" strike="noStrike" noProof="0" dirty="0" err="1">
                          <a:solidFill>
                            <a:srgbClr val="393C61"/>
                          </a:solidFill>
                          <a:latin typeface="Calibri"/>
                        </a:rPr>
                        <a:t>hente</a:t>
                      </a:r>
                      <a:r>
                        <a:rPr lang="en-US" sz="1800" b="0" i="0" u="none" strike="noStrike" noProof="0" dirty="0">
                          <a:solidFill>
                            <a:srgbClr val="393C61"/>
                          </a:solidFill>
                          <a:latin typeface="Calibri"/>
                        </a:rPr>
                        <a:t> et </a:t>
                      </a:r>
                      <a:r>
                        <a:rPr lang="en-US" sz="1800" b="0" i="0" u="none" strike="noStrike" noProof="0" dirty="0" err="1">
                          <a:solidFill>
                            <a:srgbClr val="393C61"/>
                          </a:solidFill>
                          <a:latin typeface="Calibri"/>
                        </a:rPr>
                        <a:t>blodtrykksapparat</a:t>
                      </a:r>
                      <a:r>
                        <a:rPr lang="en-US" sz="1800" b="0" i="0" u="none" strike="noStrike" noProof="0" dirty="0">
                          <a:solidFill>
                            <a:srgbClr val="393C61"/>
                          </a:solidFill>
                          <a:latin typeface="Calibri"/>
                        </a:rPr>
                        <a:t>. Pleier </a:t>
                      </a:r>
                      <a:r>
                        <a:rPr lang="en-US" sz="1800" b="0" i="0" u="none" strike="noStrike" noProof="0" dirty="0" err="1">
                          <a:solidFill>
                            <a:srgbClr val="393C61"/>
                          </a:solidFill>
                          <a:latin typeface="Calibri"/>
                        </a:rPr>
                        <a:t>åpner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døra</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fra</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innsiden</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og</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lukker</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døra</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fra</a:t>
                      </a:r>
                      <a:r>
                        <a:rPr lang="en-US" sz="1800" b="0" i="0" u="none" strike="noStrike" noProof="0" dirty="0">
                          <a:solidFill>
                            <a:srgbClr val="393C61"/>
                          </a:solidFill>
                          <a:latin typeface="Calibri"/>
                        </a:rPr>
                        <a:t> </a:t>
                      </a:r>
                      <a:r>
                        <a:rPr lang="en-US" sz="1800" b="0" i="0" u="none" strike="noStrike" noProof="0" dirty="0" err="1">
                          <a:solidFill>
                            <a:srgbClr val="393C61"/>
                          </a:solidFill>
                          <a:latin typeface="Calibri"/>
                        </a:rPr>
                        <a:t>utsiden</a:t>
                      </a:r>
                      <a:r>
                        <a:rPr lang="en-US" sz="1800" b="0" i="0" u="none" strike="noStrike" noProof="0" dirty="0">
                          <a:solidFill>
                            <a:srgbClr val="393C61"/>
                          </a:solidFill>
                          <a:latin typeface="Calibri"/>
                        </a:rPr>
                        <a:t>.</a:t>
                      </a:r>
                    </a:p>
                    <a:p>
                      <a:pPr lvl="0">
                        <a:buNone/>
                      </a:pPr>
                      <a:endParaRPr lang="en-US" dirty="0"/>
                    </a:p>
                  </a:txBody>
                  <a:tcPr/>
                </a:tc>
                <a:tc>
                  <a:txBody>
                    <a:bodyPr/>
                    <a:lstStyle/>
                    <a:p>
                      <a:pPr lvl="0">
                        <a:buNone/>
                      </a:pPr>
                      <a:r>
                        <a:rPr lang="en-US" sz="1800" b="0" i="0" u="none" strike="noStrike" noProof="0" dirty="0" err="1">
                          <a:solidFill>
                            <a:srgbClr val="222222"/>
                          </a:solidFill>
                          <a:latin typeface="Calibri"/>
                        </a:rPr>
                        <a:t>Indikasjon</a:t>
                      </a:r>
                      <a:r>
                        <a:rPr lang="en-US" sz="1800" b="0" i="0" u="none" strike="noStrike" noProof="0" dirty="0">
                          <a:solidFill>
                            <a:srgbClr val="222222"/>
                          </a:solidFill>
                          <a:latin typeface="Calibri"/>
                        </a:rPr>
                        <a:t> 1 – “</a:t>
                      </a:r>
                      <a:r>
                        <a:rPr lang="en-US" sz="1800" b="0" i="0" u="none" strike="noStrike" noProof="0" dirty="0" err="1">
                          <a:solidFill>
                            <a:srgbClr val="222222"/>
                          </a:solidFill>
                          <a:latin typeface="Calibri"/>
                        </a:rPr>
                        <a:t>utført</a:t>
                      </a:r>
                      <a:r>
                        <a:rPr lang="en-US" sz="1800" b="0" i="0" u="none" strike="noStrike" noProof="0" dirty="0">
                          <a:solidFill>
                            <a:srgbClr val="222222"/>
                          </a:solidFill>
                          <a:latin typeface="Calibri"/>
                        </a:rPr>
                        <a:t>”. </a:t>
                      </a:r>
                      <a:endParaRPr lang="en-US" sz="1800" b="0" i="0" u="none" strike="noStrike" noProof="0" dirty="0">
                        <a:solidFill>
                          <a:srgbClr val="393C61"/>
                        </a:solidFill>
                        <a:latin typeface="Calibri"/>
                      </a:endParaRPr>
                    </a:p>
                    <a:p>
                      <a:pPr lvl="0">
                        <a:buNone/>
                      </a:pPr>
                      <a:r>
                        <a:rPr lang="en-US" sz="1800" b="0" i="0" u="none" strike="noStrike" noProof="0" dirty="0" err="1">
                          <a:solidFill>
                            <a:srgbClr val="222222"/>
                          </a:solidFill>
                          <a:latin typeface="Calibri"/>
                        </a:rPr>
                        <a:t>Indikasjon</a:t>
                      </a:r>
                      <a:r>
                        <a:rPr lang="en-US" sz="1800" b="0" i="0" u="none" strike="noStrike" noProof="0" dirty="0">
                          <a:solidFill>
                            <a:srgbClr val="222222"/>
                          </a:solidFill>
                          <a:latin typeface="Calibri"/>
                        </a:rPr>
                        <a:t> 4 - “</a:t>
                      </a:r>
                      <a:r>
                        <a:rPr lang="en-US" sz="1800" b="0" i="0" u="none" strike="noStrike" noProof="0" dirty="0" err="1">
                          <a:solidFill>
                            <a:srgbClr val="222222"/>
                          </a:solidFill>
                          <a:latin typeface="Calibri"/>
                        </a:rPr>
                        <a:t>ikke</a:t>
                      </a:r>
                      <a:r>
                        <a:rPr lang="en-US" sz="1800" b="0" i="0" u="none" strike="noStrike" noProof="0" dirty="0">
                          <a:solidFill>
                            <a:srgbClr val="222222"/>
                          </a:solidFill>
                          <a:latin typeface="Calibri"/>
                        </a:rPr>
                        <a:t> </a:t>
                      </a:r>
                      <a:r>
                        <a:rPr lang="en-US" sz="1800" b="0" i="0" u="none" strike="noStrike" noProof="0" dirty="0" err="1">
                          <a:solidFill>
                            <a:srgbClr val="222222"/>
                          </a:solidFill>
                          <a:latin typeface="Calibri"/>
                        </a:rPr>
                        <a:t>utført</a:t>
                      </a:r>
                      <a:r>
                        <a:rPr lang="en-US" sz="1800" b="0" i="0" u="none" strike="noStrike" noProof="0" dirty="0">
                          <a:solidFill>
                            <a:srgbClr val="222222"/>
                          </a:solidFill>
                          <a:latin typeface="Calibri"/>
                        </a:rPr>
                        <a:t>” </a:t>
                      </a:r>
                      <a:r>
                        <a:rPr lang="en-US" sz="1800" b="0" i="0" u="none" strike="noStrike" noProof="0" dirty="0" err="1">
                          <a:solidFill>
                            <a:srgbClr val="222222"/>
                          </a:solidFill>
                          <a:latin typeface="Calibri"/>
                        </a:rPr>
                        <a:t>Berører</a:t>
                      </a:r>
                      <a:r>
                        <a:rPr lang="en-US" sz="1800" b="0" i="0" u="none" strike="noStrike" noProof="0" dirty="0">
                          <a:solidFill>
                            <a:srgbClr val="222222"/>
                          </a:solidFill>
                          <a:latin typeface="Calibri"/>
                        </a:rPr>
                        <a:t> </a:t>
                      </a:r>
                      <a:r>
                        <a:rPr lang="en-US" sz="1800" b="0" i="0" u="none" strike="noStrike" noProof="0" dirty="0" err="1">
                          <a:solidFill>
                            <a:srgbClr val="222222"/>
                          </a:solidFill>
                          <a:latin typeface="Calibri"/>
                        </a:rPr>
                        <a:t>helsetjenestesonen</a:t>
                      </a:r>
                      <a:r>
                        <a:rPr lang="en-US" sz="1800" b="0" i="0" u="none" strike="noStrike" noProof="0" dirty="0">
                          <a:solidFill>
                            <a:srgbClr val="222222"/>
                          </a:solidFill>
                          <a:latin typeface="Calibri"/>
                        </a:rPr>
                        <a:t> (</a:t>
                      </a:r>
                      <a:r>
                        <a:rPr lang="en-US" sz="1800" b="0" i="0" u="none" strike="noStrike" noProof="0" dirty="0" err="1">
                          <a:solidFill>
                            <a:srgbClr val="222222"/>
                          </a:solidFill>
                          <a:latin typeface="Calibri"/>
                        </a:rPr>
                        <a:t>dørhåndtaket</a:t>
                      </a:r>
                      <a:r>
                        <a:rPr lang="en-US" sz="1800" b="0" i="0" u="none" strike="noStrike" noProof="0" dirty="0">
                          <a:solidFill>
                            <a:srgbClr val="222222"/>
                          </a:solidFill>
                          <a:latin typeface="Calibri"/>
                        </a:rPr>
                        <a:t>) </a:t>
                      </a:r>
                      <a:r>
                        <a:rPr lang="en-US" sz="1800" b="0" i="0" u="none" strike="noStrike" noProof="0" dirty="0" err="1">
                          <a:solidFill>
                            <a:srgbClr val="222222"/>
                          </a:solidFill>
                          <a:latin typeface="Calibri"/>
                        </a:rPr>
                        <a:t>uten</a:t>
                      </a:r>
                      <a:r>
                        <a:rPr lang="en-US" sz="1800" b="0" i="0" u="none" strike="noStrike" noProof="0" dirty="0">
                          <a:solidFill>
                            <a:srgbClr val="222222"/>
                          </a:solidFill>
                          <a:latin typeface="Calibri"/>
                        </a:rPr>
                        <a:t> å </a:t>
                      </a:r>
                      <a:r>
                        <a:rPr lang="en-US" sz="1800" b="0" i="0" u="none" strike="noStrike" noProof="0" dirty="0" err="1">
                          <a:solidFill>
                            <a:srgbClr val="222222"/>
                          </a:solidFill>
                          <a:latin typeface="Calibri"/>
                        </a:rPr>
                        <a:t>utføre</a:t>
                      </a:r>
                      <a:r>
                        <a:rPr lang="en-US" sz="1800" b="0" i="0" u="none" strike="noStrike" noProof="0" dirty="0">
                          <a:solidFill>
                            <a:srgbClr val="222222"/>
                          </a:solidFill>
                          <a:latin typeface="Calibri"/>
                        </a:rPr>
                        <a:t> </a:t>
                      </a:r>
                      <a:r>
                        <a:rPr lang="en-US" sz="1800" b="0" i="0" u="none" strike="noStrike" noProof="0" dirty="0" err="1">
                          <a:solidFill>
                            <a:srgbClr val="222222"/>
                          </a:solidFill>
                          <a:latin typeface="Calibri"/>
                        </a:rPr>
                        <a:t>håndhygiene</a:t>
                      </a:r>
                      <a:r>
                        <a:rPr lang="en-US" sz="1800" b="0" i="0" u="none" strike="noStrike" noProof="0" dirty="0">
                          <a:solidFill>
                            <a:srgbClr val="222222"/>
                          </a:solidFill>
                          <a:latin typeface="Calibri"/>
                        </a:rPr>
                        <a:t>.</a:t>
                      </a:r>
                      <a:endParaRPr lang="en-US" dirty="0"/>
                    </a:p>
                  </a:txBody>
                  <a:tcPr/>
                </a:tc>
                <a:extLst>
                  <a:ext uri="{0D108BD9-81ED-4DB2-BD59-A6C34878D82A}">
                    <a16:rowId xmlns:a16="http://schemas.microsoft.com/office/drawing/2014/main" val="1976781351"/>
                  </a:ext>
                </a:extLst>
              </a:tr>
            </a:tbl>
          </a:graphicData>
        </a:graphic>
      </p:graphicFrame>
    </p:spTree>
    <p:extLst>
      <p:ext uri="{BB962C8B-B14F-4D97-AF65-F5344CB8AC3E}">
        <p14:creationId xmlns:p14="http://schemas.microsoft.com/office/powerpoint/2010/main" val="2596852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A4988C8-1CD1-A102-1A9E-3B3E6962DE5E}"/>
              </a:ext>
            </a:extLst>
          </p:cNvPr>
          <p:cNvPicPr>
            <a:picLocks noChangeAspect="1"/>
          </p:cNvPicPr>
          <p:nvPr/>
        </p:nvPicPr>
        <p:blipFill>
          <a:blip r:embed="rId2"/>
          <a:stretch>
            <a:fillRect/>
          </a:stretch>
        </p:blipFill>
        <p:spPr>
          <a:xfrm>
            <a:off x="8784435" y="22969"/>
            <a:ext cx="3014567" cy="2351553"/>
          </a:xfrm>
          <a:prstGeom prst="rect">
            <a:avLst/>
          </a:prstGeom>
        </p:spPr>
      </p:pic>
      <p:sp>
        <p:nvSpPr>
          <p:cNvPr id="2" name="Tittel 1">
            <a:extLst>
              <a:ext uri="{FF2B5EF4-FFF2-40B4-BE49-F238E27FC236}">
                <a16:creationId xmlns:a16="http://schemas.microsoft.com/office/drawing/2014/main" id="{E8380041-30A0-5CB5-E462-A7F657A2714C}"/>
              </a:ext>
            </a:extLst>
          </p:cNvPr>
          <p:cNvSpPr>
            <a:spLocks noGrp="1"/>
          </p:cNvSpPr>
          <p:nvPr>
            <p:ph type="title"/>
          </p:nvPr>
        </p:nvSpPr>
        <p:spPr>
          <a:xfrm>
            <a:off x="661737" y="718428"/>
            <a:ext cx="10858500" cy="644151"/>
          </a:xfrm>
        </p:spPr>
        <p:txBody>
          <a:bodyPr/>
          <a:lstStyle/>
          <a:p>
            <a:r>
              <a:rPr lang="nb-NO"/>
              <a:t>Langtidsinstitusjoner</a:t>
            </a:r>
          </a:p>
        </p:txBody>
      </p:sp>
      <p:sp>
        <p:nvSpPr>
          <p:cNvPr id="3" name="Plassholder for tekst 2">
            <a:extLst>
              <a:ext uri="{FF2B5EF4-FFF2-40B4-BE49-F238E27FC236}">
                <a16:creationId xmlns:a16="http://schemas.microsoft.com/office/drawing/2014/main" id="{A2337F98-D8A2-12B2-BDE8-8D3CAD3EA3A6}"/>
              </a:ext>
            </a:extLst>
          </p:cNvPr>
          <p:cNvSpPr>
            <a:spLocks noGrp="1"/>
          </p:cNvSpPr>
          <p:nvPr>
            <p:ph type="body" sz="quarter" idx="11"/>
          </p:nvPr>
        </p:nvSpPr>
        <p:spPr>
          <a:xfrm>
            <a:off x="659224" y="1363702"/>
            <a:ext cx="10858500" cy="430887"/>
          </a:xfrm>
        </p:spPr>
        <p:txBody>
          <a:bodyPr/>
          <a:lstStyle/>
          <a:p>
            <a:r>
              <a:rPr lang="nb-NO"/>
              <a:t>Er modellen egnet?</a:t>
            </a:r>
          </a:p>
        </p:txBody>
      </p:sp>
      <p:sp>
        <p:nvSpPr>
          <p:cNvPr id="4" name="Plassholder for tekst 3">
            <a:extLst>
              <a:ext uri="{FF2B5EF4-FFF2-40B4-BE49-F238E27FC236}">
                <a16:creationId xmlns:a16="http://schemas.microsoft.com/office/drawing/2014/main" id="{8282753F-E612-C781-48DC-94424D6EBC93}"/>
              </a:ext>
            </a:extLst>
          </p:cNvPr>
          <p:cNvSpPr>
            <a:spLocks noGrp="1"/>
          </p:cNvSpPr>
          <p:nvPr>
            <p:ph type="body" sz="quarter" idx="10"/>
          </p:nvPr>
        </p:nvSpPr>
        <p:spPr/>
        <p:txBody>
          <a:bodyPr>
            <a:normAutofit/>
          </a:bodyPr>
          <a:lstStyle/>
          <a:p>
            <a:pPr algn="l" rtl="0" fontAlgn="base"/>
            <a:r>
              <a:rPr lang="nb-NO" sz="2200" b="0" i="0" u="none" strike="noStrike" dirty="0">
                <a:solidFill>
                  <a:srgbClr val="000000"/>
                </a:solidFill>
                <a:effectLst/>
                <a:latin typeface="Calibri"/>
                <a:ea typeface="Calibri"/>
                <a:cs typeface="Calibri"/>
              </a:rPr>
              <a:t>Modellen er utarbeidet for sykehus, men m</a:t>
            </a:r>
            <a:r>
              <a:rPr lang="nb-NO" sz="2200" dirty="0">
                <a:solidFill>
                  <a:srgbClr val="000000"/>
                </a:solidFill>
                <a:latin typeface="Calibri"/>
                <a:ea typeface="Calibri"/>
                <a:cs typeface="Calibri"/>
              </a:rPr>
              <a:t>ed</a:t>
            </a:r>
            <a:r>
              <a:rPr lang="nb-NO" sz="2200" b="0" i="0" u="none" strike="noStrike" dirty="0">
                <a:solidFill>
                  <a:srgbClr val="000000"/>
                </a:solidFill>
                <a:effectLst/>
                <a:latin typeface="Calibri"/>
                <a:ea typeface="Calibri"/>
                <a:cs typeface="Calibri"/>
              </a:rPr>
              <a:t> noen justeringer er den godt egnet for bruk i kommunale langtidsinstitusjoner.</a:t>
            </a:r>
            <a:endParaRPr lang="nb-NO" sz="2200" b="0" i="0" dirty="0">
              <a:solidFill>
                <a:srgbClr val="000000"/>
              </a:solidFill>
              <a:effectLst/>
              <a:latin typeface="Calibri"/>
              <a:ea typeface="Calibri"/>
              <a:cs typeface="Calibri"/>
            </a:endParaRPr>
          </a:p>
          <a:p>
            <a:pPr algn="l" rtl="0" fontAlgn="base">
              <a:buFont typeface="Arial" panose="020B0604020202020204" pitchFamily="34" charset="0"/>
              <a:buChar char="•"/>
            </a:pPr>
            <a:r>
              <a:rPr lang="nb-NO" sz="2200" b="0" i="0" u="none" strike="noStrike" dirty="0">
                <a:solidFill>
                  <a:srgbClr val="000000"/>
                </a:solidFill>
                <a:effectLst/>
                <a:latin typeface="Calibri"/>
                <a:ea typeface="Calibri"/>
                <a:cs typeface="Calibri"/>
              </a:rPr>
              <a:t>Ved stell og pleie av beboeren inne på rommet vil kravene til håndhygiene være som beskrevet i «4 indikasjoner for håndhygiene».</a:t>
            </a:r>
            <a:endParaRPr lang="nb-NO" sz="2200" b="0" i="0" dirty="0">
              <a:solidFill>
                <a:srgbClr val="000000"/>
              </a:solidFill>
              <a:effectLst/>
              <a:latin typeface="Calibri"/>
              <a:ea typeface="Calibri"/>
              <a:cs typeface="Calibri"/>
            </a:endParaRPr>
          </a:p>
          <a:p>
            <a:pPr algn="l" rtl="0" fontAlgn="base">
              <a:buFont typeface="Arial" panose="020B0604020202020204" pitchFamily="34" charset="0"/>
              <a:buChar char="•"/>
            </a:pPr>
            <a:r>
              <a:rPr lang="nb-NO" sz="2200" dirty="0">
                <a:solidFill>
                  <a:srgbClr val="000000"/>
                </a:solidFill>
                <a:latin typeface="Calibri"/>
                <a:ea typeface="Calibri"/>
                <a:cs typeface="Calibri"/>
              </a:rPr>
              <a:t>I </a:t>
            </a:r>
            <a:r>
              <a:rPr lang="nb-NO" sz="2200" b="0" i="0" u="none" strike="noStrike" dirty="0">
                <a:solidFill>
                  <a:srgbClr val="000000"/>
                </a:solidFill>
                <a:effectLst/>
                <a:latin typeface="Calibri"/>
                <a:ea typeface="Calibri"/>
                <a:cs typeface="Calibri"/>
              </a:rPr>
              <a:t>fellesarealer kan det være vanskelig og lite naturlig å utføre håndhygiene før og etter enhver fysisk kontakt (som klapp på skulder, hjelp til å sitte bedre i stol etc.).</a:t>
            </a:r>
            <a:endParaRPr lang="nb-NO" sz="2200" b="0" i="0" dirty="0">
              <a:solidFill>
                <a:srgbClr val="000000"/>
              </a:solidFill>
              <a:effectLst/>
              <a:latin typeface="Calibri"/>
              <a:ea typeface="Calibri"/>
              <a:cs typeface="Calibri"/>
            </a:endParaRPr>
          </a:p>
          <a:p>
            <a:pPr algn="l" rtl="0" fontAlgn="base">
              <a:buFont typeface="Arial" panose="020B0604020202020204" pitchFamily="34" charset="0"/>
              <a:buChar char="•"/>
            </a:pPr>
            <a:r>
              <a:rPr lang="nb-NO" sz="2200" dirty="0">
                <a:solidFill>
                  <a:srgbClr val="000000"/>
                </a:solidFill>
                <a:latin typeface="Calibri"/>
                <a:ea typeface="Calibri"/>
                <a:cs typeface="Calibri"/>
              </a:rPr>
              <a:t>Det er naturlig å </a:t>
            </a:r>
            <a:r>
              <a:rPr lang="nb-NO" sz="2200" b="0" i="0" u="none" strike="noStrike" dirty="0">
                <a:solidFill>
                  <a:srgbClr val="000000"/>
                </a:solidFill>
                <a:effectLst/>
                <a:latin typeface="Calibri"/>
                <a:ea typeface="Calibri"/>
                <a:cs typeface="Calibri"/>
              </a:rPr>
              <a:t>skille mellom normal, sosial omgang, og mer pleierelaterte oppgaver der det er større fare for overføring av sykdomsfremkallende mikroorganismer.</a:t>
            </a:r>
            <a:endParaRPr lang="en-US" sz="2200" b="0" i="0" dirty="0">
              <a:solidFill>
                <a:srgbClr val="000000"/>
              </a:solidFill>
              <a:effectLst/>
              <a:latin typeface="Calibri"/>
              <a:ea typeface="Calibri"/>
              <a:cs typeface="Calibri"/>
            </a:endParaRPr>
          </a:p>
          <a:p>
            <a:endParaRPr lang="nb-NO" sz="2200" dirty="0">
              <a:latin typeface="Calibri"/>
              <a:ea typeface="Calibri"/>
              <a:cs typeface="Calibri"/>
            </a:endParaRPr>
          </a:p>
        </p:txBody>
      </p:sp>
    </p:spTree>
    <p:extLst>
      <p:ext uri="{BB962C8B-B14F-4D97-AF65-F5344CB8AC3E}">
        <p14:creationId xmlns:p14="http://schemas.microsoft.com/office/powerpoint/2010/main" val="169171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BE2F9E91-198E-97CC-87F7-C454EA8CD555}"/>
              </a:ext>
            </a:extLst>
          </p:cNvPr>
          <p:cNvSpPr>
            <a:spLocks noGrp="1"/>
          </p:cNvSpPr>
          <p:nvPr>
            <p:ph type="body" idx="1"/>
          </p:nvPr>
        </p:nvSpPr>
        <p:spPr/>
        <p:txBody>
          <a:bodyPr/>
          <a:lstStyle/>
          <a:p>
            <a:r>
              <a:rPr lang="nb-NO"/>
              <a:t>Vi skal repetere flere ganger</a:t>
            </a:r>
          </a:p>
        </p:txBody>
      </p:sp>
      <p:sp>
        <p:nvSpPr>
          <p:cNvPr id="7" name="Plassholder for tekst 6">
            <a:extLst>
              <a:ext uri="{FF2B5EF4-FFF2-40B4-BE49-F238E27FC236}">
                <a16:creationId xmlns:a16="http://schemas.microsoft.com/office/drawing/2014/main" id="{EB78BCC3-BF50-E7E2-7A25-80FAFEE60010}"/>
              </a:ext>
            </a:extLst>
          </p:cNvPr>
          <p:cNvSpPr>
            <a:spLocks noGrp="1"/>
          </p:cNvSpPr>
          <p:nvPr>
            <p:ph type="body" sz="quarter" idx="14"/>
          </p:nvPr>
        </p:nvSpPr>
        <p:spPr>
          <a:xfrm>
            <a:off x="831850" y="2922766"/>
            <a:ext cx="10515600" cy="1600695"/>
          </a:xfrm>
        </p:spPr>
        <p:txBody>
          <a:bodyPr/>
          <a:lstStyle/>
          <a:p>
            <a:r>
              <a:rPr lang="nb-NO"/>
              <a:t>Observatør må ha STEINKONTROLL på begrepene</a:t>
            </a:r>
          </a:p>
        </p:txBody>
      </p:sp>
      <p:sp>
        <p:nvSpPr>
          <p:cNvPr id="6" name="Plassholder for innhold 5">
            <a:extLst>
              <a:ext uri="{FF2B5EF4-FFF2-40B4-BE49-F238E27FC236}">
                <a16:creationId xmlns:a16="http://schemas.microsoft.com/office/drawing/2014/main" id="{0CA49AA8-1063-CF45-DED3-8ED9BCAC4C1D}"/>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2748009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17455E5-3D85-2906-36EC-592A5AC7A97C}"/>
              </a:ext>
            </a:extLst>
          </p:cNvPr>
          <p:cNvSpPr>
            <a:spLocks noGrp="1"/>
          </p:cNvSpPr>
          <p:nvPr>
            <p:ph type="title"/>
          </p:nvPr>
        </p:nvSpPr>
        <p:spPr/>
        <p:txBody>
          <a:bodyPr/>
          <a:lstStyle/>
          <a:p>
            <a:r>
              <a:rPr lang="nb-NO"/>
              <a:t>Begrepene</a:t>
            </a:r>
          </a:p>
        </p:txBody>
      </p:sp>
      <p:sp>
        <p:nvSpPr>
          <p:cNvPr id="2" name="Content Placeholder 1">
            <a:extLst>
              <a:ext uri="{FF2B5EF4-FFF2-40B4-BE49-F238E27FC236}">
                <a16:creationId xmlns:a16="http://schemas.microsoft.com/office/drawing/2014/main" id="{61AF54D9-46EF-98F3-ADBD-645B052C96DF}"/>
              </a:ext>
            </a:extLst>
          </p:cNvPr>
          <p:cNvSpPr>
            <a:spLocks noGrp="1"/>
          </p:cNvSpPr>
          <p:nvPr>
            <p:ph sz="half" idx="2"/>
          </p:nvPr>
        </p:nvSpPr>
        <p:spPr>
          <a:xfrm>
            <a:off x="331788" y="2088227"/>
            <a:ext cx="3079605" cy="4608224"/>
          </a:xfrm>
        </p:spPr>
        <p:txBody>
          <a:bodyPr vert="horz" lIns="0" tIns="0" rIns="0" bIns="0" rtlCol="0" anchor="t">
            <a:normAutofit/>
          </a:bodyPr>
          <a:lstStyle/>
          <a:p>
            <a:pPr marL="360045" indent="-360045">
              <a:buFont typeface="Arial,Sans-Serif" panose="020F0502020204030204" pitchFamily="34" charset="0"/>
            </a:pPr>
            <a:r>
              <a:rPr lang="nb-NO" sz="2000" dirty="0">
                <a:solidFill>
                  <a:srgbClr val="000000"/>
                </a:solidFill>
                <a:latin typeface="Brandon Text"/>
              </a:rPr>
              <a:t>Indikasjon </a:t>
            </a:r>
            <a:endParaRPr lang="en-US" sz="2000" dirty="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Anledning </a:t>
            </a:r>
            <a:endParaRPr lang="en-US" sz="2000">
              <a:solidFill>
                <a:srgbClr val="000000"/>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Pasientsone </a:t>
            </a:r>
            <a:endParaRPr lang="en-US" sz="2000" dirty="0">
              <a:solidFill>
                <a:srgbClr val="000000"/>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Helsetjenesteområde  </a:t>
            </a:r>
            <a:r>
              <a:rPr lang="en-US" sz="2000" dirty="0">
                <a:solidFill>
                  <a:srgbClr val="000000"/>
                </a:solidFill>
                <a:latin typeface="Brandon Text"/>
              </a:rPr>
              <a:t> </a:t>
            </a:r>
            <a:endParaRPr lang="en-US" sz="200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En observasjon  </a:t>
            </a:r>
            <a:r>
              <a:rPr lang="en-US" sz="2000" dirty="0">
                <a:solidFill>
                  <a:srgbClr val="000000"/>
                </a:solidFill>
                <a:latin typeface="Brandon Text"/>
              </a:rPr>
              <a:t> </a:t>
            </a:r>
            <a:endParaRPr lang="en-US" sz="200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Ett kort  </a:t>
            </a:r>
            <a:endParaRPr lang="en-US" sz="2000" dirty="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Sesjon </a:t>
            </a:r>
            <a:endParaRPr lang="en-US" sz="2000" dirty="0">
              <a:solidFill>
                <a:srgbClr val="393C61"/>
              </a:solidFill>
              <a:latin typeface="Brandon Text"/>
            </a:endParaRPr>
          </a:p>
          <a:p>
            <a:pPr marL="360045" indent="-360045"/>
            <a:endParaRPr lang="en-US" sz="2000" dirty="0">
              <a:latin typeface="Brandon Text"/>
              <a:ea typeface="Calibri"/>
              <a:cs typeface="Calibri"/>
            </a:endParaRPr>
          </a:p>
        </p:txBody>
      </p:sp>
      <p:sp>
        <p:nvSpPr>
          <p:cNvPr id="7" name="Plassholder for tekst 6">
            <a:extLst>
              <a:ext uri="{FF2B5EF4-FFF2-40B4-BE49-F238E27FC236}">
                <a16:creationId xmlns:a16="http://schemas.microsoft.com/office/drawing/2014/main" id="{B413B0F8-4402-60C3-AE66-75B964B2F2BA}"/>
              </a:ext>
            </a:extLst>
          </p:cNvPr>
          <p:cNvSpPr>
            <a:spLocks noGrp="1"/>
          </p:cNvSpPr>
          <p:nvPr>
            <p:ph type="body" sz="quarter" idx="3"/>
          </p:nvPr>
        </p:nvSpPr>
        <p:spPr>
          <a:xfrm>
            <a:off x="813619" y="1074746"/>
            <a:ext cx="5183188" cy="823912"/>
          </a:xfrm>
        </p:spPr>
        <p:txBody>
          <a:bodyPr/>
          <a:lstStyle/>
          <a:p>
            <a:r>
              <a:rPr lang="nb-NO"/>
              <a:t>Disse må læres!</a:t>
            </a:r>
          </a:p>
        </p:txBody>
      </p:sp>
      <p:sp>
        <p:nvSpPr>
          <p:cNvPr id="3" name="Content Placeholder 2">
            <a:extLst>
              <a:ext uri="{FF2B5EF4-FFF2-40B4-BE49-F238E27FC236}">
                <a16:creationId xmlns:a16="http://schemas.microsoft.com/office/drawing/2014/main" id="{21F59FD8-AB75-CE4A-F2FC-4B67A59CF07D}"/>
              </a:ext>
            </a:extLst>
          </p:cNvPr>
          <p:cNvSpPr>
            <a:spLocks noGrp="1"/>
          </p:cNvSpPr>
          <p:nvPr>
            <p:ph sz="quarter" idx="4"/>
          </p:nvPr>
        </p:nvSpPr>
        <p:spPr>
          <a:xfrm>
            <a:off x="3378201" y="2088227"/>
            <a:ext cx="8669914" cy="4146406"/>
          </a:xfrm>
        </p:spPr>
        <p:txBody>
          <a:bodyPr vert="horz" lIns="0" tIns="0" rIns="0" bIns="0" rtlCol="0" anchor="t">
            <a:normAutofit lnSpcReduction="10000"/>
          </a:bodyPr>
          <a:lstStyle/>
          <a:p>
            <a:pPr marL="360045" indent="-360045">
              <a:buChar char="-"/>
            </a:pPr>
            <a:r>
              <a:rPr lang="nb-NO" sz="2000" dirty="0">
                <a:solidFill>
                  <a:srgbClr val="000000"/>
                </a:solidFill>
                <a:latin typeface="Brandon Text"/>
              </a:rPr>
              <a:t>årsaken til at håndhygiene skal utføres</a:t>
            </a:r>
            <a:endParaRPr lang="en-US" sz="2000" dirty="0">
              <a:solidFill>
                <a:srgbClr val="000000"/>
              </a:solidFill>
              <a:latin typeface="Brandon Text"/>
            </a:endParaRPr>
          </a:p>
          <a:p>
            <a:pPr marL="360045" indent="-360045">
              <a:buChar char="-"/>
            </a:pPr>
            <a:r>
              <a:rPr lang="nb-NO" sz="2000" dirty="0">
                <a:solidFill>
                  <a:srgbClr val="000000"/>
                </a:solidFill>
                <a:latin typeface="Brandon Text"/>
              </a:rPr>
              <a:t>når en eller flere indikasjoner er tilstede slik at det er behov for å utføre håndhygiene. </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pasienten og alle gjenstander som er tilegnet pasienten i situasjonen (seng, nattbord, iv. stativ </a:t>
            </a:r>
            <a:r>
              <a:rPr lang="nb-NO" sz="2000" err="1">
                <a:solidFill>
                  <a:srgbClr val="000000"/>
                </a:solidFill>
                <a:latin typeface="Brandon Text"/>
              </a:rPr>
              <a:t>osv</a:t>
            </a:r>
            <a:r>
              <a:rPr lang="nb-NO" sz="2000" dirty="0">
                <a:solidFill>
                  <a:srgbClr val="000000"/>
                </a:solidFill>
                <a:latin typeface="Brandon Text"/>
              </a:rPr>
              <a:t>).</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alle andre områder, inkludert andre pasienters og deres pasientsoner </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en registrert anledning</a:t>
            </a:r>
          </a:p>
          <a:p>
            <a:pPr marL="360045" indent="-360045">
              <a:buChar char="-"/>
            </a:pPr>
            <a:r>
              <a:rPr lang="nb-NO" sz="2000" dirty="0">
                <a:solidFill>
                  <a:srgbClr val="000000"/>
                </a:solidFill>
                <a:latin typeface="Brandon Text"/>
              </a:rPr>
              <a:t>en registrering i NOST (en observasjon av en anledning for håndhygiene for en person. I ett stell registreres flere anledninger/kort per person).</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en samling observasjoner ved samme avdeling gjennomført i en sammenhengende tidsperiode (ofte 20-30 minutter).</a:t>
            </a:r>
            <a:endParaRPr lang="en-US" sz="2000">
              <a:latin typeface="Brandon Text"/>
              <a:ea typeface="Calibri" panose="020F0502020204030204"/>
              <a:cs typeface="Calibri" panose="020F0502020204030204"/>
            </a:endParaRPr>
          </a:p>
        </p:txBody>
      </p:sp>
    </p:spTree>
    <p:extLst>
      <p:ext uri="{BB962C8B-B14F-4D97-AF65-F5344CB8AC3E}">
        <p14:creationId xmlns:p14="http://schemas.microsoft.com/office/powerpoint/2010/main" val="32112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E7CFE8-B3E0-4ED2-84B2-5B0538C91C52}"/>
              </a:ext>
            </a:extLst>
          </p:cNvPr>
          <p:cNvSpPr>
            <a:spLocks noGrp="1"/>
          </p:cNvSpPr>
          <p:nvPr>
            <p:ph type="title"/>
          </p:nvPr>
        </p:nvSpPr>
        <p:spPr/>
        <p:txBody>
          <a:bodyPr/>
          <a:lstStyle/>
          <a:p>
            <a:r>
              <a:rPr lang="nb-NO" b="1"/>
              <a:t>NOST – gjennomgang av løsningen</a:t>
            </a:r>
          </a:p>
        </p:txBody>
      </p:sp>
      <p:sp>
        <p:nvSpPr>
          <p:cNvPr id="4" name="Plassholder for tekst 3">
            <a:extLst>
              <a:ext uri="{FF2B5EF4-FFF2-40B4-BE49-F238E27FC236}">
                <a16:creationId xmlns:a16="http://schemas.microsoft.com/office/drawing/2014/main" id="{FEB7CE6C-1810-0FEF-2052-EB73D4FFC633}"/>
              </a:ext>
            </a:extLst>
          </p:cNvPr>
          <p:cNvSpPr>
            <a:spLocks noGrp="1"/>
          </p:cNvSpPr>
          <p:nvPr>
            <p:ph type="body" sz="quarter" idx="11"/>
          </p:nvPr>
        </p:nvSpPr>
        <p:spPr>
          <a:xfrm>
            <a:off x="659224" y="1363702"/>
            <a:ext cx="10858500" cy="276999"/>
          </a:xfrm>
        </p:spPr>
        <p:txBody>
          <a:bodyPr/>
          <a:lstStyle/>
          <a:p>
            <a:r>
              <a:rPr lang="nb-NO" sz="1800" b="0" i="0" u="none" strike="noStrike">
                <a:solidFill>
                  <a:srgbClr val="EE756A"/>
                </a:solidFill>
                <a:effectLst/>
                <a:latin typeface="Calibri" panose="020F0502020204030204" pitchFamily="34" charset="0"/>
              </a:rPr>
              <a:t>4 Indikasjoner, Smykker, klokker og negler, Hansker, Beskyttelsesutstyr</a:t>
            </a:r>
            <a:endParaRPr lang="nb-NO"/>
          </a:p>
        </p:txBody>
      </p:sp>
      <p:pic>
        <p:nvPicPr>
          <p:cNvPr id="2052" name="Picture 4">
            <a:extLst>
              <a:ext uri="{FF2B5EF4-FFF2-40B4-BE49-F238E27FC236}">
                <a16:creationId xmlns:a16="http://schemas.microsoft.com/office/drawing/2014/main" id="{B01F4285-4693-44F8-9F0E-2D0B5CB1F1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7368" y="2226762"/>
            <a:ext cx="1640486" cy="33361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4451802-59B4-45A2-8670-2596A3ADCC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6378" y="2122897"/>
            <a:ext cx="1936881" cy="35287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957E2A0-553E-4D35-862E-0248257BA5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3458" y="2158183"/>
            <a:ext cx="1918877" cy="34934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A611A0C7-5C83-4A4F-A9D1-DFCAC28ECA1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27444" y="2219217"/>
            <a:ext cx="1677309" cy="334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D2EDFE-E413-1F36-D7BE-D7B9401B5F07}"/>
              </a:ext>
            </a:extLst>
          </p:cNvPr>
          <p:cNvSpPr>
            <a:spLocks noGrp="1"/>
          </p:cNvSpPr>
          <p:nvPr>
            <p:ph type="title"/>
          </p:nvPr>
        </p:nvSpPr>
        <p:spPr/>
        <p:txBody>
          <a:bodyPr/>
          <a:lstStyle/>
          <a:p>
            <a:r>
              <a:rPr lang="nb-NO"/>
              <a:t>Innledning</a:t>
            </a:r>
          </a:p>
        </p:txBody>
      </p:sp>
      <p:sp>
        <p:nvSpPr>
          <p:cNvPr id="3" name="Plassholder for tekst 2">
            <a:extLst>
              <a:ext uri="{FF2B5EF4-FFF2-40B4-BE49-F238E27FC236}">
                <a16:creationId xmlns:a16="http://schemas.microsoft.com/office/drawing/2014/main" id="{B10A8F56-EBCD-B492-9AC5-80952E630CE4}"/>
              </a:ext>
            </a:extLst>
          </p:cNvPr>
          <p:cNvSpPr>
            <a:spLocks noGrp="1"/>
          </p:cNvSpPr>
          <p:nvPr>
            <p:ph type="body" sz="quarter" idx="11"/>
          </p:nvPr>
        </p:nvSpPr>
        <p:spPr/>
        <p:txBody>
          <a:bodyPr/>
          <a:lstStyle/>
          <a:p>
            <a:r>
              <a:rPr lang="nb-NO"/>
              <a:t>To grensesnitt</a:t>
            </a:r>
          </a:p>
        </p:txBody>
      </p:sp>
      <p:sp>
        <p:nvSpPr>
          <p:cNvPr id="4" name="Plassholder for tekst 3">
            <a:extLst>
              <a:ext uri="{FF2B5EF4-FFF2-40B4-BE49-F238E27FC236}">
                <a16:creationId xmlns:a16="http://schemas.microsoft.com/office/drawing/2014/main" id="{B1725D9A-E363-9D54-60D9-A75826D2D521}"/>
              </a:ext>
            </a:extLst>
          </p:cNvPr>
          <p:cNvSpPr>
            <a:spLocks noGrp="1"/>
          </p:cNvSpPr>
          <p:nvPr>
            <p:ph type="body" sz="quarter" idx="10"/>
          </p:nvPr>
        </p:nvSpPr>
        <p:spPr/>
        <p:txBody>
          <a:bodyPr>
            <a:normAutofit/>
          </a:bodyPr>
          <a:lstStyle/>
          <a:p>
            <a:pPr algn="l" rtl="0" fontAlgn="base"/>
            <a:r>
              <a:rPr lang="nb-NO" sz="2400" b="0" i="0" u="none" strike="noStrike">
                <a:solidFill>
                  <a:srgbClr val="000000"/>
                </a:solidFill>
                <a:effectLst/>
              </a:rPr>
              <a:t>Det finnes to grensesnitt i NOST.</a:t>
            </a:r>
            <a:r>
              <a:rPr lang="nb-NO" sz="2400" b="0" i="0">
                <a:solidFill>
                  <a:srgbClr val="000000"/>
                </a:solidFill>
                <a:effectLst/>
              </a:rPr>
              <a:t>​</a:t>
            </a:r>
          </a:p>
          <a:p>
            <a:pPr marL="0" indent="0" algn="l" rtl="0" fontAlgn="base">
              <a:buNone/>
            </a:pPr>
            <a:endParaRPr lang="nb-NO" sz="2400" b="0" i="0">
              <a:solidFill>
                <a:srgbClr val="000000"/>
              </a:solidFill>
              <a:effectLst/>
            </a:endParaRPr>
          </a:p>
          <a:p>
            <a:pPr algn="l" rtl="0" fontAlgn="base">
              <a:buFont typeface="Arial" panose="020B0604020202020204" pitchFamily="34" charset="0"/>
              <a:buChar char="•"/>
            </a:pPr>
            <a:r>
              <a:rPr lang="nb-NO" sz="2400" b="0" i="0" u="none" strike="noStrike">
                <a:solidFill>
                  <a:srgbClr val="000000"/>
                </a:solidFill>
                <a:effectLst/>
              </a:rPr>
              <a:t>En side som benyttes når man observerer: </a:t>
            </a:r>
            <a:r>
              <a:rPr lang="nb-NO" sz="2400" b="0" i="0" u="sng" strike="noStrike">
                <a:solidFill>
                  <a:srgbClr val="BF1E54"/>
                </a:solidFill>
                <a:effectLst/>
                <a:hlinkClick r:id="rId2"/>
              </a:rPr>
              <a:t>https://nost.fhi.no</a:t>
            </a:r>
            <a:r>
              <a:rPr lang="nb-NO" sz="2400" b="0" i="0">
                <a:solidFill>
                  <a:srgbClr val="000000"/>
                </a:solidFill>
                <a:effectLst/>
              </a:rPr>
              <a:t>​</a:t>
            </a:r>
          </a:p>
          <a:p>
            <a:pPr algn="l" rtl="0" fontAlgn="base">
              <a:buFont typeface="Arial" panose="020B0604020202020204" pitchFamily="34" charset="0"/>
              <a:buChar char="•"/>
            </a:pPr>
            <a:r>
              <a:rPr lang="nb-NO" sz="2400" b="0" i="0" u="none" strike="noStrike">
                <a:solidFill>
                  <a:srgbClr val="000000"/>
                </a:solidFill>
                <a:effectLst/>
              </a:rPr>
              <a:t>En side som benyttes av koordinatorer for å administrere løsningen: </a:t>
            </a:r>
            <a:r>
              <a:rPr lang="nb-NO" sz="2400" b="0" i="0" u="sng" strike="noStrike">
                <a:solidFill>
                  <a:srgbClr val="BF1E54"/>
                </a:solidFill>
                <a:effectLst/>
                <a:hlinkClick r:id="rId3"/>
              </a:rPr>
              <a:t>https://admin-nost.fhi.no</a:t>
            </a:r>
            <a:endParaRPr lang="nb-NO" sz="2400" b="0" i="0">
              <a:solidFill>
                <a:srgbClr val="000000"/>
              </a:solidFill>
              <a:effectLst/>
            </a:endParaRPr>
          </a:p>
          <a:p>
            <a:endParaRPr lang="nb-NO" sz="2400"/>
          </a:p>
        </p:txBody>
      </p:sp>
    </p:spTree>
    <p:extLst>
      <p:ext uri="{BB962C8B-B14F-4D97-AF65-F5344CB8AC3E}">
        <p14:creationId xmlns:p14="http://schemas.microsoft.com/office/powerpoint/2010/main" val="855787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1E0829-0CB0-0FE3-0998-099A95C943E3}"/>
              </a:ext>
            </a:extLst>
          </p:cNvPr>
          <p:cNvSpPr>
            <a:spLocks noGrp="1"/>
          </p:cNvSpPr>
          <p:nvPr>
            <p:ph type="title"/>
          </p:nvPr>
        </p:nvSpPr>
        <p:spPr/>
        <p:txBody>
          <a:bodyPr/>
          <a:lstStyle/>
          <a:p>
            <a:r>
              <a:rPr lang="nb-NO" sz="4800" b="1" i="0" u="none" strike="noStrike">
                <a:solidFill>
                  <a:srgbClr val="3A3B63"/>
                </a:solidFill>
                <a:effectLst/>
                <a:latin typeface="Calibri" panose="020F0502020204030204" pitchFamily="34" charset="0"/>
              </a:rPr>
              <a:t>Opprettelse av brukere og innlogging</a:t>
            </a:r>
            <a:r>
              <a:rPr lang="nb-NO" sz="4800" b="0" i="0">
                <a:solidFill>
                  <a:srgbClr val="000000"/>
                </a:solidFill>
                <a:effectLst/>
                <a:latin typeface="Calibri" panose="020F0502020204030204" pitchFamily="34" charset="0"/>
              </a:rPr>
              <a:t>​</a:t>
            </a:r>
            <a:endParaRPr lang="nb-NO" sz="9600"/>
          </a:p>
        </p:txBody>
      </p:sp>
      <p:sp>
        <p:nvSpPr>
          <p:cNvPr id="5" name="Plassholder for tekst 4">
            <a:extLst>
              <a:ext uri="{FF2B5EF4-FFF2-40B4-BE49-F238E27FC236}">
                <a16:creationId xmlns:a16="http://schemas.microsoft.com/office/drawing/2014/main" id="{256A9B1F-48EA-590C-32C4-24EDF05E7AC3}"/>
              </a:ext>
            </a:extLst>
          </p:cNvPr>
          <p:cNvSpPr>
            <a:spLocks noGrp="1"/>
          </p:cNvSpPr>
          <p:nvPr>
            <p:ph type="body" idx="1"/>
          </p:nvPr>
        </p:nvSpPr>
        <p:spPr/>
        <p:txBody>
          <a:bodyPr/>
          <a:lstStyle/>
          <a:p>
            <a:r>
              <a:rPr lang="nb-NO"/>
              <a:t>Koordinator</a:t>
            </a:r>
          </a:p>
        </p:txBody>
      </p:sp>
      <p:sp>
        <p:nvSpPr>
          <p:cNvPr id="6" name="Plassholder for innhold 5">
            <a:extLst>
              <a:ext uri="{FF2B5EF4-FFF2-40B4-BE49-F238E27FC236}">
                <a16:creationId xmlns:a16="http://schemas.microsoft.com/office/drawing/2014/main" id="{6356085C-D5A4-935B-555F-17EC0008503A}"/>
              </a:ext>
            </a:extLst>
          </p:cNvPr>
          <p:cNvSpPr>
            <a:spLocks noGrp="1"/>
          </p:cNvSpPr>
          <p:nvPr>
            <p:ph sz="half" idx="2"/>
          </p:nvPr>
        </p:nvSpPr>
        <p:spPr/>
        <p:txBody>
          <a:bodyPr>
            <a:normAutofit/>
          </a:bodyPr>
          <a:lstStyle/>
          <a:p>
            <a:pPr algn="l" rtl="0" fontAlgn="base"/>
            <a:r>
              <a:rPr lang="nb-NO" sz="2000" b="0" i="0" u="none" strike="noStrike">
                <a:solidFill>
                  <a:srgbClr val="000000"/>
                </a:solidFill>
                <a:effectLst/>
              </a:rPr>
              <a:t>Forespørsel sendes til FHI via mail til </a:t>
            </a:r>
            <a:r>
              <a:rPr lang="nb-NO" sz="2000" b="0" i="0" u="sng" strike="noStrike">
                <a:solidFill>
                  <a:srgbClr val="0563C1"/>
                </a:solidFill>
                <a:effectLst/>
                <a:hlinkClick r:id="rId2"/>
              </a:rPr>
              <a:t>nost@fhi.no</a:t>
            </a:r>
            <a:r>
              <a:rPr lang="nb-NO" sz="2000" b="0" i="0" u="none" strike="noStrike">
                <a:solidFill>
                  <a:srgbClr val="000000"/>
                </a:solidFill>
                <a:effectLst/>
              </a:rPr>
              <a:t> om opprettelse av koordinator:</a:t>
            </a:r>
            <a:r>
              <a:rPr lang="en-US" sz="2000" b="0" i="0">
                <a:solidFill>
                  <a:srgbClr val="000000"/>
                </a:solidFill>
                <a:effectLst/>
              </a:rPr>
              <a:t>​</a:t>
            </a:r>
            <a:endParaRPr lang="en-US" sz="3200" b="0" i="0">
              <a:solidFill>
                <a:srgbClr val="000000"/>
              </a:solidFill>
              <a:effectLst/>
            </a:endParaRPr>
          </a:p>
          <a:p>
            <a:pPr lvl="1" fontAlgn="base">
              <a:buFont typeface="Arial" panose="020B0604020202020204" pitchFamily="34" charset="0"/>
              <a:buChar char="•"/>
            </a:pPr>
            <a:r>
              <a:rPr lang="nb-NO" b="0" i="0" u="none" strike="noStrike">
                <a:solidFill>
                  <a:srgbClr val="000000"/>
                </a:solidFill>
                <a:effectLst/>
              </a:rPr>
              <a:t>Navn på foretak</a:t>
            </a:r>
            <a:r>
              <a:rPr lang="en-US" b="0" i="0">
                <a:solidFill>
                  <a:srgbClr val="000000"/>
                </a:solidFill>
                <a:effectLst/>
              </a:rPr>
              <a:t>​</a:t>
            </a:r>
          </a:p>
          <a:p>
            <a:pPr lvl="1" fontAlgn="base">
              <a:buFont typeface="Arial" panose="020B0604020202020204" pitchFamily="34" charset="0"/>
              <a:buChar char="•"/>
            </a:pPr>
            <a:r>
              <a:rPr lang="nb-NO" b="0" i="0" u="none" strike="noStrike">
                <a:solidFill>
                  <a:srgbClr val="000000"/>
                </a:solidFill>
                <a:effectLst/>
              </a:rPr>
              <a:t>Navn på koordinator, samt fødselsdato og HPR nummer</a:t>
            </a:r>
            <a:r>
              <a:rPr lang="en-US" b="0" i="0">
                <a:solidFill>
                  <a:srgbClr val="000000"/>
                </a:solidFill>
                <a:effectLst/>
              </a:rPr>
              <a:t>​</a:t>
            </a:r>
            <a:endParaRPr lang="nb-NO" b="0" i="0">
              <a:solidFill>
                <a:srgbClr val="000000"/>
              </a:solidFill>
              <a:effectLst/>
            </a:endParaRPr>
          </a:p>
          <a:p>
            <a:pPr algn="l" rtl="0" fontAlgn="base"/>
            <a:r>
              <a:rPr lang="nb-NO" sz="2000" b="0" i="0" u="none" strike="noStrike">
                <a:solidFill>
                  <a:srgbClr val="000000"/>
                </a:solidFill>
                <a:effectLst/>
              </a:rPr>
              <a:t>FHI- administrator oppretter bruker</a:t>
            </a:r>
          </a:p>
          <a:p>
            <a:pPr algn="l" rtl="0" fontAlgn="base"/>
            <a:r>
              <a:rPr lang="nb-NO" sz="2000" b="0" i="0" u="none" strike="noStrike">
                <a:solidFill>
                  <a:srgbClr val="000000"/>
                </a:solidFill>
                <a:effectLst/>
              </a:rPr>
              <a:t>Koordinator logger seg inn via Bank ID</a:t>
            </a:r>
          </a:p>
          <a:p>
            <a:pPr algn="l" rtl="0" fontAlgn="base"/>
            <a:r>
              <a:rPr lang="nb-NO" sz="2000" b="0" i="0" u="none" strike="noStrike">
                <a:solidFill>
                  <a:srgbClr val="000000"/>
                </a:solidFill>
                <a:effectLst/>
              </a:rPr>
              <a:t>Koordinator kan så legge til flere koordinatorer ved eget foretak via administrasjons grensesnittet</a:t>
            </a:r>
            <a:endParaRPr lang="en-US" sz="3200" b="0" i="0">
              <a:solidFill>
                <a:srgbClr val="000000"/>
              </a:solidFill>
              <a:effectLst/>
            </a:endParaRPr>
          </a:p>
          <a:p>
            <a:endParaRPr lang="nb-NO" sz="3200"/>
          </a:p>
        </p:txBody>
      </p:sp>
      <p:sp>
        <p:nvSpPr>
          <p:cNvPr id="7" name="Plassholder for tekst 6">
            <a:extLst>
              <a:ext uri="{FF2B5EF4-FFF2-40B4-BE49-F238E27FC236}">
                <a16:creationId xmlns:a16="http://schemas.microsoft.com/office/drawing/2014/main" id="{DC6AFCBF-0885-B64A-4BAD-14A2105960E2}"/>
              </a:ext>
            </a:extLst>
          </p:cNvPr>
          <p:cNvSpPr>
            <a:spLocks noGrp="1"/>
          </p:cNvSpPr>
          <p:nvPr>
            <p:ph type="body" sz="quarter" idx="3"/>
          </p:nvPr>
        </p:nvSpPr>
        <p:spPr/>
        <p:txBody>
          <a:bodyPr/>
          <a:lstStyle/>
          <a:p>
            <a:r>
              <a:rPr lang="nb-NO"/>
              <a:t>Observatør</a:t>
            </a:r>
          </a:p>
        </p:txBody>
      </p:sp>
      <p:sp>
        <p:nvSpPr>
          <p:cNvPr id="8" name="Plassholder for innhold 7">
            <a:extLst>
              <a:ext uri="{FF2B5EF4-FFF2-40B4-BE49-F238E27FC236}">
                <a16:creationId xmlns:a16="http://schemas.microsoft.com/office/drawing/2014/main" id="{1825DC94-4BBF-9A74-1C6B-7536E9DF8D47}"/>
              </a:ext>
            </a:extLst>
          </p:cNvPr>
          <p:cNvSpPr>
            <a:spLocks noGrp="1"/>
          </p:cNvSpPr>
          <p:nvPr>
            <p:ph sz="quarter" idx="4"/>
          </p:nvPr>
        </p:nvSpPr>
        <p:spPr/>
        <p:txBody>
          <a:bodyPr>
            <a:normAutofit/>
          </a:bodyPr>
          <a:lstStyle/>
          <a:p>
            <a:pPr algn="l" rtl="0" fontAlgn="base"/>
            <a:r>
              <a:rPr lang="nb-NO" sz="2000" b="0" i="0" u="none" strike="noStrike">
                <a:solidFill>
                  <a:srgbClr val="000000"/>
                </a:solidFill>
                <a:effectLst/>
              </a:rPr>
              <a:t>Observatør logger seg inn på nost.fhi.no med bank id og sender forespørsel til eget foretak (koordinator) om å opprette bruker</a:t>
            </a:r>
          </a:p>
          <a:p>
            <a:pPr algn="l" rtl="0" fontAlgn="base"/>
            <a:r>
              <a:rPr lang="nb-NO" sz="2000">
                <a:solidFill>
                  <a:srgbClr val="000000"/>
                </a:solidFill>
              </a:rPr>
              <a:t>K</a:t>
            </a:r>
            <a:r>
              <a:rPr lang="nb-NO" sz="2000" b="0" i="0" u="none" strike="noStrike">
                <a:solidFill>
                  <a:srgbClr val="000000"/>
                </a:solidFill>
                <a:effectLst/>
              </a:rPr>
              <a:t>oordinator godkjenner fra administrasjons grensesnittet</a:t>
            </a:r>
            <a:endParaRPr lang="en-US" sz="2000" b="0" i="0">
              <a:solidFill>
                <a:srgbClr val="000000"/>
              </a:solidFill>
              <a:effectLst/>
            </a:endParaRPr>
          </a:p>
          <a:p>
            <a:pPr algn="l" rtl="0" fontAlgn="base"/>
            <a:r>
              <a:rPr lang="nb-NO" sz="2000" b="0" i="0" u="none" strike="noStrike">
                <a:solidFill>
                  <a:srgbClr val="000000"/>
                </a:solidFill>
                <a:effectLst/>
              </a:rPr>
              <a:t>ELLER Koordinator legger inn opplysninger om observatør og oppretter bruker selv</a:t>
            </a:r>
            <a:endParaRPr lang="en-US" sz="3200" b="0" i="0">
              <a:solidFill>
                <a:srgbClr val="000000"/>
              </a:solidFill>
              <a:effectLst/>
            </a:endParaRPr>
          </a:p>
          <a:p>
            <a:pPr algn="l" rtl="0" fontAlgn="base"/>
            <a:r>
              <a:rPr lang="nb-NO" sz="2000" b="0" i="0" u="none" strike="noStrike">
                <a:solidFill>
                  <a:srgbClr val="000000"/>
                </a:solidFill>
                <a:effectLst/>
              </a:rPr>
              <a:t>Observatøren logger så på igjen med Bank ID når bruker er godkjent</a:t>
            </a:r>
            <a:endParaRPr lang="en-US" sz="3200" b="0" i="0">
              <a:solidFill>
                <a:srgbClr val="000000"/>
              </a:solidFill>
              <a:effectLst/>
            </a:endParaRPr>
          </a:p>
          <a:p>
            <a:endParaRPr lang="nb-NO" sz="3200"/>
          </a:p>
        </p:txBody>
      </p:sp>
    </p:spTree>
    <p:extLst>
      <p:ext uri="{BB962C8B-B14F-4D97-AF65-F5344CB8AC3E}">
        <p14:creationId xmlns:p14="http://schemas.microsoft.com/office/powerpoint/2010/main" val="3906242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E45003C-F2B3-059E-25E1-D8D4770935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2" y="588757"/>
            <a:ext cx="2880423" cy="5550815"/>
          </a:xfrm>
          <a:prstGeom prst="rect">
            <a:avLst/>
          </a:prstGeom>
        </p:spPr>
      </p:pic>
      <p:pic>
        <p:nvPicPr>
          <p:cNvPr id="10" name="Bilde 9">
            <a:extLst>
              <a:ext uri="{FF2B5EF4-FFF2-40B4-BE49-F238E27FC236}">
                <a16:creationId xmlns:a16="http://schemas.microsoft.com/office/drawing/2014/main" id="{12BE81C8-458C-79E2-D059-C40B7F39D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2711" y="588756"/>
            <a:ext cx="2842654" cy="5550816"/>
          </a:xfrm>
          <a:prstGeom prst="rect">
            <a:avLst/>
          </a:prstGeom>
        </p:spPr>
      </p:pic>
      <p:pic>
        <p:nvPicPr>
          <p:cNvPr id="12" name="Bilde 11">
            <a:extLst>
              <a:ext uri="{FF2B5EF4-FFF2-40B4-BE49-F238E27FC236}">
                <a16:creationId xmlns:a16="http://schemas.microsoft.com/office/drawing/2014/main" id="{82260F13-04DF-75C3-93C2-E09AF103F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7865" y="588757"/>
            <a:ext cx="2744842" cy="5550815"/>
          </a:xfrm>
          <a:prstGeom prst="rect">
            <a:avLst/>
          </a:prstGeom>
        </p:spPr>
      </p:pic>
      <p:pic>
        <p:nvPicPr>
          <p:cNvPr id="14" name="Bilde 13">
            <a:extLst>
              <a:ext uri="{FF2B5EF4-FFF2-40B4-BE49-F238E27FC236}">
                <a16:creationId xmlns:a16="http://schemas.microsoft.com/office/drawing/2014/main" id="{709C83B0-B4B4-B117-7215-946C081C80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8263" y="588756"/>
            <a:ext cx="2742187" cy="5550815"/>
          </a:xfrm>
          <a:prstGeom prst="rect">
            <a:avLst/>
          </a:prstGeom>
        </p:spPr>
      </p:pic>
    </p:spTree>
    <p:extLst>
      <p:ext uri="{BB962C8B-B14F-4D97-AF65-F5344CB8AC3E}">
        <p14:creationId xmlns:p14="http://schemas.microsoft.com/office/powerpoint/2010/main" val="282738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B1391FE4-4C0E-85C5-765C-EEDC8BDCFCB5}"/>
              </a:ext>
            </a:extLst>
          </p:cNvPr>
          <p:cNvSpPr>
            <a:spLocks noGrp="1"/>
          </p:cNvSpPr>
          <p:nvPr>
            <p:ph type="body" idx="1"/>
          </p:nvPr>
        </p:nvSpPr>
        <p:spPr>
          <a:xfrm>
            <a:off x="839788" y="1726133"/>
            <a:ext cx="4749643" cy="823912"/>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92500" lnSpcReduction="20000"/>
          </a:bodyPr>
          <a:lstStyle/>
          <a:p>
            <a:r>
              <a:rPr lang="nb-NO">
                <a:latin typeface="Brandon Text"/>
              </a:rPr>
              <a:t>Verktøy for lokalt forbedringsarbeid</a:t>
            </a:r>
          </a:p>
        </p:txBody>
      </p:sp>
      <p:sp>
        <p:nvSpPr>
          <p:cNvPr id="6" name="Plassholder for innhold 5">
            <a:extLst>
              <a:ext uri="{FF2B5EF4-FFF2-40B4-BE49-F238E27FC236}">
                <a16:creationId xmlns:a16="http://schemas.microsoft.com/office/drawing/2014/main" id="{2EB2E0E0-6C2E-E92E-3C48-E7C64847E0D8}"/>
              </a:ext>
            </a:extLst>
          </p:cNvPr>
          <p:cNvSpPr>
            <a:spLocks noGrp="1"/>
          </p:cNvSpPr>
          <p:nvPr>
            <p:ph sz="half" idx="2"/>
          </p:nvPr>
        </p:nvSpPr>
        <p:spPr>
          <a:xfrm>
            <a:off x="839788" y="2550045"/>
            <a:ext cx="4749643" cy="3684588"/>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lstStyle/>
          <a:p>
            <a:pPr algn="l" rtl="0" fontAlgn="base">
              <a:buFont typeface="Arial" panose="020B0604020202020204" pitchFamily="34" charset="0"/>
              <a:buChar char="•"/>
            </a:pPr>
            <a:r>
              <a:rPr lang="nb-NO" sz="1800" b="0" i="0" u="none" strike="noStrike">
                <a:solidFill>
                  <a:srgbClr val="000000"/>
                </a:solidFill>
                <a:effectLst/>
                <a:latin typeface="Brandon Text"/>
              </a:rPr>
              <a:t>Kartlegge lokal etterlevelse</a:t>
            </a:r>
            <a:r>
              <a:rPr lang="en-US" sz="1800" b="0" i="0">
                <a:solidFill>
                  <a:srgbClr val="000000"/>
                </a:solidFill>
                <a:effectLst/>
                <a:latin typeface="Brandon Text"/>
              </a:rPr>
              <a:t>​</a:t>
            </a:r>
            <a:endParaRPr lang="en-US" b="0" i="0">
              <a:solidFill>
                <a:srgbClr val="000000"/>
              </a:solidFill>
              <a:effectLst/>
              <a:latin typeface="Brandon Text"/>
            </a:endParaRPr>
          </a:p>
          <a:p>
            <a:pPr algn="l" rtl="0" fontAlgn="base">
              <a:buFont typeface="Arial" panose="020B0604020202020204" pitchFamily="34" charset="0"/>
              <a:buChar char="•"/>
            </a:pPr>
            <a:r>
              <a:rPr lang="nb-NO" sz="1800" b="0" i="0" u="none" strike="noStrike">
                <a:solidFill>
                  <a:srgbClr val="000000"/>
                </a:solidFill>
                <a:effectLst/>
                <a:latin typeface="Brandon Text"/>
              </a:rPr>
              <a:t>Avdekke lokale forbedringsområder </a:t>
            </a:r>
            <a:r>
              <a:rPr lang="en-US" sz="1800" b="0" i="0">
                <a:solidFill>
                  <a:srgbClr val="000000"/>
                </a:solidFill>
                <a:effectLst/>
                <a:latin typeface="Brandon Text"/>
              </a:rPr>
              <a:t>​</a:t>
            </a:r>
            <a:endParaRPr lang="en-US" b="0" i="0">
              <a:solidFill>
                <a:srgbClr val="000000"/>
              </a:solidFill>
              <a:effectLst/>
              <a:latin typeface="Brandon Text"/>
            </a:endParaRPr>
          </a:p>
          <a:p>
            <a:pPr algn="l" rtl="0" fontAlgn="base">
              <a:buFont typeface="Arial" panose="020B0604020202020204" pitchFamily="34" charset="0"/>
              <a:buChar char="•"/>
            </a:pPr>
            <a:r>
              <a:rPr lang="nb-NO" sz="1800" b="0" i="0" u="none" strike="noStrike">
                <a:solidFill>
                  <a:srgbClr val="000000"/>
                </a:solidFill>
                <a:effectLst/>
                <a:latin typeface="Brandon Text"/>
              </a:rPr>
              <a:t>Følge effekten av forbedringstiltak </a:t>
            </a:r>
            <a:r>
              <a:rPr lang="en-US" sz="1800" b="0" i="0">
                <a:solidFill>
                  <a:srgbClr val="000000"/>
                </a:solidFill>
                <a:effectLst/>
                <a:latin typeface="Brandon Text"/>
              </a:rPr>
              <a:t>​</a:t>
            </a:r>
            <a:endParaRPr lang="en-US" b="0" i="0">
              <a:solidFill>
                <a:srgbClr val="000000"/>
              </a:solidFill>
              <a:effectLst/>
              <a:latin typeface="Brandon Text"/>
            </a:endParaRPr>
          </a:p>
          <a:p>
            <a:pPr algn="l" rtl="0" fontAlgn="base">
              <a:buFont typeface="Arial" panose="020B0604020202020204" pitchFamily="34" charset="0"/>
              <a:buChar char="•"/>
            </a:pPr>
            <a:r>
              <a:rPr lang="nb-NO" sz="1800" b="0" i="0" u="none" strike="noStrike">
                <a:solidFill>
                  <a:srgbClr val="000000"/>
                </a:solidFill>
                <a:effectLst/>
                <a:latin typeface="Brandon Text"/>
              </a:rPr>
              <a:t>Feedback direkte til gjeldende enhet </a:t>
            </a:r>
            <a:r>
              <a:rPr lang="en-US" sz="1800" b="0" i="0">
                <a:solidFill>
                  <a:srgbClr val="000000"/>
                </a:solidFill>
                <a:effectLst/>
                <a:latin typeface="Brandon Text"/>
              </a:rPr>
              <a:t>​</a:t>
            </a:r>
            <a:endParaRPr lang="en-US" b="0" i="0">
              <a:solidFill>
                <a:srgbClr val="000000"/>
              </a:solidFill>
              <a:effectLst/>
              <a:latin typeface="Brandon Text"/>
            </a:endParaRPr>
          </a:p>
          <a:p>
            <a:pPr algn="l" rtl="0" fontAlgn="base">
              <a:buFont typeface="Arial" panose="020B0604020202020204" pitchFamily="34" charset="0"/>
              <a:buChar char="•"/>
            </a:pPr>
            <a:r>
              <a:rPr lang="nb-NO" sz="1800" b="0" i="0" u="none" strike="noStrike">
                <a:solidFill>
                  <a:srgbClr val="000000"/>
                </a:solidFill>
                <a:effectLst/>
                <a:latin typeface="Brandon Text"/>
              </a:rPr>
              <a:t>Standardisere opplæring i håndhygiene og kontroll av etterlevelse </a:t>
            </a:r>
            <a:endParaRPr lang="en-US" b="0" i="0">
              <a:solidFill>
                <a:srgbClr val="000000"/>
              </a:solidFill>
              <a:effectLst/>
              <a:latin typeface="Brandon Text"/>
            </a:endParaRPr>
          </a:p>
          <a:p>
            <a:endParaRPr lang="nb-NO">
              <a:latin typeface="Brandon Text"/>
            </a:endParaRPr>
          </a:p>
        </p:txBody>
      </p:sp>
      <p:sp>
        <p:nvSpPr>
          <p:cNvPr id="3" name="Plassholder for tekst 2">
            <a:extLst>
              <a:ext uri="{FF2B5EF4-FFF2-40B4-BE49-F238E27FC236}">
                <a16:creationId xmlns:a16="http://schemas.microsoft.com/office/drawing/2014/main" id="{E9BE5A3B-00D8-BD1A-F947-4D64139A5010}"/>
              </a:ext>
            </a:extLst>
          </p:cNvPr>
          <p:cNvSpPr>
            <a:spLocks noGrp="1"/>
          </p:cNvSpPr>
          <p:nvPr>
            <p:ph type="body" sz="quarter" idx="3"/>
          </p:nvPr>
        </p:nvSpPr>
        <p:spPr>
          <a:xfrm>
            <a:off x="6458754" y="1726133"/>
            <a:ext cx="4896634" cy="823912"/>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lstStyle/>
          <a:p>
            <a:r>
              <a:rPr lang="nb-NO">
                <a:latin typeface="Brandon Text"/>
              </a:rPr>
              <a:t>Samle nasjonale data</a:t>
            </a:r>
          </a:p>
        </p:txBody>
      </p:sp>
      <p:sp>
        <p:nvSpPr>
          <p:cNvPr id="7" name="Plassholder for innhold 6">
            <a:extLst>
              <a:ext uri="{FF2B5EF4-FFF2-40B4-BE49-F238E27FC236}">
                <a16:creationId xmlns:a16="http://schemas.microsoft.com/office/drawing/2014/main" id="{A187417D-64B0-9D9A-5615-EA9698129708}"/>
              </a:ext>
            </a:extLst>
          </p:cNvPr>
          <p:cNvSpPr>
            <a:spLocks noGrp="1"/>
          </p:cNvSpPr>
          <p:nvPr>
            <p:ph sz="quarter" idx="4"/>
          </p:nvPr>
        </p:nvSpPr>
        <p:spPr>
          <a:xfrm>
            <a:off x="6458754" y="2550045"/>
            <a:ext cx="4896633" cy="3684588"/>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rtlCol="0" anchor="t">
            <a:normAutofit/>
          </a:bodyPr>
          <a:lstStyle/>
          <a:p>
            <a:pPr marL="360045" indent="-360045" algn="l" rtl="0" fontAlgn="base">
              <a:buFont typeface="Arial" panose="020B0604020202020204" pitchFamily="34" charset="0"/>
              <a:buChar char="•"/>
            </a:pPr>
            <a:r>
              <a:rPr lang="nb-NO" sz="1800" b="0" i="0" u="none" strike="noStrike">
                <a:solidFill>
                  <a:srgbClr val="000000"/>
                </a:solidFill>
                <a:effectLst/>
                <a:latin typeface="Brandon Text"/>
                <a:cs typeface="Calibri"/>
              </a:rPr>
              <a:t>Nasjonale</a:t>
            </a:r>
            <a:r>
              <a:rPr lang="en-US" sz="1800" b="0" i="0" u="none" strike="noStrike">
                <a:solidFill>
                  <a:srgbClr val="000000"/>
                </a:solidFill>
                <a:effectLst/>
                <a:latin typeface="Brandon Text"/>
                <a:cs typeface="Calibri"/>
              </a:rPr>
              <a:t> data </a:t>
            </a:r>
            <a:r>
              <a:rPr lang="nb-NO" sz="1800" b="0" i="0" u="none" strike="noStrike">
                <a:solidFill>
                  <a:srgbClr val="000000"/>
                </a:solidFill>
                <a:effectLst/>
                <a:latin typeface="Brandon Text"/>
                <a:cs typeface="Calibri"/>
              </a:rPr>
              <a:t>og</a:t>
            </a:r>
            <a:r>
              <a:rPr lang="en-US" sz="1800" b="0" i="0" u="none" strike="noStrike">
                <a:solidFill>
                  <a:srgbClr val="000000"/>
                </a:solidFill>
                <a:effectLst/>
                <a:latin typeface="Brandon Text"/>
                <a:cs typeface="Calibri"/>
              </a:rPr>
              <a:t> </a:t>
            </a:r>
            <a:r>
              <a:rPr lang="nb-NO" sz="1800" b="0" i="0" u="none" strike="noStrike">
                <a:solidFill>
                  <a:srgbClr val="000000"/>
                </a:solidFill>
                <a:effectLst/>
                <a:latin typeface="Brandon Text"/>
                <a:cs typeface="Calibri"/>
              </a:rPr>
              <a:t>kvalitetsindikatorer</a:t>
            </a:r>
            <a:r>
              <a:rPr lang="en-US" sz="1800" b="0" i="0">
                <a:solidFill>
                  <a:srgbClr val="000000"/>
                </a:solidFill>
                <a:effectLst/>
                <a:latin typeface="Brandon Text"/>
                <a:cs typeface="Calibri"/>
              </a:rPr>
              <a:t>​</a:t>
            </a:r>
            <a:endParaRPr lang="en-US" b="0" i="0">
              <a:solidFill>
                <a:srgbClr val="000000"/>
              </a:solidFill>
              <a:effectLst/>
              <a:latin typeface="Brandon Text"/>
              <a:cs typeface="Calibri"/>
            </a:endParaRPr>
          </a:p>
          <a:p>
            <a:pPr marL="360045" indent="-360045" fontAlgn="base">
              <a:buFont typeface="Arial" panose="020B0604020202020204" pitchFamily="34" charset="0"/>
              <a:buChar char="•"/>
            </a:pPr>
            <a:r>
              <a:rPr lang="en-US" sz="1800" b="0" i="0" u="none" strike="noStrike">
                <a:solidFill>
                  <a:srgbClr val="000000"/>
                </a:solidFill>
                <a:effectLst/>
                <a:latin typeface="Brandon Text"/>
                <a:cs typeface="Calibri"/>
              </a:rPr>
              <a:t>Data </a:t>
            </a:r>
            <a:r>
              <a:rPr lang="nb-NO" sz="1800" b="0" i="0" u="none" strike="noStrike">
                <a:solidFill>
                  <a:srgbClr val="000000"/>
                </a:solidFill>
                <a:effectLst/>
                <a:latin typeface="Brandon Text"/>
                <a:cs typeface="Calibri"/>
              </a:rPr>
              <a:t>benyttes</a:t>
            </a:r>
            <a:r>
              <a:rPr lang="en-US" sz="1800" b="0" i="0" u="none" strike="noStrike">
                <a:solidFill>
                  <a:srgbClr val="000000"/>
                </a:solidFill>
                <a:effectLst/>
                <a:latin typeface="Brandon Text"/>
                <a:cs typeface="Calibri"/>
              </a:rPr>
              <a:t> </a:t>
            </a:r>
            <a:r>
              <a:rPr lang="nb-NO" sz="1800" b="0" i="0" u="none" strike="noStrike">
                <a:solidFill>
                  <a:srgbClr val="000000"/>
                </a:solidFill>
                <a:effectLst/>
                <a:latin typeface="Brandon Text"/>
                <a:cs typeface="Calibri"/>
              </a:rPr>
              <a:t>til</a:t>
            </a:r>
            <a:r>
              <a:rPr lang="en-US" sz="1800" b="0" i="0" u="none" strike="noStrike">
                <a:solidFill>
                  <a:srgbClr val="000000"/>
                </a:solidFill>
                <a:effectLst/>
                <a:latin typeface="Brandon Text"/>
                <a:cs typeface="Calibri"/>
              </a:rPr>
              <a:t> </a:t>
            </a:r>
            <a:r>
              <a:rPr lang="nb-NO" sz="1800" b="0" i="0" u="none" strike="noStrike">
                <a:solidFill>
                  <a:srgbClr val="000000"/>
                </a:solidFill>
                <a:effectLst/>
                <a:latin typeface="Brandon Text"/>
                <a:cs typeface="Calibri"/>
              </a:rPr>
              <a:t>nasjonale</a:t>
            </a:r>
            <a:r>
              <a:rPr lang="en-US" sz="1800" b="0" i="0" u="none" strike="noStrike">
                <a:solidFill>
                  <a:srgbClr val="000000"/>
                </a:solidFill>
                <a:effectLst/>
                <a:latin typeface="Brandon Text"/>
                <a:cs typeface="Calibri"/>
              </a:rPr>
              <a:t> </a:t>
            </a:r>
            <a:r>
              <a:rPr lang="nb-NO" sz="1800" b="0" i="0" u="none" strike="noStrike">
                <a:solidFill>
                  <a:srgbClr val="000000"/>
                </a:solidFill>
                <a:effectLst/>
                <a:latin typeface="Brandon Text"/>
                <a:cs typeface="Calibri"/>
              </a:rPr>
              <a:t>kampanjer</a:t>
            </a:r>
            <a:r>
              <a:rPr lang="en-US" sz="1800" b="0" i="0" u="none" strike="noStrike">
                <a:solidFill>
                  <a:srgbClr val="000000"/>
                </a:solidFill>
                <a:effectLst/>
                <a:latin typeface="Brandon Text"/>
                <a:cs typeface="Calibri"/>
              </a:rPr>
              <a:t> </a:t>
            </a:r>
            <a:r>
              <a:rPr lang="nb-NO" sz="1800" b="0" i="0" u="none" strike="noStrike">
                <a:solidFill>
                  <a:srgbClr val="000000"/>
                </a:solidFill>
                <a:effectLst/>
                <a:latin typeface="Brandon Text"/>
                <a:cs typeface="Calibri"/>
              </a:rPr>
              <a:t>og</a:t>
            </a:r>
            <a:r>
              <a:rPr lang="en-US" sz="1800" b="0" i="0" u="none" strike="noStrike">
                <a:solidFill>
                  <a:srgbClr val="000000"/>
                </a:solidFill>
                <a:effectLst/>
                <a:latin typeface="Brandon Text"/>
                <a:cs typeface="Calibri"/>
              </a:rPr>
              <a:t> </a:t>
            </a:r>
            <a:r>
              <a:rPr lang="nb-NO" sz="1800">
                <a:solidFill>
                  <a:srgbClr val="000000"/>
                </a:solidFill>
                <a:latin typeface="Brandon Text"/>
                <a:cs typeface="Calibri"/>
              </a:rPr>
              <a:t> </a:t>
            </a:r>
            <a:r>
              <a:rPr lang="nb-NO" sz="1800" b="0" i="0" u="none" strike="noStrike">
                <a:solidFill>
                  <a:srgbClr val="000000"/>
                </a:solidFill>
                <a:effectLst/>
                <a:latin typeface="Brandon Text"/>
                <a:cs typeface="Calibri"/>
              </a:rPr>
              <a:t>utforming</a:t>
            </a:r>
            <a:r>
              <a:rPr lang="en-US" sz="1800" b="0" i="0" u="none" strike="noStrike">
                <a:solidFill>
                  <a:srgbClr val="000000"/>
                </a:solidFill>
                <a:effectLst/>
                <a:latin typeface="Brandon Text"/>
                <a:cs typeface="Calibri"/>
              </a:rPr>
              <a:t> av </a:t>
            </a:r>
            <a:r>
              <a:rPr lang="nb-NO" sz="1800" b="0" i="0" u="none" strike="noStrike">
                <a:solidFill>
                  <a:srgbClr val="000000"/>
                </a:solidFill>
                <a:effectLst/>
                <a:latin typeface="Brandon Text"/>
                <a:cs typeface="Calibri"/>
              </a:rPr>
              <a:t>materiell</a:t>
            </a:r>
            <a:r>
              <a:rPr lang="en-US" sz="1800" b="0" i="0" u="none" strike="noStrike">
                <a:solidFill>
                  <a:srgbClr val="000000"/>
                </a:solidFill>
                <a:effectLst/>
                <a:latin typeface="Brandon Text"/>
                <a:cs typeface="Calibri"/>
              </a:rPr>
              <a:t> </a:t>
            </a:r>
            <a:r>
              <a:rPr lang="ca-ES" sz="1800" b="0" i="0" u="none" strike="noStrike">
                <a:solidFill>
                  <a:srgbClr val="000000"/>
                </a:solidFill>
                <a:effectLst/>
                <a:latin typeface="Brandon Text"/>
                <a:cs typeface="Calibri"/>
              </a:rPr>
              <a:t>til</a:t>
            </a:r>
            <a:r>
              <a:rPr lang="en-US" sz="1800" b="0" i="0" u="none" strike="noStrike">
                <a:solidFill>
                  <a:srgbClr val="000000"/>
                </a:solidFill>
                <a:effectLst/>
                <a:latin typeface="Brandon Text"/>
                <a:cs typeface="Calibri"/>
              </a:rPr>
              <a:t> </a:t>
            </a:r>
            <a:r>
              <a:rPr lang="nb-NO" sz="1800" b="0" i="0" u="none" strike="noStrike">
                <a:solidFill>
                  <a:srgbClr val="000000"/>
                </a:solidFill>
                <a:effectLst/>
                <a:latin typeface="Brandon Text"/>
                <a:cs typeface="Calibri"/>
              </a:rPr>
              <a:t>lokalt</a:t>
            </a:r>
            <a:r>
              <a:rPr lang="en-US" sz="1800" b="0" i="0" u="none" strike="noStrike">
                <a:solidFill>
                  <a:srgbClr val="000000"/>
                </a:solidFill>
                <a:effectLst/>
                <a:latin typeface="Brandon Text"/>
                <a:cs typeface="Calibri"/>
              </a:rPr>
              <a:t> </a:t>
            </a:r>
            <a:r>
              <a:rPr lang="en-US" sz="1800">
                <a:solidFill>
                  <a:srgbClr val="000000"/>
                </a:solidFill>
                <a:latin typeface="Brandon Text"/>
                <a:cs typeface="Calibri"/>
              </a:rPr>
              <a:t> </a:t>
            </a:r>
            <a:r>
              <a:rPr lang="en-US" sz="1800" err="1">
                <a:solidFill>
                  <a:srgbClr val="000000"/>
                </a:solidFill>
                <a:latin typeface="Brandon Text"/>
                <a:cs typeface="Calibri"/>
              </a:rPr>
              <a:t>forbedringsarbeid</a:t>
            </a:r>
            <a:endParaRPr lang="nb-NO" b="0" i="0" err="1">
              <a:solidFill>
                <a:srgbClr val="000000"/>
              </a:solidFill>
              <a:effectLst/>
              <a:latin typeface="Brandon Text"/>
              <a:cs typeface="Calibri"/>
            </a:endParaRPr>
          </a:p>
          <a:p>
            <a:pPr marL="360045" indent="-360045"/>
            <a:endParaRPr lang="nb-NO">
              <a:latin typeface="Brandon Text"/>
              <a:cs typeface="Calibri" panose="020F0502020204030204"/>
            </a:endParaRPr>
          </a:p>
        </p:txBody>
      </p:sp>
      <p:sp>
        <p:nvSpPr>
          <p:cNvPr id="4" name="Pil: venstre og høyre 3">
            <a:extLst>
              <a:ext uri="{FF2B5EF4-FFF2-40B4-BE49-F238E27FC236}">
                <a16:creationId xmlns:a16="http://schemas.microsoft.com/office/drawing/2014/main" id="{53C923F2-4370-39F5-69B1-964630B77FDB}"/>
              </a:ext>
            </a:extLst>
          </p:cNvPr>
          <p:cNvSpPr/>
          <p:nvPr/>
        </p:nvSpPr>
        <p:spPr>
          <a:xfrm>
            <a:off x="5583183" y="3236656"/>
            <a:ext cx="881820" cy="384688"/>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algn="ctr"/>
            <a:endParaRPr lang="nb-NO"/>
          </a:p>
        </p:txBody>
      </p:sp>
      <p:sp>
        <p:nvSpPr>
          <p:cNvPr id="9" name="Tittel 8">
            <a:extLst>
              <a:ext uri="{FF2B5EF4-FFF2-40B4-BE49-F238E27FC236}">
                <a16:creationId xmlns:a16="http://schemas.microsoft.com/office/drawing/2014/main" id="{1575B86E-8D37-56AD-86BF-FB81C84B0478}"/>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4013645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AC2ED6-E93B-4F3D-A600-C24E10F74DAB}"/>
              </a:ext>
            </a:extLst>
          </p:cNvPr>
          <p:cNvSpPr>
            <a:spLocks noGrp="1"/>
          </p:cNvSpPr>
          <p:nvPr>
            <p:ph type="title"/>
          </p:nvPr>
        </p:nvSpPr>
        <p:spPr/>
        <p:txBody>
          <a:bodyPr/>
          <a:lstStyle/>
          <a:p>
            <a:r>
              <a:rPr lang="nb-NO" b="1"/>
              <a:t>Begreper</a:t>
            </a:r>
          </a:p>
        </p:txBody>
      </p:sp>
      <p:sp>
        <p:nvSpPr>
          <p:cNvPr id="3" name="Plassholder for tekst 2">
            <a:extLst>
              <a:ext uri="{FF2B5EF4-FFF2-40B4-BE49-F238E27FC236}">
                <a16:creationId xmlns:a16="http://schemas.microsoft.com/office/drawing/2014/main" id="{1C5DCF61-FD9F-F924-7E8D-12F5F96E7238}"/>
              </a:ext>
            </a:extLst>
          </p:cNvPr>
          <p:cNvSpPr>
            <a:spLocks noGrp="1"/>
          </p:cNvSpPr>
          <p:nvPr>
            <p:ph type="body" sz="quarter" idx="11"/>
          </p:nvPr>
        </p:nvSpPr>
        <p:spPr/>
        <p:txBody>
          <a:bodyPr/>
          <a:lstStyle/>
          <a:p>
            <a:r>
              <a:rPr lang="nb-NO"/>
              <a:t>Kort</a:t>
            </a:r>
          </a:p>
        </p:txBody>
      </p:sp>
      <p:sp>
        <p:nvSpPr>
          <p:cNvPr id="4" name="Plassholder for tekst 3">
            <a:extLst>
              <a:ext uri="{FF2B5EF4-FFF2-40B4-BE49-F238E27FC236}">
                <a16:creationId xmlns:a16="http://schemas.microsoft.com/office/drawing/2014/main" id="{0E069422-6960-4C36-8387-A27BDF94E3CC}"/>
              </a:ext>
            </a:extLst>
          </p:cNvPr>
          <p:cNvSpPr>
            <a:spLocks noGrp="1"/>
          </p:cNvSpPr>
          <p:nvPr>
            <p:ph type="body" sz="quarter" idx="10"/>
          </p:nvPr>
        </p:nvSpPr>
        <p:spPr>
          <a:xfrm>
            <a:off x="659224" y="2106118"/>
            <a:ext cx="8498443" cy="4033453"/>
          </a:xfrm>
        </p:spPr>
        <p:txBody>
          <a:bodyPr>
            <a:normAutofit/>
          </a:bodyPr>
          <a:lstStyle/>
          <a:p>
            <a:pPr>
              <a:buFont typeface="Arial" panose="020B0604020202020204" pitchFamily="34" charset="0"/>
              <a:buChar char="•"/>
            </a:pPr>
            <a:r>
              <a:rPr lang="nb-NO" sz="2400">
                <a:cs typeface="Calibri"/>
              </a:rPr>
              <a:t>Benyttes om firkanten hvor alle registreringer knyttet til en enkeltobservasjon føres opp. </a:t>
            </a:r>
          </a:p>
          <a:p>
            <a:pPr>
              <a:buFont typeface="Arial" panose="020B0604020202020204" pitchFamily="34" charset="0"/>
              <a:buChar char="•"/>
            </a:pPr>
            <a:r>
              <a:rPr lang="nb-NO" sz="2400">
                <a:cs typeface="Calibri"/>
              </a:rPr>
              <a:t>Når kortet lagres (ved å dra til høyre) tømmes det. </a:t>
            </a:r>
          </a:p>
          <a:p>
            <a:pPr>
              <a:buFont typeface="Arial" panose="020B0604020202020204" pitchFamily="34" charset="0"/>
              <a:buChar char="•"/>
            </a:pPr>
            <a:r>
              <a:rPr lang="nb-NO" sz="2400">
                <a:cs typeface="Calibri"/>
              </a:rPr>
              <a:t>Man kan da starte å registrere neste observasjon, av samme person eller et annen observasjonsobjekt (helsepersonell)</a:t>
            </a:r>
          </a:p>
        </p:txBody>
      </p:sp>
      <p:pic>
        <p:nvPicPr>
          <p:cNvPr id="5" name="Bilde 4">
            <a:extLst>
              <a:ext uri="{FF2B5EF4-FFF2-40B4-BE49-F238E27FC236}">
                <a16:creationId xmlns:a16="http://schemas.microsoft.com/office/drawing/2014/main" id="{E67C7CDD-A0CF-4957-BBB5-AB3829EEA8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0140" y="1978437"/>
            <a:ext cx="2111445" cy="4227531"/>
          </a:xfrm>
          <a:prstGeom prst="rect">
            <a:avLst/>
          </a:prstGeom>
        </p:spPr>
      </p:pic>
      <p:sp>
        <p:nvSpPr>
          <p:cNvPr id="6" name="Rektangel: avrundede hjørner 5">
            <a:extLst>
              <a:ext uri="{FF2B5EF4-FFF2-40B4-BE49-F238E27FC236}">
                <a16:creationId xmlns:a16="http://schemas.microsoft.com/office/drawing/2014/main" id="{37DE330E-842E-41E0-957A-AA45380DC08A}"/>
              </a:ext>
            </a:extLst>
          </p:cNvPr>
          <p:cNvSpPr/>
          <p:nvPr/>
        </p:nvSpPr>
        <p:spPr>
          <a:xfrm>
            <a:off x="10000445" y="3084491"/>
            <a:ext cx="1803064" cy="2101140"/>
          </a:xfrm>
          <a:prstGeom prst="roundRect">
            <a:avLst/>
          </a:prstGeom>
          <a:noFill/>
          <a:ln w="539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20432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AC2ED6-E93B-4F3D-A600-C24E10F74DAB}"/>
              </a:ext>
            </a:extLst>
          </p:cNvPr>
          <p:cNvSpPr>
            <a:spLocks noGrp="1"/>
          </p:cNvSpPr>
          <p:nvPr>
            <p:ph type="title"/>
          </p:nvPr>
        </p:nvSpPr>
        <p:spPr/>
        <p:txBody>
          <a:bodyPr/>
          <a:lstStyle/>
          <a:p>
            <a:r>
              <a:rPr lang="nb-NO" b="1"/>
              <a:t>Antall observasjoner per helsepersonell</a:t>
            </a:r>
            <a:endParaRPr lang="nb-NO"/>
          </a:p>
        </p:txBody>
      </p:sp>
      <p:sp>
        <p:nvSpPr>
          <p:cNvPr id="3" name="Plassholder for tekst 2">
            <a:extLst>
              <a:ext uri="{FF2B5EF4-FFF2-40B4-BE49-F238E27FC236}">
                <a16:creationId xmlns:a16="http://schemas.microsoft.com/office/drawing/2014/main" id="{0ADEC33D-8B66-157D-5CA7-0CB683F00DB5}"/>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0E069422-6960-4C36-8387-A27BDF94E3CC}"/>
              </a:ext>
            </a:extLst>
          </p:cNvPr>
          <p:cNvSpPr>
            <a:spLocks noGrp="1"/>
          </p:cNvSpPr>
          <p:nvPr>
            <p:ph type="body" sz="quarter" idx="10"/>
          </p:nvPr>
        </p:nvSpPr>
        <p:spPr/>
        <p:txBody>
          <a:bodyPr>
            <a:normAutofit fontScale="92500" lnSpcReduction="20000"/>
          </a:bodyPr>
          <a:lstStyle/>
          <a:p>
            <a:pPr algn="l" rtl="0" fontAlgn="base">
              <a:buFont typeface="Arial" panose="020B0604020202020204" pitchFamily="34" charset="0"/>
              <a:buChar char="•"/>
            </a:pPr>
            <a:r>
              <a:rPr lang="nb-NO" sz="2400">
                <a:solidFill>
                  <a:srgbClr val="000000"/>
                </a:solidFill>
                <a:latin typeface="Calibri" panose="020F0502020204030204" pitchFamily="34" charset="0"/>
              </a:rPr>
              <a:t>For modulene «4 indikasjoner», «Hansker» og «Verneutstyr» kan man observere samme helsepersonell flere ganger under samme sesjon. </a:t>
            </a:r>
          </a:p>
          <a:p>
            <a:pPr algn="l" rtl="0" fontAlgn="base">
              <a:buFont typeface="Arial" panose="020B0604020202020204" pitchFamily="34" charset="0"/>
              <a:buChar char="•"/>
            </a:pPr>
            <a:r>
              <a:rPr lang="nb-NO" sz="2400">
                <a:solidFill>
                  <a:srgbClr val="000000"/>
                </a:solidFill>
                <a:latin typeface="Calibri" panose="020F0502020204030204" pitchFamily="34" charset="0"/>
              </a:rPr>
              <a:t>Dersom dataene skal benyttes til å beskrive atferden ved en avdeling anbefales det at samme person observeres maksimalt fem ganger under en sesjon. </a:t>
            </a:r>
          </a:p>
          <a:p>
            <a:pPr algn="l" rtl="0" fontAlgn="base">
              <a:buFont typeface="Arial" panose="020B0604020202020204" pitchFamily="34" charset="0"/>
              <a:buChar char="•"/>
            </a:pPr>
            <a:r>
              <a:rPr lang="nb-NO" sz="2400">
                <a:solidFill>
                  <a:srgbClr val="000000"/>
                </a:solidFill>
                <a:latin typeface="Calibri" panose="020F0502020204030204" pitchFamily="34" charset="0"/>
              </a:rPr>
              <a:t>Det vil bety at kortet fylles ut og lagres fem ganger under observasjon av samme person. Det fremkommer ikke i dataene hvor mange observasjoner (lagrede kort) som er av en og samme helsepersonell.</a:t>
            </a:r>
          </a:p>
          <a:p>
            <a:pPr algn="l" rtl="0" fontAlgn="base">
              <a:buFont typeface="Arial" panose="020B0604020202020204" pitchFamily="34" charset="0"/>
              <a:buChar char="•"/>
            </a:pPr>
            <a:endParaRPr lang="nb-NO" sz="2400">
              <a:solidFill>
                <a:srgbClr val="000000"/>
              </a:solidFill>
              <a:latin typeface="Calibri" panose="020F0502020204030204" pitchFamily="34" charset="0"/>
            </a:endParaRPr>
          </a:p>
          <a:p>
            <a:pPr algn="l" rtl="0" fontAlgn="base">
              <a:buFont typeface="Arial" panose="020B0604020202020204" pitchFamily="34" charset="0"/>
              <a:buChar char="•"/>
            </a:pPr>
            <a:r>
              <a:rPr lang="nb-NO" sz="2400">
                <a:solidFill>
                  <a:srgbClr val="000000"/>
                </a:solidFill>
                <a:latin typeface="Calibri" panose="020F0502020204030204" pitchFamily="34" charset="0"/>
              </a:rPr>
              <a:t>For modulen «Smykker, klokker og negler» kan det bare gjøres en observasjon per helsepersonell per sesjon. </a:t>
            </a:r>
          </a:p>
          <a:p>
            <a:pPr algn="l" rtl="0" fontAlgn="base">
              <a:buFont typeface="Arial" panose="020B0604020202020204" pitchFamily="34" charset="0"/>
              <a:buChar char="•"/>
            </a:pPr>
            <a:r>
              <a:rPr lang="nb-NO" sz="2400">
                <a:solidFill>
                  <a:srgbClr val="000000"/>
                </a:solidFill>
                <a:latin typeface="Calibri" panose="020F0502020204030204" pitchFamily="34" charset="0"/>
              </a:rPr>
              <a:t>Samme klokke/ring/negl skal kun observeres og registreres en gang. </a:t>
            </a:r>
          </a:p>
          <a:p>
            <a:pPr algn="l" rtl="0" fontAlgn="base">
              <a:buFont typeface="Arial" panose="020B0604020202020204" pitchFamily="34" charset="0"/>
              <a:buChar char="•"/>
            </a:pPr>
            <a:endParaRPr lang="nb-NO"/>
          </a:p>
        </p:txBody>
      </p:sp>
    </p:spTree>
    <p:extLst>
      <p:ext uri="{BB962C8B-B14F-4D97-AF65-F5344CB8AC3E}">
        <p14:creationId xmlns:p14="http://schemas.microsoft.com/office/powerpoint/2010/main" val="3559800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A3AA-6D54-4B1D-DDD4-DC30EDEC4BA5}"/>
              </a:ext>
            </a:extLst>
          </p:cNvPr>
          <p:cNvSpPr>
            <a:spLocks noGrp="1"/>
          </p:cNvSpPr>
          <p:nvPr>
            <p:ph type="title"/>
          </p:nvPr>
        </p:nvSpPr>
        <p:spPr/>
        <p:txBody>
          <a:bodyPr/>
          <a:lstStyle/>
          <a:p>
            <a:r>
              <a:rPr lang="en-US" sz="4650" dirty="0" err="1">
                <a:ea typeface="Calibri"/>
                <a:cs typeface="Calibri"/>
              </a:rPr>
              <a:t>Observasjoner</a:t>
            </a:r>
            <a:r>
              <a:rPr lang="en-US" sz="4650" dirty="0">
                <a:ea typeface="Calibri"/>
                <a:cs typeface="Calibri"/>
              </a:rPr>
              <a:t> pr </a:t>
            </a:r>
            <a:r>
              <a:rPr lang="en-US" sz="4650" dirty="0" err="1">
                <a:ea typeface="Calibri"/>
                <a:cs typeface="Calibri"/>
              </a:rPr>
              <a:t>observatør</a:t>
            </a:r>
            <a:r>
              <a:rPr lang="en-US" sz="4650" dirty="0">
                <a:ea typeface="Calibri"/>
                <a:cs typeface="Calibri"/>
              </a:rPr>
              <a:t> per tertial</a:t>
            </a:r>
            <a:endParaRPr lang="en-US" dirty="0"/>
          </a:p>
        </p:txBody>
      </p:sp>
      <p:sp>
        <p:nvSpPr>
          <p:cNvPr id="3" name="Text Placeholder 2">
            <a:extLst>
              <a:ext uri="{FF2B5EF4-FFF2-40B4-BE49-F238E27FC236}">
                <a16:creationId xmlns:a16="http://schemas.microsoft.com/office/drawing/2014/main" id="{44A16F22-714F-1D81-3C8C-76A2F7038F2D}"/>
              </a:ext>
            </a:extLst>
          </p:cNvPr>
          <p:cNvSpPr>
            <a:spLocks noGrp="1"/>
          </p:cNvSpPr>
          <p:nvPr>
            <p:ph type="body" sz="quarter" idx="11"/>
          </p:nvPr>
        </p:nvSpPr>
        <p:spPr/>
        <p:txBody>
          <a:bodyPr vert="horz" wrap="square" lIns="0" tIns="0" rIns="0" bIns="0" rtlCol="0" anchor="t">
            <a:spAutoFit/>
          </a:bodyPr>
          <a:lstStyle/>
          <a:p>
            <a:r>
              <a:rPr lang="en-US" sz="2750" dirty="0">
                <a:ea typeface="Calibri"/>
                <a:cs typeface="Calibri"/>
              </a:rPr>
              <a:t>Krav om 30 </a:t>
            </a:r>
            <a:r>
              <a:rPr lang="en-US" sz="2750" dirty="0" err="1">
                <a:ea typeface="Calibri"/>
                <a:cs typeface="Calibri"/>
              </a:rPr>
              <a:t>observasjoner</a:t>
            </a:r>
            <a:r>
              <a:rPr lang="en-US" sz="2750" dirty="0">
                <a:ea typeface="Calibri"/>
                <a:cs typeface="Calibri"/>
              </a:rPr>
              <a:t> pt tertial</a:t>
            </a:r>
            <a:endParaRPr lang="en-US" dirty="0"/>
          </a:p>
        </p:txBody>
      </p:sp>
      <p:sp>
        <p:nvSpPr>
          <p:cNvPr id="4" name="Text Placeholder 3">
            <a:extLst>
              <a:ext uri="{FF2B5EF4-FFF2-40B4-BE49-F238E27FC236}">
                <a16:creationId xmlns:a16="http://schemas.microsoft.com/office/drawing/2014/main" id="{02E4BACA-1857-A52D-72B4-B3956197A374}"/>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46069A51-CFDE-70C4-5D32-78DB4670DB72}"/>
              </a:ext>
            </a:extLst>
          </p:cNvPr>
          <p:cNvPicPr>
            <a:picLocks noChangeAspect="1"/>
          </p:cNvPicPr>
          <p:nvPr/>
        </p:nvPicPr>
        <p:blipFill>
          <a:blip r:embed="rId2"/>
          <a:stretch>
            <a:fillRect/>
          </a:stretch>
        </p:blipFill>
        <p:spPr>
          <a:xfrm>
            <a:off x="1910712" y="2101644"/>
            <a:ext cx="2397478" cy="4768645"/>
          </a:xfrm>
          <a:prstGeom prst="rect">
            <a:avLst/>
          </a:prstGeom>
        </p:spPr>
      </p:pic>
      <p:pic>
        <p:nvPicPr>
          <p:cNvPr id="6" name="Picture 5">
            <a:extLst>
              <a:ext uri="{FF2B5EF4-FFF2-40B4-BE49-F238E27FC236}">
                <a16:creationId xmlns:a16="http://schemas.microsoft.com/office/drawing/2014/main" id="{7148F46B-1939-B77D-1814-D9D0C57666F6}"/>
              </a:ext>
            </a:extLst>
          </p:cNvPr>
          <p:cNvPicPr>
            <a:picLocks noChangeAspect="1"/>
          </p:cNvPicPr>
          <p:nvPr/>
        </p:nvPicPr>
        <p:blipFill>
          <a:blip r:embed="rId2"/>
          <a:stretch>
            <a:fillRect/>
          </a:stretch>
        </p:blipFill>
        <p:spPr>
          <a:xfrm>
            <a:off x="5499486" y="2101645"/>
            <a:ext cx="2286866" cy="4756355"/>
          </a:xfrm>
          <a:prstGeom prst="rect">
            <a:avLst/>
          </a:prstGeom>
        </p:spPr>
      </p:pic>
    </p:spTree>
    <p:extLst>
      <p:ext uri="{BB962C8B-B14F-4D97-AF65-F5344CB8AC3E}">
        <p14:creationId xmlns:p14="http://schemas.microsoft.com/office/powerpoint/2010/main" val="3051591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E56ACBA-7631-3349-480D-8F0F5640BF79}"/>
              </a:ext>
            </a:extLst>
          </p:cNvPr>
          <p:cNvSpPr>
            <a:spLocks noGrp="1"/>
          </p:cNvSpPr>
          <p:nvPr>
            <p:ph type="body" idx="1"/>
          </p:nvPr>
        </p:nvSpPr>
        <p:spPr/>
        <p:txBody>
          <a:bodyPr/>
          <a:lstStyle/>
          <a:p>
            <a:endParaRPr lang="nb-NO"/>
          </a:p>
        </p:txBody>
      </p:sp>
      <p:sp>
        <p:nvSpPr>
          <p:cNvPr id="3" name="Plassholder for tekst 2">
            <a:extLst>
              <a:ext uri="{FF2B5EF4-FFF2-40B4-BE49-F238E27FC236}">
                <a16:creationId xmlns:a16="http://schemas.microsoft.com/office/drawing/2014/main" id="{C26E2BF0-54C0-5F10-3E3E-376E051DEDC0}"/>
              </a:ext>
            </a:extLst>
          </p:cNvPr>
          <p:cNvSpPr>
            <a:spLocks noGrp="1"/>
          </p:cNvSpPr>
          <p:nvPr>
            <p:ph type="body" sz="quarter" idx="14"/>
          </p:nvPr>
        </p:nvSpPr>
        <p:spPr/>
        <p:txBody>
          <a:bodyPr/>
          <a:lstStyle/>
          <a:p>
            <a:r>
              <a:rPr lang="nb-NO"/>
              <a:t>Fire indikasjoner</a:t>
            </a:r>
          </a:p>
        </p:txBody>
      </p:sp>
      <p:pic>
        <p:nvPicPr>
          <p:cNvPr id="6148" name="Picture 4">
            <a:extLst>
              <a:ext uri="{FF2B5EF4-FFF2-40B4-BE49-F238E27FC236}">
                <a16:creationId xmlns:a16="http://schemas.microsoft.com/office/drawing/2014/main" id="{D792FD7E-77F3-3B74-EF47-871B5104D95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rot="445388">
            <a:off x="8676730" y="682581"/>
            <a:ext cx="1784796" cy="363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47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7EEDF1-B1B4-4B9B-992B-D3157E3D4398}"/>
              </a:ext>
            </a:extLst>
          </p:cNvPr>
          <p:cNvSpPr>
            <a:spLocks noGrp="1"/>
          </p:cNvSpPr>
          <p:nvPr>
            <p:ph type="title"/>
          </p:nvPr>
        </p:nvSpPr>
        <p:spPr/>
        <p:txBody>
          <a:bodyPr/>
          <a:lstStyle/>
          <a:p>
            <a:r>
              <a:rPr lang="nb-NO" b="1"/>
              <a:t>Hvordan komme i gang</a:t>
            </a:r>
          </a:p>
        </p:txBody>
      </p:sp>
      <p:sp>
        <p:nvSpPr>
          <p:cNvPr id="4" name="Plassholder for tekst 3">
            <a:extLst>
              <a:ext uri="{FF2B5EF4-FFF2-40B4-BE49-F238E27FC236}">
                <a16:creationId xmlns:a16="http://schemas.microsoft.com/office/drawing/2014/main" id="{9B074470-5D34-48CD-AE2F-537DDB83F266}"/>
              </a:ext>
            </a:extLst>
          </p:cNvPr>
          <p:cNvSpPr>
            <a:spLocks noGrp="1"/>
          </p:cNvSpPr>
          <p:nvPr>
            <p:ph type="body" sz="quarter" idx="11"/>
          </p:nvPr>
        </p:nvSpPr>
        <p:spPr>
          <a:xfrm>
            <a:off x="666750" y="1362525"/>
            <a:ext cx="10858500" cy="423242"/>
          </a:xfrm>
        </p:spPr>
        <p:txBody>
          <a:bodyPr vert="horz" lIns="0" tIns="0" rIns="0" bIns="0" rtlCol="0" anchor="t">
            <a:normAutofit/>
          </a:bodyPr>
          <a:lstStyle/>
          <a:p>
            <a:r>
              <a:rPr lang="nb-NO" sz="2000"/>
              <a:t>Institusjon, avdeling, modul og profesjon </a:t>
            </a:r>
          </a:p>
          <a:p>
            <a:pPr marL="0" indent="0">
              <a:buNone/>
            </a:pPr>
            <a:endParaRPr lang="nb-NO" sz="2000"/>
          </a:p>
        </p:txBody>
      </p:sp>
      <p:sp>
        <p:nvSpPr>
          <p:cNvPr id="7" name="Plassholder for tekst 2">
            <a:extLst>
              <a:ext uri="{FF2B5EF4-FFF2-40B4-BE49-F238E27FC236}">
                <a16:creationId xmlns:a16="http://schemas.microsoft.com/office/drawing/2014/main" id="{DD5C4D55-5660-4E32-A146-DDE881426F3A}"/>
              </a:ext>
            </a:extLst>
          </p:cNvPr>
          <p:cNvSpPr>
            <a:spLocks noGrp="1"/>
          </p:cNvSpPr>
          <p:nvPr>
            <p:ph type="body" sz="quarter" idx="10"/>
          </p:nvPr>
        </p:nvSpPr>
        <p:spPr>
          <a:xfrm>
            <a:off x="659224" y="2006622"/>
            <a:ext cx="6707491" cy="4132949"/>
          </a:xfrm>
        </p:spPr>
        <p:txBody>
          <a:bodyPr>
            <a:normAutofit/>
          </a:bodyPr>
          <a:lstStyle/>
          <a:p>
            <a:pPr marL="0" indent="0">
              <a:buNone/>
            </a:pPr>
            <a:r>
              <a:rPr lang="nb-NO" sz="2000"/>
              <a:t>Før du kan starte å observere må du:</a:t>
            </a:r>
          </a:p>
          <a:p>
            <a:pPr marL="784225" lvl="1" indent="-514350">
              <a:buFont typeface="+mj-lt"/>
              <a:buAutoNum type="arabicPeriod"/>
            </a:pPr>
            <a:r>
              <a:rPr lang="nb-NO"/>
              <a:t>Velge institusjon (om du er registrert ved flere)</a:t>
            </a:r>
            <a:endParaRPr lang="nb-NO">
              <a:cs typeface="Calibri" panose="020F0502020204030204"/>
            </a:endParaRPr>
          </a:p>
          <a:p>
            <a:pPr marL="784225" lvl="1" indent="-514350">
              <a:buFont typeface="+mj-lt"/>
              <a:buAutoNum type="arabicPeriod"/>
            </a:pPr>
            <a:r>
              <a:rPr lang="nb-NO"/>
              <a:t>Velge avdeling (om du er registrert ved flere)</a:t>
            </a:r>
            <a:endParaRPr lang="nb-NO">
              <a:cs typeface="Calibri" panose="020F0502020204030204"/>
            </a:endParaRPr>
          </a:p>
          <a:p>
            <a:pPr marL="784225" lvl="1" indent="-514350">
              <a:buFont typeface="+mj-lt"/>
              <a:buAutoNum type="arabicPeriod"/>
            </a:pPr>
            <a:r>
              <a:rPr lang="nb-NO"/>
              <a:t>Velge modulen «4 Indikasjoner»</a:t>
            </a:r>
          </a:p>
          <a:p>
            <a:pPr marL="784225" lvl="1" indent="-514350">
              <a:buFont typeface="+mj-lt"/>
              <a:buAutoNum type="arabicPeriod"/>
            </a:pPr>
            <a:r>
              <a:rPr lang="nb-NO">
                <a:cs typeface="Calibri"/>
              </a:rPr>
              <a:t>Velg ev. tilleggsfunksjon (tidtaking eller hansker)</a:t>
            </a:r>
          </a:p>
          <a:p>
            <a:pPr marL="784225" lvl="1" indent="-514350">
              <a:buFont typeface="+mj-lt"/>
              <a:buAutoNum type="arabicPeriod"/>
            </a:pPr>
            <a:r>
              <a:rPr lang="nb-NO"/>
              <a:t>Velge profesjon(er) du ønsker å observere (dette kan enkelt endres underveis)</a:t>
            </a:r>
          </a:p>
          <a:p>
            <a:pPr marL="784225" lvl="1" indent="-514350">
              <a:buFont typeface="+mj-lt"/>
              <a:buAutoNum type="arabicPeriod"/>
            </a:pPr>
            <a:endParaRPr lang="nb-NO">
              <a:cs typeface="Calibri" panose="020F0502020204030204"/>
            </a:endParaRPr>
          </a:p>
          <a:p>
            <a:pPr marL="604480" indent="-514350"/>
            <a:r>
              <a:rPr lang="nb-NO" sz="2000"/>
              <a:t>Klikk på «Start observasjon»</a:t>
            </a:r>
            <a:endParaRPr lang="nb-NO" sz="2000">
              <a:cs typeface="Calibri" panose="020F0502020204030204"/>
            </a:endParaRPr>
          </a:p>
          <a:p>
            <a:pPr marL="604480" indent="-514350"/>
            <a:r>
              <a:rPr lang="nb-NO" sz="2000"/>
              <a:t>Du får ikke startet observasjon før både institusjon, avdeling, aktivitet og profesjon er valgt</a:t>
            </a:r>
            <a:endParaRPr lang="nb-NO" sz="2000">
              <a:cs typeface="Calibri" panose="020F0502020204030204"/>
            </a:endParaRPr>
          </a:p>
          <a:p>
            <a:pPr marL="269875" lvl="1" indent="0">
              <a:buNone/>
            </a:pPr>
            <a:endParaRPr lang="nb-NO">
              <a:cs typeface="Calibri" panose="020F0502020204030204"/>
            </a:endParaRPr>
          </a:p>
          <a:p>
            <a:endParaRPr lang="nb-NO" sz="2000"/>
          </a:p>
        </p:txBody>
      </p:sp>
      <p:pic>
        <p:nvPicPr>
          <p:cNvPr id="16" name="Bilde 15">
            <a:extLst>
              <a:ext uri="{FF2B5EF4-FFF2-40B4-BE49-F238E27FC236}">
                <a16:creationId xmlns:a16="http://schemas.microsoft.com/office/drawing/2014/main" id="{2AD91F89-769C-F149-8B79-CF9FDF717D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2033" y="1474519"/>
            <a:ext cx="2562640" cy="4665051"/>
          </a:xfrm>
          <a:prstGeom prst="rect">
            <a:avLst/>
          </a:prstGeom>
        </p:spPr>
      </p:pic>
      <p:pic>
        <p:nvPicPr>
          <p:cNvPr id="5" name="Bilde 4">
            <a:extLst>
              <a:ext uri="{FF2B5EF4-FFF2-40B4-BE49-F238E27FC236}">
                <a16:creationId xmlns:a16="http://schemas.microsoft.com/office/drawing/2014/main" id="{1B9C3A9B-BEAB-4098-98F5-B7571BB7B9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6014" y="1513567"/>
            <a:ext cx="2248889" cy="4528868"/>
          </a:xfrm>
          <a:prstGeom prst="rect">
            <a:avLst/>
          </a:prstGeom>
        </p:spPr>
      </p:pic>
      <p:sp>
        <p:nvSpPr>
          <p:cNvPr id="3" name="TekstSylinder 2">
            <a:extLst>
              <a:ext uri="{FF2B5EF4-FFF2-40B4-BE49-F238E27FC236}">
                <a16:creationId xmlns:a16="http://schemas.microsoft.com/office/drawing/2014/main" id="{C164B9A7-37FF-8BE6-2D72-F2656EB56677}"/>
              </a:ext>
            </a:extLst>
          </p:cNvPr>
          <p:cNvSpPr txBox="1"/>
          <p:nvPr/>
        </p:nvSpPr>
        <p:spPr>
          <a:xfrm>
            <a:off x="8898562" y="2628451"/>
            <a:ext cx="324464" cy="430887"/>
          </a:xfrm>
          <a:prstGeom prst="rect">
            <a:avLst/>
          </a:prstGeom>
          <a:noFill/>
        </p:spPr>
        <p:txBody>
          <a:bodyPr wrap="square" rtlCol="0">
            <a:spAutoFit/>
          </a:bodyPr>
          <a:lstStyle/>
          <a:p>
            <a:pPr algn="l"/>
            <a:r>
              <a:rPr lang="nb-NO" sz="2200">
                <a:solidFill>
                  <a:srgbClr val="F3786D"/>
                </a:solidFill>
              </a:rPr>
              <a:t>1</a:t>
            </a:r>
          </a:p>
        </p:txBody>
      </p:sp>
      <p:sp>
        <p:nvSpPr>
          <p:cNvPr id="6" name="TekstSylinder 5">
            <a:extLst>
              <a:ext uri="{FF2B5EF4-FFF2-40B4-BE49-F238E27FC236}">
                <a16:creationId xmlns:a16="http://schemas.microsoft.com/office/drawing/2014/main" id="{E1E34F27-EBE3-16ED-3C3F-9C372EE754B8}"/>
              </a:ext>
            </a:extLst>
          </p:cNvPr>
          <p:cNvSpPr txBox="1"/>
          <p:nvPr/>
        </p:nvSpPr>
        <p:spPr>
          <a:xfrm>
            <a:off x="8952824" y="3294095"/>
            <a:ext cx="324464" cy="430887"/>
          </a:xfrm>
          <a:prstGeom prst="rect">
            <a:avLst/>
          </a:prstGeom>
          <a:noFill/>
        </p:spPr>
        <p:txBody>
          <a:bodyPr wrap="square" rtlCol="0">
            <a:spAutoFit/>
          </a:bodyPr>
          <a:lstStyle/>
          <a:p>
            <a:pPr algn="l"/>
            <a:r>
              <a:rPr lang="nb-NO" sz="2200">
                <a:solidFill>
                  <a:srgbClr val="F3786D"/>
                </a:solidFill>
              </a:rPr>
              <a:t>2</a:t>
            </a:r>
          </a:p>
        </p:txBody>
      </p:sp>
      <p:sp>
        <p:nvSpPr>
          <p:cNvPr id="8" name="TekstSylinder 7">
            <a:extLst>
              <a:ext uri="{FF2B5EF4-FFF2-40B4-BE49-F238E27FC236}">
                <a16:creationId xmlns:a16="http://schemas.microsoft.com/office/drawing/2014/main" id="{18885D77-899F-E480-DEC1-48E2BF1F9D35}"/>
              </a:ext>
            </a:extLst>
          </p:cNvPr>
          <p:cNvSpPr txBox="1"/>
          <p:nvPr/>
        </p:nvSpPr>
        <p:spPr>
          <a:xfrm>
            <a:off x="9011786" y="3959739"/>
            <a:ext cx="324464" cy="430887"/>
          </a:xfrm>
          <a:prstGeom prst="rect">
            <a:avLst/>
          </a:prstGeom>
          <a:noFill/>
        </p:spPr>
        <p:txBody>
          <a:bodyPr wrap="square" rtlCol="0">
            <a:spAutoFit/>
          </a:bodyPr>
          <a:lstStyle/>
          <a:p>
            <a:pPr algn="l"/>
            <a:r>
              <a:rPr lang="nb-NO" sz="2200">
                <a:solidFill>
                  <a:srgbClr val="F3786D"/>
                </a:solidFill>
              </a:rPr>
              <a:t>3</a:t>
            </a:r>
          </a:p>
        </p:txBody>
      </p:sp>
      <p:sp>
        <p:nvSpPr>
          <p:cNvPr id="9" name="TekstSylinder 8">
            <a:extLst>
              <a:ext uri="{FF2B5EF4-FFF2-40B4-BE49-F238E27FC236}">
                <a16:creationId xmlns:a16="http://schemas.microsoft.com/office/drawing/2014/main" id="{D290FB92-C629-F96D-39E9-C82A6FC92B9C}"/>
              </a:ext>
            </a:extLst>
          </p:cNvPr>
          <p:cNvSpPr txBox="1"/>
          <p:nvPr/>
        </p:nvSpPr>
        <p:spPr>
          <a:xfrm>
            <a:off x="10618226" y="4713873"/>
            <a:ext cx="324464" cy="430887"/>
          </a:xfrm>
          <a:prstGeom prst="rect">
            <a:avLst/>
          </a:prstGeom>
          <a:noFill/>
        </p:spPr>
        <p:txBody>
          <a:bodyPr wrap="square" rtlCol="0">
            <a:spAutoFit/>
          </a:bodyPr>
          <a:lstStyle/>
          <a:p>
            <a:pPr algn="l"/>
            <a:r>
              <a:rPr lang="nb-NO" sz="2200">
                <a:solidFill>
                  <a:srgbClr val="F3786D"/>
                </a:solidFill>
              </a:rPr>
              <a:t>4</a:t>
            </a:r>
          </a:p>
        </p:txBody>
      </p:sp>
      <p:sp>
        <p:nvSpPr>
          <p:cNvPr id="10" name="TekstSylinder 9">
            <a:extLst>
              <a:ext uri="{FF2B5EF4-FFF2-40B4-BE49-F238E27FC236}">
                <a16:creationId xmlns:a16="http://schemas.microsoft.com/office/drawing/2014/main" id="{C5D49A01-0532-8A60-94E0-D9CB99D9D8C7}"/>
              </a:ext>
            </a:extLst>
          </p:cNvPr>
          <p:cNvSpPr txBox="1"/>
          <p:nvPr/>
        </p:nvSpPr>
        <p:spPr>
          <a:xfrm>
            <a:off x="10882714" y="5243800"/>
            <a:ext cx="324464" cy="430887"/>
          </a:xfrm>
          <a:prstGeom prst="rect">
            <a:avLst/>
          </a:prstGeom>
          <a:noFill/>
        </p:spPr>
        <p:txBody>
          <a:bodyPr wrap="square" rtlCol="0">
            <a:spAutoFit/>
          </a:bodyPr>
          <a:lstStyle/>
          <a:p>
            <a:pPr algn="l"/>
            <a:r>
              <a:rPr lang="nb-NO" sz="2200">
                <a:solidFill>
                  <a:srgbClr val="F3786D"/>
                </a:solidFill>
              </a:rPr>
              <a:t>5</a:t>
            </a:r>
          </a:p>
        </p:txBody>
      </p:sp>
    </p:spTree>
    <p:extLst>
      <p:ext uri="{BB962C8B-B14F-4D97-AF65-F5344CB8AC3E}">
        <p14:creationId xmlns:p14="http://schemas.microsoft.com/office/powerpoint/2010/main" val="3408255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851085-319C-42DA-8A2D-4C212B5BF319}"/>
              </a:ext>
            </a:extLst>
          </p:cNvPr>
          <p:cNvSpPr>
            <a:spLocks noGrp="1"/>
          </p:cNvSpPr>
          <p:nvPr>
            <p:ph type="title"/>
          </p:nvPr>
        </p:nvSpPr>
        <p:spPr/>
        <p:txBody>
          <a:bodyPr/>
          <a:lstStyle/>
          <a:p>
            <a:r>
              <a:rPr lang="nb-NO" sz="4650" b="1"/>
              <a:t>Modul 1 – 4 indikasjoner</a:t>
            </a:r>
          </a:p>
        </p:txBody>
      </p:sp>
      <p:sp>
        <p:nvSpPr>
          <p:cNvPr id="4" name="Plassholder for tekst 3">
            <a:extLst>
              <a:ext uri="{FF2B5EF4-FFF2-40B4-BE49-F238E27FC236}">
                <a16:creationId xmlns:a16="http://schemas.microsoft.com/office/drawing/2014/main" id="{371D0086-5F19-492D-A384-A77437A9E420}"/>
              </a:ext>
            </a:extLst>
          </p:cNvPr>
          <p:cNvSpPr>
            <a:spLocks noGrp="1"/>
          </p:cNvSpPr>
          <p:nvPr>
            <p:ph type="body" sz="quarter" idx="11"/>
          </p:nvPr>
        </p:nvSpPr>
        <p:spPr/>
        <p:txBody>
          <a:bodyPr vert="horz" lIns="0" tIns="0" rIns="0" bIns="0" rtlCol="0" anchor="t">
            <a:normAutofit/>
          </a:bodyPr>
          <a:lstStyle/>
          <a:p>
            <a:r>
              <a:rPr lang="nb-NO"/>
              <a:t>Tilvalg for modulen 4 indikasjoner </a:t>
            </a:r>
          </a:p>
          <a:p>
            <a:pPr marL="0" indent="0">
              <a:buNone/>
            </a:pPr>
            <a:endParaRPr lang="nb-NO">
              <a:ea typeface="Calibri"/>
              <a:cs typeface="Calibri"/>
            </a:endParaRPr>
          </a:p>
        </p:txBody>
      </p:sp>
      <p:sp>
        <p:nvSpPr>
          <p:cNvPr id="5" name="Plassholder for tekst 2">
            <a:extLst>
              <a:ext uri="{FF2B5EF4-FFF2-40B4-BE49-F238E27FC236}">
                <a16:creationId xmlns:a16="http://schemas.microsoft.com/office/drawing/2014/main" id="{496D98FD-A968-4B70-B142-B8D93B7237DD}"/>
              </a:ext>
            </a:extLst>
          </p:cNvPr>
          <p:cNvSpPr>
            <a:spLocks noGrp="1"/>
          </p:cNvSpPr>
          <p:nvPr>
            <p:ph type="body" sz="quarter" idx="10"/>
          </p:nvPr>
        </p:nvSpPr>
        <p:spPr>
          <a:xfrm>
            <a:off x="659224" y="2106118"/>
            <a:ext cx="8401063" cy="4033453"/>
          </a:xfrm>
        </p:spPr>
        <p:txBody>
          <a:bodyPr>
            <a:normAutofit/>
          </a:bodyPr>
          <a:lstStyle/>
          <a:p>
            <a:pPr marL="0" indent="0">
              <a:buNone/>
            </a:pPr>
            <a:r>
              <a:rPr lang="nb-NO" sz="2400"/>
              <a:t>Det er to mulige tilvalg i modulen 4 Indikasjoner: </a:t>
            </a:r>
          </a:p>
          <a:p>
            <a:pPr marL="457200" indent="-457200">
              <a:buFont typeface="+mj-lt"/>
              <a:buAutoNum type="arabicPeriod"/>
            </a:pPr>
            <a:r>
              <a:rPr lang="nb-NO" sz="2400" b="1"/>
              <a:t>Tidtaking</a:t>
            </a:r>
            <a:r>
              <a:rPr lang="nb-NO" sz="2400"/>
              <a:t> av hvor lenge helsearbeiderne utfører håndhygiene (håndvask eller hånddesinfeksjon). </a:t>
            </a:r>
          </a:p>
          <a:p>
            <a:pPr marL="636945" lvl="1" indent="-457200"/>
            <a:r>
              <a:rPr lang="nb-NO" sz="2400"/>
              <a:t>Dersom tidtaking er valgt som tillegg vil det komme opp på hvert kort</a:t>
            </a:r>
          </a:p>
          <a:p>
            <a:pPr marL="636945" lvl="1" indent="-457200"/>
            <a:r>
              <a:rPr lang="nb-NO" sz="2400"/>
              <a:t>Det er mulig å slå tidtakingen av på det enkelte kort</a:t>
            </a:r>
          </a:p>
          <a:p>
            <a:pPr marL="636945" lvl="1" indent="-457200"/>
            <a:r>
              <a:rPr lang="nb-NO" sz="2400"/>
              <a:t>Eksempelvis om man ikke får med seg oppstart eller avslutning på håndhygiene aktiviteten</a:t>
            </a:r>
            <a:endParaRPr lang="nb-NO" sz="2400">
              <a:ea typeface="Calibri"/>
              <a:cs typeface="Calibri"/>
            </a:endParaRPr>
          </a:p>
          <a:p>
            <a:pPr marL="457200" indent="-457200">
              <a:buFont typeface="+mj-lt"/>
              <a:buAutoNum type="arabicPeriod"/>
            </a:pPr>
            <a:r>
              <a:rPr lang="nb-NO" sz="2400"/>
              <a:t>Registrering av </a:t>
            </a:r>
            <a:r>
              <a:rPr lang="nb-NO" sz="2400" b="1"/>
              <a:t>hanskebruk</a:t>
            </a:r>
            <a:r>
              <a:rPr lang="nb-NO" sz="2400"/>
              <a:t> når håndhygiene ikke blir utført.</a:t>
            </a:r>
            <a:endParaRPr lang="nb-NO" sz="2400">
              <a:ea typeface="Calibri"/>
              <a:cs typeface="Calibri"/>
            </a:endParaRPr>
          </a:p>
          <a:p>
            <a:endParaRPr lang="nb-NO" sz="2400"/>
          </a:p>
        </p:txBody>
      </p:sp>
      <p:pic>
        <p:nvPicPr>
          <p:cNvPr id="7" name="Bilde 6">
            <a:extLst>
              <a:ext uri="{FF2B5EF4-FFF2-40B4-BE49-F238E27FC236}">
                <a16:creationId xmlns:a16="http://schemas.microsoft.com/office/drawing/2014/main" id="{150B2431-AD38-1042-BDF0-A9E377B5B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7877" y="1575323"/>
            <a:ext cx="2636390" cy="4799306"/>
          </a:xfrm>
          <a:prstGeom prst="rect">
            <a:avLst/>
          </a:prstGeom>
        </p:spPr>
      </p:pic>
      <p:sp>
        <p:nvSpPr>
          <p:cNvPr id="8" name="Ellipse 7">
            <a:extLst>
              <a:ext uri="{FF2B5EF4-FFF2-40B4-BE49-F238E27FC236}">
                <a16:creationId xmlns:a16="http://schemas.microsoft.com/office/drawing/2014/main" id="{38AA7F95-CEF7-438B-8F6C-D3831680287E}"/>
              </a:ext>
            </a:extLst>
          </p:cNvPr>
          <p:cNvSpPr/>
          <p:nvPr/>
        </p:nvSpPr>
        <p:spPr>
          <a:xfrm>
            <a:off x="10822803" y="4501662"/>
            <a:ext cx="101676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630B4AB0-1DBB-4FD2-BC3D-3CC429155EBB}"/>
              </a:ext>
            </a:extLst>
          </p:cNvPr>
          <p:cNvSpPr/>
          <p:nvPr/>
        </p:nvSpPr>
        <p:spPr>
          <a:xfrm>
            <a:off x="9626958" y="4501662"/>
            <a:ext cx="101676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57223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BA3951FC-7640-47B4-81FA-2B5C2C9BF9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0577" y="886070"/>
            <a:ext cx="2684926" cy="5448054"/>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p:txBody>
          <a:bodyPr/>
          <a:lstStyle/>
          <a:p>
            <a:r>
              <a:rPr lang="nb-NO" sz="4650" b="1"/>
              <a:t>Modul 1 </a:t>
            </a:r>
            <a:endParaRPr lang="nb-NO" b="1"/>
          </a:p>
        </p:txBody>
      </p:sp>
      <p:sp>
        <p:nvSpPr>
          <p:cNvPr id="3" name="Plassholder for tekst 2">
            <a:extLst>
              <a:ext uri="{FF2B5EF4-FFF2-40B4-BE49-F238E27FC236}">
                <a16:creationId xmlns:a16="http://schemas.microsoft.com/office/drawing/2014/main" id="{EA80A505-FA9F-43F1-864E-EDB46318DA81}"/>
              </a:ext>
            </a:extLst>
          </p:cNvPr>
          <p:cNvSpPr>
            <a:spLocks noGrp="1"/>
          </p:cNvSpPr>
          <p:nvPr>
            <p:ph type="body" sz="quarter" idx="11"/>
          </p:nvPr>
        </p:nvSpPr>
        <p:spPr>
          <a:xfrm>
            <a:off x="666750" y="1394993"/>
            <a:ext cx="10858500" cy="423242"/>
          </a:xfrm>
        </p:spPr>
        <p:txBody>
          <a:bodyPr vert="horz" lIns="0" tIns="0" rIns="0" bIns="0" rtlCol="0" anchor="t">
            <a:noAutofit/>
          </a:bodyPr>
          <a:lstStyle/>
          <a:p>
            <a:r>
              <a:rPr lang="nb-NO" sz="2800"/>
              <a:t>Hvordan registrere</a:t>
            </a:r>
          </a:p>
        </p:txBody>
      </p:sp>
      <p:sp>
        <p:nvSpPr>
          <p:cNvPr id="10" name="Plassholder for innhold 9">
            <a:extLst>
              <a:ext uri="{FF2B5EF4-FFF2-40B4-BE49-F238E27FC236}">
                <a16:creationId xmlns:a16="http://schemas.microsoft.com/office/drawing/2014/main" id="{7EA0E7E6-23A6-4447-A420-CA9C6E1359EA}"/>
              </a:ext>
            </a:extLst>
          </p:cNvPr>
          <p:cNvSpPr>
            <a:spLocks noGrp="1"/>
          </p:cNvSpPr>
          <p:nvPr>
            <p:ph type="body" sz="quarter" idx="10"/>
          </p:nvPr>
        </p:nvSpPr>
        <p:spPr>
          <a:xfrm>
            <a:off x="659224" y="2106118"/>
            <a:ext cx="7781606" cy="4033453"/>
          </a:xfrm>
        </p:spPr>
        <p:txBody>
          <a:bodyPr>
            <a:normAutofit/>
          </a:bodyPr>
          <a:lstStyle/>
          <a:p>
            <a:pPr marL="269875" indent="-269875">
              <a:buFont typeface="Arial" panose="020B0604020202020204" pitchFamily="34" charset="0"/>
              <a:buChar char="•"/>
            </a:pPr>
            <a:r>
              <a:rPr lang="nb-NO" sz="2400"/>
              <a:t>Det kommer opp et kort for hver profesjon du har valgt før du startet observasjonen</a:t>
            </a:r>
          </a:p>
          <a:p>
            <a:pPr marL="269875" indent="-269875">
              <a:buFont typeface="Arial" panose="020B0604020202020204" pitchFamily="34" charset="0"/>
              <a:buChar char="•"/>
            </a:pPr>
            <a:r>
              <a:rPr lang="nb-NO" sz="2400"/>
              <a:t>Du finner kortene ved å </a:t>
            </a:r>
            <a:r>
              <a:rPr lang="nb-NO" sz="2400" err="1"/>
              <a:t>scrolle</a:t>
            </a:r>
            <a:r>
              <a:rPr lang="nb-NO" sz="2400"/>
              <a:t> ned på siden</a:t>
            </a:r>
          </a:p>
          <a:p>
            <a:pPr marL="269875" indent="-269875">
              <a:buFont typeface="Arial" panose="020B0604020202020204" pitchFamily="34" charset="0"/>
              <a:buChar char="•"/>
            </a:pPr>
            <a:r>
              <a:rPr lang="nb-NO" sz="2400"/>
              <a:t>Før du fyller ut et kort  - se at kortet du registrerer på har samme profesjon som personen du observerer</a:t>
            </a:r>
          </a:p>
          <a:p>
            <a:endParaRPr lang="nb-NO" sz="2400"/>
          </a:p>
        </p:txBody>
      </p:sp>
      <p:sp>
        <p:nvSpPr>
          <p:cNvPr id="16" name="Ellipse 15">
            <a:extLst>
              <a:ext uri="{FF2B5EF4-FFF2-40B4-BE49-F238E27FC236}">
                <a16:creationId xmlns:a16="http://schemas.microsoft.com/office/drawing/2014/main" id="{C9016E31-250E-4E4A-B0AF-65745A162BE2}"/>
              </a:ext>
            </a:extLst>
          </p:cNvPr>
          <p:cNvSpPr/>
          <p:nvPr/>
        </p:nvSpPr>
        <p:spPr>
          <a:xfrm>
            <a:off x="9068623" y="2594121"/>
            <a:ext cx="101676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32107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DA09A22-C1F4-4E52-8F6D-7B7A86B72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9745" y="456457"/>
            <a:ext cx="2950069" cy="5987118"/>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p:txBody>
          <a:bodyPr/>
          <a:lstStyle/>
          <a:p>
            <a:r>
              <a:rPr lang="nb-NO" sz="4650" b="1"/>
              <a:t>Modul 1</a:t>
            </a:r>
            <a:endParaRPr lang="nb-NO" b="1"/>
          </a:p>
        </p:txBody>
      </p:sp>
      <p:sp>
        <p:nvSpPr>
          <p:cNvPr id="3" name="Plassholder for tekst 2">
            <a:extLst>
              <a:ext uri="{FF2B5EF4-FFF2-40B4-BE49-F238E27FC236}">
                <a16:creationId xmlns:a16="http://schemas.microsoft.com/office/drawing/2014/main" id="{EA80A505-FA9F-43F1-864E-EDB46318DA81}"/>
              </a:ext>
            </a:extLst>
          </p:cNvPr>
          <p:cNvSpPr>
            <a:spLocks noGrp="1"/>
          </p:cNvSpPr>
          <p:nvPr>
            <p:ph type="body" sz="quarter" idx="11"/>
          </p:nvPr>
        </p:nvSpPr>
        <p:spPr/>
        <p:txBody>
          <a:bodyPr vert="horz" lIns="0" tIns="0" rIns="0" bIns="0" rtlCol="0" anchor="t">
            <a:noAutofit/>
          </a:bodyPr>
          <a:lstStyle/>
          <a:p>
            <a:r>
              <a:rPr lang="nb-NO" sz="2800">
                <a:cs typeface="Calibri"/>
              </a:rPr>
              <a:t>Hvordan registrere</a:t>
            </a:r>
          </a:p>
        </p:txBody>
      </p:sp>
      <p:sp>
        <p:nvSpPr>
          <p:cNvPr id="10" name="Plassholder for innhold 9">
            <a:extLst>
              <a:ext uri="{FF2B5EF4-FFF2-40B4-BE49-F238E27FC236}">
                <a16:creationId xmlns:a16="http://schemas.microsoft.com/office/drawing/2014/main" id="{7EA0E7E6-23A6-4447-A420-CA9C6E1359EA}"/>
              </a:ext>
            </a:extLst>
          </p:cNvPr>
          <p:cNvSpPr>
            <a:spLocks noGrp="1"/>
          </p:cNvSpPr>
          <p:nvPr>
            <p:ph type="body" sz="quarter" idx="10"/>
          </p:nvPr>
        </p:nvSpPr>
        <p:spPr>
          <a:xfrm>
            <a:off x="659224" y="2106118"/>
            <a:ext cx="7074539" cy="4033453"/>
          </a:xfrm>
        </p:spPr>
        <p:txBody>
          <a:bodyPr>
            <a:normAutofit/>
          </a:bodyPr>
          <a:lstStyle/>
          <a:p>
            <a:r>
              <a:rPr lang="nb-NO" sz="2400"/>
              <a:t>Kryss av for observerte indikasjoner for håndhygiene (en eller flere)</a:t>
            </a:r>
          </a:p>
          <a:p>
            <a:r>
              <a:rPr lang="nb-NO" sz="2400"/>
              <a:t>De valgte merkes med  hake</a:t>
            </a:r>
            <a:endParaRPr lang="nb-NO" sz="2400">
              <a:cs typeface="Calibri"/>
            </a:endParaRPr>
          </a:p>
          <a:p>
            <a:endParaRPr lang="nb-NO" sz="2400"/>
          </a:p>
        </p:txBody>
      </p:sp>
      <p:sp>
        <p:nvSpPr>
          <p:cNvPr id="17" name="Ellipse 16">
            <a:extLst>
              <a:ext uri="{FF2B5EF4-FFF2-40B4-BE49-F238E27FC236}">
                <a16:creationId xmlns:a16="http://schemas.microsoft.com/office/drawing/2014/main" id="{AFCB8D98-58B7-412B-B848-79C6D243C76D}"/>
              </a:ext>
            </a:extLst>
          </p:cNvPr>
          <p:cNvSpPr/>
          <p:nvPr/>
        </p:nvSpPr>
        <p:spPr>
          <a:xfrm>
            <a:off x="10077548" y="3563210"/>
            <a:ext cx="520906" cy="501445"/>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a:extLst>
              <a:ext uri="{FF2B5EF4-FFF2-40B4-BE49-F238E27FC236}">
                <a16:creationId xmlns:a16="http://schemas.microsoft.com/office/drawing/2014/main" id="{8598F0ED-492C-40C4-A9F3-0E4AB4D5CFE0}"/>
              </a:ext>
            </a:extLst>
          </p:cNvPr>
          <p:cNvSpPr/>
          <p:nvPr/>
        </p:nvSpPr>
        <p:spPr>
          <a:xfrm>
            <a:off x="9156265" y="2737300"/>
            <a:ext cx="520906" cy="52504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22380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descr="Et bilde som inneholder tekst, elektronikk, skjermbilde&#10;&#10;Automatisk generert beskrivelse">
            <a:extLst>
              <a:ext uri="{FF2B5EF4-FFF2-40B4-BE49-F238E27FC236}">
                <a16:creationId xmlns:a16="http://schemas.microsoft.com/office/drawing/2014/main" id="{DDDD227C-F89E-016F-6320-6295393331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0621" y="1441606"/>
            <a:ext cx="2158287" cy="4394597"/>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p:txBody>
          <a:bodyPr/>
          <a:lstStyle/>
          <a:p>
            <a:r>
              <a:rPr lang="nb-NO" sz="4650" b="1"/>
              <a:t>Modul 1</a:t>
            </a:r>
            <a:endParaRPr lang="nb-NO" b="1"/>
          </a:p>
        </p:txBody>
      </p:sp>
      <p:sp>
        <p:nvSpPr>
          <p:cNvPr id="3" name="Plassholder for tekst 2">
            <a:extLst>
              <a:ext uri="{FF2B5EF4-FFF2-40B4-BE49-F238E27FC236}">
                <a16:creationId xmlns:a16="http://schemas.microsoft.com/office/drawing/2014/main" id="{EA80A505-FA9F-43F1-864E-EDB46318DA81}"/>
              </a:ext>
            </a:extLst>
          </p:cNvPr>
          <p:cNvSpPr>
            <a:spLocks noGrp="1"/>
          </p:cNvSpPr>
          <p:nvPr>
            <p:ph type="body" sz="quarter" idx="11"/>
          </p:nvPr>
        </p:nvSpPr>
        <p:spPr/>
        <p:txBody>
          <a:bodyPr vert="horz" lIns="0" tIns="0" rIns="0" bIns="0" rtlCol="0" anchor="t">
            <a:noAutofit/>
          </a:bodyPr>
          <a:lstStyle/>
          <a:p>
            <a:r>
              <a:rPr lang="nb-NO" sz="2800"/>
              <a:t>Tidtaking</a:t>
            </a:r>
            <a:endParaRPr lang="nb-NO" sz="2800">
              <a:cs typeface="Calibri"/>
            </a:endParaRPr>
          </a:p>
        </p:txBody>
      </p:sp>
      <p:sp>
        <p:nvSpPr>
          <p:cNvPr id="10" name="Plassholder for innhold 9">
            <a:extLst>
              <a:ext uri="{FF2B5EF4-FFF2-40B4-BE49-F238E27FC236}">
                <a16:creationId xmlns:a16="http://schemas.microsoft.com/office/drawing/2014/main" id="{7EA0E7E6-23A6-4447-A420-CA9C6E1359EA}"/>
              </a:ext>
            </a:extLst>
          </p:cNvPr>
          <p:cNvSpPr>
            <a:spLocks noGrp="1"/>
          </p:cNvSpPr>
          <p:nvPr>
            <p:ph type="body" sz="quarter" idx="10"/>
          </p:nvPr>
        </p:nvSpPr>
        <p:spPr>
          <a:xfrm>
            <a:off x="659224" y="2106118"/>
            <a:ext cx="6161930" cy="4033453"/>
          </a:xfrm>
        </p:spPr>
        <p:txBody>
          <a:bodyPr>
            <a:normAutofit fontScale="77500" lnSpcReduction="20000"/>
          </a:bodyPr>
          <a:lstStyle/>
          <a:p>
            <a:pPr>
              <a:buFont typeface="Arial" panose="020B0604020202020204" pitchFamily="34" charset="0"/>
              <a:buChar char="•"/>
            </a:pPr>
            <a:r>
              <a:rPr lang="nb-NO" sz="2800"/>
              <a:t>Kryss av for utført aktivitet</a:t>
            </a:r>
          </a:p>
          <a:p>
            <a:pPr>
              <a:buFont typeface="Arial" panose="020B0604020202020204" pitchFamily="34" charset="0"/>
              <a:buChar char="•"/>
            </a:pPr>
            <a:r>
              <a:rPr lang="nb-NO" sz="2800"/>
              <a:t>Har du valgt tidtakingen aktiveres dette når du trykker på ikonet</a:t>
            </a:r>
          </a:p>
          <a:p>
            <a:pPr>
              <a:buFont typeface="Arial" panose="020B0604020202020204" pitchFamily="34" charset="0"/>
              <a:buChar char="•"/>
            </a:pPr>
            <a:r>
              <a:rPr lang="nb-NO" sz="2800"/>
              <a:t>Tiden går til du trykker på ikonet igjen</a:t>
            </a:r>
          </a:p>
          <a:p>
            <a:pPr>
              <a:buFont typeface="Arial" panose="020B0604020202020204" pitchFamily="34" charset="0"/>
              <a:buChar char="•"/>
            </a:pPr>
            <a:r>
              <a:rPr lang="nb-NO" sz="2800"/>
              <a:t>Ikonet er  merket med grønn sirkel mens tiden går. Når tiden stoppes blir ikonet grønt (se bilde 2)</a:t>
            </a:r>
            <a:endParaRPr lang="nb-NO" sz="2800">
              <a:cs typeface="Calibri"/>
            </a:endParaRPr>
          </a:p>
          <a:p>
            <a:pPr marL="269875" indent="-269875">
              <a:buFont typeface="Arial" panose="020B0604020202020204" pitchFamily="34" charset="0"/>
              <a:buChar char="•"/>
            </a:pPr>
            <a:r>
              <a:rPr lang="nb-NO" sz="2800"/>
              <a:t>Dersom tidtakingen blir feil kan den slås av for den aktuelle observasjonen</a:t>
            </a:r>
          </a:p>
          <a:p>
            <a:pPr marL="269875" indent="-269875">
              <a:buFont typeface="Arial" panose="020B0604020202020204" pitchFamily="34" charset="0"/>
              <a:buChar char="•"/>
            </a:pPr>
            <a:r>
              <a:rPr lang="nb-NO" sz="2800"/>
              <a:t>Aktivitet kan velges og tidtaking startes også før indikasjonene er valgt</a:t>
            </a:r>
            <a:endParaRPr lang="nb-NO" sz="2800">
              <a:cs typeface="Calibri"/>
            </a:endParaRPr>
          </a:p>
          <a:p>
            <a:endParaRPr lang="nb-NO"/>
          </a:p>
        </p:txBody>
      </p:sp>
      <p:pic>
        <p:nvPicPr>
          <p:cNvPr id="13" name="Bilde 13" descr="Et bilde som inneholder tekst, elektronikk, skjermbilde&#10;&#10;Automatisk generert beskrivelse">
            <a:extLst>
              <a:ext uri="{FF2B5EF4-FFF2-40B4-BE49-F238E27FC236}">
                <a16:creationId xmlns:a16="http://schemas.microsoft.com/office/drawing/2014/main" id="{650C451A-8DAC-69BA-A087-3C2C6677D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6781" y="1441606"/>
            <a:ext cx="2172945" cy="4358878"/>
          </a:xfrm>
          <a:prstGeom prst="rect">
            <a:avLst/>
          </a:prstGeom>
        </p:spPr>
      </p:pic>
      <p:sp>
        <p:nvSpPr>
          <p:cNvPr id="18" name="Ellipse 17">
            <a:extLst>
              <a:ext uri="{FF2B5EF4-FFF2-40B4-BE49-F238E27FC236}">
                <a16:creationId xmlns:a16="http://schemas.microsoft.com/office/drawing/2014/main" id="{885B2BFF-3C07-4F07-890B-B40E483ABCA6}"/>
              </a:ext>
            </a:extLst>
          </p:cNvPr>
          <p:cNvSpPr/>
          <p:nvPr/>
        </p:nvSpPr>
        <p:spPr>
          <a:xfrm>
            <a:off x="9725556" y="4217892"/>
            <a:ext cx="1092215" cy="37881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59BE75E9-4B17-4B75-A139-1E2269B3A41E}"/>
              </a:ext>
            </a:extLst>
          </p:cNvPr>
          <p:cNvSpPr/>
          <p:nvPr/>
        </p:nvSpPr>
        <p:spPr>
          <a:xfrm>
            <a:off x="8458535" y="3341832"/>
            <a:ext cx="520906" cy="59429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84619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25CAB9-0B03-4B96-BC69-3114B91F173C}"/>
              </a:ext>
            </a:extLst>
          </p:cNvPr>
          <p:cNvSpPr>
            <a:spLocks noGrp="1"/>
          </p:cNvSpPr>
          <p:nvPr>
            <p:ph type="title"/>
          </p:nvPr>
        </p:nvSpPr>
        <p:spPr/>
        <p:txBody>
          <a:bodyPr/>
          <a:lstStyle/>
          <a:p>
            <a:r>
              <a:rPr lang="nb-NO" b="1"/>
              <a:t>Modul 1</a:t>
            </a:r>
          </a:p>
        </p:txBody>
      </p:sp>
      <p:sp>
        <p:nvSpPr>
          <p:cNvPr id="4" name="Plassholder for tekst 3">
            <a:extLst>
              <a:ext uri="{FF2B5EF4-FFF2-40B4-BE49-F238E27FC236}">
                <a16:creationId xmlns:a16="http://schemas.microsoft.com/office/drawing/2014/main" id="{C19160C3-2D31-4D34-A5BD-29B246BA309B}"/>
              </a:ext>
            </a:extLst>
          </p:cNvPr>
          <p:cNvSpPr>
            <a:spLocks noGrp="1"/>
          </p:cNvSpPr>
          <p:nvPr>
            <p:ph type="body" sz="quarter" idx="11"/>
          </p:nvPr>
        </p:nvSpPr>
        <p:spPr/>
        <p:txBody>
          <a:bodyPr>
            <a:normAutofit lnSpcReduction="10000"/>
          </a:bodyPr>
          <a:lstStyle/>
          <a:p>
            <a:r>
              <a:rPr lang="nb-NO" sz="2800"/>
              <a:t>Hanskebruk</a:t>
            </a:r>
          </a:p>
        </p:txBody>
      </p:sp>
      <p:sp>
        <p:nvSpPr>
          <p:cNvPr id="3" name="Plassholder for tekst 2">
            <a:extLst>
              <a:ext uri="{FF2B5EF4-FFF2-40B4-BE49-F238E27FC236}">
                <a16:creationId xmlns:a16="http://schemas.microsoft.com/office/drawing/2014/main" id="{5F402D58-01DD-4FF5-8A1D-5D83E46C4EDB}"/>
              </a:ext>
            </a:extLst>
          </p:cNvPr>
          <p:cNvSpPr>
            <a:spLocks noGrp="1"/>
          </p:cNvSpPr>
          <p:nvPr>
            <p:ph type="body" sz="quarter" idx="10"/>
          </p:nvPr>
        </p:nvSpPr>
        <p:spPr>
          <a:xfrm>
            <a:off x="659224" y="2106118"/>
            <a:ext cx="6107921" cy="4033453"/>
          </a:xfrm>
        </p:spPr>
        <p:txBody>
          <a:bodyPr>
            <a:normAutofit/>
          </a:bodyPr>
          <a:lstStyle/>
          <a:p>
            <a:pPr>
              <a:buFont typeface="Arial" panose="020B0604020202020204" pitchFamily="34" charset="0"/>
              <a:buChar char="•"/>
            </a:pPr>
            <a:r>
              <a:rPr lang="nb-NO" sz="2200"/>
              <a:t>Dersom du har valgt «hanskebruk» som tilvalg vil spørsmål om «Hansker er benyttet komme opp når «Ikke utført» blir valgt som aktivitet</a:t>
            </a:r>
          </a:p>
          <a:p>
            <a:pPr>
              <a:buFont typeface="Arial" panose="020B0604020202020204" pitchFamily="34" charset="0"/>
              <a:buChar char="•"/>
            </a:pPr>
            <a:r>
              <a:rPr lang="nb-NO" sz="2200"/>
              <a:t>Du må her velge «Ja» eller «Nei» for å komme tilbake til kortet slik at det kan lagre</a:t>
            </a:r>
          </a:p>
        </p:txBody>
      </p:sp>
      <p:pic>
        <p:nvPicPr>
          <p:cNvPr id="6" name="Bilde 5">
            <a:extLst>
              <a:ext uri="{FF2B5EF4-FFF2-40B4-BE49-F238E27FC236}">
                <a16:creationId xmlns:a16="http://schemas.microsoft.com/office/drawing/2014/main" id="{30EC5712-6B82-4489-B686-7057C6A802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9946" y="1575323"/>
            <a:ext cx="2151384" cy="4446193"/>
          </a:xfrm>
          <a:prstGeom prst="rect">
            <a:avLst/>
          </a:prstGeom>
        </p:spPr>
      </p:pic>
      <p:pic>
        <p:nvPicPr>
          <p:cNvPr id="8" name="Bilde 7">
            <a:extLst>
              <a:ext uri="{FF2B5EF4-FFF2-40B4-BE49-F238E27FC236}">
                <a16:creationId xmlns:a16="http://schemas.microsoft.com/office/drawing/2014/main" id="{FCD718C9-12F9-432F-9579-E40475C1A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6977" y="1575323"/>
            <a:ext cx="2151384" cy="4434592"/>
          </a:xfrm>
          <a:prstGeom prst="rect">
            <a:avLst/>
          </a:prstGeom>
        </p:spPr>
      </p:pic>
      <p:sp>
        <p:nvSpPr>
          <p:cNvPr id="9" name="Ellipse 8">
            <a:extLst>
              <a:ext uri="{FF2B5EF4-FFF2-40B4-BE49-F238E27FC236}">
                <a16:creationId xmlns:a16="http://schemas.microsoft.com/office/drawing/2014/main" id="{F9D57399-AE88-4869-808F-8A7074242C07}"/>
              </a:ext>
            </a:extLst>
          </p:cNvPr>
          <p:cNvSpPr/>
          <p:nvPr/>
        </p:nvSpPr>
        <p:spPr>
          <a:xfrm>
            <a:off x="8519289" y="4057701"/>
            <a:ext cx="601735" cy="56793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19300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E42AC82-20A1-7005-AE42-8F5D2B11AE45}"/>
              </a:ext>
            </a:extLst>
          </p:cNvPr>
          <p:cNvSpPr>
            <a:spLocks noGrp="1"/>
          </p:cNvSpPr>
          <p:nvPr>
            <p:ph type="title"/>
          </p:nvPr>
        </p:nvSpPr>
        <p:spPr/>
        <p:txBody>
          <a:bodyPr/>
          <a:lstStyle/>
          <a:p>
            <a:r>
              <a:rPr lang="nb-NO"/>
              <a:t>Kort introduksjon</a:t>
            </a:r>
          </a:p>
        </p:txBody>
      </p:sp>
      <p:sp>
        <p:nvSpPr>
          <p:cNvPr id="13" name="Plassholder for tekst 12">
            <a:extLst>
              <a:ext uri="{FF2B5EF4-FFF2-40B4-BE49-F238E27FC236}">
                <a16:creationId xmlns:a16="http://schemas.microsoft.com/office/drawing/2014/main" id="{386D9CCB-DF9A-3986-1EE4-D0F05EB3C734}"/>
              </a:ext>
            </a:extLst>
          </p:cNvPr>
          <p:cNvSpPr>
            <a:spLocks noGrp="1"/>
          </p:cNvSpPr>
          <p:nvPr>
            <p:ph type="body" sz="quarter" idx="33"/>
          </p:nvPr>
        </p:nvSpPr>
        <p:spPr>
          <a:xfrm>
            <a:off x="1230518" y="4875017"/>
            <a:ext cx="1819878" cy="1176868"/>
          </a:xfrm>
        </p:spPr>
        <p:txBody>
          <a:bodyPr>
            <a:normAutofit lnSpcReduction="10000"/>
          </a:bodyPr>
          <a:lstStyle/>
          <a:p>
            <a:r>
              <a:rPr lang="nb-NO"/>
              <a:t>Modul 1.</a:t>
            </a:r>
          </a:p>
          <a:p>
            <a:r>
              <a:rPr lang="nb-NO"/>
              <a:t>Til observasjon av håndhygiene.</a:t>
            </a:r>
          </a:p>
          <a:p>
            <a:endParaRPr lang="nb-NO"/>
          </a:p>
          <a:p>
            <a:r>
              <a:rPr lang="nb-NO">
                <a:solidFill>
                  <a:srgbClr val="D14641"/>
                </a:solidFill>
              </a:rPr>
              <a:t>Kurset omhandler primært denne modulen</a:t>
            </a:r>
          </a:p>
        </p:txBody>
      </p:sp>
      <p:sp>
        <p:nvSpPr>
          <p:cNvPr id="14" name="Plassholder for tekst 13">
            <a:extLst>
              <a:ext uri="{FF2B5EF4-FFF2-40B4-BE49-F238E27FC236}">
                <a16:creationId xmlns:a16="http://schemas.microsoft.com/office/drawing/2014/main" id="{4DB63579-3E78-1D76-AF60-4A8A48F22569}"/>
              </a:ext>
            </a:extLst>
          </p:cNvPr>
          <p:cNvSpPr>
            <a:spLocks noGrp="1"/>
          </p:cNvSpPr>
          <p:nvPr>
            <p:ph type="body" sz="quarter" idx="34"/>
          </p:nvPr>
        </p:nvSpPr>
        <p:spPr>
          <a:xfrm>
            <a:off x="3835804" y="4875017"/>
            <a:ext cx="1830876" cy="1176868"/>
          </a:xfrm>
        </p:spPr>
        <p:txBody>
          <a:bodyPr/>
          <a:lstStyle/>
          <a:p>
            <a:r>
              <a:rPr lang="nb-NO"/>
              <a:t>Modul 2</a:t>
            </a:r>
          </a:p>
          <a:p>
            <a:r>
              <a:rPr lang="nb-NO"/>
              <a:t>Til kartlegging av prinsippet om bar fra albue og ned. Inkluderer arbeidstøy med kort </a:t>
            </a:r>
            <a:r>
              <a:rPr lang="nb-NO" err="1"/>
              <a:t>erm</a:t>
            </a:r>
            <a:r>
              <a:rPr lang="nb-NO"/>
              <a:t>.</a:t>
            </a:r>
          </a:p>
        </p:txBody>
      </p:sp>
      <p:sp>
        <p:nvSpPr>
          <p:cNvPr id="15" name="Plassholder for tekst 14">
            <a:extLst>
              <a:ext uri="{FF2B5EF4-FFF2-40B4-BE49-F238E27FC236}">
                <a16:creationId xmlns:a16="http://schemas.microsoft.com/office/drawing/2014/main" id="{4C64F382-C26E-5E49-DA70-78EF0EB8FFD9}"/>
              </a:ext>
            </a:extLst>
          </p:cNvPr>
          <p:cNvSpPr>
            <a:spLocks noGrp="1"/>
          </p:cNvSpPr>
          <p:nvPr>
            <p:ph type="body" sz="quarter" idx="35"/>
          </p:nvPr>
        </p:nvSpPr>
        <p:spPr>
          <a:xfrm>
            <a:off x="6452088" y="4875018"/>
            <a:ext cx="1830876" cy="1176867"/>
          </a:xfrm>
        </p:spPr>
        <p:txBody>
          <a:bodyPr>
            <a:normAutofit lnSpcReduction="10000"/>
          </a:bodyPr>
          <a:lstStyle/>
          <a:p>
            <a:r>
              <a:rPr lang="nb-NO"/>
              <a:t>Modul 3</a:t>
            </a:r>
          </a:p>
          <a:p>
            <a:r>
              <a:rPr lang="nb-NO"/>
              <a:t>Til observasjon av hanskebruk. </a:t>
            </a:r>
          </a:p>
          <a:p>
            <a:r>
              <a:rPr lang="nb-NO"/>
              <a:t>Løsningen er todelt; der det er indikert og en der det ikke er indikert.</a:t>
            </a:r>
          </a:p>
        </p:txBody>
      </p:sp>
      <p:sp>
        <p:nvSpPr>
          <p:cNvPr id="16" name="Plassholder for tekst 15">
            <a:extLst>
              <a:ext uri="{FF2B5EF4-FFF2-40B4-BE49-F238E27FC236}">
                <a16:creationId xmlns:a16="http://schemas.microsoft.com/office/drawing/2014/main" id="{B65797ED-A386-6246-008B-C2D2F3A76152}"/>
              </a:ext>
            </a:extLst>
          </p:cNvPr>
          <p:cNvSpPr>
            <a:spLocks noGrp="1"/>
          </p:cNvSpPr>
          <p:nvPr>
            <p:ph type="body" sz="quarter" idx="36"/>
          </p:nvPr>
        </p:nvSpPr>
        <p:spPr>
          <a:xfrm>
            <a:off x="8921210" y="4875017"/>
            <a:ext cx="1830876" cy="1176868"/>
          </a:xfrm>
        </p:spPr>
        <p:txBody>
          <a:bodyPr/>
          <a:lstStyle/>
          <a:p>
            <a:r>
              <a:rPr lang="nb-NO"/>
              <a:t>Modul 4</a:t>
            </a:r>
          </a:p>
          <a:p>
            <a:r>
              <a:rPr lang="nb-NO"/>
              <a:t>Til observasjon av riktig bruk av personlig verneutstyr. </a:t>
            </a:r>
          </a:p>
        </p:txBody>
      </p:sp>
      <p:sp>
        <p:nvSpPr>
          <p:cNvPr id="19" name="Plassholder for tekst 18">
            <a:extLst>
              <a:ext uri="{FF2B5EF4-FFF2-40B4-BE49-F238E27FC236}">
                <a16:creationId xmlns:a16="http://schemas.microsoft.com/office/drawing/2014/main" id="{F7AE9DE1-219B-DFA1-70B1-F702CE1F789B}"/>
              </a:ext>
            </a:extLst>
          </p:cNvPr>
          <p:cNvSpPr>
            <a:spLocks noGrp="1"/>
          </p:cNvSpPr>
          <p:nvPr>
            <p:ph type="body" sz="quarter" idx="39"/>
          </p:nvPr>
        </p:nvSpPr>
        <p:spPr>
          <a:xfrm>
            <a:off x="3835804" y="1456444"/>
            <a:ext cx="2540835" cy="230187"/>
          </a:xfrm>
        </p:spPr>
        <p:txBody>
          <a:bodyPr/>
          <a:lstStyle/>
          <a:p>
            <a:r>
              <a:rPr lang="nb-NO"/>
              <a:t>Smykker, klokker og negler</a:t>
            </a:r>
          </a:p>
        </p:txBody>
      </p:sp>
      <p:sp>
        <p:nvSpPr>
          <p:cNvPr id="20" name="Plassholder for tekst 19">
            <a:extLst>
              <a:ext uri="{FF2B5EF4-FFF2-40B4-BE49-F238E27FC236}">
                <a16:creationId xmlns:a16="http://schemas.microsoft.com/office/drawing/2014/main" id="{0FEF5390-D793-633C-40A1-2EEE5F57C4C2}"/>
              </a:ext>
            </a:extLst>
          </p:cNvPr>
          <p:cNvSpPr>
            <a:spLocks noGrp="1"/>
          </p:cNvSpPr>
          <p:nvPr>
            <p:ph type="body" sz="quarter" idx="40"/>
          </p:nvPr>
        </p:nvSpPr>
        <p:spPr>
          <a:xfrm>
            <a:off x="6427964" y="1456445"/>
            <a:ext cx="1827913" cy="230187"/>
          </a:xfrm>
        </p:spPr>
        <p:txBody>
          <a:bodyPr/>
          <a:lstStyle/>
          <a:p>
            <a:r>
              <a:rPr lang="nb-NO"/>
              <a:t>Hansker</a:t>
            </a:r>
          </a:p>
        </p:txBody>
      </p:sp>
      <p:sp>
        <p:nvSpPr>
          <p:cNvPr id="21" name="Plassholder for tekst 20">
            <a:extLst>
              <a:ext uri="{FF2B5EF4-FFF2-40B4-BE49-F238E27FC236}">
                <a16:creationId xmlns:a16="http://schemas.microsoft.com/office/drawing/2014/main" id="{508E6D91-BE59-63B4-7C70-AC4468C67C25}"/>
              </a:ext>
            </a:extLst>
          </p:cNvPr>
          <p:cNvSpPr>
            <a:spLocks noGrp="1"/>
          </p:cNvSpPr>
          <p:nvPr>
            <p:ph type="body" sz="quarter" idx="41"/>
          </p:nvPr>
        </p:nvSpPr>
        <p:spPr>
          <a:xfrm>
            <a:off x="8921210" y="1445673"/>
            <a:ext cx="1827913" cy="230187"/>
          </a:xfrm>
        </p:spPr>
        <p:txBody>
          <a:bodyPr/>
          <a:lstStyle/>
          <a:p>
            <a:r>
              <a:rPr lang="nb-NO"/>
              <a:t>Personlig verneutstyr</a:t>
            </a:r>
          </a:p>
        </p:txBody>
      </p:sp>
      <p:sp>
        <p:nvSpPr>
          <p:cNvPr id="22" name="Plassholder for tekst 21">
            <a:extLst>
              <a:ext uri="{FF2B5EF4-FFF2-40B4-BE49-F238E27FC236}">
                <a16:creationId xmlns:a16="http://schemas.microsoft.com/office/drawing/2014/main" id="{7D99DFDD-CEF1-6644-2547-06A62833FC71}"/>
              </a:ext>
            </a:extLst>
          </p:cNvPr>
          <p:cNvSpPr>
            <a:spLocks noGrp="1"/>
          </p:cNvSpPr>
          <p:nvPr>
            <p:ph type="body" sz="quarter" idx="42"/>
          </p:nvPr>
        </p:nvSpPr>
        <p:spPr>
          <a:xfrm>
            <a:off x="1224888" y="1431885"/>
            <a:ext cx="2278250" cy="230187"/>
          </a:xfrm>
        </p:spPr>
        <p:txBody>
          <a:bodyPr/>
          <a:lstStyle/>
          <a:p>
            <a:r>
              <a:rPr lang="nb-NO"/>
              <a:t>4 indikasjoner (håndhygiene)</a:t>
            </a:r>
          </a:p>
        </p:txBody>
      </p:sp>
      <p:pic>
        <p:nvPicPr>
          <p:cNvPr id="31" name="Bilde 30" descr="Et bilde som inneholder tekst, skjermbilde, duppeditt, Mobiltelefon&#10;&#10;Automatisk generert beskrivelse">
            <a:extLst>
              <a:ext uri="{FF2B5EF4-FFF2-40B4-BE49-F238E27FC236}">
                <a16:creationId xmlns:a16="http://schemas.microsoft.com/office/drawing/2014/main" id="{5DBD7F4A-A4DA-7D5A-336C-B6BF5552B1B5}"/>
              </a:ext>
            </a:extLst>
          </p:cNvPr>
          <p:cNvPicPr>
            <a:picLocks noChangeAspect="1"/>
          </p:cNvPicPr>
          <p:nvPr/>
        </p:nvPicPr>
        <p:blipFill>
          <a:blip r:embed="rId2"/>
          <a:stretch>
            <a:fillRect/>
          </a:stretch>
        </p:blipFill>
        <p:spPr>
          <a:xfrm>
            <a:off x="1221684" y="1714500"/>
            <a:ext cx="1496518" cy="3039341"/>
          </a:xfrm>
          <a:prstGeom prst="rect">
            <a:avLst/>
          </a:prstGeom>
        </p:spPr>
      </p:pic>
      <p:pic>
        <p:nvPicPr>
          <p:cNvPr id="32" name="Bilde 31" descr="Et bilde som inneholder tekst, elektronikk, skjermbilde, duppeditt&#10;&#10;Automatisk generert beskrivelse">
            <a:extLst>
              <a:ext uri="{FF2B5EF4-FFF2-40B4-BE49-F238E27FC236}">
                <a16:creationId xmlns:a16="http://schemas.microsoft.com/office/drawing/2014/main" id="{586AA6BF-6539-615E-5843-01A039B345E3}"/>
              </a:ext>
            </a:extLst>
          </p:cNvPr>
          <p:cNvPicPr>
            <a:picLocks noChangeAspect="1"/>
          </p:cNvPicPr>
          <p:nvPr/>
        </p:nvPicPr>
        <p:blipFill>
          <a:blip r:embed="rId3"/>
          <a:stretch>
            <a:fillRect/>
          </a:stretch>
        </p:blipFill>
        <p:spPr>
          <a:xfrm>
            <a:off x="3836728" y="1749136"/>
            <a:ext cx="1496519" cy="3039341"/>
          </a:xfrm>
          <a:prstGeom prst="rect">
            <a:avLst/>
          </a:prstGeom>
        </p:spPr>
      </p:pic>
      <p:pic>
        <p:nvPicPr>
          <p:cNvPr id="33" name="Bilde 32" descr="Et bilde som inneholder tekst, skjermbilde, Mobiltelefon, Mobilenhet&#10;&#10;Automatisk generert beskrivelse">
            <a:extLst>
              <a:ext uri="{FF2B5EF4-FFF2-40B4-BE49-F238E27FC236}">
                <a16:creationId xmlns:a16="http://schemas.microsoft.com/office/drawing/2014/main" id="{AE009BF4-D706-2E0F-A585-318D16F88396}"/>
              </a:ext>
            </a:extLst>
          </p:cNvPr>
          <p:cNvPicPr>
            <a:picLocks noChangeAspect="1"/>
          </p:cNvPicPr>
          <p:nvPr/>
        </p:nvPicPr>
        <p:blipFill>
          <a:blip r:embed="rId4"/>
          <a:stretch>
            <a:fillRect/>
          </a:stretch>
        </p:blipFill>
        <p:spPr>
          <a:xfrm>
            <a:off x="6373842" y="1714500"/>
            <a:ext cx="1496520" cy="3108614"/>
          </a:xfrm>
          <a:prstGeom prst="rect">
            <a:avLst/>
          </a:prstGeom>
        </p:spPr>
      </p:pic>
      <p:pic>
        <p:nvPicPr>
          <p:cNvPr id="5" name="Bilde 4">
            <a:extLst>
              <a:ext uri="{FF2B5EF4-FFF2-40B4-BE49-F238E27FC236}">
                <a16:creationId xmlns:a16="http://schemas.microsoft.com/office/drawing/2014/main" id="{0B887A2F-1AEE-40F6-D883-0605E688EAFC}"/>
              </a:ext>
            </a:extLst>
          </p:cNvPr>
          <p:cNvPicPr>
            <a:picLocks noChangeAspect="1"/>
          </p:cNvPicPr>
          <p:nvPr/>
        </p:nvPicPr>
        <p:blipFill>
          <a:blip r:embed="rId5"/>
          <a:stretch>
            <a:fillRect/>
          </a:stretch>
        </p:blipFill>
        <p:spPr>
          <a:xfrm>
            <a:off x="8910957" y="1714499"/>
            <a:ext cx="1530075" cy="3108614"/>
          </a:xfrm>
          <a:prstGeom prst="rect">
            <a:avLst/>
          </a:prstGeom>
        </p:spPr>
      </p:pic>
    </p:spTree>
    <p:extLst>
      <p:ext uri="{BB962C8B-B14F-4D97-AF65-F5344CB8AC3E}">
        <p14:creationId xmlns:p14="http://schemas.microsoft.com/office/powerpoint/2010/main" val="2040450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7A0226-0201-4231-9F3E-4B911F8331BA}"/>
              </a:ext>
            </a:extLst>
          </p:cNvPr>
          <p:cNvSpPr>
            <a:spLocks noGrp="1"/>
          </p:cNvSpPr>
          <p:nvPr>
            <p:ph type="title"/>
          </p:nvPr>
        </p:nvSpPr>
        <p:spPr/>
        <p:txBody>
          <a:bodyPr/>
          <a:lstStyle/>
          <a:p>
            <a:r>
              <a:rPr lang="nb-NO" sz="4650" b="1"/>
              <a:t>Modul 1</a:t>
            </a:r>
            <a:endParaRPr lang="nb-NO" b="1"/>
          </a:p>
        </p:txBody>
      </p:sp>
      <p:sp>
        <p:nvSpPr>
          <p:cNvPr id="4" name="Plassholder for tekst 3">
            <a:extLst>
              <a:ext uri="{FF2B5EF4-FFF2-40B4-BE49-F238E27FC236}">
                <a16:creationId xmlns:a16="http://schemas.microsoft.com/office/drawing/2014/main" id="{EEB62D6D-8C38-4875-85A6-0600D25272A4}"/>
              </a:ext>
            </a:extLst>
          </p:cNvPr>
          <p:cNvSpPr>
            <a:spLocks noGrp="1"/>
          </p:cNvSpPr>
          <p:nvPr>
            <p:ph type="body" sz="quarter" idx="11"/>
          </p:nvPr>
        </p:nvSpPr>
        <p:spPr/>
        <p:txBody>
          <a:bodyPr vert="horz" lIns="0" tIns="0" rIns="0" bIns="0" rtlCol="0" anchor="t">
            <a:normAutofit fontScale="92500" lnSpcReduction="10000"/>
          </a:bodyPr>
          <a:lstStyle/>
          <a:p>
            <a:r>
              <a:rPr lang="nb-NO" sz="3200"/>
              <a:t>Lagre en observasjon </a:t>
            </a:r>
          </a:p>
          <a:p>
            <a:endParaRPr lang="nb-NO" sz="2800"/>
          </a:p>
        </p:txBody>
      </p:sp>
      <p:sp>
        <p:nvSpPr>
          <p:cNvPr id="3" name="Plassholder for innhold 2">
            <a:extLst>
              <a:ext uri="{FF2B5EF4-FFF2-40B4-BE49-F238E27FC236}">
                <a16:creationId xmlns:a16="http://schemas.microsoft.com/office/drawing/2014/main" id="{3D106D91-FA66-4E3C-9385-9EE163D2CDFC}"/>
              </a:ext>
            </a:extLst>
          </p:cNvPr>
          <p:cNvSpPr>
            <a:spLocks noGrp="1"/>
          </p:cNvSpPr>
          <p:nvPr>
            <p:ph type="body" sz="quarter" idx="10"/>
          </p:nvPr>
        </p:nvSpPr>
        <p:spPr>
          <a:xfrm>
            <a:off x="659224" y="2106118"/>
            <a:ext cx="7789317" cy="4033453"/>
          </a:xfrm>
        </p:spPr>
        <p:txBody>
          <a:bodyPr>
            <a:normAutofit/>
          </a:bodyPr>
          <a:lstStyle/>
          <a:p>
            <a:pPr marL="269875" indent="-269875">
              <a:buFont typeface="Arial" panose="020B0604020202020204" pitchFamily="34" charset="0"/>
              <a:buChar char="•"/>
            </a:pPr>
            <a:r>
              <a:rPr lang="nb-NO" sz="2400"/>
              <a:t>Observasjonen lagres ved å dra hele kortet til høyre</a:t>
            </a:r>
          </a:p>
          <a:p>
            <a:pPr marL="269875" indent="-269875">
              <a:buFont typeface="Arial" panose="020B0604020202020204" pitchFamily="34" charset="0"/>
              <a:buChar char="•"/>
            </a:pPr>
            <a:r>
              <a:rPr lang="nb-NO" sz="2400" err="1"/>
              <a:t>Tellelisten</a:t>
            </a:r>
            <a:r>
              <a:rPr lang="nb-NO" sz="2400"/>
              <a:t> oppe til venstre registrerer observasjonen ved at tallet økes  </a:t>
            </a:r>
          </a:p>
          <a:p>
            <a:endParaRPr lang="nb-NO" sz="2400"/>
          </a:p>
        </p:txBody>
      </p:sp>
      <p:pic>
        <p:nvPicPr>
          <p:cNvPr id="5" name="Bilde 4">
            <a:extLst>
              <a:ext uri="{FF2B5EF4-FFF2-40B4-BE49-F238E27FC236}">
                <a16:creationId xmlns:a16="http://schemas.microsoft.com/office/drawing/2014/main" id="{90E0707A-7E36-9142-992D-B8F0B31A6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7194" y="699512"/>
            <a:ext cx="3111500" cy="5664200"/>
          </a:xfrm>
          <a:prstGeom prst="rect">
            <a:avLst/>
          </a:prstGeom>
        </p:spPr>
      </p:pic>
      <p:sp>
        <p:nvSpPr>
          <p:cNvPr id="7" name="Ellipse 6">
            <a:extLst>
              <a:ext uri="{FF2B5EF4-FFF2-40B4-BE49-F238E27FC236}">
                <a16:creationId xmlns:a16="http://schemas.microsoft.com/office/drawing/2014/main" id="{25A20C70-422C-4BA6-9B06-DB698FF8BBFD}"/>
              </a:ext>
            </a:extLst>
          </p:cNvPr>
          <p:cNvSpPr/>
          <p:nvPr/>
        </p:nvSpPr>
        <p:spPr>
          <a:xfrm>
            <a:off x="9282193" y="1362525"/>
            <a:ext cx="751326" cy="484936"/>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9247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EC53BC-D448-CBD9-A2EE-D955A8D22C2F}"/>
              </a:ext>
            </a:extLst>
          </p:cNvPr>
          <p:cNvSpPr>
            <a:spLocks noGrp="1"/>
          </p:cNvSpPr>
          <p:nvPr>
            <p:ph type="title"/>
          </p:nvPr>
        </p:nvSpPr>
        <p:spPr/>
        <p:txBody>
          <a:bodyPr/>
          <a:lstStyle/>
          <a:p>
            <a:r>
              <a:rPr lang="nb-NO" sz="4650" b="1">
                <a:ea typeface="Calibri"/>
                <a:cs typeface="Calibri"/>
              </a:rPr>
              <a:t>Modul 1</a:t>
            </a:r>
            <a:endParaRPr lang="nb-NO" b="1"/>
          </a:p>
        </p:txBody>
      </p:sp>
      <p:sp>
        <p:nvSpPr>
          <p:cNvPr id="4" name="Plassholder for tekst 3">
            <a:extLst>
              <a:ext uri="{FF2B5EF4-FFF2-40B4-BE49-F238E27FC236}">
                <a16:creationId xmlns:a16="http://schemas.microsoft.com/office/drawing/2014/main" id="{FA043808-FBCA-8B0E-6F00-1B744D75710D}"/>
              </a:ext>
            </a:extLst>
          </p:cNvPr>
          <p:cNvSpPr>
            <a:spLocks noGrp="1"/>
          </p:cNvSpPr>
          <p:nvPr>
            <p:ph type="body" sz="quarter" idx="11"/>
          </p:nvPr>
        </p:nvSpPr>
        <p:spPr/>
        <p:txBody>
          <a:bodyPr vert="horz" lIns="0" tIns="0" rIns="0" bIns="0" rtlCol="0" anchor="t">
            <a:normAutofit/>
          </a:bodyPr>
          <a:lstStyle/>
          <a:p>
            <a:r>
              <a:rPr lang="nb-NO" sz="2400"/>
              <a:t>Endre profesjon på kort eller legge til kort </a:t>
            </a:r>
          </a:p>
          <a:p>
            <a:endParaRPr lang="nb-NO" sz="2400"/>
          </a:p>
        </p:txBody>
      </p:sp>
      <p:sp>
        <p:nvSpPr>
          <p:cNvPr id="5" name="Plassholder for tekst 4">
            <a:extLst>
              <a:ext uri="{FF2B5EF4-FFF2-40B4-BE49-F238E27FC236}">
                <a16:creationId xmlns:a16="http://schemas.microsoft.com/office/drawing/2014/main" id="{903F5502-E577-49A0-97C6-AEDE82747857}"/>
              </a:ext>
            </a:extLst>
          </p:cNvPr>
          <p:cNvSpPr>
            <a:spLocks noGrp="1"/>
          </p:cNvSpPr>
          <p:nvPr>
            <p:ph type="body" sz="quarter" idx="10"/>
          </p:nvPr>
        </p:nvSpPr>
        <p:spPr>
          <a:xfrm>
            <a:off x="659224" y="2106118"/>
            <a:ext cx="6355721" cy="4033453"/>
          </a:xfrm>
        </p:spPr>
        <p:txBody>
          <a:bodyPr>
            <a:normAutofit/>
          </a:bodyPr>
          <a:lstStyle/>
          <a:p>
            <a:pPr>
              <a:buFont typeface="Arial" panose="020B0604020202020204" pitchFamily="34" charset="0"/>
              <a:buChar char="•"/>
            </a:pPr>
            <a:r>
              <a:rPr lang="nb-NO" sz="2000"/>
              <a:t>Profesjon på et kort kan endres ved å gå inn på rullgardinen til høyre for profesjonen</a:t>
            </a:r>
            <a:endParaRPr lang="nb-NO" sz="2000">
              <a:ea typeface="Calibri"/>
              <a:cs typeface="Calibri"/>
            </a:endParaRPr>
          </a:p>
          <a:p>
            <a:pPr>
              <a:buFont typeface="Arial" panose="020B0604020202020204" pitchFamily="34" charset="0"/>
              <a:buChar char="•"/>
            </a:pPr>
            <a:r>
              <a:rPr lang="nb-NO" sz="2000">
                <a:ea typeface="Calibri"/>
                <a:cs typeface="Calibri"/>
              </a:rPr>
              <a:t>Det er mulig å ha flere kort fremme enn det man valgte på forsiden ved å velge "Nytt kort"</a:t>
            </a:r>
          </a:p>
          <a:p>
            <a:pPr>
              <a:buFont typeface="Arial" panose="020B0604020202020204" pitchFamily="34" charset="0"/>
              <a:buChar char="•"/>
            </a:pPr>
            <a:r>
              <a:rPr lang="nb-NO" sz="2000"/>
              <a:t>Når man har valgt hvilken profesjon på det nye kortet (bilde 2) og trykket på «Legg til», legger kortet seg over  de andre kortene man har oppe på skjermen</a:t>
            </a:r>
          </a:p>
          <a:p>
            <a:pPr>
              <a:buFont typeface="Arial" panose="020B0604020202020204" pitchFamily="34" charset="0"/>
              <a:buChar char="•"/>
            </a:pPr>
            <a:r>
              <a:rPr lang="nb-NO" sz="2000">
                <a:ea typeface="Calibri"/>
                <a:cs typeface="Calibri"/>
              </a:rPr>
              <a:t>Det er mulig å ha flere kort med samme profesjon. </a:t>
            </a:r>
            <a:endParaRPr lang="nb-NO" sz="2000"/>
          </a:p>
          <a:p>
            <a:endParaRPr lang="nb-NO" sz="2000"/>
          </a:p>
          <a:p>
            <a:endParaRPr lang="nb-NO" sz="2000"/>
          </a:p>
        </p:txBody>
      </p:sp>
      <p:pic>
        <p:nvPicPr>
          <p:cNvPr id="8" name="Bilde 8" descr="Et bilde som inneholder tekst&#10;&#10;Automatisk generert beskrivelse">
            <a:extLst>
              <a:ext uri="{FF2B5EF4-FFF2-40B4-BE49-F238E27FC236}">
                <a16:creationId xmlns:a16="http://schemas.microsoft.com/office/drawing/2014/main" id="{32D84585-FB0C-F1F1-5459-8577ADD5A1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31051" y="1728787"/>
            <a:ext cx="2366015" cy="4738009"/>
          </a:xfrm>
          <a:prstGeom prst="rect">
            <a:avLst/>
          </a:prstGeom>
        </p:spPr>
      </p:pic>
      <p:sp>
        <p:nvSpPr>
          <p:cNvPr id="9" name="Ellipse 8">
            <a:extLst>
              <a:ext uri="{FF2B5EF4-FFF2-40B4-BE49-F238E27FC236}">
                <a16:creationId xmlns:a16="http://schemas.microsoft.com/office/drawing/2014/main" id="{06AD86F3-411B-4723-AC5B-B2862DCDAB08}"/>
              </a:ext>
            </a:extLst>
          </p:cNvPr>
          <p:cNvSpPr/>
          <p:nvPr/>
        </p:nvSpPr>
        <p:spPr>
          <a:xfrm>
            <a:off x="7981425" y="3132457"/>
            <a:ext cx="308982"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492D96C7-AA51-4A7F-BD79-4686B8661B62}"/>
              </a:ext>
            </a:extLst>
          </p:cNvPr>
          <p:cNvSpPr/>
          <p:nvPr/>
        </p:nvSpPr>
        <p:spPr>
          <a:xfrm>
            <a:off x="8082127" y="5287444"/>
            <a:ext cx="1298833" cy="54701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7CC6B710-73E2-4335-B80F-34A85EAB2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8595" y="1704914"/>
            <a:ext cx="2329238" cy="4738010"/>
          </a:xfrm>
          <a:prstGeom prst="rect">
            <a:avLst/>
          </a:prstGeom>
        </p:spPr>
      </p:pic>
    </p:spTree>
    <p:extLst>
      <p:ext uri="{BB962C8B-B14F-4D97-AF65-F5344CB8AC3E}">
        <p14:creationId xmlns:p14="http://schemas.microsoft.com/office/powerpoint/2010/main" val="456005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C4347AE-4120-427E-8ADF-89E30B091B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8681" y="1491976"/>
            <a:ext cx="2155072" cy="4510616"/>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03721328-4DAC-4C30-A1AD-161DF68FE887}"/>
              </a:ext>
            </a:extLst>
          </p:cNvPr>
          <p:cNvSpPr>
            <a:spLocks noGrp="1"/>
          </p:cNvSpPr>
          <p:nvPr>
            <p:ph type="title"/>
          </p:nvPr>
        </p:nvSpPr>
        <p:spPr/>
        <p:txBody>
          <a:bodyPr/>
          <a:lstStyle/>
          <a:p>
            <a:r>
              <a:rPr lang="nb-NO" b="1"/>
              <a:t>Modul 1</a:t>
            </a:r>
          </a:p>
        </p:txBody>
      </p:sp>
      <p:sp>
        <p:nvSpPr>
          <p:cNvPr id="4" name="Plassholder for tekst 3">
            <a:extLst>
              <a:ext uri="{FF2B5EF4-FFF2-40B4-BE49-F238E27FC236}">
                <a16:creationId xmlns:a16="http://schemas.microsoft.com/office/drawing/2014/main" id="{F696603D-5C44-4321-B166-62DCFAB88EB0}"/>
              </a:ext>
            </a:extLst>
          </p:cNvPr>
          <p:cNvSpPr>
            <a:spLocks noGrp="1"/>
          </p:cNvSpPr>
          <p:nvPr>
            <p:ph type="body" sz="quarter" idx="11"/>
          </p:nvPr>
        </p:nvSpPr>
        <p:spPr/>
        <p:txBody>
          <a:bodyPr>
            <a:normAutofit lnSpcReduction="10000"/>
          </a:bodyPr>
          <a:lstStyle/>
          <a:p>
            <a:r>
              <a:rPr lang="nb-NO" sz="2800"/>
              <a:t>Slette kort</a:t>
            </a:r>
          </a:p>
        </p:txBody>
      </p:sp>
      <p:sp>
        <p:nvSpPr>
          <p:cNvPr id="3" name="Plassholder for innhold 2">
            <a:extLst>
              <a:ext uri="{FF2B5EF4-FFF2-40B4-BE49-F238E27FC236}">
                <a16:creationId xmlns:a16="http://schemas.microsoft.com/office/drawing/2014/main" id="{C3760A51-C952-4BEC-B3D3-51EC91E8AE53}"/>
              </a:ext>
            </a:extLst>
          </p:cNvPr>
          <p:cNvSpPr>
            <a:spLocks noGrp="1"/>
          </p:cNvSpPr>
          <p:nvPr>
            <p:ph type="body" sz="quarter" idx="10"/>
          </p:nvPr>
        </p:nvSpPr>
        <p:spPr>
          <a:xfrm>
            <a:off x="659224" y="2106118"/>
            <a:ext cx="6545552" cy="4033453"/>
          </a:xfrm>
        </p:spPr>
        <p:txBody>
          <a:bodyPr>
            <a:normAutofit/>
          </a:bodyPr>
          <a:lstStyle/>
          <a:p>
            <a:pPr>
              <a:buFont typeface="Arial" panose="020B0604020202020204" pitchFamily="34" charset="0"/>
              <a:buChar char="•"/>
            </a:pPr>
            <a:r>
              <a:rPr lang="nb-NO" sz="2400"/>
              <a:t>Du kan slette et kort ved å dra det til venstre</a:t>
            </a:r>
          </a:p>
          <a:p>
            <a:pPr>
              <a:buFont typeface="Arial" panose="020B0604020202020204" pitchFamily="34" charset="0"/>
              <a:buChar char="•"/>
            </a:pPr>
            <a:r>
              <a:rPr lang="nb-NO" sz="2400"/>
              <a:t>NB! Innholdet på kortet forsvinner når det slettes</a:t>
            </a:r>
          </a:p>
          <a:p>
            <a:pPr>
              <a:buFont typeface="Arial" panose="020B0604020202020204" pitchFamily="34" charset="0"/>
              <a:buChar char="•"/>
            </a:pPr>
            <a:r>
              <a:rPr lang="nb-NO" sz="2400"/>
              <a:t>Det er viktig å lagre siste observasjon på kortet før kortet slettes</a:t>
            </a:r>
          </a:p>
        </p:txBody>
      </p:sp>
      <p:cxnSp>
        <p:nvCxnSpPr>
          <p:cNvPr id="8" name="Rett pilkobling 7">
            <a:extLst>
              <a:ext uri="{FF2B5EF4-FFF2-40B4-BE49-F238E27FC236}">
                <a16:creationId xmlns:a16="http://schemas.microsoft.com/office/drawing/2014/main" id="{43EB7CE2-5489-4D42-A0E0-4235AE9FA521}"/>
              </a:ext>
            </a:extLst>
          </p:cNvPr>
          <p:cNvCxnSpPr>
            <a:cxnSpLocks/>
          </p:cNvCxnSpPr>
          <p:nvPr/>
        </p:nvCxnSpPr>
        <p:spPr>
          <a:xfrm flipH="1">
            <a:off x="7704768" y="5228869"/>
            <a:ext cx="1510051" cy="0"/>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BE5EF218-0947-42F3-968A-06EB3E54D8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07658" y="1569506"/>
            <a:ext cx="2095454" cy="443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12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C6B1477-90B4-45E1-B148-7DED73CA2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3878" y="1853151"/>
            <a:ext cx="2192693" cy="4561722"/>
          </a:xfrm>
          <a:prstGeom prst="rect">
            <a:avLst/>
          </a:prstGeom>
        </p:spPr>
      </p:pic>
      <p:sp>
        <p:nvSpPr>
          <p:cNvPr id="2" name="Tittel 1">
            <a:extLst>
              <a:ext uri="{FF2B5EF4-FFF2-40B4-BE49-F238E27FC236}">
                <a16:creationId xmlns:a16="http://schemas.microsoft.com/office/drawing/2014/main" id="{F2E00EB0-02A5-4600-A9BC-756C6C995362}"/>
              </a:ext>
            </a:extLst>
          </p:cNvPr>
          <p:cNvSpPr>
            <a:spLocks noGrp="1"/>
          </p:cNvSpPr>
          <p:nvPr>
            <p:ph type="title"/>
          </p:nvPr>
        </p:nvSpPr>
        <p:spPr/>
        <p:txBody>
          <a:bodyPr/>
          <a:lstStyle/>
          <a:p>
            <a:r>
              <a:rPr lang="nb-NO" b="1"/>
              <a:t>Modul 1</a:t>
            </a:r>
          </a:p>
        </p:txBody>
      </p:sp>
      <p:sp>
        <p:nvSpPr>
          <p:cNvPr id="5" name="Plassholder for tekst 4">
            <a:extLst>
              <a:ext uri="{FF2B5EF4-FFF2-40B4-BE49-F238E27FC236}">
                <a16:creationId xmlns:a16="http://schemas.microsoft.com/office/drawing/2014/main" id="{4E1340B4-563E-A987-7913-53F78A2CE1F1}"/>
              </a:ext>
            </a:extLst>
          </p:cNvPr>
          <p:cNvSpPr>
            <a:spLocks noGrp="1"/>
          </p:cNvSpPr>
          <p:nvPr>
            <p:ph type="body" sz="quarter" idx="11"/>
          </p:nvPr>
        </p:nvSpPr>
        <p:spPr/>
        <p:txBody>
          <a:bodyPr/>
          <a:lstStyle/>
          <a:p>
            <a:r>
              <a:rPr lang="nb-NO"/>
              <a:t>Legg til kommentar</a:t>
            </a:r>
          </a:p>
        </p:txBody>
      </p:sp>
      <p:sp>
        <p:nvSpPr>
          <p:cNvPr id="3" name="Plassholder for tekst 2">
            <a:extLst>
              <a:ext uri="{FF2B5EF4-FFF2-40B4-BE49-F238E27FC236}">
                <a16:creationId xmlns:a16="http://schemas.microsoft.com/office/drawing/2014/main" id="{FD647DE1-F2DD-4697-8322-4B9ED583A74F}"/>
              </a:ext>
            </a:extLst>
          </p:cNvPr>
          <p:cNvSpPr>
            <a:spLocks noGrp="1"/>
          </p:cNvSpPr>
          <p:nvPr>
            <p:ph type="body" sz="quarter" idx="10"/>
          </p:nvPr>
        </p:nvSpPr>
        <p:spPr>
          <a:xfrm>
            <a:off x="659224" y="2106118"/>
            <a:ext cx="8770720" cy="4033453"/>
          </a:xfrm>
        </p:spPr>
        <p:txBody>
          <a:bodyPr>
            <a:normAutofit fontScale="77500" lnSpcReduction="20000"/>
          </a:bodyPr>
          <a:lstStyle/>
          <a:p>
            <a:pPr>
              <a:buFont typeface="Arial" panose="020B0604020202020204" pitchFamily="34" charset="0"/>
              <a:buChar char="•"/>
            </a:pPr>
            <a:r>
              <a:rPr lang="nb-NO"/>
              <a:t>D</a:t>
            </a:r>
            <a:r>
              <a:rPr lang="nb-NO" sz="2800"/>
              <a:t>et mulig å legge til kommentarer både til den enkelte observasjon og til sesjonen som helhet (mulig i alle moduler)</a:t>
            </a:r>
          </a:p>
          <a:p>
            <a:pPr>
              <a:buFont typeface="Arial" panose="020B0604020202020204" pitchFamily="34" charset="0"/>
              <a:buChar char="•"/>
            </a:pPr>
            <a:r>
              <a:rPr lang="nb-NO" sz="2800"/>
              <a:t>Kommentarer til den enkelte observasjon legges til ved å trykke på «Kommentar» på kortet før det lagres</a:t>
            </a:r>
          </a:p>
          <a:p>
            <a:pPr>
              <a:buFont typeface="Arial" panose="020B0604020202020204" pitchFamily="34" charset="0"/>
              <a:buChar char="•"/>
            </a:pPr>
            <a:r>
              <a:rPr lang="nb-NO"/>
              <a:t>F</a:t>
            </a:r>
            <a:r>
              <a:rPr lang="nb-NO" sz="2800"/>
              <a:t>ritekst til observasjoner kan være forhold som påvirket utfallet (eksempelvis at nødvendig utstyr eller fasiliteter ikke var tilstede)</a:t>
            </a:r>
          </a:p>
          <a:p>
            <a:pPr>
              <a:buFont typeface="Arial" panose="020B0604020202020204" pitchFamily="34" charset="0"/>
              <a:buChar char="•"/>
            </a:pPr>
            <a:r>
              <a:rPr lang="nb-NO" sz="2800"/>
              <a:t>Kommentar til sesjonen er mulig å legge til ved å gå inn på telleknappen oppe i venstre hjørne </a:t>
            </a:r>
          </a:p>
          <a:p>
            <a:pPr>
              <a:buFont typeface="Arial" panose="020B0604020202020204" pitchFamily="34" charset="0"/>
              <a:buChar char="•"/>
            </a:pPr>
            <a:r>
              <a:rPr lang="nb-NO" sz="2800"/>
              <a:t>Eller ved å gå inn på hovedmenyen og åpen en  sesjon under «ikke sendte sesjoner». Her kan man, ved hjelp av redigeringsknappen, både legge til kommentarer til enkelt-observasjoner eller til en sesjon som helhet.   </a:t>
            </a:r>
          </a:p>
        </p:txBody>
      </p:sp>
      <p:sp>
        <p:nvSpPr>
          <p:cNvPr id="6" name="Ellipse 5">
            <a:extLst>
              <a:ext uri="{FF2B5EF4-FFF2-40B4-BE49-F238E27FC236}">
                <a16:creationId xmlns:a16="http://schemas.microsoft.com/office/drawing/2014/main" id="{2481EE38-BD4A-445C-987B-51389B362858}"/>
              </a:ext>
            </a:extLst>
          </p:cNvPr>
          <p:cNvSpPr/>
          <p:nvPr/>
        </p:nvSpPr>
        <p:spPr>
          <a:xfrm>
            <a:off x="10982131" y="2539335"/>
            <a:ext cx="548808"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EEDBAB0-CE15-4732-8065-A9A0B6FF32BF}"/>
              </a:ext>
            </a:extLst>
          </p:cNvPr>
          <p:cNvSpPr/>
          <p:nvPr/>
        </p:nvSpPr>
        <p:spPr>
          <a:xfrm>
            <a:off x="9655576" y="2515128"/>
            <a:ext cx="458807"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1C68FB4-82DA-4BF6-875C-F7F318E85968}"/>
              </a:ext>
            </a:extLst>
          </p:cNvPr>
          <p:cNvSpPr/>
          <p:nvPr/>
        </p:nvSpPr>
        <p:spPr>
          <a:xfrm>
            <a:off x="9797144" y="4897545"/>
            <a:ext cx="755778" cy="359564"/>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51497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05EAB-8812-2E88-F788-777BAACF2E08}"/>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38B38E85-48D9-8A17-3304-014D3F9950EF}"/>
              </a:ext>
            </a:extLst>
          </p:cNvPr>
          <p:cNvSpPr>
            <a:spLocks noGrp="1"/>
          </p:cNvSpPr>
          <p:nvPr>
            <p:ph type="title"/>
          </p:nvPr>
        </p:nvSpPr>
        <p:spPr/>
        <p:txBody>
          <a:bodyPr/>
          <a:lstStyle/>
          <a:p>
            <a:r>
              <a:rPr lang="nb-NO"/>
              <a:t>Begrepene</a:t>
            </a:r>
          </a:p>
        </p:txBody>
      </p:sp>
      <p:sp>
        <p:nvSpPr>
          <p:cNvPr id="2" name="Content Placeholder 1">
            <a:extLst>
              <a:ext uri="{FF2B5EF4-FFF2-40B4-BE49-F238E27FC236}">
                <a16:creationId xmlns:a16="http://schemas.microsoft.com/office/drawing/2014/main" id="{3A6EC4E2-38A9-3A6D-EB5A-324816EF01F8}"/>
              </a:ext>
            </a:extLst>
          </p:cNvPr>
          <p:cNvSpPr>
            <a:spLocks noGrp="1"/>
          </p:cNvSpPr>
          <p:nvPr>
            <p:ph sz="half" idx="2"/>
          </p:nvPr>
        </p:nvSpPr>
        <p:spPr>
          <a:xfrm>
            <a:off x="331788" y="2088227"/>
            <a:ext cx="3079605" cy="4608224"/>
          </a:xfrm>
        </p:spPr>
        <p:txBody>
          <a:bodyPr vert="horz" lIns="0" tIns="0" rIns="0" bIns="0" rtlCol="0" anchor="t">
            <a:normAutofit/>
          </a:bodyPr>
          <a:lstStyle/>
          <a:p>
            <a:pPr marL="360045" indent="-360045">
              <a:buFont typeface="Arial,Sans-Serif" panose="020F0502020204030204" pitchFamily="34" charset="0"/>
            </a:pPr>
            <a:r>
              <a:rPr lang="nb-NO" sz="2000" dirty="0">
                <a:solidFill>
                  <a:srgbClr val="000000"/>
                </a:solidFill>
                <a:latin typeface="Brandon Text"/>
              </a:rPr>
              <a:t>Indikasjon </a:t>
            </a:r>
            <a:endParaRPr lang="en-US" sz="2000" dirty="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Anledning </a:t>
            </a:r>
            <a:endParaRPr lang="en-US" sz="2000">
              <a:solidFill>
                <a:srgbClr val="000000"/>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Pasientsone </a:t>
            </a:r>
            <a:endParaRPr lang="en-US" sz="2000" dirty="0">
              <a:solidFill>
                <a:srgbClr val="000000"/>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Helsetjenesteområde  </a:t>
            </a:r>
            <a:r>
              <a:rPr lang="en-US" sz="2000" dirty="0">
                <a:solidFill>
                  <a:srgbClr val="000000"/>
                </a:solidFill>
                <a:latin typeface="Brandon Text"/>
              </a:rPr>
              <a:t> </a:t>
            </a:r>
            <a:endParaRPr lang="en-US" sz="200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En observasjon  </a:t>
            </a:r>
            <a:r>
              <a:rPr lang="en-US" sz="2000" dirty="0">
                <a:solidFill>
                  <a:srgbClr val="000000"/>
                </a:solidFill>
                <a:latin typeface="Brandon Text"/>
              </a:rPr>
              <a:t> </a:t>
            </a:r>
            <a:endParaRPr lang="en-US" sz="200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Ett kort  </a:t>
            </a:r>
            <a:endParaRPr lang="en-US" sz="2000" dirty="0">
              <a:solidFill>
                <a:srgbClr val="393C61"/>
              </a:solidFill>
              <a:latin typeface="Brandon Text"/>
            </a:endParaRPr>
          </a:p>
          <a:p>
            <a:pPr marL="360045" indent="-360045">
              <a:buFont typeface="Arial,Sans-Serif" panose="020F0502020204030204" pitchFamily="34" charset="0"/>
            </a:pPr>
            <a:r>
              <a:rPr lang="nb-NO" sz="2000" dirty="0">
                <a:solidFill>
                  <a:srgbClr val="000000"/>
                </a:solidFill>
                <a:latin typeface="Brandon Text"/>
              </a:rPr>
              <a:t>Sesjon </a:t>
            </a:r>
            <a:endParaRPr lang="en-US" sz="2000" dirty="0">
              <a:solidFill>
                <a:srgbClr val="393C61"/>
              </a:solidFill>
              <a:latin typeface="Brandon Text"/>
            </a:endParaRPr>
          </a:p>
          <a:p>
            <a:pPr marL="360045" indent="-360045"/>
            <a:endParaRPr lang="en-US" sz="2000" dirty="0">
              <a:latin typeface="Brandon Text"/>
              <a:ea typeface="Calibri"/>
              <a:cs typeface="Calibri"/>
            </a:endParaRPr>
          </a:p>
        </p:txBody>
      </p:sp>
      <p:sp>
        <p:nvSpPr>
          <p:cNvPr id="7" name="Plassholder for tekst 6">
            <a:extLst>
              <a:ext uri="{FF2B5EF4-FFF2-40B4-BE49-F238E27FC236}">
                <a16:creationId xmlns:a16="http://schemas.microsoft.com/office/drawing/2014/main" id="{9D1575E1-AAE4-1322-3E76-0F7D8F7F3C54}"/>
              </a:ext>
            </a:extLst>
          </p:cNvPr>
          <p:cNvSpPr>
            <a:spLocks noGrp="1"/>
          </p:cNvSpPr>
          <p:nvPr>
            <p:ph type="body" sz="quarter" idx="3"/>
          </p:nvPr>
        </p:nvSpPr>
        <p:spPr>
          <a:xfrm>
            <a:off x="813619" y="1074746"/>
            <a:ext cx="5183188" cy="823912"/>
          </a:xfrm>
        </p:spPr>
        <p:txBody>
          <a:bodyPr/>
          <a:lstStyle/>
          <a:p>
            <a:r>
              <a:rPr lang="nb-NO"/>
              <a:t>Disse må læres!</a:t>
            </a:r>
          </a:p>
        </p:txBody>
      </p:sp>
      <p:sp>
        <p:nvSpPr>
          <p:cNvPr id="3" name="Content Placeholder 2">
            <a:extLst>
              <a:ext uri="{FF2B5EF4-FFF2-40B4-BE49-F238E27FC236}">
                <a16:creationId xmlns:a16="http://schemas.microsoft.com/office/drawing/2014/main" id="{CAC92FF1-511B-9EA4-8C19-33B4EAE51081}"/>
              </a:ext>
            </a:extLst>
          </p:cNvPr>
          <p:cNvSpPr>
            <a:spLocks noGrp="1"/>
          </p:cNvSpPr>
          <p:nvPr>
            <p:ph sz="quarter" idx="4"/>
          </p:nvPr>
        </p:nvSpPr>
        <p:spPr>
          <a:xfrm>
            <a:off x="3378201" y="2088227"/>
            <a:ext cx="8669914" cy="4146406"/>
          </a:xfrm>
        </p:spPr>
        <p:txBody>
          <a:bodyPr vert="horz" lIns="0" tIns="0" rIns="0" bIns="0" rtlCol="0" anchor="t">
            <a:normAutofit lnSpcReduction="10000"/>
          </a:bodyPr>
          <a:lstStyle/>
          <a:p>
            <a:pPr marL="360045" indent="-360045">
              <a:buChar char="-"/>
            </a:pPr>
            <a:r>
              <a:rPr lang="nb-NO" sz="2000" dirty="0">
                <a:solidFill>
                  <a:srgbClr val="000000"/>
                </a:solidFill>
                <a:latin typeface="Brandon Text"/>
              </a:rPr>
              <a:t>årsaken til at håndhygiene skal utføres</a:t>
            </a:r>
            <a:endParaRPr lang="en-US" sz="2000" dirty="0">
              <a:solidFill>
                <a:srgbClr val="000000"/>
              </a:solidFill>
              <a:latin typeface="Brandon Text"/>
            </a:endParaRPr>
          </a:p>
          <a:p>
            <a:pPr marL="360045" indent="-360045">
              <a:buChar char="-"/>
            </a:pPr>
            <a:r>
              <a:rPr lang="nb-NO" sz="2000" dirty="0">
                <a:solidFill>
                  <a:srgbClr val="000000"/>
                </a:solidFill>
                <a:latin typeface="Brandon Text"/>
              </a:rPr>
              <a:t>når en eller flere indikasjoner er tilstede slik at det er behov for å utføre håndhygiene. </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pasienten og alle gjenstander som er tilegnet pasienten i situasjonen (seng, nattbord, iv. stativ </a:t>
            </a:r>
            <a:r>
              <a:rPr lang="nb-NO" sz="2000" err="1">
                <a:solidFill>
                  <a:srgbClr val="000000"/>
                </a:solidFill>
                <a:latin typeface="Brandon Text"/>
              </a:rPr>
              <a:t>osv</a:t>
            </a:r>
            <a:r>
              <a:rPr lang="nb-NO" sz="2000" dirty="0">
                <a:solidFill>
                  <a:srgbClr val="000000"/>
                </a:solidFill>
                <a:latin typeface="Brandon Text"/>
              </a:rPr>
              <a:t>).</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alle andre områder, inkludert andre pasienters og deres pasientsoner </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en registrert anledning</a:t>
            </a:r>
          </a:p>
          <a:p>
            <a:pPr marL="360045" indent="-360045">
              <a:buChar char="-"/>
            </a:pPr>
            <a:r>
              <a:rPr lang="nb-NO" sz="2000" dirty="0">
                <a:solidFill>
                  <a:srgbClr val="000000"/>
                </a:solidFill>
                <a:latin typeface="Brandon Text"/>
              </a:rPr>
              <a:t>en registrering i NOST (en observasjon av en anledning for håndhygiene for en person. I ett stell registreres flere anledninger/kort per person).</a:t>
            </a:r>
            <a:r>
              <a:rPr lang="en-US" sz="2000" dirty="0">
                <a:solidFill>
                  <a:srgbClr val="000000"/>
                </a:solidFill>
                <a:latin typeface="Brandon Text"/>
              </a:rPr>
              <a:t> </a:t>
            </a:r>
            <a:endParaRPr lang="nb-NO" sz="2000" dirty="0">
              <a:solidFill>
                <a:srgbClr val="000000"/>
              </a:solidFill>
              <a:latin typeface="Brandon Text"/>
            </a:endParaRPr>
          </a:p>
          <a:p>
            <a:pPr marL="360045" indent="-360045">
              <a:buChar char="-"/>
            </a:pPr>
            <a:r>
              <a:rPr lang="nb-NO" sz="2000" dirty="0">
                <a:solidFill>
                  <a:srgbClr val="000000"/>
                </a:solidFill>
                <a:latin typeface="Brandon Text"/>
              </a:rPr>
              <a:t>en samling observasjoner ved samme avdeling gjennomført i en sammenhengende tidsperiode (ofte 20-30 minutter).</a:t>
            </a:r>
            <a:endParaRPr lang="en-US" sz="2000">
              <a:latin typeface="Brandon Text"/>
              <a:ea typeface="Calibri" panose="020F0502020204030204"/>
              <a:cs typeface="Calibri" panose="020F0502020204030204"/>
            </a:endParaRPr>
          </a:p>
        </p:txBody>
      </p:sp>
    </p:spTree>
    <p:extLst>
      <p:ext uri="{BB962C8B-B14F-4D97-AF65-F5344CB8AC3E}">
        <p14:creationId xmlns:p14="http://schemas.microsoft.com/office/powerpoint/2010/main" val="181157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BD61364-5F4B-D563-885E-4694F61E6274}"/>
              </a:ext>
            </a:extLst>
          </p:cNvPr>
          <p:cNvSpPr>
            <a:spLocks noGrp="1"/>
          </p:cNvSpPr>
          <p:nvPr>
            <p:ph type="body" idx="1"/>
          </p:nvPr>
        </p:nvSpPr>
        <p:spPr/>
        <p:txBody>
          <a:bodyPr/>
          <a:lstStyle/>
          <a:p>
            <a:endParaRPr lang="nb-NO"/>
          </a:p>
        </p:txBody>
      </p:sp>
      <p:sp>
        <p:nvSpPr>
          <p:cNvPr id="3" name="Plassholder for tekst 2">
            <a:extLst>
              <a:ext uri="{FF2B5EF4-FFF2-40B4-BE49-F238E27FC236}">
                <a16:creationId xmlns:a16="http://schemas.microsoft.com/office/drawing/2014/main" id="{B4E1F1BC-4E84-1FB8-166C-A7728D323758}"/>
              </a:ext>
            </a:extLst>
          </p:cNvPr>
          <p:cNvSpPr>
            <a:spLocks noGrp="1"/>
          </p:cNvSpPr>
          <p:nvPr>
            <p:ph type="body" sz="quarter" idx="14"/>
          </p:nvPr>
        </p:nvSpPr>
        <p:spPr/>
        <p:txBody>
          <a:bodyPr/>
          <a:lstStyle/>
          <a:p>
            <a:r>
              <a:rPr lang="nb-NO"/>
              <a:t>Generelle funksjoner</a:t>
            </a:r>
          </a:p>
        </p:txBody>
      </p:sp>
      <p:sp>
        <p:nvSpPr>
          <p:cNvPr id="4" name="Plassholder for innhold 3">
            <a:extLst>
              <a:ext uri="{FF2B5EF4-FFF2-40B4-BE49-F238E27FC236}">
                <a16:creationId xmlns:a16="http://schemas.microsoft.com/office/drawing/2014/main" id="{08B51B49-5E1E-82E2-3723-B4E0CE7BC653}"/>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2909057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56C3F8-06F2-4EAC-ADA6-C9DB0EC0419C}"/>
              </a:ext>
            </a:extLst>
          </p:cNvPr>
          <p:cNvSpPr>
            <a:spLocks noGrp="1"/>
          </p:cNvSpPr>
          <p:nvPr>
            <p:ph type="title"/>
          </p:nvPr>
        </p:nvSpPr>
        <p:spPr/>
        <p:txBody>
          <a:bodyPr/>
          <a:lstStyle/>
          <a:p>
            <a:r>
              <a:rPr lang="nb-NO" b="1"/>
              <a:t>Hovedmeny</a:t>
            </a:r>
          </a:p>
        </p:txBody>
      </p:sp>
      <p:sp>
        <p:nvSpPr>
          <p:cNvPr id="4" name="Plassholder for tekst 3">
            <a:extLst>
              <a:ext uri="{FF2B5EF4-FFF2-40B4-BE49-F238E27FC236}">
                <a16:creationId xmlns:a16="http://schemas.microsoft.com/office/drawing/2014/main" id="{ADDB2B22-FC49-457E-BD13-494548B9B19B}"/>
              </a:ext>
            </a:extLst>
          </p:cNvPr>
          <p:cNvSpPr>
            <a:spLocks noGrp="1"/>
          </p:cNvSpPr>
          <p:nvPr>
            <p:ph type="body" sz="quarter" idx="11"/>
          </p:nvPr>
        </p:nvSpPr>
        <p:spPr>
          <a:xfrm>
            <a:off x="659224" y="1407467"/>
            <a:ext cx="10858500" cy="423242"/>
          </a:xfrm>
        </p:spPr>
        <p:txBody>
          <a:bodyPr vert="horz" lIns="0" tIns="0" rIns="0" bIns="0" rtlCol="0" anchor="t">
            <a:normAutofit/>
          </a:bodyPr>
          <a:lstStyle/>
          <a:p>
            <a:pPr marL="0" indent="0">
              <a:buNone/>
            </a:pPr>
            <a:r>
              <a:rPr lang="nb-NO" b="1">
                <a:ea typeface="+mn-lt"/>
                <a:cs typeface="+mn-lt"/>
              </a:rPr>
              <a:t>Du kan gå til hovedmenyen, uansett hvor du er i løsningen.</a:t>
            </a:r>
            <a:endParaRPr lang="nb-NO">
              <a:ea typeface="Calibri" panose="020F0502020204030204"/>
              <a:cs typeface="Calibri" panose="020F0502020204030204"/>
            </a:endParaRPr>
          </a:p>
        </p:txBody>
      </p:sp>
      <p:sp>
        <p:nvSpPr>
          <p:cNvPr id="5" name="Plassholder for tekst 4">
            <a:extLst>
              <a:ext uri="{FF2B5EF4-FFF2-40B4-BE49-F238E27FC236}">
                <a16:creationId xmlns:a16="http://schemas.microsoft.com/office/drawing/2014/main" id="{8BA80119-4CC3-9DFF-8722-879537E570F6}"/>
              </a:ext>
            </a:extLst>
          </p:cNvPr>
          <p:cNvSpPr>
            <a:spLocks noGrp="1"/>
          </p:cNvSpPr>
          <p:nvPr>
            <p:ph type="body" sz="quarter" idx="10"/>
          </p:nvPr>
        </p:nvSpPr>
        <p:spPr>
          <a:xfrm>
            <a:off x="659224" y="2106118"/>
            <a:ext cx="6907114" cy="4033453"/>
          </a:xfrm>
        </p:spPr>
        <p:txBody>
          <a:bodyPr>
            <a:normAutofit fontScale="92500" lnSpcReduction="10000"/>
          </a:bodyPr>
          <a:lstStyle/>
          <a:p>
            <a:pPr marL="0" indent="0">
              <a:buNone/>
            </a:pPr>
            <a:r>
              <a:rPr lang="nb-NO" sz="2000" b="1">
                <a:ea typeface="Calibri"/>
                <a:cs typeface="Calibri"/>
              </a:rPr>
              <a:t>Fra hovedmenyen kan du: </a:t>
            </a:r>
            <a:endParaRPr lang="nb-NO" sz="2000"/>
          </a:p>
          <a:p>
            <a:pPr marL="0" indent="0">
              <a:buNone/>
            </a:pPr>
            <a:endParaRPr lang="nb-NO" sz="2000" b="1">
              <a:ea typeface="Calibri"/>
              <a:cs typeface="Calibri"/>
            </a:endParaRPr>
          </a:p>
          <a:p>
            <a:pPr marL="539750" lvl="1" indent="-179705">
              <a:lnSpc>
                <a:spcPct val="100000"/>
              </a:lnSpc>
              <a:buFont typeface="Arial" panose="020B0604020202020204" pitchFamily="34" charset="0"/>
              <a:buChar char="•"/>
            </a:pPr>
            <a:r>
              <a:rPr lang="nb-NO" sz="2400"/>
              <a:t>Starte en ny sesjon (observasjon)</a:t>
            </a:r>
            <a:endParaRPr lang="nb-NO" sz="2400">
              <a:ea typeface="Calibri" panose="020F0502020204030204"/>
              <a:cs typeface="Calibri" panose="020F0502020204030204"/>
            </a:endParaRPr>
          </a:p>
          <a:p>
            <a:pPr marL="539750" lvl="1" indent="-179705">
              <a:lnSpc>
                <a:spcPct val="100000"/>
              </a:lnSpc>
              <a:buFont typeface="Arial" panose="020B0604020202020204" pitchFamily="34" charset="0"/>
              <a:buChar char="•"/>
            </a:pPr>
            <a:endParaRPr lang="nb-NO" sz="2400">
              <a:ea typeface="Calibri" panose="020F0502020204030204"/>
              <a:cs typeface="Calibri" panose="020F0502020204030204"/>
            </a:endParaRPr>
          </a:p>
          <a:p>
            <a:pPr marL="539750" lvl="1" indent="-179705">
              <a:lnSpc>
                <a:spcPct val="100000"/>
              </a:lnSpc>
              <a:buFont typeface="Arial" panose="020B0604020202020204" pitchFamily="34" charset="0"/>
              <a:buChar char="•"/>
            </a:pPr>
            <a:r>
              <a:rPr lang="nb-NO" sz="2400">
                <a:ea typeface="Calibri" panose="020F0502020204030204"/>
                <a:cs typeface="Calibri" panose="020F0502020204030204"/>
              </a:rPr>
              <a:t>Se på og endre sesjoner som ikke er send til koordinator</a:t>
            </a:r>
          </a:p>
          <a:p>
            <a:pPr marL="539750" lvl="1" indent="-179705">
              <a:lnSpc>
                <a:spcPct val="100000"/>
              </a:lnSpc>
              <a:buFont typeface="Arial" panose="020B0604020202020204" pitchFamily="34" charset="0"/>
              <a:buChar char="•"/>
            </a:pPr>
            <a:endParaRPr lang="nb-NO" sz="2400"/>
          </a:p>
          <a:p>
            <a:pPr marL="539750" lvl="1" indent="-179705">
              <a:lnSpc>
                <a:spcPct val="100000"/>
              </a:lnSpc>
              <a:buFont typeface="Arial" panose="020B0604020202020204" pitchFamily="34" charset="0"/>
              <a:buChar char="•"/>
            </a:pPr>
            <a:r>
              <a:rPr lang="nb-NO" sz="2400"/>
              <a:t>Se på sesjoner som er send til koordinator</a:t>
            </a:r>
            <a:endParaRPr lang="nb-NO" sz="2400">
              <a:ea typeface="Calibri"/>
              <a:cs typeface="Calibri"/>
            </a:endParaRPr>
          </a:p>
          <a:p>
            <a:pPr marL="539750" lvl="1" indent="-179705">
              <a:lnSpc>
                <a:spcPct val="100000"/>
              </a:lnSpc>
              <a:buFont typeface="Arial" panose="020B0604020202020204" pitchFamily="34" charset="0"/>
              <a:buChar char="•"/>
            </a:pPr>
            <a:endParaRPr lang="nb-NO" sz="2400">
              <a:ea typeface="+mn-lt"/>
              <a:cs typeface="+mn-lt"/>
            </a:endParaRPr>
          </a:p>
          <a:p>
            <a:pPr marL="539750" lvl="1" indent="-179705">
              <a:lnSpc>
                <a:spcPct val="100000"/>
              </a:lnSpc>
              <a:buFont typeface="Arial" panose="020B0604020202020204" pitchFamily="34" charset="0"/>
              <a:buChar char="•"/>
            </a:pPr>
            <a:r>
              <a:rPr lang="nb-NO" sz="2400"/>
              <a:t>Se på din profil</a:t>
            </a:r>
            <a:endParaRPr lang="nb-NO" sz="2400">
              <a:ea typeface="Calibri"/>
              <a:cs typeface="Calibri"/>
            </a:endParaRPr>
          </a:p>
          <a:p>
            <a:pPr marL="539750" lvl="1" indent="-179705">
              <a:buFont typeface="Arial" panose="020B0604020202020204" pitchFamily="34" charset="0"/>
              <a:buChar char="•"/>
            </a:pPr>
            <a:endParaRPr lang="nb-NO" sz="2400">
              <a:ea typeface="+mn-lt"/>
              <a:cs typeface="+mn-lt"/>
            </a:endParaRPr>
          </a:p>
          <a:p>
            <a:pPr marL="89991" indent="0">
              <a:buNone/>
            </a:pPr>
            <a:r>
              <a:rPr lang="nb-NO" sz="2400">
                <a:ea typeface="+mn-lt"/>
                <a:cs typeface="+mn-lt"/>
              </a:rPr>
              <a:t>NB! Dersom du har starter en ny observasjonssesjon (en ny modul) vil sesjonen du startet først avsluttes. </a:t>
            </a:r>
            <a:endParaRPr lang="nb-NO" sz="2000"/>
          </a:p>
        </p:txBody>
      </p:sp>
      <p:pic>
        <p:nvPicPr>
          <p:cNvPr id="7" name="Bilde 6">
            <a:extLst>
              <a:ext uri="{FF2B5EF4-FFF2-40B4-BE49-F238E27FC236}">
                <a16:creationId xmlns:a16="http://schemas.microsoft.com/office/drawing/2014/main" id="{FDA737FF-BA0C-D745-8FA3-0B22E1E4D6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1665" y="2618521"/>
            <a:ext cx="2111609" cy="3843990"/>
          </a:xfrm>
          <a:prstGeom prst="rect">
            <a:avLst/>
          </a:prstGeom>
        </p:spPr>
      </p:pic>
      <p:pic>
        <p:nvPicPr>
          <p:cNvPr id="6" name="Bilde 5">
            <a:extLst>
              <a:ext uri="{FF2B5EF4-FFF2-40B4-BE49-F238E27FC236}">
                <a16:creationId xmlns:a16="http://schemas.microsoft.com/office/drawing/2014/main" id="{155671C5-CAC2-4475-8E17-7AAC7CBB9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2087" y="1679585"/>
            <a:ext cx="2728230" cy="4973113"/>
          </a:xfrm>
          <a:prstGeom prst="rect">
            <a:avLst/>
          </a:prstGeom>
        </p:spPr>
      </p:pic>
      <p:sp>
        <p:nvSpPr>
          <p:cNvPr id="9" name="Ellipse 8">
            <a:extLst>
              <a:ext uri="{FF2B5EF4-FFF2-40B4-BE49-F238E27FC236}">
                <a16:creationId xmlns:a16="http://schemas.microsoft.com/office/drawing/2014/main" id="{7EC0EF38-EFC0-4A17-AA9A-04912EFD824C}"/>
              </a:ext>
            </a:extLst>
          </p:cNvPr>
          <p:cNvSpPr/>
          <p:nvPr/>
        </p:nvSpPr>
        <p:spPr>
          <a:xfrm>
            <a:off x="8624555" y="3257319"/>
            <a:ext cx="911331" cy="34336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04981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BB0CDA-F4C6-4937-91EB-83CE38A67588}"/>
              </a:ext>
            </a:extLst>
          </p:cNvPr>
          <p:cNvSpPr>
            <a:spLocks noGrp="1"/>
          </p:cNvSpPr>
          <p:nvPr>
            <p:ph type="title"/>
          </p:nvPr>
        </p:nvSpPr>
        <p:spPr/>
        <p:txBody>
          <a:bodyPr/>
          <a:lstStyle/>
          <a:p>
            <a:r>
              <a:rPr lang="nb-NO" b="1"/>
              <a:t>Hvordan avslutte en sesjon</a:t>
            </a:r>
          </a:p>
        </p:txBody>
      </p:sp>
      <p:sp>
        <p:nvSpPr>
          <p:cNvPr id="5" name="Plassholder for tekst 4">
            <a:extLst>
              <a:ext uri="{FF2B5EF4-FFF2-40B4-BE49-F238E27FC236}">
                <a16:creationId xmlns:a16="http://schemas.microsoft.com/office/drawing/2014/main" id="{429219E4-CB44-B332-C778-E561BF08DAAB}"/>
              </a:ext>
            </a:extLst>
          </p:cNvPr>
          <p:cNvSpPr>
            <a:spLocks noGrp="1"/>
          </p:cNvSpPr>
          <p:nvPr>
            <p:ph type="body" sz="quarter" idx="11"/>
          </p:nvPr>
        </p:nvSpPr>
        <p:spPr>
          <a:xfrm>
            <a:off x="659224" y="1311079"/>
            <a:ext cx="10858500" cy="423321"/>
          </a:xfrm>
        </p:spPr>
        <p:txBody>
          <a:bodyPr/>
          <a:lstStyle/>
          <a:p>
            <a:r>
              <a:rPr lang="nb-NO"/>
              <a:t>En sesjon kan avsluttes på to måter</a:t>
            </a:r>
          </a:p>
        </p:txBody>
      </p:sp>
      <p:sp>
        <p:nvSpPr>
          <p:cNvPr id="3" name="Plassholder for tekst 2">
            <a:extLst>
              <a:ext uri="{FF2B5EF4-FFF2-40B4-BE49-F238E27FC236}">
                <a16:creationId xmlns:a16="http://schemas.microsoft.com/office/drawing/2014/main" id="{C23F6A31-EA36-4E1F-9EBB-1086E3183BC5}"/>
              </a:ext>
            </a:extLst>
          </p:cNvPr>
          <p:cNvSpPr>
            <a:spLocks noGrp="1"/>
          </p:cNvSpPr>
          <p:nvPr>
            <p:ph type="body" sz="quarter" idx="10"/>
          </p:nvPr>
        </p:nvSpPr>
        <p:spPr/>
        <p:txBody>
          <a:bodyPr>
            <a:normAutofit/>
          </a:bodyPr>
          <a:lstStyle/>
          <a:p>
            <a:pPr>
              <a:buFont typeface="Arial" panose="020B0604020202020204" pitchFamily="34" charset="0"/>
              <a:buChar char="•"/>
            </a:pPr>
            <a:r>
              <a:rPr lang="nb-NO" sz="2400"/>
              <a:t>Om observatøren trykker på hovedmenyen oppe i høyre hjørne og velger å gå inn på en av punktene på hovedmenyen, avsluttes sesjonen automatisk og lagrer seg under «ikke sendte sesjoner» i hovedmenyen</a:t>
            </a:r>
          </a:p>
          <a:p>
            <a:pPr>
              <a:buFont typeface="Arial" panose="020B0604020202020204" pitchFamily="34" charset="0"/>
              <a:buChar char="•"/>
            </a:pPr>
            <a:r>
              <a:rPr lang="nb-NO" sz="2400"/>
              <a:t>Gå inn på telleknappen opp i venstre hjørne og deretter </a:t>
            </a:r>
            <a:r>
              <a:rPr lang="nb-NO" sz="2400" err="1"/>
              <a:t>scrolle</a:t>
            </a:r>
            <a:r>
              <a:rPr lang="nb-NO" sz="2400"/>
              <a:t> ned og velger «Send koordinator». Sesjonen avsluttes og legger seg under «Sendte sesjoner» i hovedmenyen</a:t>
            </a:r>
          </a:p>
          <a:p>
            <a:endParaRPr lang="nb-NO" sz="2400"/>
          </a:p>
        </p:txBody>
      </p:sp>
    </p:spTree>
    <p:extLst>
      <p:ext uri="{BB962C8B-B14F-4D97-AF65-F5344CB8AC3E}">
        <p14:creationId xmlns:p14="http://schemas.microsoft.com/office/powerpoint/2010/main" val="3706153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F94A89BA-2F63-4D08-983D-E34D63E233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3747" y="2724528"/>
            <a:ext cx="1540123" cy="3183686"/>
          </a:xfrm>
          <a:prstGeom prst="rect">
            <a:avLst/>
          </a:prstGeom>
        </p:spPr>
      </p:pic>
      <p:pic>
        <p:nvPicPr>
          <p:cNvPr id="12" name="Bilde 11">
            <a:extLst>
              <a:ext uri="{FF2B5EF4-FFF2-40B4-BE49-F238E27FC236}">
                <a16:creationId xmlns:a16="http://schemas.microsoft.com/office/drawing/2014/main" id="{3DD0720B-42A8-4F1C-9316-D96BD3EF79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7756" y="2724528"/>
            <a:ext cx="1559179" cy="3167917"/>
          </a:xfrm>
          <a:prstGeom prst="rect">
            <a:avLst/>
          </a:prstGeom>
        </p:spPr>
      </p:pic>
      <p:pic>
        <p:nvPicPr>
          <p:cNvPr id="9" name="Bilde 8">
            <a:extLst>
              <a:ext uri="{FF2B5EF4-FFF2-40B4-BE49-F238E27FC236}">
                <a16:creationId xmlns:a16="http://schemas.microsoft.com/office/drawing/2014/main" id="{D6F6C7B2-E0A0-4931-8480-6CD4694C7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3308" y="2724528"/>
            <a:ext cx="1627636" cy="3183686"/>
          </a:xfrm>
          <a:prstGeom prst="rect">
            <a:avLst/>
          </a:prstGeom>
        </p:spPr>
      </p:pic>
      <p:pic>
        <p:nvPicPr>
          <p:cNvPr id="6" name="Bilde 5">
            <a:extLst>
              <a:ext uri="{FF2B5EF4-FFF2-40B4-BE49-F238E27FC236}">
                <a16:creationId xmlns:a16="http://schemas.microsoft.com/office/drawing/2014/main" id="{EBF5A756-63A9-4CAF-80A9-4177D9F8AA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4314" y="2724528"/>
            <a:ext cx="1568994" cy="3183686"/>
          </a:xfrm>
          <a:prstGeom prst="rect">
            <a:avLst/>
          </a:prstGeom>
        </p:spPr>
      </p:pic>
      <p:sp>
        <p:nvSpPr>
          <p:cNvPr id="2" name="Tittel 1">
            <a:extLst>
              <a:ext uri="{FF2B5EF4-FFF2-40B4-BE49-F238E27FC236}">
                <a16:creationId xmlns:a16="http://schemas.microsoft.com/office/drawing/2014/main" id="{460295D5-AC71-0782-E5BF-AE92AD496B25}"/>
              </a:ext>
            </a:extLst>
          </p:cNvPr>
          <p:cNvSpPr>
            <a:spLocks noGrp="1"/>
          </p:cNvSpPr>
          <p:nvPr>
            <p:ph type="title"/>
          </p:nvPr>
        </p:nvSpPr>
        <p:spPr>
          <a:xfrm>
            <a:off x="661737" y="718428"/>
            <a:ext cx="10858500" cy="664797"/>
          </a:xfrm>
        </p:spPr>
        <p:txBody>
          <a:bodyPr/>
          <a:lstStyle/>
          <a:p>
            <a:r>
              <a:rPr lang="nb-NO" sz="4800" b="1">
                <a:cs typeface="Calibri"/>
              </a:rPr>
              <a:t>Se og redigere observasjoner </a:t>
            </a:r>
          </a:p>
        </p:txBody>
      </p:sp>
      <p:sp>
        <p:nvSpPr>
          <p:cNvPr id="5" name="Plassholder for tekst 4">
            <a:extLst>
              <a:ext uri="{FF2B5EF4-FFF2-40B4-BE49-F238E27FC236}">
                <a16:creationId xmlns:a16="http://schemas.microsoft.com/office/drawing/2014/main" id="{2723E53B-E6FF-261C-AB8B-DEDE51F3FC93}"/>
              </a:ext>
            </a:extLst>
          </p:cNvPr>
          <p:cNvSpPr>
            <a:spLocks noGrp="1"/>
          </p:cNvSpPr>
          <p:nvPr>
            <p:ph type="body" sz="quarter" idx="11"/>
          </p:nvPr>
        </p:nvSpPr>
        <p:spPr>
          <a:xfrm>
            <a:off x="659224" y="1363702"/>
            <a:ext cx="10858500" cy="430887"/>
          </a:xfrm>
        </p:spPr>
        <p:txBody>
          <a:bodyPr/>
          <a:lstStyle/>
          <a:p>
            <a:r>
              <a:rPr lang="nb-NO" sz="2800" b="1">
                <a:cs typeface="Calibri"/>
              </a:rPr>
              <a:t> - under en pågående  sesjon uten å avslutte sesjonen</a:t>
            </a:r>
            <a:endParaRPr lang="nb-NO"/>
          </a:p>
        </p:txBody>
      </p:sp>
      <p:sp>
        <p:nvSpPr>
          <p:cNvPr id="4" name="Plassholder for tekst 3">
            <a:extLst>
              <a:ext uri="{FF2B5EF4-FFF2-40B4-BE49-F238E27FC236}">
                <a16:creationId xmlns:a16="http://schemas.microsoft.com/office/drawing/2014/main" id="{03B8649B-74F7-55A9-BF5A-460914336940}"/>
              </a:ext>
            </a:extLst>
          </p:cNvPr>
          <p:cNvSpPr>
            <a:spLocks noGrp="1"/>
          </p:cNvSpPr>
          <p:nvPr>
            <p:ph type="body" sz="quarter" idx="10"/>
          </p:nvPr>
        </p:nvSpPr>
        <p:spPr>
          <a:xfrm>
            <a:off x="659224" y="2106118"/>
            <a:ext cx="4313613" cy="4033453"/>
          </a:xfrm>
        </p:spPr>
        <p:txBody>
          <a:bodyPr vert="horz" lIns="0" tIns="0" rIns="0" bIns="0" rtlCol="0" anchor="t">
            <a:normAutofit/>
          </a:bodyPr>
          <a:lstStyle/>
          <a:p>
            <a:pPr>
              <a:buFont typeface="Arial" panose="020B0604020202020204" pitchFamily="34" charset="0"/>
              <a:buChar char="•"/>
            </a:pPr>
            <a:r>
              <a:rPr lang="nb-NO" sz="2000">
                <a:cs typeface="Calibri" panose="020F0502020204030204"/>
              </a:rPr>
              <a:t>Gå inn på </a:t>
            </a:r>
            <a:r>
              <a:rPr lang="nb-NO" sz="2000" err="1">
                <a:cs typeface="Calibri" panose="020F0502020204030204"/>
              </a:rPr>
              <a:t>tellelisten</a:t>
            </a:r>
            <a:r>
              <a:rPr lang="nb-NO" sz="2000">
                <a:cs typeface="Calibri" panose="020F0502020204030204"/>
              </a:rPr>
              <a:t> oppe i venstre hjørne</a:t>
            </a:r>
          </a:p>
          <a:p>
            <a:pPr>
              <a:buFont typeface="Arial" panose="020B0604020202020204" pitchFamily="34" charset="0"/>
              <a:buChar char="•"/>
            </a:pPr>
            <a:r>
              <a:rPr lang="nb-NO" sz="2000">
                <a:cs typeface="Calibri" panose="020F0502020204030204"/>
              </a:rPr>
              <a:t>Åpne og redigere observasjonene (kortene) du ønsker å redigere ved å trykke på kortet og deretter «Rediger»</a:t>
            </a:r>
          </a:p>
          <a:p>
            <a:pPr>
              <a:buFont typeface="Arial" panose="020B0604020202020204" pitchFamily="34" charset="0"/>
              <a:buChar char="•"/>
            </a:pPr>
            <a:r>
              <a:rPr lang="nb-NO" sz="2000">
                <a:cs typeface="Calibri" panose="020F0502020204030204"/>
              </a:rPr>
              <a:t>Gjør endringer og trykk «Lagre»</a:t>
            </a:r>
          </a:p>
          <a:p>
            <a:pPr>
              <a:buFont typeface="Arial" panose="020B0604020202020204" pitchFamily="34" charset="0"/>
              <a:buChar char="•"/>
            </a:pPr>
            <a:r>
              <a:rPr lang="nb-NO" sz="2000">
                <a:cs typeface="Calibri" panose="020F0502020204030204"/>
              </a:rPr>
              <a:t>Gå tilbake for videre observasjon ved å trykke «Tilbake til observasjon»</a:t>
            </a:r>
          </a:p>
          <a:p>
            <a:pPr marL="269875" indent="-269875"/>
            <a:endParaRPr lang="nb-NO" sz="2000">
              <a:cs typeface="Calibri" panose="020F0502020204030204"/>
            </a:endParaRPr>
          </a:p>
        </p:txBody>
      </p:sp>
      <p:sp>
        <p:nvSpPr>
          <p:cNvPr id="14" name="Ellipse 13">
            <a:extLst>
              <a:ext uri="{FF2B5EF4-FFF2-40B4-BE49-F238E27FC236}">
                <a16:creationId xmlns:a16="http://schemas.microsoft.com/office/drawing/2014/main" id="{50BF36AE-59DD-C335-7C32-C8906EB6F477}"/>
              </a:ext>
            </a:extLst>
          </p:cNvPr>
          <p:cNvSpPr/>
          <p:nvPr/>
        </p:nvSpPr>
        <p:spPr>
          <a:xfrm>
            <a:off x="5163143" y="2983678"/>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D44F464B-49C7-4B23-BE46-AB018005557E}"/>
              </a:ext>
            </a:extLst>
          </p:cNvPr>
          <p:cNvSpPr/>
          <p:nvPr/>
        </p:nvSpPr>
        <p:spPr>
          <a:xfrm>
            <a:off x="6697102" y="4122844"/>
            <a:ext cx="1730654"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1F2D9E65-F3C5-453E-A24B-304E4B86B8C1}"/>
              </a:ext>
            </a:extLst>
          </p:cNvPr>
          <p:cNvSpPr/>
          <p:nvPr/>
        </p:nvSpPr>
        <p:spPr>
          <a:xfrm>
            <a:off x="8545607" y="3429000"/>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1E60E7B9-C889-4C8E-9FDA-A580B4D3D4BB}"/>
              </a:ext>
            </a:extLst>
          </p:cNvPr>
          <p:cNvSpPr/>
          <p:nvPr/>
        </p:nvSpPr>
        <p:spPr>
          <a:xfrm>
            <a:off x="10220924" y="3380705"/>
            <a:ext cx="449222" cy="43144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42310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6C807F-FE2A-5EC4-A676-26B00FB1BD22}"/>
              </a:ext>
            </a:extLst>
          </p:cNvPr>
          <p:cNvSpPr>
            <a:spLocks noGrp="1"/>
          </p:cNvSpPr>
          <p:nvPr>
            <p:ph type="title"/>
          </p:nvPr>
        </p:nvSpPr>
        <p:spPr/>
        <p:txBody>
          <a:bodyPr/>
          <a:lstStyle/>
          <a:p>
            <a:r>
              <a:rPr lang="nb-NO" sz="4650" b="1">
                <a:ea typeface="Calibri"/>
                <a:cs typeface="Calibri"/>
              </a:rPr>
              <a:t>Se og redigere observasjoner</a:t>
            </a:r>
          </a:p>
        </p:txBody>
      </p:sp>
      <p:sp>
        <p:nvSpPr>
          <p:cNvPr id="5" name="Plassholder for tekst 4">
            <a:extLst>
              <a:ext uri="{FF2B5EF4-FFF2-40B4-BE49-F238E27FC236}">
                <a16:creationId xmlns:a16="http://schemas.microsoft.com/office/drawing/2014/main" id="{8A9A2D5A-25FA-636E-DD52-FBBD504D7CEE}"/>
              </a:ext>
            </a:extLst>
          </p:cNvPr>
          <p:cNvSpPr>
            <a:spLocks noGrp="1"/>
          </p:cNvSpPr>
          <p:nvPr>
            <p:ph type="body" sz="quarter" idx="11"/>
          </p:nvPr>
        </p:nvSpPr>
        <p:spPr/>
        <p:txBody>
          <a:bodyPr/>
          <a:lstStyle/>
          <a:p>
            <a:r>
              <a:rPr lang="nb-NO"/>
              <a:t>- som er avsluttet og lagret</a:t>
            </a:r>
          </a:p>
        </p:txBody>
      </p:sp>
      <p:sp>
        <p:nvSpPr>
          <p:cNvPr id="4" name="Plassholder for tekst 3">
            <a:extLst>
              <a:ext uri="{FF2B5EF4-FFF2-40B4-BE49-F238E27FC236}">
                <a16:creationId xmlns:a16="http://schemas.microsoft.com/office/drawing/2014/main" id="{DC1DB20E-17A5-3030-D430-7D6CEE540832}"/>
              </a:ext>
            </a:extLst>
          </p:cNvPr>
          <p:cNvSpPr>
            <a:spLocks noGrp="1"/>
          </p:cNvSpPr>
          <p:nvPr>
            <p:ph type="body" sz="quarter" idx="10"/>
          </p:nvPr>
        </p:nvSpPr>
        <p:spPr>
          <a:xfrm>
            <a:off x="659224" y="2106118"/>
            <a:ext cx="7918106" cy="4033453"/>
          </a:xfrm>
        </p:spPr>
        <p:txBody>
          <a:bodyPr vert="horz" lIns="0" tIns="0" rIns="0" bIns="0" rtlCol="0" anchor="t">
            <a:normAutofit/>
          </a:bodyPr>
          <a:lstStyle/>
          <a:p>
            <a:pPr>
              <a:buFont typeface="Arial" panose="020B0604020202020204" pitchFamily="34" charset="0"/>
              <a:buChar char="•"/>
            </a:pPr>
            <a:r>
              <a:rPr lang="nb-NO" sz="2000">
                <a:ea typeface="Calibri"/>
                <a:cs typeface="Calibri"/>
              </a:rPr>
              <a:t>Observatøren kan redigere lagrede data før de sendes koordinator ved å gå inn på "Ikke sendte sesjoner" på hovedmenyen og velge "Se detaljer" på aktuell sesjon</a:t>
            </a:r>
            <a:endParaRPr lang="nb-NO" sz="2000"/>
          </a:p>
          <a:p>
            <a:pPr>
              <a:buFont typeface="Arial" panose="020B0604020202020204" pitchFamily="34" charset="0"/>
              <a:buChar char="•"/>
            </a:pPr>
            <a:r>
              <a:rPr lang="nb-NO" sz="2000">
                <a:ea typeface="Calibri"/>
                <a:cs typeface="Calibri"/>
              </a:rPr>
              <a:t>Det er mulig å redigere enkeltobservasjoner, slette enkeltobservasjoner (kort) og slette hele sesjoner</a:t>
            </a:r>
          </a:p>
          <a:p>
            <a:pPr>
              <a:buFont typeface="Arial" panose="020B0604020202020204" pitchFamily="34" charset="0"/>
              <a:buChar char="•"/>
            </a:pPr>
            <a:r>
              <a:rPr lang="nb-NO" sz="2000">
                <a:ea typeface="Calibri"/>
                <a:cs typeface="Calibri"/>
              </a:rPr>
              <a:t>Velg aktuell sesjon og trykk deretter på observasjonen man ønsker å redigere</a:t>
            </a:r>
          </a:p>
        </p:txBody>
      </p:sp>
      <p:pic>
        <p:nvPicPr>
          <p:cNvPr id="8" name="Bilde 7">
            <a:extLst>
              <a:ext uri="{FF2B5EF4-FFF2-40B4-BE49-F238E27FC236}">
                <a16:creationId xmlns:a16="http://schemas.microsoft.com/office/drawing/2014/main" id="{9D7188FA-2C22-4838-8F3A-5A6A28BEFC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41041" y="1582615"/>
            <a:ext cx="2343834" cy="4818183"/>
          </a:xfrm>
          <a:prstGeom prst="rect">
            <a:avLst/>
          </a:prstGeom>
        </p:spPr>
      </p:pic>
    </p:spTree>
    <p:extLst>
      <p:ext uri="{BB962C8B-B14F-4D97-AF65-F5344CB8AC3E}">
        <p14:creationId xmlns:p14="http://schemas.microsoft.com/office/powerpoint/2010/main" val="364469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84E96F-2DA5-69D8-93B6-5BB26D641A81}"/>
              </a:ext>
            </a:extLst>
          </p:cNvPr>
          <p:cNvSpPr>
            <a:spLocks noGrp="1"/>
          </p:cNvSpPr>
          <p:nvPr>
            <p:ph type="title"/>
          </p:nvPr>
        </p:nvSpPr>
        <p:spPr/>
        <p:txBody>
          <a:bodyPr/>
          <a:lstStyle/>
          <a:p>
            <a:r>
              <a:rPr lang="nb-NO"/>
              <a:t>Kort oppsummert om NOST</a:t>
            </a:r>
          </a:p>
        </p:txBody>
      </p:sp>
      <p:sp>
        <p:nvSpPr>
          <p:cNvPr id="3" name="Plassholder for tekst 2">
            <a:extLst>
              <a:ext uri="{FF2B5EF4-FFF2-40B4-BE49-F238E27FC236}">
                <a16:creationId xmlns:a16="http://schemas.microsoft.com/office/drawing/2014/main" id="{85DC5289-0ED2-DC79-CA35-95FDF5C7EA9E}"/>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9B7EBF05-074E-D549-3820-F89A1ED82A1C}"/>
              </a:ext>
            </a:extLst>
          </p:cNvPr>
          <p:cNvSpPr>
            <a:spLocks noGrp="1"/>
          </p:cNvSpPr>
          <p:nvPr>
            <p:ph type="body" sz="quarter" idx="10"/>
          </p:nvPr>
        </p:nvSpPr>
        <p:spPr/>
        <p:txBody>
          <a:bodyPr/>
          <a:lstStyle/>
          <a:p>
            <a:endParaRPr lang="nb-NO"/>
          </a:p>
        </p:txBody>
      </p:sp>
      <p:pic>
        <p:nvPicPr>
          <p:cNvPr id="5" name="Media på Internett 4" title="Innføring i NOST: Nasjonalt verktøy for observasjon av smitteforebyggende tiltak i helsetjenesten (16:9)">
            <a:hlinkClick r:id="" action="ppaction://media"/>
            <a:extLst>
              <a:ext uri="{FF2B5EF4-FFF2-40B4-BE49-F238E27FC236}">
                <a16:creationId xmlns:a16="http://schemas.microsoft.com/office/drawing/2014/main" id="{6E59F85C-F215-63E1-6861-1927EC8EA42C}"/>
              </a:ext>
            </a:extLst>
          </p:cNvPr>
          <p:cNvPicPr>
            <a:picLocks noRot="1" noChangeAspect="1"/>
          </p:cNvPicPr>
          <p:nvPr>
            <a:videoFile r:link="rId1"/>
          </p:nvPr>
        </p:nvPicPr>
        <p:blipFill>
          <a:blip r:embed="rId3"/>
          <a:stretch>
            <a:fillRect/>
          </a:stretch>
        </p:blipFill>
        <p:spPr>
          <a:xfrm>
            <a:off x="1569076" y="1470632"/>
            <a:ext cx="9053848" cy="5100759"/>
          </a:xfrm>
          <a:prstGeom prst="rect">
            <a:avLst/>
          </a:prstGeom>
        </p:spPr>
      </p:pic>
    </p:spTree>
    <p:extLst>
      <p:ext uri="{BB962C8B-B14F-4D97-AF65-F5344CB8AC3E}">
        <p14:creationId xmlns:p14="http://schemas.microsoft.com/office/powerpoint/2010/main" val="36664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FDEDF-0A08-45F2-9547-D2A4F3D2FAD3}"/>
              </a:ext>
            </a:extLst>
          </p:cNvPr>
          <p:cNvSpPr>
            <a:spLocks noGrp="1"/>
          </p:cNvSpPr>
          <p:nvPr>
            <p:ph type="title"/>
          </p:nvPr>
        </p:nvSpPr>
        <p:spPr/>
        <p:txBody>
          <a:bodyPr/>
          <a:lstStyle/>
          <a:p>
            <a:r>
              <a:rPr lang="nb-NO" sz="4650" b="1">
                <a:ea typeface="+mj-lt"/>
                <a:cs typeface="+mj-lt"/>
              </a:rPr>
              <a:t>Oversikt over resultater fra en sesjon</a:t>
            </a:r>
          </a:p>
        </p:txBody>
      </p:sp>
      <p:sp>
        <p:nvSpPr>
          <p:cNvPr id="3" name="Plassholder for tekst 2">
            <a:extLst>
              <a:ext uri="{FF2B5EF4-FFF2-40B4-BE49-F238E27FC236}">
                <a16:creationId xmlns:a16="http://schemas.microsoft.com/office/drawing/2014/main" id="{085660A9-4E4D-8599-121B-F7E7B2DFB334}"/>
              </a:ext>
            </a:extLst>
          </p:cNvPr>
          <p:cNvSpPr>
            <a:spLocks noGrp="1"/>
          </p:cNvSpPr>
          <p:nvPr>
            <p:ph type="body" sz="quarter" idx="11"/>
          </p:nvPr>
        </p:nvSpPr>
        <p:spPr/>
        <p:txBody>
          <a:bodyPr/>
          <a:lstStyle/>
          <a:p>
            <a:r>
              <a:rPr lang="nb-NO"/>
              <a:t>Under en pågående sesjon</a:t>
            </a:r>
          </a:p>
        </p:txBody>
      </p:sp>
      <p:sp>
        <p:nvSpPr>
          <p:cNvPr id="4" name="Plassholder for tekst 3">
            <a:extLst>
              <a:ext uri="{FF2B5EF4-FFF2-40B4-BE49-F238E27FC236}">
                <a16:creationId xmlns:a16="http://schemas.microsoft.com/office/drawing/2014/main" id="{B69B388E-8C9D-CA2F-D3F2-19EB34335F4C}"/>
              </a:ext>
            </a:extLst>
          </p:cNvPr>
          <p:cNvSpPr>
            <a:spLocks noGrp="1"/>
          </p:cNvSpPr>
          <p:nvPr>
            <p:ph type="body" sz="quarter" idx="10"/>
          </p:nvPr>
        </p:nvSpPr>
        <p:spPr>
          <a:xfrm>
            <a:off x="659224" y="2106118"/>
            <a:ext cx="5941199" cy="4033453"/>
          </a:xfrm>
        </p:spPr>
        <p:txBody>
          <a:bodyPr vert="horz" lIns="0" tIns="0" rIns="0" bIns="0" rtlCol="0" anchor="t">
            <a:noAutofit/>
          </a:bodyPr>
          <a:lstStyle/>
          <a:p>
            <a:pPr>
              <a:buFont typeface="Arial" panose="020B0604020202020204" pitchFamily="34" charset="0"/>
              <a:buChar char="•"/>
            </a:pPr>
            <a:r>
              <a:rPr lang="nb-NO" sz="2400">
                <a:ea typeface="+mn-lt"/>
                <a:cs typeface="+mn-lt"/>
              </a:rPr>
              <a:t>Trykk telleknappen oppe til venstre hjørne. </a:t>
            </a:r>
          </a:p>
          <a:p>
            <a:pPr>
              <a:buFont typeface="Arial" panose="020B0604020202020204" pitchFamily="34" charset="0"/>
              <a:buChar char="•"/>
            </a:pPr>
            <a:r>
              <a:rPr lang="nb-NO" sz="2400">
                <a:ea typeface="+mn-lt"/>
                <a:cs typeface="+mn-lt"/>
              </a:rPr>
              <a:t>En oppsummering av den pågående sesjonen ligger over enkeltobservasjonene</a:t>
            </a:r>
          </a:p>
          <a:p>
            <a:pPr marL="0" indent="0">
              <a:buNone/>
            </a:pPr>
            <a:endParaRPr lang="nb-NO" sz="3200">
              <a:cs typeface="Calibri"/>
            </a:endParaRPr>
          </a:p>
        </p:txBody>
      </p:sp>
      <p:pic>
        <p:nvPicPr>
          <p:cNvPr id="7" name="Bilde 6">
            <a:extLst>
              <a:ext uri="{FF2B5EF4-FFF2-40B4-BE49-F238E27FC236}">
                <a16:creationId xmlns:a16="http://schemas.microsoft.com/office/drawing/2014/main" id="{0E5014EC-528F-4DDF-B803-34BF35E85D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2524" y="1752108"/>
            <a:ext cx="2277086" cy="4570515"/>
          </a:xfrm>
          <a:prstGeom prst="rect">
            <a:avLst/>
          </a:prstGeom>
        </p:spPr>
      </p:pic>
      <p:pic>
        <p:nvPicPr>
          <p:cNvPr id="9" name="Bilde 8">
            <a:extLst>
              <a:ext uri="{FF2B5EF4-FFF2-40B4-BE49-F238E27FC236}">
                <a16:creationId xmlns:a16="http://schemas.microsoft.com/office/drawing/2014/main" id="{F4ED66DA-BCBA-4982-8AF5-A48D10D42A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2797" y="1752108"/>
            <a:ext cx="2205182" cy="4569049"/>
          </a:xfrm>
          <a:prstGeom prst="rect">
            <a:avLst/>
          </a:prstGeom>
        </p:spPr>
      </p:pic>
      <p:sp>
        <p:nvSpPr>
          <p:cNvPr id="10" name="Ellipse 9">
            <a:extLst>
              <a:ext uri="{FF2B5EF4-FFF2-40B4-BE49-F238E27FC236}">
                <a16:creationId xmlns:a16="http://schemas.microsoft.com/office/drawing/2014/main" id="{5FBFA06E-8AEC-4402-8D8F-2CD94ECD04B0}"/>
              </a:ext>
            </a:extLst>
          </p:cNvPr>
          <p:cNvSpPr/>
          <p:nvPr/>
        </p:nvSpPr>
        <p:spPr>
          <a:xfrm>
            <a:off x="6903232" y="2342579"/>
            <a:ext cx="601266"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D6D92E19-D6AF-4694-A6A8-8C017615F74E}"/>
              </a:ext>
            </a:extLst>
          </p:cNvPr>
          <p:cNvSpPr/>
          <p:nvPr/>
        </p:nvSpPr>
        <p:spPr>
          <a:xfrm>
            <a:off x="9497960" y="3722492"/>
            <a:ext cx="2041177" cy="955695"/>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682517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FDEDF-0A08-45F2-9547-D2A4F3D2FAD3}"/>
              </a:ext>
            </a:extLst>
          </p:cNvPr>
          <p:cNvSpPr>
            <a:spLocks noGrp="1"/>
          </p:cNvSpPr>
          <p:nvPr>
            <p:ph type="title"/>
          </p:nvPr>
        </p:nvSpPr>
        <p:spPr/>
        <p:txBody>
          <a:bodyPr/>
          <a:lstStyle/>
          <a:p>
            <a:r>
              <a:rPr lang="nb-NO" sz="4650" b="1">
                <a:ea typeface="+mj-lt"/>
                <a:cs typeface="+mj-lt"/>
              </a:rPr>
              <a:t>Oversikt over resultater fra en sesjon</a:t>
            </a:r>
          </a:p>
        </p:txBody>
      </p:sp>
      <p:sp>
        <p:nvSpPr>
          <p:cNvPr id="3" name="Plassholder for tekst 2">
            <a:extLst>
              <a:ext uri="{FF2B5EF4-FFF2-40B4-BE49-F238E27FC236}">
                <a16:creationId xmlns:a16="http://schemas.microsoft.com/office/drawing/2014/main" id="{568AE3EB-B44D-28F4-35ED-05FB7E29F953}"/>
              </a:ext>
            </a:extLst>
          </p:cNvPr>
          <p:cNvSpPr>
            <a:spLocks noGrp="1"/>
          </p:cNvSpPr>
          <p:nvPr>
            <p:ph type="body" sz="quarter" idx="11"/>
          </p:nvPr>
        </p:nvSpPr>
        <p:spPr/>
        <p:txBody>
          <a:bodyPr/>
          <a:lstStyle/>
          <a:p>
            <a:r>
              <a:rPr lang="nb-NO"/>
              <a:t>Avsluttet sesjon</a:t>
            </a:r>
          </a:p>
        </p:txBody>
      </p:sp>
      <p:sp>
        <p:nvSpPr>
          <p:cNvPr id="4" name="Plassholder for tekst 3">
            <a:extLst>
              <a:ext uri="{FF2B5EF4-FFF2-40B4-BE49-F238E27FC236}">
                <a16:creationId xmlns:a16="http://schemas.microsoft.com/office/drawing/2014/main" id="{B69B388E-8C9D-CA2F-D3F2-19EB34335F4C}"/>
              </a:ext>
            </a:extLst>
          </p:cNvPr>
          <p:cNvSpPr>
            <a:spLocks noGrp="1"/>
          </p:cNvSpPr>
          <p:nvPr>
            <p:ph type="body" sz="quarter" idx="10"/>
          </p:nvPr>
        </p:nvSpPr>
        <p:spPr>
          <a:xfrm>
            <a:off x="659224" y="2106118"/>
            <a:ext cx="5741576" cy="4033453"/>
          </a:xfrm>
        </p:spPr>
        <p:txBody>
          <a:bodyPr vert="horz" lIns="0" tIns="0" rIns="0" bIns="0" rtlCol="0" anchor="t">
            <a:noAutofit/>
          </a:bodyPr>
          <a:lstStyle/>
          <a:p>
            <a:pPr>
              <a:buFont typeface="Arial" panose="020B0604020202020204" pitchFamily="34" charset="0"/>
              <a:buChar char="•"/>
            </a:pPr>
            <a:r>
              <a:rPr lang="nb-NO" sz="2400">
                <a:ea typeface="+mn-lt"/>
                <a:cs typeface="+mn-lt"/>
              </a:rPr>
              <a:t>Gå inn på hovedmenyen</a:t>
            </a:r>
          </a:p>
          <a:p>
            <a:pPr>
              <a:buFont typeface="Arial" panose="020B0604020202020204" pitchFamily="34" charset="0"/>
              <a:buChar char="•"/>
            </a:pPr>
            <a:r>
              <a:rPr lang="nb-NO" sz="2400">
                <a:ea typeface="+mn-lt"/>
                <a:cs typeface="+mn-lt"/>
              </a:rPr>
              <a:t>Åpne den aktuelle sesjonen, enten under sendte eller ikke sendte sesjoner</a:t>
            </a:r>
          </a:p>
          <a:p>
            <a:r>
              <a:rPr lang="nb-NO" sz="2400">
                <a:ea typeface="+mn-lt"/>
                <a:cs typeface="+mn-lt"/>
              </a:rPr>
              <a:t>En oppsummering av den avsluttede sesjonen ligger over enkeltobservasjonene</a:t>
            </a:r>
          </a:p>
          <a:p>
            <a:pPr>
              <a:buFont typeface="Arial" panose="020B0604020202020204" pitchFamily="34" charset="0"/>
              <a:buChar char="•"/>
            </a:pPr>
            <a:endParaRPr lang="nb-NO" sz="2400">
              <a:ea typeface="+mn-lt"/>
              <a:cs typeface="+mn-lt"/>
            </a:endParaRPr>
          </a:p>
          <a:p>
            <a:pPr marL="0" indent="0">
              <a:buNone/>
            </a:pPr>
            <a:endParaRPr lang="nb-NO" sz="2400">
              <a:cs typeface="Calibri"/>
            </a:endParaRPr>
          </a:p>
          <a:p>
            <a:pPr marL="269875" indent="-269875"/>
            <a:endParaRPr lang="nb-NO" sz="2400">
              <a:cs typeface="Calibri"/>
            </a:endParaRPr>
          </a:p>
        </p:txBody>
      </p:sp>
      <p:pic>
        <p:nvPicPr>
          <p:cNvPr id="5" name="Bilde 5" descr="Et bilde som inneholder tekst&#10;&#10;Automatisk generert beskrivelse">
            <a:extLst>
              <a:ext uri="{FF2B5EF4-FFF2-40B4-BE49-F238E27FC236}">
                <a16:creationId xmlns:a16="http://schemas.microsoft.com/office/drawing/2014/main" id="{9424C87B-710D-A81D-A9F2-C4553C3CCF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234" y="1662953"/>
            <a:ext cx="2320766" cy="4921624"/>
          </a:xfrm>
          <a:prstGeom prst="rect">
            <a:avLst/>
          </a:prstGeom>
        </p:spPr>
      </p:pic>
      <p:pic>
        <p:nvPicPr>
          <p:cNvPr id="6" name="Bilde 6">
            <a:extLst>
              <a:ext uri="{FF2B5EF4-FFF2-40B4-BE49-F238E27FC236}">
                <a16:creationId xmlns:a16="http://schemas.microsoft.com/office/drawing/2014/main" id="{A9ABD6D8-9798-13E0-6FB4-1547C1621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1484" y="1715247"/>
            <a:ext cx="2328502" cy="4869330"/>
          </a:xfrm>
          <a:prstGeom prst="rect">
            <a:avLst/>
          </a:prstGeom>
        </p:spPr>
      </p:pic>
    </p:spTree>
    <p:extLst>
      <p:ext uri="{BB962C8B-B14F-4D97-AF65-F5344CB8AC3E}">
        <p14:creationId xmlns:p14="http://schemas.microsoft.com/office/powerpoint/2010/main" val="3340736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65984C5-84B5-431A-92FE-5C46EAA55D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8991" y="1595643"/>
            <a:ext cx="2111905" cy="4223810"/>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661737" y="718428"/>
            <a:ext cx="10858500" cy="644022"/>
          </a:xfrm>
        </p:spPr>
        <p:txBody>
          <a:bodyPr/>
          <a:lstStyle/>
          <a:p>
            <a:r>
              <a:rPr lang="nb-NO" sz="4650" b="1">
                <a:ea typeface="Calibri"/>
                <a:cs typeface="Calibri"/>
              </a:rPr>
              <a:t>Hvordan dele data med koordinator</a:t>
            </a:r>
          </a:p>
        </p:txBody>
      </p:sp>
      <p:sp>
        <p:nvSpPr>
          <p:cNvPr id="3" name="Plassholder for tekst 2">
            <a:extLst>
              <a:ext uri="{FF2B5EF4-FFF2-40B4-BE49-F238E27FC236}">
                <a16:creationId xmlns:a16="http://schemas.microsoft.com/office/drawing/2014/main" id="{8CA2BBCD-8DFF-53D2-D64C-95821C80575B}"/>
              </a:ext>
            </a:extLst>
          </p:cNvPr>
          <p:cNvSpPr>
            <a:spLocks noGrp="1"/>
          </p:cNvSpPr>
          <p:nvPr>
            <p:ph type="body" sz="quarter" idx="11"/>
          </p:nvPr>
        </p:nvSpPr>
        <p:spPr>
          <a:xfrm>
            <a:off x="659224" y="1363702"/>
            <a:ext cx="10858500" cy="430887"/>
          </a:xfrm>
        </p:spPr>
        <p:txBody>
          <a:bodyPr/>
          <a:lstStyle/>
          <a:p>
            <a:r>
              <a:rPr lang="nb-NO" sz="2800">
                <a:ea typeface="Calibri"/>
                <a:cs typeface="Calibri"/>
              </a:rPr>
              <a:t>Observatøren kan sende på to måter</a:t>
            </a:r>
            <a:endParaRPr lang="nb-NO"/>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0"/>
          </p:nvPr>
        </p:nvSpPr>
        <p:spPr>
          <a:xfrm>
            <a:off x="659224" y="2106118"/>
            <a:ext cx="6100273" cy="4033453"/>
          </a:xfrm>
        </p:spPr>
        <p:txBody>
          <a:bodyPr vert="horz" lIns="0" tIns="0" rIns="0" bIns="0" rtlCol="0" anchor="t">
            <a:normAutofit/>
          </a:bodyPr>
          <a:lstStyle/>
          <a:p>
            <a:pPr marL="0" indent="0">
              <a:buNone/>
            </a:pPr>
            <a:r>
              <a:rPr lang="nb-NO" sz="2400">
                <a:ea typeface="Calibri"/>
                <a:cs typeface="Calibri"/>
              </a:rPr>
              <a:t>Når sesjonen er ferdig kan observatøren velge å sende sesjonen umiddelbart til koordinator</a:t>
            </a:r>
          </a:p>
          <a:p>
            <a:pPr>
              <a:buFont typeface="Arial" panose="020B0604020202020204" pitchFamily="34" charset="0"/>
              <a:buChar char="•"/>
            </a:pPr>
            <a:endParaRPr lang="nb-NO" sz="2400">
              <a:ea typeface="Calibri"/>
              <a:cs typeface="Calibri"/>
            </a:endParaRPr>
          </a:p>
          <a:p>
            <a:pPr>
              <a:buFont typeface="Arial" panose="020B0604020202020204" pitchFamily="34" charset="0"/>
              <a:buChar char="•"/>
            </a:pPr>
            <a:r>
              <a:rPr lang="nb-NO" sz="2400">
                <a:ea typeface="Calibri"/>
                <a:cs typeface="Calibri"/>
              </a:rPr>
              <a:t>Gå inn på </a:t>
            </a:r>
            <a:r>
              <a:rPr lang="nb-NO" sz="2400" err="1">
                <a:ea typeface="Calibri"/>
                <a:cs typeface="Calibri"/>
              </a:rPr>
              <a:t>tellelisten</a:t>
            </a:r>
            <a:r>
              <a:rPr lang="nb-NO" sz="2400">
                <a:ea typeface="Calibri"/>
                <a:cs typeface="Calibri"/>
              </a:rPr>
              <a:t> i venstre hjørne </a:t>
            </a:r>
            <a:endParaRPr lang="nb-NO" sz="2400"/>
          </a:p>
          <a:p>
            <a:pPr>
              <a:buFont typeface="Arial" panose="020B0604020202020204" pitchFamily="34" charset="0"/>
              <a:buChar char="•"/>
            </a:pPr>
            <a:r>
              <a:rPr lang="nb-NO" sz="2400" err="1">
                <a:ea typeface="Calibri"/>
                <a:cs typeface="Calibri"/>
              </a:rPr>
              <a:t>Scroll</a:t>
            </a:r>
            <a:r>
              <a:rPr lang="nb-NO" sz="2400">
                <a:ea typeface="Calibri"/>
                <a:cs typeface="Calibri"/>
              </a:rPr>
              <a:t> ned siden og velg "Send koordinator"</a:t>
            </a:r>
          </a:p>
          <a:p>
            <a:pPr marL="269875" indent="-269875"/>
            <a:endParaRPr lang="nb-NO" sz="2400">
              <a:ea typeface="Calibri"/>
              <a:cs typeface="Calibri"/>
            </a:endParaRPr>
          </a:p>
          <a:p>
            <a:pPr marL="269875" indent="-269875"/>
            <a:endParaRPr lang="nb-NO" sz="2400">
              <a:ea typeface="Calibri"/>
              <a:cs typeface="Calibri"/>
            </a:endParaRPr>
          </a:p>
          <a:p>
            <a:pPr marL="269875" indent="-269875"/>
            <a:endParaRPr lang="nb-NO" sz="2400">
              <a:ea typeface="Calibri"/>
              <a:cs typeface="Calibri"/>
            </a:endParaRPr>
          </a:p>
        </p:txBody>
      </p:sp>
      <p:sp>
        <p:nvSpPr>
          <p:cNvPr id="7" name="Ellipse 6">
            <a:extLst>
              <a:ext uri="{FF2B5EF4-FFF2-40B4-BE49-F238E27FC236}">
                <a16:creationId xmlns:a16="http://schemas.microsoft.com/office/drawing/2014/main" id="{FEDD9528-9F75-4532-B7DE-BF06581A02ED}"/>
              </a:ext>
            </a:extLst>
          </p:cNvPr>
          <p:cNvSpPr/>
          <p:nvPr/>
        </p:nvSpPr>
        <p:spPr>
          <a:xfrm>
            <a:off x="10012924" y="4851528"/>
            <a:ext cx="970383" cy="545397"/>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7F087FC5-91EA-4A81-80AE-B1D88BE0D9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1517" y="1595643"/>
            <a:ext cx="2111905" cy="4238967"/>
          </a:xfrm>
          <a:prstGeom prst="rect">
            <a:avLst/>
          </a:prstGeom>
        </p:spPr>
      </p:pic>
      <p:sp>
        <p:nvSpPr>
          <p:cNvPr id="12" name="Ellipse 11">
            <a:extLst>
              <a:ext uri="{FF2B5EF4-FFF2-40B4-BE49-F238E27FC236}">
                <a16:creationId xmlns:a16="http://schemas.microsoft.com/office/drawing/2014/main" id="{4B2166B8-E28E-44CF-9081-2A01DEC7DCBE}"/>
              </a:ext>
            </a:extLst>
          </p:cNvPr>
          <p:cNvSpPr/>
          <p:nvPr/>
        </p:nvSpPr>
        <p:spPr>
          <a:xfrm>
            <a:off x="6917086" y="2125043"/>
            <a:ext cx="740277" cy="441177"/>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95910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B8479A0-D385-4ED5-883F-F44D95C4D2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0238" y="1883218"/>
            <a:ext cx="1465430" cy="3034107"/>
          </a:xfrm>
          <a:prstGeom prst="rect">
            <a:avLst/>
          </a:prstGeom>
        </p:spPr>
      </p:pic>
      <p:pic>
        <p:nvPicPr>
          <p:cNvPr id="9" name="Bilde 8">
            <a:extLst>
              <a:ext uri="{FF2B5EF4-FFF2-40B4-BE49-F238E27FC236}">
                <a16:creationId xmlns:a16="http://schemas.microsoft.com/office/drawing/2014/main" id="{BA9C0F13-7E9C-454D-B3B8-DA88D8C95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6732" y="1883217"/>
            <a:ext cx="1507051" cy="3034108"/>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p:txBody>
          <a:bodyPr/>
          <a:lstStyle/>
          <a:p>
            <a:r>
              <a:rPr lang="nb-NO" sz="4650" b="1">
                <a:ea typeface="Calibri"/>
                <a:cs typeface="Calibri"/>
              </a:rPr>
              <a:t>Hvordan dele data med koordinator </a:t>
            </a:r>
          </a:p>
        </p:txBody>
      </p:sp>
      <p:sp>
        <p:nvSpPr>
          <p:cNvPr id="5" name="Plassholder for tekst 4">
            <a:extLst>
              <a:ext uri="{FF2B5EF4-FFF2-40B4-BE49-F238E27FC236}">
                <a16:creationId xmlns:a16="http://schemas.microsoft.com/office/drawing/2014/main" id="{557045D8-3A89-DBBF-742D-0108DF346CC8}"/>
              </a:ext>
            </a:extLst>
          </p:cNvPr>
          <p:cNvSpPr>
            <a:spLocks noGrp="1"/>
          </p:cNvSpPr>
          <p:nvPr>
            <p:ph type="body" sz="quarter" idx="11"/>
          </p:nvPr>
        </p:nvSpPr>
        <p:spPr>
          <a:xfrm>
            <a:off x="659224" y="1363702"/>
            <a:ext cx="10858500" cy="430887"/>
          </a:xfrm>
        </p:spPr>
        <p:txBody>
          <a:bodyPr/>
          <a:lstStyle/>
          <a:p>
            <a:r>
              <a:rPr lang="nb-NO" sz="2800">
                <a:ea typeface="Calibri"/>
                <a:cs typeface="Calibri"/>
              </a:rPr>
              <a:t>Etter en avsluttet sesjon fra hovedmenyen</a:t>
            </a:r>
            <a:endParaRPr lang="nb-NO"/>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0"/>
          </p:nvPr>
        </p:nvSpPr>
        <p:spPr>
          <a:xfrm>
            <a:off x="659224" y="2106118"/>
            <a:ext cx="5663422" cy="4033453"/>
          </a:xfrm>
        </p:spPr>
        <p:txBody>
          <a:bodyPr vert="horz" lIns="0" tIns="0" rIns="0" bIns="0" rtlCol="0" anchor="t">
            <a:normAutofit/>
          </a:bodyPr>
          <a:lstStyle/>
          <a:p>
            <a:pPr marL="269875" indent="-269875">
              <a:buFont typeface="Arial"/>
              <a:buChar char="•"/>
            </a:pPr>
            <a:r>
              <a:rPr lang="nb-NO" sz="2000">
                <a:ea typeface="+mn-lt"/>
                <a:cs typeface="Calibri"/>
              </a:rPr>
              <a:t>Velg "Ikke</a:t>
            </a:r>
            <a:r>
              <a:rPr lang="nb-NO" sz="2000">
                <a:ea typeface="+mn-lt"/>
                <a:cs typeface="+mn-lt"/>
              </a:rPr>
              <a:t> sendte sesjoner"</a:t>
            </a:r>
            <a:endParaRPr lang="nb-NO">
              <a:ea typeface="+mn-lt"/>
              <a:cs typeface="Calibri"/>
            </a:endParaRPr>
          </a:p>
          <a:p>
            <a:pPr marL="269875" indent="-269875">
              <a:buFont typeface="Arial"/>
              <a:buChar char="•"/>
            </a:pPr>
            <a:r>
              <a:rPr lang="nb-NO" sz="2000">
                <a:ea typeface="Calibri"/>
                <a:cs typeface="Calibri"/>
              </a:rPr>
              <a:t>Velg "Se detaljer" for aktuell sesjon slik at alle enkeltobservasjonene i sesjonen blir synlig </a:t>
            </a:r>
            <a:endParaRPr lang="nb-NO">
              <a:ea typeface="Calibri"/>
              <a:cs typeface="Calibri"/>
            </a:endParaRPr>
          </a:p>
          <a:p>
            <a:pPr marL="269875" indent="-269875">
              <a:buFont typeface="Arial"/>
              <a:buChar char="•"/>
            </a:pPr>
            <a:r>
              <a:rPr lang="nb-NO" sz="2000" err="1">
                <a:ea typeface="Calibri"/>
                <a:cs typeface="Calibri"/>
              </a:rPr>
              <a:t>Scroll</a:t>
            </a:r>
            <a:r>
              <a:rPr lang="nb-NO" sz="2000">
                <a:ea typeface="Calibri"/>
                <a:cs typeface="Calibri"/>
              </a:rPr>
              <a:t> ned siden og velg  "Send til koordinator"</a:t>
            </a:r>
            <a:endParaRPr lang="nb-NO">
              <a:cs typeface="Calibri"/>
            </a:endParaRPr>
          </a:p>
          <a:p>
            <a:pPr marL="269875" indent="-269875"/>
            <a:endParaRPr lang="nb-NO" sz="2000">
              <a:ea typeface="Calibri"/>
              <a:cs typeface="Calibri"/>
            </a:endParaRPr>
          </a:p>
          <a:p>
            <a:pPr marL="0" indent="0">
              <a:buNone/>
            </a:pPr>
            <a:r>
              <a:rPr lang="nb-NO" sz="2000">
                <a:ea typeface="Calibri"/>
                <a:cs typeface="Calibri"/>
              </a:rPr>
              <a:t>Når dataene er sendt til koordinatoren har observatøren mistet muligheten til å redigere dataene.</a:t>
            </a:r>
          </a:p>
          <a:p>
            <a:pPr marL="0" indent="0">
              <a:buNone/>
            </a:pPr>
            <a:r>
              <a:rPr lang="nb-NO" sz="2000">
                <a:ea typeface="Calibri"/>
                <a:cs typeface="Calibri"/>
              </a:rPr>
              <a:t>Er det behov for endringer etter at dataene er sendt må dette gjøres av koordinatoren.</a:t>
            </a:r>
            <a:endParaRPr lang="en-US" sz="2000">
              <a:ea typeface="+mn-lt"/>
              <a:cs typeface="+mn-lt"/>
            </a:endParaRPr>
          </a:p>
          <a:p>
            <a:pPr marL="269875" indent="-269875"/>
            <a:endParaRPr lang="nb-NO">
              <a:ea typeface="Calibri"/>
              <a:cs typeface="Calibri"/>
            </a:endParaRPr>
          </a:p>
        </p:txBody>
      </p:sp>
      <p:pic>
        <p:nvPicPr>
          <p:cNvPr id="3" name="Bilde 6">
            <a:extLst>
              <a:ext uri="{FF2B5EF4-FFF2-40B4-BE49-F238E27FC236}">
                <a16:creationId xmlns:a16="http://schemas.microsoft.com/office/drawing/2014/main" id="{0B634B6E-689E-D455-51AF-B9C1CF1F65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3226" y="1883218"/>
            <a:ext cx="1507052" cy="3091563"/>
          </a:xfrm>
          <a:prstGeom prst="rect">
            <a:avLst/>
          </a:prstGeom>
        </p:spPr>
      </p:pic>
      <p:sp>
        <p:nvSpPr>
          <p:cNvPr id="8" name="Ellipse 7">
            <a:extLst>
              <a:ext uri="{FF2B5EF4-FFF2-40B4-BE49-F238E27FC236}">
                <a16:creationId xmlns:a16="http://schemas.microsoft.com/office/drawing/2014/main" id="{2545F7CE-5ECA-4E5D-9E9A-0BD50785ADF1}"/>
              </a:ext>
            </a:extLst>
          </p:cNvPr>
          <p:cNvSpPr/>
          <p:nvPr/>
        </p:nvSpPr>
        <p:spPr>
          <a:xfrm>
            <a:off x="10409978" y="3951063"/>
            <a:ext cx="808653"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7B509E7A-0D0A-49CD-A849-5CAC4D269761}"/>
              </a:ext>
            </a:extLst>
          </p:cNvPr>
          <p:cNvSpPr/>
          <p:nvPr/>
        </p:nvSpPr>
        <p:spPr>
          <a:xfrm>
            <a:off x="6507186" y="2949443"/>
            <a:ext cx="1185051"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5C10F0A-2D74-4BBD-8B15-17DC134F980C}"/>
              </a:ext>
            </a:extLst>
          </p:cNvPr>
          <p:cNvSpPr/>
          <p:nvPr/>
        </p:nvSpPr>
        <p:spPr>
          <a:xfrm>
            <a:off x="8902927" y="3587062"/>
            <a:ext cx="685519"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7972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FDEDF-0A08-45F2-9547-D2A4F3D2FAD3}"/>
              </a:ext>
            </a:extLst>
          </p:cNvPr>
          <p:cNvSpPr>
            <a:spLocks noGrp="1"/>
          </p:cNvSpPr>
          <p:nvPr>
            <p:ph type="title"/>
          </p:nvPr>
        </p:nvSpPr>
        <p:spPr/>
        <p:txBody>
          <a:bodyPr/>
          <a:lstStyle/>
          <a:p>
            <a:r>
              <a:rPr lang="nb-NO" sz="4650" b="1">
                <a:ea typeface="+mj-lt"/>
                <a:cs typeface="+mj-lt"/>
              </a:rPr>
              <a:t>Oversikt over sendte seksjoner</a:t>
            </a:r>
          </a:p>
        </p:txBody>
      </p:sp>
      <p:sp>
        <p:nvSpPr>
          <p:cNvPr id="3" name="Plassholder for tekst 2">
            <a:extLst>
              <a:ext uri="{FF2B5EF4-FFF2-40B4-BE49-F238E27FC236}">
                <a16:creationId xmlns:a16="http://schemas.microsoft.com/office/drawing/2014/main" id="{E88AEED7-2EDA-56EE-2226-67DB39182D59}"/>
              </a:ext>
            </a:extLst>
          </p:cNvPr>
          <p:cNvSpPr>
            <a:spLocks noGrp="1"/>
          </p:cNvSpPr>
          <p:nvPr>
            <p:ph type="body" sz="quarter" idx="11"/>
          </p:nvPr>
        </p:nvSpPr>
        <p:spPr/>
        <p:txBody>
          <a:bodyPr/>
          <a:lstStyle/>
          <a:p>
            <a:r>
              <a:rPr lang="nb-NO"/>
              <a:t>I hovedmenyen</a:t>
            </a:r>
          </a:p>
        </p:txBody>
      </p:sp>
      <p:sp>
        <p:nvSpPr>
          <p:cNvPr id="4" name="Plassholder for tekst 3">
            <a:extLst>
              <a:ext uri="{FF2B5EF4-FFF2-40B4-BE49-F238E27FC236}">
                <a16:creationId xmlns:a16="http://schemas.microsoft.com/office/drawing/2014/main" id="{B69B388E-8C9D-CA2F-D3F2-19EB34335F4C}"/>
              </a:ext>
            </a:extLst>
          </p:cNvPr>
          <p:cNvSpPr>
            <a:spLocks noGrp="1"/>
          </p:cNvSpPr>
          <p:nvPr>
            <p:ph type="body" sz="quarter" idx="10"/>
          </p:nvPr>
        </p:nvSpPr>
        <p:spPr>
          <a:xfrm>
            <a:off x="659224" y="2106118"/>
            <a:ext cx="6366201" cy="4033453"/>
          </a:xfrm>
        </p:spPr>
        <p:txBody>
          <a:bodyPr vert="horz" lIns="0" tIns="0" rIns="0" bIns="0" rtlCol="0" anchor="t">
            <a:noAutofit/>
          </a:bodyPr>
          <a:lstStyle/>
          <a:p>
            <a:pPr>
              <a:buFont typeface="Arial" panose="020B0604020202020204" pitchFamily="34" charset="0"/>
              <a:buChar char="•"/>
            </a:pPr>
            <a:r>
              <a:rPr lang="nb-NO" sz="2000">
                <a:ea typeface="Calibri"/>
                <a:cs typeface="Calibri"/>
              </a:rPr>
              <a:t>Observatøren kan se sendte sesjoner ved å gå inn på "Sendte sesjoner" i hovedmenyen</a:t>
            </a:r>
          </a:p>
          <a:p>
            <a:pPr>
              <a:buFont typeface="Arial" panose="020B0604020202020204" pitchFamily="34" charset="0"/>
              <a:buChar char="•"/>
            </a:pPr>
            <a:r>
              <a:rPr lang="nb-NO" sz="2000">
                <a:ea typeface="Calibri"/>
                <a:cs typeface="Calibri"/>
              </a:rPr>
              <a:t>Her kan man gå inn på hver enkelte sesjon, se detaljene på den enkelte observasjon (kort) og finne kort oppsummering av resultater fra sesjonen</a:t>
            </a:r>
          </a:p>
          <a:p>
            <a:pPr>
              <a:buFont typeface="Arial" panose="020B0604020202020204" pitchFamily="34" charset="0"/>
              <a:buChar char="•"/>
            </a:pPr>
            <a:r>
              <a:rPr lang="nb-NO" sz="2000">
                <a:ea typeface="Calibri"/>
                <a:cs typeface="Calibri"/>
              </a:rPr>
              <a:t>Man kan også laste ned dataene som Excel fil</a:t>
            </a:r>
          </a:p>
          <a:p>
            <a:pPr>
              <a:buFont typeface="Arial" panose="020B0604020202020204" pitchFamily="34" charset="0"/>
              <a:buChar char="•"/>
            </a:pPr>
            <a:r>
              <a:rPr lang="nb-NO" sz="2000">
                <a:ea typeface="Calibri"/>
                <a:cs typeface="Calibri"/>
              </a:rPr>
              <a:t>Det er ikke mulig å redigere sendte sesjoner</a:t>
            </a:r>
          </a:p>
          <a:p>
            <a:pPr>
              <a:buFont typeface="Arial" panose="020B0604020202020204" pitchFamily="34" charset="0"/>
              <a:buChar char="•"/>
            </a:pPr>
            <a:r>
              <a:rPr lang="nb-NO" sz="2000">
                <a:ea typeface="Calibri"/>
                <a:cs typeface="Calibri"/>
              </a:rPr>
              <a:t>Koordinatoren kan redigere dataene fra </a:t>
            </a:r>
            <a:r>
              <a:rPr lang="nb-NO" sz="2000" err="1">
                <a:ea typeface="Calibri"/>
                <a:cs typeface="Calibri"/>
              </a:rPr>
              <a:t>admin.grensesnittet</a:t>
            </a:r>
            <a:r>
              <a:rPr lang="nb-NO" sz="2000">
                <a:ea typeface="Calibri"/>
                <a:cs typeface="Calibri"/>
              </a:rPr>
              <a:t>. </a:t>
            </a:r>
          </a:p>
          <a:p>
            <a:pPr marL="269875" indent="-269875">
              <a:buChar char="•"/>
            </a:pPr>
            <a:endParaRPr lang="nb-NO">
              <a:ea typeface="+mn-lt"/>
              <a:cs typeface="+mn-lt"/>
            </a:endParaRPr>
          </a:p>
          <a:p>
            <a:pPr marL="0" indent="0">
              <a:buNone/>
            </a:pPr>
            <a:endParaRPr lang="nb-NO">
              <a:cs typeface="Calibri"/>
            </a:endParaRPr>
          </a:p>
          <a:p>
            <a:pPr marL="269875" indent="-269875"/>
            <a:endParaRPr lang="nb-NO">
              <a:cs typeface="Calibri"/>
            </a:endParaRPr>
          </a:p>
        </p:txBody>
      </p:sp>
      <p:pic>
        <p:nvPicPr>
          <p:cNvPr id="5" name="Bilde 5" descr="Et bilde som inneholder tekst&#10;&#10;Automatisk generert beskrivelse">
            <a:extLst>
              <a:ext uri="{FF2B5EF4-FFF2-40B4-BE49-F238E27FC236}">
                <a16:creationId xmlns:a16="http://schemas.microsoft.com/office/drawing/2014/main" id="{9424C87B-710D-A81D-A9F2-C4553C3CCF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1234" y="1662953"/>
            <a:ext cx="2320766" cy="4921624"/>
          </a:xfrm>
          <a:prstGeom prst="rect">
            <a:avLst/>
          </a:prstGeom>
        </p:spPr>
      </p:pic>
      <p:pic>
        <p:nvPicPr>
          <p:cNvPr id="6" name="Bilde 6">
            <a:extLst>
              <a:ext uri="{FF2B5EF4-FFF2-40B4-BE49-F238E27FC236}">
                <a16:creationId xmlns:a16="http://schemas.microsoft.com/office/drawing/2014/main" id="{A9ABD6D8-9798-13E0-6FB4-1547C1621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21484" y="1715247"/>
            <a:ext cx="2328502" cy="4869330"/>
          </a:xfrm>
          <a:prstGeom prst="rect">
            <a:avLst/>
          </a:prstGeom>
        </p:spPr>
      </p:pic>
    </p:spTree>
    <p:extLst>
      <p:ext uri="{BB962C8B-B14F-4D97-AF65-F5344CB8AC3E}">
        <p14:creationId xmlns:p14="http://schemas.microsoft.com/office/powerpoint/2010/main" val="6648915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404A95-C206-DA05-C05B-240A9647EA59}"/>
              </a:ext>
            </a:extLst>
          </p:cNvPr>
          <p:cNvSpPr>
            <a:spLocks noGrp="1"/>
          </p:cNvSpPr>
          <p:nvPr>
            <p:ph type="title"/>
          </p:nvPr>
        </p:nvSpPr>
        <p:spPr>
          <a:xfrm>
            <a:off x="661737" y="718428"/>
            <a:ext cx="10858500" cy="644022"/>
          </a:xfrm>
        </p:spPr>
        <p:txBody>
          <a:bodyPr/>
          <a:lstStyle/>
          <a:p>
            <a:r>
              <a:rPr lang="nb-NO" sz="4650" b="1">
                <a:ea typeface="Calibri"/>
                <a:cs typeface="Calibri"/>
              </a:rPr>
              <a:t>Legge NOST til som snarvei på telefonen</a:t>
            </a:r>
          </a:p>
        </p:txBody>
      </p:sp>
      <p:sp>
        <p:nvSpPr>
          <p:cNvPr id="5" name="Plassholder for tekst 4">
            <a:extLst>
              <a:ext uri="{FF2B5EF4-FFF2-40B4-BE49-F238E27FC236}">
                <a16:creationId xmlns:a16="http://schemas.microsoft.com/office/drawing/2014/main" id="{BC6D8DE7-6125-0C09-88AA-4377D6CFE7B5}"/>
              </a:ext>
            </a:extLst>
          </p:cNvPr>
          <p:cNvSpPr>
            <a:spLocks noGrp="1"/>
          </p:cNvSpPr>
          <p:nvPr>
            <p:ph type="body" sz="quarter" idx="11"/>
          </p:nvPr>
        </p:nvSpPr>
        <p:spPr/>
        <p:txBody>
          <a:bodyPr/>
          <a:lstStyle/>
          <a:p>
            <a:endParaRPr lang="nb-NO"/>
          </a:p>
        </p:txBody>
      </p:sp>
      <p:pic>
        <p:nvPicPr>
          <p:cNvPr id="1028" name="Picture 4">
            <a:extLst>
              <a:ext uri="{FF2B5EF4-FFF2-40B4-BE49-F238E27FC236}">
                <a16:creationId xmlns:a16="http://schemas.microsoft.com/office/drawing/2014/main" id="{12D5E234-8BF2-CB82-7D93-146BD9E878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853" y="1871923"/>
            <a:ext cx="2276377" cy="4680604"/>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D8315EC0-31DA-35D1-700E-78828D2B7CE5}"/>
              </a:ext>
            </a:extLst>
          </p:cNvPr>
          <p:cNvSpPr txBox="1"/>
          <p:nvPr/>
        </p:nvSpPr>
        <p:spPr>
          <a:xfrm>
            <a:off x="2887167" y="2680456"/>
            <a:ext cx="904903" cy="307777"/>
          </a:xfrm>
          <a:prstGeom prst="rect">
            <a:avLst/>
          </a:prstGeom>
          <a:noFill/>
        </p:spPr>
        <p:txBody>
          <a:bodyPr wrap="square">
            <a:spAutoFit/>
          </a:bodyPr>
          <a:lstStyle/>
          <a:p>
            <a:r>
              <a:rPr lang="nb-NO" b="0" i="0">
                <a:solidFill>
                  <a:srgbClr val="000000"/>
                </a:solidFill>
                <a:effectLst/>
                <a:latin typeface="Times New Roman" panose="02020603050405020304" pitchFamily="18" charset="0"/>
              </a:rPr>
              <a:t> </a:t>
            </a:r>
            <a:r>
              <a:rPr lang="nb-NO" sz="1400" b="1" i="0">
                <a:solidFill>
                  <a:srgbClr val="000000"/>
                </a:solidFill>
                <a:effectLst/>
                <a:latin typeface="Times New Roman" panose="02020603050405020304" pitchFamily="18" charset="0"/>
              </a:rPr>
              <a:t>Send til</a:t>
            </a:r>
            <a:endParaRPr lang="nb-NO" sz="1400" b="1"/>
          </a:p>
        </p:txBody>
      </p:sp>
      <p:sp>
        <p:nvSpPr>
          <p:cNvPr id="9" name="TekstSylinder 8">
            <a:extLst>
              <a:ext uri="{FF2B5EF4-FFF2-40B4-BE49-F238E27FC236}">
                <a16:creationId xmlns:a16="http://schemas.microsoft.com/office/drawing/2014/main" id="{778DEF34-0430-9090-E07A-F5976E4DDD3E}"/>
              </a:ext>
            </a:extLst>
          </p:cNvPr>
          <p:cNvSpPr txBox="1"/>
          <p:nvPr/>
        </p:nvSpPr>
        <p:spPr>
          <a:xfrm>
            <a:off x="5267391" y="3100336"/>
            <a:ext cx="6097064" cy="230832"/>
          </a:xfrm>
          <a:prstGeom prst="rect">
            <a:avLst/>
          </a:prstGeom>
          <a:noFill/>
        </p:spPr>
        <p:txBody>
          <a:bodyPr wrap="square">
            <a:spAutoFit/>
          </a:bodyPr>
          <a:lstStyle/>
          <a:p>
            <a:r>
              <a:rPr lang="nb-NO">
                <a:solidFill>
                  <a:srgbClr val="F3786D"/>
                </a:solidFill>
              </a:rPr>
              <a:t> </a:t>
            </a:r>
          </a:p>
        </p:txBody>
      </p:sp>
      <p:cxnSp>
        <p:nvCxnSpPr>
          <p:cNvPr id="11" name="Rett pilkobling 10">
            <a:extLst>
              <a:ext uri="{FF2B5EF4-FFF2-40B4-BE49-F238E27FC236}">
                <a16:creationId xmlns:a16="http://schemas.microsoft.com/office/drawing/2014/main" id="{519D34F2-9207-F55C-3F34-4AA98DC94800}"/>
              </a:ext>
            </a:extLst>
          </p:cNvPr>
          <p:cNvCxnSpPr>
            <a:cxnSpLocks/>
          </p:cNvCxnSpPr>
          <p:nvPr/>
        </p:nvCxnSpPr>
        <p:spPr>
          <a:xfrm flipH="1">
            <a:off x="1655661" y="2988233"/>
            <a:ext cx="1432860" cy="3056220"/>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445BBF7D-2A67-10ED-E622-56ED0FDCF1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9808" y="1691415"/>
            <a:ext cx="2307903" cy="486111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a:extLst>
              <a:ext uri="{FF2B5EF4-FFF2-40B4-BE49-F238E27FC236}">
                <a16:creationId xmlns:a16="http://schemas.microsoft.com/office/drawing/2014/main" id="{178E1598-8C5E-8A78-444A-BC705052951F}"/>
              </a:ext>
            </a:extLst>
          </p:cNvPr>
          <p:cNvSpPr txBox="1"/>
          <p:nvPr/>
        </p:nvSpPr>
        <p:spPr>
          <a:xfrm>
            <a:off x="6229910" y="2366163"/>
            <a:ext cx="904903" cy="738664"/>
          </a:xfrm>
          <a:prstGeom prst="rect">
            <a:avLst/>
          </a:prstGeom>
          <a:noFill/>
        </p:spPr>
        <p:txBody>
          <a:bodyPr wrap="square">
            <a:spAutoFit/>
          </a:bodyPr>
          <a:lstStyle/>
          <a:p>
            <a:r>
              <a:rPr lang="nb-NO" b="0" i="0">
                <a:solidFill>
                  <a:srgbClr val="000000"/>
                </a:solidFill>
                <a:effectLst/>
                <a:latin typeface="Times New Roman" panose="02020603050405020304" pitchFamily="18" charset="0"/>
              </a:rPr>
              <a:t> </a:t>
            </a:r>
            <a:r>
              <a:rPr lang="nb-NO" sz="1400" b="1" i="0">
                <a:solidFill>
                  <a:srgbClr val="000000"/>
                </a:solidFill>
                <a:effectLst/>
                <a:latin typeface="Times New Roman" panose="02020603050405020304" pitchFamily="18" charset="0"/>
              </a:rPr>
              <a:t>Legg til på hjem skjerm</a:t>
            </a:r>
            <a:endParaRPr lang="nb-NO" sz="1400" b="1"/>
          </a:p>
        </p:txBody>
      </p:sp>
      <p:cxnSp>
        <p:nvCxnSpPr>
          <p:cNvPr id="15" name="Rett pilkobling 14">
            <a:extLst>
              <a:ext uri="{FF2B5EF4-FFF2-40B4-BE49-F238E27FC236}">
                <a16:creationId xmlns:a16="http://schemas.microsoft.com/office/drawing/2014/main" id="{8096EAA3-36E9-BD19-611F-16C6525A65A0}"/>
              </a:ext>
            </a:extLst>
          </p:cNvPr>
          <p:cNvCxnSpPr>
            <a:cxnSpLocks/>
          </p:cNvCxnSpPr>
          <p:nvPr/>
        </p:nvCxnSpPr>
        <p:spPr>
          <a:xfrm flipH="1">
            <a:off x="5624438" y="3091278"/>
            <a:ext cx="907047" cy="2241894"/>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a:extLst>
              <a:ext uri="{FF2B5EF4-FFF2-40B4-BE49-F238E27FC236}">
                <a16:creationId xmlns:a16="http://schemas.microsoft.com/office/drawing/2014/main" id="{8A76BF36-E509-D6C3-D098-0B8900F59E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5017" y="1786944"/>
            <a:ext cx="2284946" cy="4810412"/>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F5C40096-6C9B-C2F5-ACF1-57B8AD8E3617}"/>
              </a:ext>
            </a:extLst>
          </p:cNvPr>
          <p:cNvSpPr txBox="1"/>
          <p:nvPr/>
        </p:nvSpPr>
        <p:spPr>
          <a:xfrm>
            <a:off x="10217999" y="1994586"/>
            <a:ext cx="904903" cy="738664"/>
          </a:xfrm>
          <a:prstGeom prst="rect">
            <a:avLst/>
          </a:prstGeom>
          <a:noFill/>
        </p:spPr>
        <p:txBody>
          <a:bodyPr wrap="square">
            <a:spAutoFit/>
          </a:bodyPr>
          <a:lstStyle/>
          <a:p>
            <a:r>
              <a:rPr lang="nb-NO" b="0" i="0">
                <a:solidFill>
                  <a:srgbClr val="000000"/>
                </a:solidFill>
                <a:effectLst/>
                <a:latin typeface="Times New Roman" panose="02020603050405020304" pitchFamily="18" charset="0"/>
              </a:rPr>
              <a:t> </a:t>
            </a:r>
            <a:r>
              <a:rPr lang="nb-NO" sz="1400" b="1" i="0">
                <a:solidFill>
                  <a:srgbClr val="000000"/>
                </a:solidFill>
                <a:effectLst/>
                <a:latin typeface="Times New Roman" panose="02020603050405020304" pitchFamily="18" charset="0"/>
              </a:rPr>
              <a:t>Legg til på hjem skjerm</a:t>
            </a:r>
            <a:endParaRPr lang="nb-NO" sz="1400" b="1"/>
          </a:p>
        </p:txBody>
      </p:sp>
      <p:cxnSp>
        <p:nvCxnSpPr>
          <p:cNvPr id="21" name="Rett pilkobling 20">
            <a:extLst>
              <a:ext uri="{FF2B5EF4-FFF2-40B4-BE49-F238E27FC236}">
                <a16:creationId xmlns:a16="http://schemas.microsoft.com/office/drawing/2014/main" id="{0BABFAD0-425C-42A1-E88C-E45CEC59C270}"/>
              </a:ext>
            </a:extLst>
          </p:cNvPr>
          <p:cNvCxnSpPr>
            <a:cxnSpLocks/>
          </p:cNvCxnSpPr>
          <p:nvPr/>
        </p:nvCxnSpPr>
        <p:spPr>
          <a:xfrm flipH="1" flipV="1">
            <a:off x="9719228" y="2243132"/>
            <a:ext cx="589507" cy="211968"/>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51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B44D9E-DC48-4006-AF31-33350927D487}"/>
              </a:ext>
            </a:extLst>
          </p:cNvPr>
          <p:cNvSpPr>
            <a:spLocks noGrp="1"/>
          </p:cNvSpPr>
          <p:nvPr>
            <p:ph type="title"/>
          </p:nvPr>
        </p:nvSpPr>
        <p:spPr/>
        <p:txBody>
          <a:bodyPr/>
          <a:lstStyle/>
          <a:p>
            <a:r>
              <a:rPr lang="nb-NO" b="1"/>
              <a:t>Håndbok for NOST</a:t>
            </a:r>
          </a:p>
        </p:txBody>
      </p:sp>
      <p:sp>
        <p:nvSpPr>
          <p:cNvPr id="5" name="Plassholder for tekst 4">
            <a:extLst>
              <a:ext uri="{FF2B5EF4-FFF2-40B4-BE49-F238E27FC236}">
                <a16:creationId xmlns:a16="http://schemas.microsoft.com/office/drawing/2014/main" id="{AE8B511C-5652-0AEB-C09F-F0E9FA76E7C5}"/>
              </a:ext>
            </a:extLst>
          </p:cNvPr>
          <p:cNvSpPr>
            <a:spLocks noGrp="1"/>
          </p:cNvSpPr>
          <p:nvPr>
            <p:ph type="body" sz="quarter" idx="11"/>
          </p:nvPr>
        </p:nvSpPr>
        <p:spPr>
          <a:xfrm>
            <a:off x="659224" y="1363702"/>
            <a:ext cx="10858500" cy="846642"/>
          </a:xfrm>
        </p:spPr>
        <p:txBody>
          <a:bodyPr/>
          <a:lstStyle/>
          <a:p>
            <a:r>
              <a:rPr lang="nb-NO"/>
              <a:t>Siden hvor dere skal finne «alt» dere lurer på </a:t>
            </a:r>
          </a:p>
          <a:p>
            <a:endParaRPr lang="nb-NO"/>
          </a:p>
        </p:txBody>
      </p:sp>
      <p:sp>
        <p:nvSpPr>
          <p:cNvPr id="3" name="Plassholder for tekst 2">
            <a:extLst>
              <a:ext uri="{FF2B5EF4-FFF2-40B4-BE49-F238E27FC236}">
                <a16:creationId xmlns:a16="http://schemas.microsoft.com/office/drawing/2014/main" id="{9D1C1B4E-D2AD-4C94-A290-D4E11C4F0E44}"/>
              </a:ext>
            </a:extLst>
          </p:cNvPr>
          <p:cNvSpPr>
            <a:spLocks noGrp="1"/>
          </p:cNvSpPr>
          <p:nvPr>
            <p:ph type="body" sz="quarter" idx="10"/>
          </p:nvPr>
        </p:nvSpPr>
        <p:spPr/>
        <p:txBody>
          <a:bodyPr>
            <a:normAutofit/>
          </a:bodyPr>
          <a:lstStyle/>
          <a:p>
            <a:pPr marL="0" indent="0">
              <a:buNone/>
            </a:pPr>
            <a:endParaRPr lang="nb-NO" sz="2400"/>
          </a:p>
          <a:p>
            <a:pPr marL="0" indent="0">
              <a:buNone/>
            </a:pPr>
            <a:endParaRPr lang="nb-NO" sz="2400"/>
          </a:p>
          <a:p>
            <a:pPr marL="0" indent="0">
              <a:buNone/>
            </a:pPr>
            <a:endParaRPr lang="nb-NO" sz="2400"/>
          </a:p>
          <a:p>
            <a:r>
              <a:rPr lang="nb-NO" sz="2400"/>
              <a:t>Temaside for håndhygiene: </a:t>
            </a:r>
            <a:r>
              <a:rPr lang="nb-NO" sz="2400">
                <a:hlinkClick r:id="rId2"/>
              </a:rPr>
              <a:t>https://www.fhi.no/sm/handhygiene/</a:t>
            </a:r>
            <a:endParaRPr lang="nb-NO" sz="2400"/>
          </a:p>
          <a:p>
            <a:r>
              <a:rPr lang="nb-NO" sz="2400"/>
              <a:t>Det er mulig å abonnere på oppdateringer/endringer </a:t>
            </a:r>
          </a:p>
          <a:p>
            <a:endParaRPr lang="nb-NO" sz="2400"/>
          </a:p>
        </p:txBody>
      </p:sp>
      <p:pic>
        <p:nvPicPr>
          <p:cNvPr id="7" name="Bilde 6">
            <a:extLst>
              <a:ext uri="{FF2B5EF4-FFF2-40B4-BE49-F238E27FC236}">
                <a16:creationId xmlns:a16="http://schemas.microsoft.com/office/drawing/2014/main" id="{4DDEC3D0-D4CC-AC15-8CFF-2CDC86FB589E}"/>
              </a:ext>
            </a:extLst>
          </p:cNvPr>
          <p:cNvPicPr>
            <a:picLocks noChangeAspect="1"/>
          </p:cNvPicPr>
          <p:nvPr/>
        </p:nvPicPr>
        <p:blipFill>
          <a:blip r:embed="rId3"/>
          <a:stretch>
            <a:fillRect/>
          </a:stretch>
        </p:blipFill>
        <p:spPr>
          <a:xfrm>
            <a:off x="8129363" y="364333"/>
            <a:ext cx="3400900" cy="2381582"/>
          </a:xfrm>
          <a:prstGeom prst="rect">
            <a:avLst/>
          </a:prstGeom>
        </p:spPr>
      </p:pic>
      <p:pic>
        <p:nvPicPr>
          <p:cNvPr id="6" name="Bilde 5">
            <a:extLst>
              <a:ext uri="{FF2B5EF4-FFF2-40B4-BE49-F238E27FC236}">
                <a16:creationId xmlns:a16="http://schemas.microsoft.com/office/drawing/2014/main" id="{2CEE5C89-EB70-5559-AC0B-365FE06BD66D}"/>
              </a:ext>
            </a:extLst>
          </p:cNvPr>
          <p:cNvPicPr>
            <a:picLocks noChangeAspect="1"/>
          </p:cNvPicPr>
          <p:nvPr/>
        </p:nvPicPr>
        <p:blipFill>
          <a:blip r:embed="rId4"/>
          <a:stretch>
            <a:fillRect/>
          </a:stretch>
        </p:blipFill>
        <p:spPr>
          <a:xfrm>
            <a:off x="3985846" y="5135054"/>
            <a:ext cx="6236258" cy="1358613"/>
          </a:xfrm>
          <a:prstGeom prst="rect">
            <a:avLst/>
          </a:prstGeom>
        </p:spPr>
      </p:pic>
      <p:sp>
        <p:nvSpPr>
          <p:cNvPr id="8" name="Ellipse 7">
            <a:extLst>
              <a:ext uri="{FF2B5EF4-FFF2-40B4-BE49-F238E27FC236}">
                <a16:creationId xmlns:a16="http://schemas.microsoft.com/office/drawing/2014/main" id="{F6774181-195A-D82B-D329-37063700F0EF}"/>
              </a:ext>
            </a:extLst>
          </p:cNvPr>
          <p:cNvSpPr/>
          <p:nvPr/>
        </p:nvSpPr>
        <p:spPr>
          <a:xfrm>
            <a:off x="9644185" y="5799015"/>
            <a:ext cx="562707" cy="586154"/>
          </a:xfrm>
          <a:prstGeom prst="ellipse">
            <a:avLst/>
          </a:prstGeom>
          <a:noFill/>
          <a:ln>
            <a:solidFill>
              <a:srgbClr val="D14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kobling 9">
            <a:extLst>
              <a:ext uri="{FF2B5EF4-FFF2-40B4-BE49-F238E27FC236}">
                <a16:creationId xmlns:a16="http://schemas.microsoft.com/office/drawing/2014/main" id="{D5D1479A-F712-62C2-3640-3D381DA31989}"/>
              </a:ext>
            </a:extLst>
          </p:cNvPr>
          <p:cNvCxnSpPr>
            <a:cxnSpLocks/>
          </p:cNvCxnSpPr>
          <p:nvPr/>
        </p:nvCxnSpPr>
        <p:spPr>
          <a:xfrm>
            <a:off x="7573108" y="4439138"/>
            <a:ext cx="2191557" cy="15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47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B01E91AC-BFBE-55F2-7841-DCB064F4B373}"/>
              </a:ext>
            </a:extLst>
          </p:cNvPr>
          <p:cNvSpPr>
            <a:spLocks noGrp="1"/>
          </p:cNvSpPr>
          <p:nvPr>
            <p:ph type="body" idx="1"/>
          </p:nvPr>
        </p:nvSpPr>
        <p:spPr/>
        <p:txBody>
          <a:bodyPr/>
          <a:lstStyle/>
          <a:p>
            <a:endParaRPr lang="nb-NO"/>
          </a:p>
        </p:txBody>
      </p:sp>
      <p:sp>
        <p:nvSpPr>
          <p:cNvPr id="7" name="Plassholder for tekst 6">
            <a:extLst>
              <a:ext uri="{FF2B5EF4-FFF2-40B4-BE49-F238E27FC236}">
                <a16:creationId xmlns:a16="http://schemas.microsoft.com/office/drawing/2014/main" id="{91FAD594-96C7-19BB-7A7C-23176E54D26E}"/>
              </a:ext>
            </a:extLst>
          </p:cNvPr>
          <p:cNvSpPr>
            <a:spLocks noGrp="1"/>
          </p:cNvSpPr>
          <p:nvPr>
            <p:ph type="body" sz="quarter" idx="14"/>
          </p:nvPr>
        </p:nvSpPr>
        <p:spPr/>
        <p:txBody>
          <a:bodyPr/>
          <a:lstStyle/>
          <a:p>
            <a:r>
              <a:rPr lang="nb-NO"/>
              <a:t>Trening med filmer</a:t>
            </a:r>
          </a:p>
        </p:txBody>
      </p:sp>
      <p:sp>
        <p:nvSpPr>
          <p:cNvPr id="6" name="Plassholder for innhold 5">
            <a:extLst>
              <a:ext uri="{FF2B5EF4-FFF2-40B4-BE49-F238E27FC236}">
                <a16:creationId xmlns:a16="http://schemas.microsoft.com/office/drawing/2014/main" id="{C93FC925-56AE-2CFE-267F-36E9C8CA4020}"/>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1926497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57F1C-E6E6-D669-838A-D7D395D11E25}"/>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AABFB6D8-A996-D975-88D4-88C7AE4AD1BE}"/>
              </a:ext>
            </a:extLst>
          </p:cNvPr>
          <p:cNvSpPr>
            <a:spLocks noGrp="1"/>
          </p:cNvSpPr>
          <p:nvPr>
            <p:ph type="title"/>
          </p:nvPr>
        </p:nvSpPr>
        <p:spPr/>
        <p:txBody>
          <a:bodyPr/>
          <a:lstStyle/>
          <a:p>
            <a:r>
              <a:rPr lang="nb-NO"/>
              <a:t>Begrepene</a:t>
            </a:r>
          </a:p>
        </p:txBody>
      </p:sp>
      <p:sp>
        <p:nvSpPr>
          <p:cNvPr id="7" name="Plassholder for tekst 6">
            <a:extLst>
              <a:ext uri="{FF2B5EF4-FFF2-40B4-BE49-F238E27FC236}">
                <a16:creationId xmlns:a16="http://schemas.microsoft.com/office/drawing/2014/main" id="{39448F11-2D12-94C7-032D-628925A922DF}"/>
              </a:ext>
            </a:extLst>
          </p:cNvPr>
          <p:cNvSpPr>
            <a:spLocks noGrp="1"/>
          </p:cNvSpPr>
          <p:nvPr>
            <p:ph type="body" sz="quarter" idx="11"/>
          </p:nvPr>
        </p:nvSpPr>
        <p:spPr/>
        <p:txBody>
          <a:bodyPr/>
          <a:lstStyle/>
          <a:p>
            <a:r>
              <a:rPr lang="nb-NO"/>
              <a:t>Disse må læres!</a:t>
            </a:r>
          </a:p>
        </p:txBody>
      </p:sp>
      <p:sp>
        <p:nvSpPr>
          <p:cNvPr id="6" name="Plassholder for tekst 5">
            <a:extLst>
              <a:ext uri="{FF2B5EF4-FFF2-40B4-BE49-F238E27FC236}">
                <a16:creationId xmlns:a16="http://schemas.microsoft.com/office/drawing/2014/main" id="{4AA9D816-EF0A-698B-6E1A-F3C37B377099}"/>
              </a:ext>
            </a:extLst>
          </p:cNvPr>
          <p:cNvSpPr>
            <a:spLocks noGrp="1"/>
          </p:cNvSpPr>
          <p:nvPr>
            <p:ph type="body" sz="quarter" idx="10"/>
          </p:nvPr>
        </p:nvSpPr>
        <p:spPr/>
        <p:txBody>
          <a:bodyPr>
            <a:noAutofit/>
          </a:bodyPr>
          <a:lstStyle/>
          <a:p>
            <a:pPr algn="l" rtl="0" fontAlgn="base">
              <a:buFont typeface="Arial" panose="020B0604020202020204" pitchFamily="34" charset="0"/>
              <a:buChar char="•"/>
            </a:pPr>
            <a:r>
              <a:rPr lang="nb-NO" sz="2000" b="0" i="0" u="none" strike="noStrike" dirty="0">
                <a:solidFill>
                  <a:srgbClr val="000000"/>
                </a:solidFill>
                <a:effectLst/>
                <a:latin typeface="Brandon Text"/>
              </a:rPr>
              <a:t>Indikasjon – årsaken til at håndhygiene skal utføres.</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Anledning – når en eller flere indikasjoner er tilstede slik at det er behov for å utføre håndhygiene. </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Pasientsone - Pasienten og alle gjenstander som er tilegnet pasienten i situasjonen (seng, nattbord, iv. stativ </a:t>
            </a:r>
            <a:r>
              <a:rPr lang="nb-NO" sz="2000" b="0" i="0" u="none" strike="noStrike" dirty="0" err="1">
                <a:solidFill>
                  <a:srgbClr val="000000"/>
                </a:solidFill>
                <a:effectLst/>
                <a:latin typeface="Brandon Text"/>
              </a:rPr>
              <a:t>osv</a:t>
            </a:r>
            <a:r>
              <a:rPr lang="nb-NO" sz="2000" b="0" i="0" u="none" strike="noStrike" dirty="0">
                <a:solidFill>
                  <a:srgbClr val="000000"/>
                </a:solidFill>
                <a:effectLst/>
                <a:latin typeface="Brandon Text"/>
              </a:rPr>
              <a:t>).</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Helsetjenesteområde – alle andre områder, inkludert andre pasienters og deres pasientsoner </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En observasjon  - en registrert anledning.</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Ett kort  - en registrering i NOST (en observasjon av en anledning for håndhygiene for en person. I ett stell registreres flere anledninger/kort per person).</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Sesjon – en samling observasjoner ved samme avdeling gjennomført i en sammenhengende tidsperiode (ofte 20-30 minutter).</a:t>
            </a:r>
            <a:endParaRPr lang="nb-NO" sz="2000" b="0" i="0" dirty="0">
              <a:solidFill>
                <a:srgbClr val="000000"/>
              </a:solidFill>
              <a:effectLst/>
              <a:latin typeface="Brandon Text"/>
            </a:endParaRPr>
          </a:p>
          <a:p>
            <a:endParaRPr lang="nb-NO" sz="2000" dirty="0">
              <a:latin typeface="Brandon Text"/>
            </a:endParaRPr>
          </a:p>
        </p:txBody>
      </p:sp>
    </p:spTree>
    <p:extLst>
      <p:ext uri="{BB962C8B-B14F-4D97-AF65-F5344CB8AC3E}">
        <p14:creationId xmlns:p14="http://schemas.microsoft.com/office/powerpoint/2010/main" val="23099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A6B32001-EF37-405F-87C2-C713C0B794BA}"/>
              </a:ext>
            </a:extLst>
          </p:cNvPr>
          <p:cNvSpPr>
            <a:spLocks noGrp="1"/>
          </p:cNvSpPr>
          <p:nvPr>
            <p:ph type="body" idx="1"/>
          </p:nvPr>
        </p:nvSpPr>
        <p:spPr/>
        <p:txBody>
          <a:bodyPr/>
          <a:lstStyle/>
          <a:p>
            <a:pPr algn="l">
              <a:buFont typeface="Arial" panose="020B0604020202020204" pitchFamily="34" charset="0"/>
              <a:buChar char="•"/>
            </a:pPr>
            <a:r>
              <a:rPr lang="nb-NO" b="0" i="0">
                <a:solidFill>
                  <a:srgbClr val="222222"/>
                </a:solidFill>
                <a:effectLst/>
                <a:latin typeface="Brandon Text"/>
              </a:rPr>
              <a:t>Observasjon: </a:t>
            </a:r>
            <a:r>
              <a:rPr lang="nb-NO" b="0" i="0">
                <a:solidFill>
                  <a:srgbClr val="222222"/>
                </a:solidFill>
                <a:effectLst/>
                <a:latin typeface="Brandon Text"/>
                <a:hlinkClick r:id="rId2" tooltip="https://nost.fhi.no/"/>
              </a:rPr>
              <a:t>https://nost.fhi.no</a:t>
            </a:r>
            <a:endParaRPr lang="nb-NO" b="0" i="0">
              <a:solidFill>
                <a:srgbClr val="222222"/>
              </a:solidFill>
              <a:effectLst/>
              <a:latin typeface="Brandon Text"/>
            </a:endParaRPr>
          </a:p>
          <a:p>
            <a:pPr algn="l">
              <a:buFont typeface="Arial" panose="020B0604020202020204" pitchFamily="34" charset="0"/>
              <a:buChar char="•"/>
            </a:pPr>
            <a:r>
              <a:rPr lang="nb-NO" b="0" i="0">
                <a:solidFill>
                  <a:srgbClr val="222222"/>
                </a:solidFill>
                <a:effectLst/>
                <a:latin typeface="Brandon Text"/>
              </a:rPr>
              <a:t>Koordinator/</a:t>
            </a:r>
            <a:r>
              <a:rPr lang="nb-NO" b="0" i="0" err="1">
                <a:solidFill>
                  <a:srgbClr val="222222"/>
                </a:solidFill>
                <a:effectLst/>
                <a:latin typeface="Brandon Text"/>
              </a:rPr>
              <a:t>admin</a:t>
            </a:r>
            <a:r>
              <a:rPr lang="nb-NO" b="0" i="0">
                <a:solidFill>
                  <a:srgbClr val="222222"/>
                </a:solidFill>
                <a:effectLst/>
                <a:latin typeface="Brandon Text"/>
              </a:rPr>
              <a:t>: </a:t>
            </a:r>
            <a:r>
              <a:rPr lang="nb-NO" b="0" i="0">
                <a:solidFill>
                  <a:srgbClr val="222222"/>
                </a:solidFill>
                <a:effectLst/>
                <a:latin typeface="Brandon Text"/>
                <a:hlinkClick r:id="rId3" tooltip="https://admin-nost.fhi.no/"/>
              </a:rPr>
              <a:t>https://admin-nost.fhi.no</a:t>
            </a:r>
            <a:endParaRPr lang="nb-NO" b="0" i="0">
              <a:solidFill>
                <a:srgbClr val="222222"/>
              </a:solidFill>
              <a:effectLst/>
              <a:latin typeface="Brandon Text"/>
            </a:endParaRPr>
          </a:p>
          <a:p>
            <a:pPr marL="0" indent="0">
              <a:buNone/>
            </a:pPr>
            <a:endParaRPr lang="nb-NO"/>
          </a:p>
        </p:txBody>
      </p:sp>
      <p:sp>
        <p:nvSpPr>
          <p:cNvPr id="7" name="Plassholder for tekst 6">
            <a:extLst>
              <a:ext uri="{FF2B5EF4-FFF2-40B4-BE49-F238E27FC236}">
                <a16:creationId xmlns:a16="http://schemas.microsoft.com/office/drawing/2014/main" id="{9ED284E4-CF37-8715-A052-BFB0FD016CC4}"/>
              </a:ext>
            </a:extLst>
          </p:cNvPr>
          <p:cNvSpPr>
            <a:spLocks noGrp="1"/>
          </p:cNvSpPr>
          <p:nvPr>
            <p:ph type="body" sz="quarter" idx="14"/>
          </p:nvPr>
        </p:nvSpPr>
        <p:spPr>
          <a:xfrm>
            <a:off x="831850" y="2746417"/>
            <a:ext cx="10515600" cy="1600695"/>
          </a:xfrm>
        </p:spPr>
        <p:txBody>
          <a:bodyPr/>
          <a:lstStyle/>
          <a:p>
            <a:r>
              <a:rPr lang="nb-NO" b="1"/>
              <a:t>En rask kikk på observasjonsgrensesnittet</a:t>
            </a:r>
            <a:endParaRPr lang="nb-NO"/>
          </a:p>
        </p:txBody>
      </p:sp>
      <p:sp>
        <p:nvSpPr>
          <p:cNvPr id="6" name="Plassholder for innhold 5">
            <a:extLst>
              <a:ext uri="{FF2B5EF4-FFF2-40B4-BE49-F238E27FC236}">
                <a16:creationId xmlns:a16="http://schemas.microsoft.com/office/drawing/2014/main" id="{5F8E13DE-BC53-9238-72B5-B21A8DB7BDAD}"/>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142754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tel 17">
            <a:extLst>
              <a:ext uri="{FF2B5EF4-FFF2-40B4-BE49-F238E27FC236}">
                <a16:creationId xmlns:a16="http://schemas.microsoft.com/office/drawing/2014/main" id="{9B2E48D7-5C36-CD6F-87CE-454F1D05CCB2}"/>
              </a:ext>
            </a:extLst>
          </p:cNvPr>
          <p:cNvSpPr>
            <a:spLocks noGrp="1"/>
          </p:cNvSpPr>
          <p:nvPr>
            <p:ph type="title"/>
          </p:nvPr>
        </p:nvSpPr>
        <p:spPr>
          <a:xfrm>
            <a:off x="839788" y="410095"/>
            <a:ext cx="10515600" cy="644151"/>
          </a:xfrm>
        </p:spPr>
        <p:txBody>
          <a:bodyPr/>
          <a:lstStyle/>
          <a:p>
            <a:r>
              <a:rPr lang="nb-NO"/>
              <a:t>Struktur i løsningen</a:t>
            </a:r>
          </a:p>
        </p:txBody>
      </p:sp>
      <p:sp>
        <p:nvSpPr>
          <p:cNvPr id="19" name="Plassholder for tekst 18">
            <a:extLst>
              <a:ext uri="{FF2B5EF4-FFF2-40B4-BE49-F238E27FC236}">
                <a16:creationId xmlns:a16="http://schemas.microsoft.com/office/drawing/2014/main" id="{73321520-28A6-626D-F142-5CC13F2798C4}"/>
              </a:ext>
            </a:extLst>
          </p:cNvPr>
          <p:cNvSpPr>
            <a:spLocks noGrp="1"/>
          </p:cNvSpPr>
          <p:nvPr>
            <p:ph type="body" idx="1"/>
          </p:nvPr>
        </p:nvSpPr>
        <p:spPr/>
        <p:txBody>
          <a:bodyPr/>
          <a:lstStyle/>
          <a:p>
            <a:r>
              <a:rPr lang="nb-NO"/>
              <a:t>Tre roller</a:t>
            </a:r>
          </a:p>
        </p:txBody>
      </p:sp>
      <p:sp>
        <p:nvSpPr>
          <p:cNvPr id="20" name="Plassholder for innhold 19">
            <a:extLst>
              <a:ext uri="{FF2B5EF4-FFF2-40B4-BE49-F238E27FC236}">
                <a16:creationId xmlns:a16="http://schemas.microsoft.com/office/drawing/2014/main" id="{B4D72937-2BB9-7D5C-96EB-FEED1F0B7813}"/>
              </a:ext>
            </a:extLst>
          </p:cNvPr>
          <p:cNvSpPr>
            <a:spLocks noGrp="1"/>
          </p:cNvSpPr>
          <p:nvPr>
            <p:ph sz="half" idx="2"/>
          </p:nvPr>
        </p:nvSpPr>
        <p:spPr/>
        <p:txBody>
          <a:bodyPr>
            <a:normAutofit/>
          </a:bodyPr>
          <a:lstStyle/>
          <a:p>
            <a:pPr algn="l" rtl="0" fontAlgn="base">
              <a:buFont typeface="Arial" panose="020B0604020202020204" pitchFamily="34" charset="0"/>
              <a:buChar char="•"/>
            </a:pPr>
            <a:r>
              <a:rPr lang="nb-NO" sz="2400" b="0" i="0" u="none" strike="noStrike">
                <a:solidFill>
                  <a:srgbClr val="000000"/>
                </a:solidFill>
                <a:effectLst/>
                <a:latin typeface="Brandon Text"/>
              </a:rPr>
              <a:t>Observatør</a:t>
            </a:r>
            <a:r>
              <a:rPr lang="en-US" sz="2400" b="0" i="0">
                <a:solidFill>
                  <a:srgbClr val="000000"/>
                </a:solidFill>
                <a:effectLst/>
                <a:latin typeface="Brandon Text"/>
              </a:rPr>
              <a:t>​</a:t>
            </a:r>
          </a:p>
          <a:p>
            <a:pPr algn="l" rtl="0" fontAlgn="base">
              <a:buFont typeface="Arial" panose="020B0604020202020204" pitchFamily="34" charset="0"/>
              <a:buChar char="•"/>
            </a:pPr>
            <a:r>
              <a:rPr lang="nb-NO" sz="2400" b="0" i="0" u="none" strike="noStrike">
                <a:solidFill>
                  <a:srgbClr val="000000"/>
                </a:solidFill>
                <a:effectLst/>
                <a:latin typeface="Brandon Text"/>
              </a:rPr>
              <a:t>Koordinator</a:t>
            </a:r>
            <a:r>
              <a:rPr lang="en-US" sz="2400" b="0" i="0">
                <a:solidFill>
                  <a:srgbClr val="000000"/>
                </a:solidFill>
                <a:effectLst/>
                <a:latin typeface="Brandon Text"/>
              </a:rPr>
              <a:t>​</a:t>
            </a:r>
          </a:p>
          <a:p>
            <a:pPr algn="l" rtl="0" fontAlgn="base">
              <a:buFont typeface="Arial" panose="020B0604020202020204" pitchFamily="34" charset="0"/>
              <a:buChar char="•"/>
            </a:pPr>
            <a:r>
              <a:rPr lang="nb-NO" sz="2400" b="0" i="0" u="none" strike="noStrike">
                <a:solidFill>
                  <a:srgbClr val="000000"/>
                </a:solidFill>
                <a:effectLst/>
                <a:latin typeface="Brandon Text"/>
              </a:rPr>
              <a:t>Administrator (FHI)</a:t>
            </a:r>
            <a:endParaRPr lang="en-US" sz="2400" b="0" i="0">
              <a:solidFill>
                <a:srgbClr val="000000"/>
              </a:solidFill>
              <a:effectLst/>
              <a:latin typeface="Brandon Text"/>
            </a:endParaRPr>
          </a:p>
          <a:p>
            <a:endParaRPr lang="nb-NO" sz="2400">
              <a:latin typeface="Brandon Text"/>
            </a:endParaRPr>
          </a:p>
        </p:txBody>
      </p:sp>
      <p:sp>
        <p:nvSpPr>
          <p:cNvPr id="21" name="Plassholder for tekst 20">
            <a:extLst>
              <a:ext uri="{FF2B5EF4-FFF2-40B4-BE49-F238E27FC236}">
                <a16:creationId xmlns:a16="http://schemas.microsoft.com/office/drawing/2014/main" id="{FF95A4FD-49DA-5A3C-3688-A90990F94F66}"/>
              </a:ext>
            </a:extLst>
          </p:cNvPr>
          <p:cNvSpPr>
            <a:spLocks noGrp="1"/>
          </p:cNvSpPr>
          <p:nvPr>
            <p:ph type="body" sz="quarter" idx="3"/>
          </p:nvPr>
        </p:nvSpPr>
        <p:spPr/>
        <p:txBody>
          <a:bodyPr/>
          <a:lstStyle/>
          <a:p>
            <a:r>
              <a:rPr lang="nb-NO"/>
              <a:t>To brukergrensesnitt</a:t>
            </a:r>
          </a:p>
        </p:txBody>
      </p:sp>
      <p:sp>
        <p:nvSpPr>
          <p:cNvPr id="22" name="Plassholder for innhold 21">
            <a:extLst>
              <a:ext uri="{FF2B5EF4-FFF2-40B4-BE49-F238E27FC236}">
                <a16:creationId xmlns:a16="http://schemas.microsoft.com/office/drawing/2014/main" id="{13B9F0B7-61F5-04B1-7D8B-1E3E7390EA7D}"/>
              </a:ext>
            </a:extLst>
          </p:cNvPr>
          <p:cNvSpPr>
            <a:spLocks noGrp="1"/>
          </p:cNvSpPr>
          <p:nvPr>
            <p:ph sz="quarter" idx="4"/>
          </p:nvPr>
        </p:nvSpPr>
        <p:spPr/>
        <p:txBody>
          <a:bodyPr>
            <a:normAutofit/>
          </a:bodyPr>
          <a:lstStyle/>
          <a:p>
            <a:r>
              <a:rPr lang="nb-NO" sz="2400">
                <a:latin typeface="Brandon Text"/>
              </a:rPr>
              <a:t>Innlogging</a:t>
            </a:r>
            <a:r>
              <a:rPr lang="nn-NO" sz="2400">
                <a:latin typeface="Brandon Text"/>
              </a:rPr>
              <a:t> med bank ID</a:t>
            </a:r>
          </a:p>
          <a:p>
            <a:endParaRPr lang="nn-NO" sz="2400">
              <a:latin typeface="Brandon Text"/>
            </a:endParaRPr>
          </a:p>
          <a:p>
            <a:r>
              <a:rPr lang="nn-NO" sz="2400">
                <a:latin typeface="Brandon Text"/>
              </a:rPr>
              <a:t>Observasjon: https://nost.fhi.no​</a:t>
            </a:r>
          </a:p>
          <a:p>
            <a:r>
              <a:rPr lang="nn-NO" sz="2400">
                <a:latin typeface="Brandon Text"/>
              </a:rPr>
              <a:t>Administrasjon: https://admin-nost.fhi.no</a:t>
            </a:r>
            <a:endParaRPr lang="nb-NO" sz="2400">
              <a:latin typeface="Brandon Text"/>
            </a:endParaRPr>
          </a:p>
        </p:txBody>
      </p:sp>
      <p:pic>
        <p:nvPicPr>
          <p:cNvPr id="5" name="Bilde 4">
            <a:extLst>
              <a:ext uri="{FF2B5EF4-FFF2-40B4-BE49-F238E27FC236}">
                <a16:creationId xmlns:a16="http://schemas.microsoft.com/office/drawing/2014/main" id="{AD661154-AB5D-16F5-9707-7CB7FAA4E8F1}"/>
              </a:ext>
            </a:extLst>
          </p:cNvPr>
          <p:cNvPicPr>
            <a:picLocks noChangeAspect="1"/>
          </p:cNvPicPr>
          <p:nvPr/>
        </p:nvPicPr>
        <p:blipFill>
          <a:blip r:embed="rId2"/>
          <a:stretch>
            <a:fillRect/>
          </a:stretch>
        </p:blipFill>
        <p:spPr>
          <a:xfrm>
            <a:off x="4332030" y="1878158"/>
            <a:ext cx="1687771" cy="3429000"/>
          </a:xfrm>
          <a:prstGeom prst="rect">
            <a:avLst/>
          </a:prstGeom>
        </p:spPr>
      </p:pic>
    </p:spTree>
    <p:extLst>
      <p:ext uri="{BB962C8B-B14F-4D97-AF65-F5344CB8AC3E}">
        <p14:creationId xmlns:p14="http://schemas.microsoft.com/office/powerpoint/2010/main" val="3091090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B490-476E-B840-E169-3F5F9F8CE354}"/>
              </a:ext>
            </a:extLst>
          </p:cNvPr>
          <p:cNvSpPr>
            <a:spLocks noGrp="1"/>
          </p:cNvSpPr>
          <p:nvPr>
            <p:ph type="title"/>
          </p:nvPr>
        </p:nvSpPr>
        <p:spPr/>
        <p:txBody>
          <a:bodyPr/>
          <a:lstStyle/>
          <a:p>
            <a:r>
              <a:rPr lang="en-US" sz="4650" dirty="0">
                <a:ea typeface="Calibri"/>
                <a:cs typeface="Calibri"/>
              </a:rPr>
              <a:t>Plan for </a:t>
            </a:r>
            <a:r>
              <a:rPr lang="en-US" sz="4650" dirty="0" err="1">
                <a:ea typeface="Calibri"/>
                <a:cs typeface="Calibri"/>
              </a:rPr>
              <a:t>morgendagen</a:t>
            </a:r>
            <a:endParaRPr lang="en-US" dirty="0" err="1"/>
          </a:p>
        </p:txBody>
      </p:sp>
      <p:sp>
        <p:nvSpPr>
          <p:cNvPr id="3" name="Text Placeholder 2">
            <a:extLst>
              <a:ext uri="{FF2B5EF4-FFF2-40B4-BE49-F238E27FC236}">
                <a16:creationId xmlns:a16="http://schemas.microsoft.com/office/drawing/2014/main" id="{3C597B42-F813-AF1A-C288-D5206ACC01F5}"/>
              </a:ext>
            </a:extLst>
          </p:cNvPr>
          <p:cNvSpPr>
            <a:spLocks noGrp="1"/>
          </p:cNvSpPr>
          <p:nvPr>
            <p:ph type="body" sz="quarter" idx="11"/>
          </p:nvPr>
        </p:nvSpPr>
        <p:spPr/>
        <p:txBody>
          <a:bodyPr vert="horz" wrap="square" lIns="0" tIns="0" rIns="0" bIns="0" rtlCol="0" anchor="t">
            <a:spAutoFit/>
          </a:bodyPr>
          <a:lstStyle/>
          <a:p>
            <a:r>
              <a:rPr lang="en-US" sz="2750" dirty="0">
                <a:ea typeface="Calibri"/>
                <a:cs typeface="Calibri"/>
              </a:rPr>
              <a:t>Du starter </a:t>
            </a:r>
            <a:r>
              <a:rPr lang="en-US" sz="2750" dirty="0" err="1">
                <a:ea typeface="Calibri"/>
                <a:cs typeface="Calibri"/>
              </a:rPr>
              <a:t>til</a:t>
            </a:r>
            <a:r>
              <a:rPr lang="en-US" sz="2750" dirty="0">
                <a:ea typeface="Calibri"/>
                <a:cs typeface="Calibri"/>
              </a:rPr>
              <a:t> </a:t>
            </a:r>
            <a:r>
              <a:rPr lang="en-US" sz="2750" dirty="0" err="1">
                <a:ea typeface="Calibri"/>
                <a:cs typeface="Calibri"/>
              </a:rPr>
              <a:t>vanlig</a:t>
            </a:r>
            <a:r>
              <a:rPr lang="en-US" sz="2750" dirty="0">
                <a:ea typeface="Calibri"/>
                <a:cs typeface="Calibri"/>
              </a:rPr>
              <a:t> </a:t>
            </a:r>
            <a:r>
              <a:rPr lang="en-US" sz="2750" dirty="0" err="1">
                <a:ea typeface="Calibri"/>
                <a:cs typeface="Calibri"/>
              </a:rPr>
              <a:t>tid</a:t>
            </a:r>
            <a:r>
              <a:rPr lang="en-US" sz="2750" dirty="0">
                <a:ea typeface="Calibri"/>
                <a:cs typeface="Calibri"/>
              </a:rPr>
              <a:t> </a:t>
            </a:r>
            <a:r>
              <a:rPr lang="en-US" sz="2750" dirty="0" err="1">
                <a:ea typeface="Calibri"/>
                <a:cs typeface="Calibri"/>
              </a:rPr>
              <a:t>på</a:t>
            </a:r>
            <a:r>
              <a:rPr lang="en-US" sz="2750" dirty="0">
                <a:ea typeface="Calibri"/>
                <a:cs typeface="Calibri"/>
              </a:rPr>
              <a:t> </a:t>
            </a:r>
            <a:r>
              <a:rPr lang="en-US" sz="2750" dirty="0" err="1">
                <a:ea typeface="Calibri"/>
                <a:cs typeface="Calibri"/>
              </a:rPr>
              <a:t>morgenen</a:t>
            </a:r>
            <a:endParaRPr lang="en-US" dirty="0"/>
          </a:p>
        </p:txBody>
      </p:sp>
      <p:sp>
        <p:nvSpPr>
          <p:cNvPr id="4" name="Text Placeholder 3">
            <a:extLst>
              <a:ext uri="{FF2B5EF4-FFF2-40B4-BE49-F238E27FC236}">
                <a16:creationId xmlns:a16="http://schemas.microsoft.com/office/drawing/2014/main" id="{2ECFF784-AC03-E4B3-91EA-31D6405801D7}"/>
              </a:ext>
            </a:extLst>
          </p:cNvPr>
          <p:cNvSpPr>
            <a:spLocks noGrp="1"/>
          </p:cNvSpPr>
          <p:nvPr>
            <p:ph type="body" sz="quarter" idx="10"/>
          </p:nvPr>
        </p:nvSpPr>
        <p:spPr/>
        <p:txBody>
          <a:bodyPr vert="horz" lIns="0" tIns="0" rIns="0" bIns="0" rtlCol="0" anchor="t">
            <a:normAutofit lnSpcReduction="10000"/>
          </a:bodyPr>
          <a:lstStyle/>
          <a:p>
            <a:pPr marL="360045" indent="-360045"/>
            <a:r>
              <a:rPr lang="nb-NO" dirty="0">
                <a:ea typeface="Calibri"/>
                <a:cs typeface="Calibri"/>
              </a:rPr>
              <a:t>Informer om at du skal </a:t>
            </a:r>
            <a:r>
              <a:rPr lang="nb-NO" err="1">
                <a:ea typeface="Calibri"/>
                <a:cs typeface="Calibri"/>
              </a:rPr>
              <a:t>NOSTe</a:t>
            </a:r>
            <a:r>
              <a:rPr lang="nb-NO" dirty="0">
                <a:ea typeface="Calibri"/>
                <a:cs typeface="Calibri"/>
              </a:rPr>
              <a:t> og logg deg på før du går inn i en observasjonssituasjon</a:t>
            </a:r>
          </a:p>
          <a:p>
            <a:pPr marL="360045" indent="-360045"/>
            <a:r>
              <a:rPr lang="nb-NO">
                <a:ea typeface="Calibri"/>
                <a:cs typeface="Calibri"/>
              </a:rPr>
              <a:t>Hvis du står helt fast kan du ringe meg på </a:t>
            </a:r>
            <a:r>
              <a:rPr lang="nb-NO">
                <a:solidFill>
                  <a:srgbClr val="222222"/>
                </a:solidFill>
                <a:ea typeface="Calibri"/>
                <a:cs typeface="Calibri"/>
              </a:rPr>
              <a:t>mobil </a:t>
            </a:r>
            <a:r>
              <a:rPr lang="nb-NO" dirty="0">
                <a:solidFill>
                  <a:schemeClr val="accent2"/>
                </a:solidFill>
                <a:ea typeface="Calibri"/>
                <a:cs typeface="Calibri"/>
              </a:rPr>
              <a:t>93449865</a:t>
            </a:r>
          </a:p>
          <a:p>
            <a:pPr marL="360045" indent="-360045"/>
            <a:r>
              <a:rPr lang="nb-NO" dirty="0">
                <a:ea typeface="Calibri"/>
                <a:cs typeface="Calibri"/>
              </a:rPr>
              <a:t>Vi møtes kl. 9-9:15 for evt. Spørsmål</a:t>
            </a:r>
          </a:p>
          <a:p>
            <a:pPr marL="360045" indent="-360045"/>
            <a:r>
              <a:rPr lang="nb-NO" dirty="0">
                <a:ea typeface="Calibri"/>
                <a:cs typeface="Calibri"/>
              </a:rPr>
              <a:t>Dere </a:t>
            </a:r>
            <a:r>
              <a:rPr lang="nb-NO" err="1">
                <a:ea typeface="Calibri"/>
                <a:cs typeface="Calibri"/>
              </a:rPr>
              <a:t>NOSTer</a:t>
            </a:r>
            <a:r>
              <a:rPr lang="nb-NO" dirty="0">
                <a:ea typeface="Calibri"/>
                <a:cs typeface="Calibri"/>
              </a:rPr>
              <a:t> videre</a:t>
            </a:r>
          </a:p>
          <a:p>
            <a:pPr marL="360045" indent="-360045"/>
            <a:r>
              <a:rPr lang="nb-NO" dirty="0">
                <a:ea typeface="Calibri"/>
                <a:cs typeface="Calibri"/>
              </a:rPr>
              <a:t>Kl. 11:00 møtes vi for evt. nye spørsmål, erfaringer dere har fått, samt en gjennomgang av andre moduler, administrasjonsgrensesnittet og oppsummering</a:t>
            </a:r>
          </a:p>
          <a:p>
            <a:pPr marL="360045" indent="-360045"/>
            <a:endParaRPr lang="nb-NO" dirty="0">
              <a:ea typeface="Calibri"/>
              <a:cs typeface="Calibri"/>
            </a:endParaRPr>
          </a:p>
        </p:txBody>
      </p:sp>
      <p:sp>
        <p:nvSpPr>
          <p:cNvPr id="5" name="Flowchart: Punched Tape 4">
            <a:extLst>
              <a:ext uri="{FF2B5EF4-FFF2-40B4-BE49-F238E27FC236}">
                <a16:creationId xmlns:a16="http://schemas.microsoft.com/office/drawing/2014/main" id="{9A504A68-CAFF-447E-54C3-3CD23625EA8A}"/>
              </a:ext>
            </a:extLst>
          </p:cNvPr>
          <p:cNvSpPr/>
          <p:nvPr/>
        </p:nvSpPr>
        <p:spPr>
          <a:xfrm rot="1860000">
            <a:off x="7718279" y="793651"/>
            <a:ext cx="4697632" cy="1558263"/>
          </a:xfrm>
          <a:prstGeom prst="flowChartPunched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ea typeface="Calibri"/>
                <a:cs typeface="Calibri"/>
              </a:rPr>
              <a:t>Lykke </a:t>
            </a:r>
            <a:r>
              <a:rPr lang="en-US" sz="3200" dirty="0" err="1">
                <a:ea typeface="Calibri"/>
                <a:cs typeface="Calibri"/>
              </a:rPr>
              <a:t>til</a:t>
            </a:r>
            <a:r>
              <a:rPr lang="en-US" sz="3200" dirty="0">
                <a:ea typeface="Calibri"/>
                <a:cs typeface="Calibri"/>
              </a:rPr>
              <a:t>!</a:t>
            </a:r>
            <a:endParaRPr lang="en-US" sz="3200" dirty="0"/>
          </a:p>
        </p:txBody>
      </p:sp>
    </p:spTree>
    <p:extLst>
      <p:ext uri="{BB962C8B-B14F-4D97-AF65-F5344CB8AC3E}">
        <p14:creationId xmlns:p14="http://schemas.microsoft.com/office/powerpoint/2010/main" val="2412163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DE4FA1-7A3F-1F61-A2C3-0C136CE1B842}"/>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C2BF52BF-242A-E11C-5393-34D4C24C9FF4}"/>
              </a:ext>
            </a:extLst>
          </p:cNvPr>
          <p:cNvSpPr>
            <a:spLocks noGrp="1"/>
          </p:cNvSpPr>
          <p:nvPr>
            <p:ph type="body" sz="quarter" idx="14"/>
          </p:nvPr>
        </p:nvSpPr>
        <p:spPr>
          <a:xfrm>
            <a:off x="831850" y="2746674"/>
            <a:ext cx="10515600" cy="1600438"/>
          </a:xfrm>
        </p:spPr>
        <p:txBody>
          <a:bodyPr/>
          <a:lstStyle/>
          <a:p>
            <a:r>
              <a:rPr lang="en-US" sz="5200" dirty="0" err="1">
                <a:ea typeface="Calibri"/>
                <a:cs typeface="Calibri"/>
              </a:rPr>
              <a:t>Velkommen</a:t>
            </a:r>
            <a:r>
              <a:rPr lang="en-US" sz="5200" dirty="0">
                <a:ea typeface="Calibri"/>
                <a:cs typeface="Calibri"/>
              </a:rPr>
              <a:t> </a:t>
            </a:r>
            <a:r>
              <a:rPr lang="en-US" sz="5200" dirty="0" err="1">
                <a:ea typeface="Calibri"/>
                <a:cs typeface="Calibri"/>
              </a:rPr>
              <a:t>til</a:t>
            </a:r>
            <a:r>
              <a:rPr lang="en-US" sz="5200" dirty="0">
                <a:ea typeface="Calibri"/>
                <a:cs typeface="Calibri"/>
              </a:rPr>
              <a:t> </a:t>
            </a:r>
            <a:r>
              <a:rPr lang="en-US" sz="5200" dirty="0" err="1">
                <a:ea typeface="Calibri"/>
                <a:cs typeface="Calibri"/>
              </a:rPr>
              <a:t>dag</a:t>
            </a:r>
            <a:r>
              <a:rPr lang="en-US" sz="5200" dirty="0">
                <a:ea typeface="Calibri"/>
                <a:cs typeface="Calibri"/>
              </a:rPr>
              <a:t> 2, </a:t>
            </a:r>
            <a:endParaRPr lang="en-US"/>
          </a:p>
          <a:p>
            <a:r>
              <a:rPr lang="en-US" sz="5200" dirty="0">
                <a:ea typeface="Calibri"/>
                <a:cs typeface="Calibri"/>
              </a:rPr>
              <a:t>2. </a:t>
            </a:r>
            <a:r>
              <a:rPr lang="en-US" sz="5200" dirty="0" err="1">
                <a:ea typeface="Calibri"/>
                <a:cs typeface="Calibri"/>
              </a:rPr>
              <a:t>oppfølgingsmøte</a:t>
            </a:r>
            <a:endParaRPr lang="en-US" sz="5200" dirty="0">
              <a:ea typeface="Calibri"/>
              <a:cs typeface="Calibri"/>
            </a:endParaRPr>
          </a:p>
        </p:txBody>
      </p:sp>
      <p:sp>
        <p:nvSpPr>
          <p:cNvPr id="4" name="Content Placeholder 3">
            <a:extLst>
              <a:ext uri="{FF2B5EF4-FFF2-40B4-BE49-F238E27FC236}">
                <a16:creationId xmlns:a16="http://schemas.microsoft.com/office/drawing/2014/main" id="{D0748B06-496C-246F-E101-BA9EBE1A873D}"/>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639362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5DCB2-183C-3FB2-1D7C-4DA70E9CA25A}"/>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B22AEDD5-E3BD-B2AF-434D-9EB28E0C6AE0}"/>
              </a:ext>
            </a:extLst>
          </p:cNvPr>
          <p:cNvSpPr>
            <a:spLocks noGrp="1"/>
          </p:cNvSpPr>
          <p:nvPr>
            <p:ph type="title"/>
          </p:nvPr>
        </p:nvSpPr>
        <p:spPr/>
        <p:txBody>
          <a:bodyPr/>
          <a:lstStyle/>
          <a:p>
            <a:r>
              <a:rPr lang="nb-NO"/>
              <a:t>Begrepene</a:t>
            </a:r>
          </a:p>
        </p:txBody>
      </p:sp>
      <p:sp>
        <p:nvSpPr>
          <p:cNvPr id="7" name="Plassholder for tekst 6">
            <a:extLst>
              <a:ext uri="{FF2B5EF4-FFF2-40B4-BE49-F238E27FC236}">
                <a16:creationId xmlns:a16="http://schemas.microsoft.com/office/drawing/2014/main" id="{B51C72BF-BBD1-9588-5BDA-EDC34A65DF63}"/>
              </a:ext>
            </a:extLst>
          </p:cNvPr>
          <p:cNvSpPr>
            <a:spLocks noGrp="1"/>
          </p:cNvSpPr>
          <p:nvPr>
            <p:ph type="body" sz="quarter" idx="11"/>
          </p:nvPr>
        </p:nvSpPr>
        <p:spPr/>
        <p:txBody>
          <a:bodyPr/>
          <a:lstStyle/>
          <a:p>
            <a:r>
              <a:rPr lang="nb-NO"/>
              <a:t>Disse må læres!</a:t>
            </a:r>
          </a:p>
        </p:txBody>
      </p:sp>
      <p:sp>
        <p:nvSpPr>
          <p:cNvPr id="6" name="Plassholder for tekst 5">
            <a:extLst>
              <a:ext uri="{FF2B5EF4-FFF2-40B4-BE49-F238E27FC236}">
                <a16:creationId xmlns:a16="http://schemas.microsoft.com/office/drawing/2014/main" id="{9554A488-4E08-74EC-EAA9-4A1821249815}"/>
              </a:ext>
            </a:extLst>
          </p:cNvPr>
          <p:cNvSpPr>
            <a:spLocks noGrp="1"/>
          </p:cNvSpPr>
          <p:nvPr>
            <p:ph type="body" sz="quarter" idx="10"/>
          </p:nvPr>
        </p:nvSpPr>
        <p:spPr/>
        <p:txBody>
          <a:bodyPr>
            <a:noAutofit/>
          </a:bodyPr>
          <a:lstStyle/>
          <a:p>
            <a:pPr algn="l" rtl="0" fontAlgn="base">
              <a:buFont typeface="Arial" panose="020B0604020202020204" pitchFamily="34" charset="0"/>
              <a:buChar char="•"/>
            </a:pPr>
            <a:r>
              <a:rPr lang="nb-NO" sz="2000" b="0" i="0" u="none" strike="noStrike" dirty="0">
                <a:solidFill>
                  <a:srgbClr val="000000"/>
                </a:solidFill>
                <a:effectLst/>
                <a:latin typeface="Brandon Text"/>
              </a:rPr>
              <a:t>Indikasjon – årsaken til at håndhygiene skal utføres.</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Anledning – når en eller flere indikasjoner er tilstede slik at det er behov for å utføre håndhygiene. </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Pasientsone - Pasienten og alle gjenstander som er tilegnet pasienten i situasjonen (seng, nattbord, iv. stativ </a:t>
            </a:r>
            <a:r>
              <a:rPr lang="nb-NO" sz="2000" b="0" i="0" u="none" strike="noStrike" dirty="0" err="1">
                <a:solidFill>
                  <a:srgbClr val="000000"/>
                </a:solidFill>
                <a:effectLst/>
                <a:latin typeface="Brandon Text"/>
              </a:rPr>
              <a:t>osv</a:t>
            </a:r>
            <a:r>
              <a:rPr lang="nb-NO" sz="2000" b="0" i="0" u="none" strike="noStrike" dirty="0">
                <a:solidFill>
                  <a:srgbClr val="000000"/>
                </a:solidFill>
                <a:effectLst/>
                <a:latin typeface="Brandon Text"/>
              </a:rPr>
              <a:t>).</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Helsetjenesteområde – alle andre områder, inkludert andre pasienters og deres pasientsoner </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En observasjon  - en registrert anledning.</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Ett kort  - en registrering i NOST (en observasjon av en anledning for håndhygiene for en person. I ett stell registreres flere anledninger/kort per person).</a:t>
            </a:r>
            <a:r>
              <a:rPr lang="en-US" sz="2000" b="0" i="0" dirty="0">
                <a:solidFill>
                  <a:srgbClr val="000000"/>
                </a:solidFill>
                <a:effectLst/>
                <a:latin typeface="Brandon Text"/>
              </a:rPr>
              <a:t>​</a:t>
            </a:r>
          </a:p>
          <a:p>
            <a:pPr algn="l" rtl="0" fontAlgn="base">
              <a:buFont typeface="Arial" panose="020B0604020202020204" pitchFamily="34" charset="0"/>
              <a:buChar char="•"/>
            </a:pPr>
            <a:r>
              <a:rPr lang="nb-NO" sz="2000" b="0" i="0" u="none" strike="noStrike" dirty="0">
                <a:solidFill>
                  <a:srgbClr val="000000"/>
                </a:solidFill>
                <a:effectLst/>
                <a:latin typeface="Brandon Text"/>
              </a:rPr>
              <a:t>Sesjon – en samling observasjoner ved samme avdeling gjennomført i en sammenhengende tidsperiode (ofte 20-30 minutter).</a:t>
            </a:r>
            <a:endParaRPr lang="nb-NO" sz="2000" b="0" i="0" dirty="0">
              <a:solidFill>
                <a:srgbClr val="000000"/>
              </a:solidFill>
              <a:effectLst/>
              <a:latin typeface="Brandon Text"/>
            </a:endParaRPr>
          </a:p>
          <a:p>
            <a:endParaRPr lang="nb-NO" sz="2000" dirty="0">
              <a:latin typeface="Brandon Text"/>
            </a:endParaRPr>
          </a:p>
        </p:txBody>
      </p:sp>
    </p:spTree>
    <p:extLst>
      <p:ext uri="{BB962C8B-B14F-4D97-AF65-F5344CB8AC3E}">
        <p14:creationId xmlns:p14="http://schemas.microsoft.com/office/powerpoint/2010/main" val="31795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AF1DEAEA-8C4A-93AB-2D33-2D4CDEDC39DA}"/>
              </a:ext>
            </a:extLst>
          </p:cNvPr>
          <p:cNvSpPr>
            <a:spLocks noGrp="1"/>
          </p:cNvSpPr>
          <p:nvPr>
            <p:ph type="body" idx="1"/>
          </p:nvPr>
        </p:nvSpPr>
        <p:spPr/>
        <p:txBody>
          <a:bodyPr/>
          <a:lstStyle/>
          <a:p>
            <a:endParaRPr lang="nb-NO"/>
          </a:p>
        </p:txBody>
      </p:sp>
      <p:sp>
        <p:nvSpPr>
          <p:cNvPr id="7" name="Plassholder for tekst 6">
            <a:extLst>
              <a:ext uri="{FF2B5EF4-FFF2-40B4-BE49-F238E27FC236}">
                <a16:creationId xmlns:a16="http://schemas.microsoft.com/office/drawing/2014/main" id="{66F5D0AA-3D9F-AF94-2DF5-A970BAA03F4A}"/>
              </a:ext>
            </a:extLst>
          </p:cNvPr>
          <p:cNvSpPr>
            <a:spLocks noGrp="1"/>
          </p:cNvSpPr>
          <p:nvPr>
            <p:ph type="body" sz="quarter" idx="14"/>
          </p:nvPr>
        </p:nvSpPr>
        <p:spPr/>
        <p:txBody>
          <a:bodyPr/>
          <a:lstStyle/>
          <a:p>
            <a:r>
              <a:rPr lang="nb-NO" b="1"/>
              <a:t>De andre modulene – en </a:t>
            </a:r>
            <a:r>
              <a:rPr lang="nb-NO" b="1" err="1"/>
              <a:t>snarkikk</a:t>
            </a:r>
            <a:endParaRPr lang="nb-NO"/>
          </a:p>
        </p:txBody>
      </p:sp>
      <p:sp>
        <p:nvSpPr>
          <p:cNvPr id="6" name="Plassholder for innhold 5">
            <a:extLst>
              <a:ext uri="{FF2B5EF4-FFF2-40B4-BE49-F238E27FC236}">
                <a16:creationId xmlns:a16="http://schemas.microsoft.com/office/drawing/2014/main" id="{2F5288E3-BE8A-E5FA-ACC6-B7FF4034794D}"/>
              </a:ext>
            </a:extLst>
          </p:cNvPr>
          <p:cNvSpPr>
            <a:spLocks noGrp="1"/>
          </p:cNvSpPr>
          <p:nvPr>
            <p:ph sz="quarter" idx="4"/>
          </p:nvPr>
        </p:nvSpPr>
        <p:spPr/>
        <p:txBody>
          <a:bodyPr/>
          <a:lstStyle/>
          <a:p>
            <a:endParaRPr lang="nb-NO"/>
          </a:p>
        </p:txBody>
      </p:sp>
    </p:spTree>
    <p:extLst>
      <p:ext uri="{BB962C8B-B14F-4D97-AF65-F5344CB8AC3E}">
        <p14:creationId xmlns:p14="http://schemas.microsoft.com/office/powerpoint/2010/main" val="36648340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3314" y="372469"/>
            <a:ext cx="10858500" cy="997993"/>
          </a:xfrm>
          <a:prstGeom prst="rect">
            <a:avLst/>
          </a:prstGeom>
        </p:spPr>
        <p:txBody>
          <a:bodyPr vert="horz" wrap="square" lIns="0" tIns="279681" rIns="0" bIns="0" rtlCol="0">
            <a:spAutoFit/>
          </a:bodyPr>
          <a:lstStyle/>
          <a:p>
            <a:pPr marL="161290">
              <a:lnSpc>
                <a:spcPct val="100000"/>
              </a:lnSpc>
              <a:spcBef>
                <a:spcPts val="425"/>
              </a:spcBef>
            </a:pPr>
            <a:r>
              <a:rPr lang="nb-NO" sz="4650" b="1"/>
              <a:t>Modul 2 - Smykker, klokker og negler</a:t>
            </a:r>
            <a:endParaRPr sz="2750">
              <a:latin typeface="Calibri"/>
              <a:cs typeface="Calibri"/>
            </a:endParaRPr>
          </a:p>
        </p:txBody>
      </p:sp>
      <p:sp>
        <p:nvSpPr>
          <p:cNvPr id="8" name="Plassholder for tekst 7">
            <a:extLst>
              <a:ext uri="{FF2B5EF4-FFF2-40B4-BE49-F238E27FC236}">
                <a16:creationId xmlns:a16="http://schemas.microsoft.com/office/drawing/2014/main" id="{DE82AA01-AA9C-3E45-3F29-2438EDD9E72A}"/>
              </a:ext>
            </a:extLst>
          </p:cNvPr>
          <p:cNvSpPr>
            <a:spLocks noGrp="1"/>
          </p:cNvSpPr>
          <p:nvPr>
            <p:ph type="body" sz="quarter" idx="11"/>
          </p:nvPr>
        </p:nvSpPr>
        <p:spPr/>
        <p:txBody>
          <a:bodyPr/>
          <a:lstStyle/>
          <a:p>
            <a:r>
              <a:rPr lang="nb-NO"/>
              <a:t>Bar fra albuen og ned</a:t>
            </a:r>
          </a:p>
        </p:txBody>
      </p:sp>
      <p:sp>
        <p:nvSpPr>
          <p:cNvPr id="7" name="Plassholder for tekst 6">
            <a:extLst>
              <a:ext uri="{FF2B5EF4-FFF2-40B4-BE49-F238E27FC236}">
                <a16:creationId xmlns:a16="http://schemas.microsoft.com/office/drawing/2014/main" id="{8AA91F1D-C229-B3AA-69D0-1360A292D3EE}"/>
              </a:ext>
            </a:extLst>
          </p:cNvPr>
          <p:cNvSpPr>
            <a:spLocks noGrp="1"/>
          </p:cNvSpPr>
          <p:nvPr>
            <p:ph type="body" sz="quarter" idx="10"/>
          </p:nvPr>
        </p:nvSpPr>
        <p:spPr>
          <a:xfrm>
            <a:off x="659224" y="2106118"/>
            <a:ext cx="8652201" cy="4033453"/>
          </a:xfrm>
        </p:spPr>
        <p:txBody>
          <a:bodyPr>
            <a:normAutofit/>
          </a:bodyPr>
          <a:lstStyle/>
          <a:p>
            <a:pPr marL="281940" marR="0" lvl="0" indent="-269240" defTabSz="914400" eaLnBrk="1" fontAlgn="auto" latinLnBrk="0" hangingPunct="1">
              <a:lnSpc>
                <a:spcPct val="100000"/>
              </a:lnSpc>
              <a:spcBef>
                <a:spcPts val="880"/>
              </a:spcBef>
              <a:spcAft>
                <a:spcPts val="0"/>
              </a:spcAft>
              <a:buClr>
                <a:srgbClr val="ED756A"/>
              </a:buClr>
              <a:buSzTx/>
              <a:buFont typeface="Arial"/>
              <a:buChar char="•"/>
              <a:tabLst>
                <a:tab pos="281940" algn="l"/>
              </a:tabLst>
              <a:defRPr/>
            </a:pPr>
            <a:r>
              <a:rPr kumimoji="0" lang="nb-NO" sz="2200" b="0" i="0" u="none" strike="noStrike" kern="0" cap="none" spc="-30" normalizeH="0" baseline="0">
                <a:ln>
                  <a:noFill/>
                </a:ln>
                <a:solidFill>
                  <a:sysClr val="windowText" lastClr="000000"/>
                </a:solidFill>
                <a:effectLst/>
                <a:uLnTx/>
                <a:uFillTx/>
                <a:latin typeface="Calibri"/>
                <a:cs typeface="Calibri"/>
              </a:rPr>
              <a:t>Håndsmykker,</a:t>
            </a:r>
            <a:r>
              <a:rPr kumimoji="0" lang="nb-NO" sz="2200" b="0" i="0" u="none" strike="noStrike" kern="0" cap="none" spc="-55" normalizeH="0" baseline="0">
                <a:ln>
                  <a:noFill/>
                </a:ln>
                <a:solidFill>
                  <a:sysClr val="windowText" lastClr="000000"/>
                </a:solidFill>
                <a:effectLst/>
                <a:uLnTx/>
                <a:uFillTx/>
                <a:latin typeface="Calibri"/>
                <a:cs typeface="Calibri"/>
              </a:rPr>
              <a:t> </a:t>
            </a:r>
            <a:r>
              <a:rPr kumimoji="0" lang="nb-NO" sz="2200" b="0" i="0" u="none" strike="noStrike" kern="0" cap="none" spc="-20" normalizeH="0" baseline="0">
                <a:ln>
                  <a:noFill/>
                </a:ln>
                <a:solidFill>
                  <a:sysClr val="windowText" lastClr="000000"/>
                </a:solidFill>
                <a:effectLst/>
                <a:uLnTx/>
                <a:uFillTx/>
                <a:latin typeface="Calibri"/>
                <a:cs typeface="Calibri"/>
              </a:rPr>
              <a:t>armbåndsur,</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lange</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negler</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og</a:t>
            </a:r>
            <a:r>
              <a:rPr kumimoji="0" lang="nb-NO" sz="2200" b="0" i="0" u="none" strike="noStrike" kern="0" cap="none" spc="-5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påsatte</a:t>
            </a:r>
            <a:r>
              <a:rPr kumimoji="0" lang="nb-NO" sz="2200" b="0" i="0" u="none" strike="noStrike" kern="0" cap="none" spc="-2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negler</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er</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ikke</a:t>
            </a:r>
            <a:r>
              <a:rPr kumimoji="0" lang="nb-NO" sz="2200" b="0" i="0" u="none" strike="noStrike" kern="0" cap="none" spc="-3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forenelig</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med</a:t>
            </a:r>
            <a:r>
              <a:rPr kumimoji="0" lang="nb-NO" sz="2200" b="0" i="0" u="none" strike="noStrike" kern="0" cap="none" spc="-3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god</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håndhygiene</a:t>
            </a:r>
            <a:endParaRPr kumimoji="0" lang="nb-NO" sz="2200" b="0" i="0" u="none" strike="noStrike" kern="0" cap="none" spc="0" normalizeH="0" baseline="0">
              <a:ln>
                <a:noFill/>
              </a:ln>
              <a:solidFill>
                <a:sysClr val="windowText" lastClr="000000"/>
              </a:solidFill>
              <a:effectLst/>
              <a:uLnTx/>
              <a:uFillTx/>
              <a:latin typeface="Calibri"/>
              <a:cs typeface="Calibri"/>
            </a:endParaRPr>
          </a:p>
          <a:p>
            <a:pPr marL="281940" marR="474345" lvl="0" indent="-269875" defTabSz="914400" eaLnBrk="1" fontAlgn="auto" latinLnBrk="0" hangingPunct="1">
              <a:lnSpc>
                <a:spcPct val="120000"/>
              </a:lnSpc>
              <a:spcBef>
                <a:spcPts val="300"/>
              </a:spcBef>
              <a:spcAft>
                <a:spcPts val="0"/>
              </a:spcAft>
              <a:buClr>
                <a:srgbClr val="ED756A"/>
              </a:buClr>
              <a:buSzTx/>
              <a:buFont typeface="Arial"/>
              <a:buChar char="•"/>
              <a:tabLst>
                <a:tab pos="281940" algn="l"/>
              </a:tabLst>
              <a:defRPr/>
            </a:pPr>
            <a:r>
              <a:rPr kumimoji="0" lang="nb-NO" sz="2200" b="0" i="0" u="none" strike="noStrike" kern="0" cap="none" spc="0" normalizeH="0" baseline="0">
                <a:ln>
                  <a:noFill/>
                </a:ln>
                <a:solidFill>
                  <a:sysClr val="windowText" lastClr="000000"/>
                </a:solidFill>
                <a:effectLst/>
                <a:uLnTx/>
                <a:uFillTx/>
                <a:latin typeface="Calibri"/>
                <a:cs typeface="Calibri"/>
              </a:rPr>
              <a:t>Det</a:t>
            </a:r>
            <a:r>
              <a:rPr kumimoji="0" lang="nb-NO" sz="2200" b="0" i="0" u="none" strike="noStrike" kern="0" cap="none" spc="-7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er</a:t>
            </a:r>
            <a:r>
              <a:rPr kumimoji="0" lang="nb-NO" sz="2200" b="0" i="0" u="none" strike="noStrike" kern="0" cap="none" spc="-7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anbefalt</a:t>
            </a:r>
            <a:r>
              <a:rPr kumimoji="0" lang="nb-NO" sz="2200" b="0" i="0" u="none" strike="noStrike" kern="0" cap="none" spc="-5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at</a:t>
            </a:r>
            <a:r>
              <a:rPr kumimoji="0" lang="nb-NO" sz="2200" b="0" i="0" u="none" strike="noStrike" kern="0" cap="none" spc="-5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alt</a:t>
            </a:r>
            <a:r>
              <a:rPr kumimoji="0" lang="nb-NO" sz="2200" b="0" i="0" u="none" strike="noStrike" kern="0" cap="none" spc="-5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helsepersonell</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har</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korte,</a:t>
            </a:r>
            <a:r>
              <a:rPr kumimoji="0" lang="nb-NO" sz="2200" b="0" i="0" u="none" strike="noStrike" kern="0" cap="none" spc="-5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naturlige</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negler</a:t>
            </a:r>
            <a:r>
              <a:rPr kumimoji="0" lang="nb-NO" sz="2200" b="0" i="0" u="none" strike="noStrike" kern="0" cap="none" spc="-7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(ikke</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påsatte</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negler</a:t>
            </a:r>
            <a:r>
              <a:rPr kumimoji="0" lang="nb-NO" sz="2200" b="0" i="0" u="none" strike="noStrike" kern="0" cap="none" spc="-7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eller </a:t>
            </a:r>
            <a:r>
              <a:rPr kumimoji="0" lang="nb-NO" sz="2200" b="0" i="0" u="none" strike="noStrike" kern="0" cap="none" spc="0" normalizeH="0" baseline="0" err="1">
                <a:ln>
                  <a:noFill/>
                </a:ln>
                <a:solidFill>
                  <a:sysClr val="windowText" lastClr="000000"/>
                </a:solidFill>
                <a:effectLst/>
                <a:uLnTx/>
                <a:uFillTx/>
                <a:latin typeface="Calibri"/>
                <a:cs typeface="Calibri"/>
              </a:rPr>
              <a:t>shellac</a:t>
            </a:r>
            <a:r>
              <a:rPr kumimoji="0" lang="nb-NO" sz="2200" b="0" i="0" u="none" strike="noStrike" kern="0" cap="none" spc="0" normalizeH="0" baseline="0">
                <a:ln>
                  <a:noFill/>
                </a:ln>
                <a:solidFill>
                  <a:sysClr val="windowText" lastClr="000000"/>
                </a:solidFill>
                <a:effectLst/>
                <a:uLnTx/>
                <a:uFillTx/>
                <a:latin typeface="Calibri"/>
                <a:cs typeface="Calibri"/>
              </a:rPr>
              <a:t>),</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og</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at</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de</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ikke</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benytter</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20" normalizeH="0" baseline="0">
                <a:ln>
                  <a:noFill/>
                </a:ln>
                <a:solidFill>
                  <a:sysClr val="windowText" lastClr="000000"/>
                </a:solidFill>
                <a:effectLst/>
                <a:uLnTx/>
                <a:uFillTx/>
                <a:latin typeface="Calibri"/>
                <a:cs typeface="Calibri"/>
              </a:rPr>
              <a:t>armbåndsur,</a:t>
            </a:r>
            <a:r>
              <a:rPr kumimoji="0" lang="nb-NO" sz="2200" b="0" i="0" u="none" strike="noStrike" kern="0" cap="none" spc="-4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ringer</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(inkludert</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glatte</a:t>
            </a:r>
            <a:r>
              <a:rPr kumimoji="0" lang="nb-NO" sz="2200" b="0" i="0" u="none" strike="noStrike" kern="0" cap="none" spc="-4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gifteringer)</a:t>
            </a:r>
            <a:r>
              <a:rPr kumimoji="0" lang="nb-NO" sz="2200" b="0" i="0" u="none" strike="noStrike" kern="0" cap="none" spc="-3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eller</a:t>
            </a:r>
            <a:r>
              <a:rPr kumimoji="0" lang="nb-NO" sz="2200" b="0" i="0" u="none" strike="noStrike" kern="0" cap="none" spc="-15"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andre håndsmykker</a:t>
            </a:r>
            <a:r>
              <a:rPr kumimoji="0" lang="nb-NO" sz="2200" b="0" i="0" u="none" strike="noStrike" kern="0" cap="none" spc="-4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på</a:t>
            </a:r>
            <a:r>
              <a:rPr kumimoji="0" lang="nb-NO" sz="2200" b="0" i="0" u="none" strike="noStrike" kern="0" cap="none" spc="-15"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arbeid</a:t>
            </a:r>
            <a:endParaRPr kumimoji="0" lang="nb-NO" sz="2200" b="0" i="0" u="none" strike="noStrike" kern="0" cap="none" spc="0" normalizeH="0" baseline="0">
              <a:ln>
                <a:noFill/>
              </a:ln>
              <a:solidFill>
                <a:sysClr val="windowText" lastClr="000000"/>
              </a:solidFill>
              <a:effectLst/>
              <a:uLnTx/>
              <a:uFillTx/>
              <a:latin typeface="Calibri"/>
              <a:cs typeface="Calibri"/>
            </a:endParaRPr>
          </a:p>
          <a:p>
            <a:pPr marL="281940" marR="0" lvl="0" indent="-269240" defTabSz="914400" eaLnBrk="1" fontAlgn="auto" latinLnBrk="0" hangingPunct="1">
              <a:lnSpc>
                <a:spcPct val="100000"/>
              </a:lnSpc>
              <a:spcBef>
                <a:spcPts val="780"/>
              </a:spcBef>
              <a:spcAft>
                <a:spcPts val="0"/>
              </a:spcAft>
              <a:buClr>
                <a:srgbClr val="ED756A"/>
              </a:buClr>
              <a:buSzTx/>
              <a:buFont typeface="Arial"/>
              <a:buChar char="•"/>
              <a:tabLst>
                <a:tab pos="281940" algn="l"/>
              </a:tabLst>
              <a:defRPr/>
            </a:pPr>
            <a:r>
              <a:rPr lang="nb-NO" sz="2200" u="sng" kern="0" spc="-10">
                <a:solidFill>
                  <a:srgbClr val="0562C1"/>
                </a:solidFill>
                <a:uFill>
                  <a:solidFill>
                    <a:srgbClr val="0562C1"/>
                  </a:solidFill>
                </a:uFill>
                <a:latin typeface="Calibri"/>
                <a:cs typeface="Calibri"/>
                <a:hlinkClick r:id="rId2">
                  <a:extLst>
                    <a:ext uri="{A12FA001-AC4F-418D-AE19-62706E023703}">
                      <ahyp:hlinkClr xmlns:ahyp="http://schemas.microsoft.com/office/drawing/2018/hyperlinkcolor" val="tx"/>
                    </a:ext>
                  </a:extLst>
                </a:hlinkClick>
              </a:rPr>
              <a:t>Negler</a:t>
            </a:r>
            <a:r>
              <a:rPr kumimoji="0" lang="nb-NO" sz="2200" b="0" i="0" u="none" strike="noStrike" kern="0" cap="none" spc="-45" normalizeH="0" baseline="0">
                <a:ln>
                  <a:noFill/>
                </a:ln>
                <a:solidFill>
                  <a:srgbClr val="0562C1"/>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og</a:t>
            </a:r>
            <a:r>
              <a:rPr kumimoji="0" lang="nb-NO" sz="2200" b="0" i="0" u="none" strike="noStrike" kern="0" cap="none" spc="-40" normalizeH="0" baseline="0">
                <a:ln>
                  <a:noFill/>
                </a:ln>
                <a:solidFill>
                  <a:sysClr val="windowText" lastClr="000000"/>
                </a:solidFill>
                <a:effectLst/>
                <a:uLnTx/>
                <a:uFillTx/>
                <a:latin typeface="Calibri"/>
                <a:cs typeface="Calibri"/>
              </a:rPr>
              <a:t> </a:t>
            </a:r>
            <a:r>
              <a:rPr lang="nb-NO" sz="2200" u="sng" kern="0" spc="-10">
                <a:solidFill>
                  <a:srgbClr val="0562C1"/>
                </a:solidFill>
                <a:uFill>
                  <a:solidFill>
                    <a:srgbClr val="0562C1"/>
                  </a:solidFill>
                </a:uFill>
                <a:latin typeface="Calibri"/>
                <a:cs typeface="Calibri"/>
                <a:hlinkClick r:id="rId3">
                  <a:extLst>
                    <a:ext uri="{A12FA001-AC4F-418D-AE19-62706E023703}">
                      <ahyp:hlinkClr xmlns:ahyp="http://schemas.microsoft.com/office/drawing/2018/hyperlinkcolor" val="tx"/>
                    </a:ext>
                  </a:extLst>
                </a:hlinkClick>
              </a:rPr>
              <a:t>håndsmykker</a:t>
            </a:r>
            <a:r>
              <a:rPr kumimoji="0" lang="nb-NO" sz="2200" b="0" i="0" u="none" strike="noStrike" kern="0" cap="none" spc="-60" normalizeH="0" baseline="0">
                <a:ln>
                  <a:noFill/>
                </a:ln>
                <a:solidFill>
                  <a:srgbClr val="0562C1"/>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er</a:t>
            </a:r>
            <a:r>
              <a:rPr kumimoji="0" lang="nb-NO" sz="2200" b="0" i="0" u="none" strike="noStrike" kern="0" cap="none" spc="-3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omtalt</a:t>
            </a:r>
            <a:r>
              <a:rPr kumimoji="0" lang="nb-NO" sz="2200" b="0" i="0" u="none" strike="noStrike" kern="0" cap="none" spc="-2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i</a:t>
            </a:r>
            <a:r>
              <a:rPr kumimoji="0" lang="nb-NO" sz="2200" b="0" i="0" u="none" strike="noStrike" kern="0" cap="none" spc="-3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egne</a:t>
            </a:r>
            <a:r>
              <a:rPr kumimoji="0" lang="nb-NO" sz="2200" b="0" i="0" u="none" strike="noStrike" kern="0" cap="none" spc="-4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kapitler</a:t>
            </a:r>
            <a:r>
              <a:rPr kumimoji="0" lang="nb-NO" sz="2200" b="0" i="0" u="none" strike="noStrike" kern="0" cap="none" spc="-2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i</a:t>
            </a:r>
            <a:r>
              <a:rPr lang="nb-NO" sz="2200" kern="0" spc="-25">
                <a:solidFill>
                  <a:sysClr val="windowText" lastClr="000000"/>
                </a:solidFill>
                <a:latin typeface="Calibri"/>
                <a:cs typeface="Calibri"/>
              </a:rPr>
              <a:t> </a:t>
            </a:r>
            <a:r>
              <a:rPr lang="nb-NO" sz="2200" u="sng" kern="0" spc="-10">
                <a:solidFill>
                  <a:srgbClr val="0562C1"/>
                </a:solidFill>
                <a:uFill>
                  <a:solidFill>
                    <a:srgbClr val="0562C1"/>
                  </a:solidFill>
                </a:uFill>
                <a:latin typeface="Calibri"/>
                <a:cs typeface="Calibri"/>
                <a:hlinkClick r:id="rId4">
                  <a:extLst>
                    <a:ext uri="{A12FA001-AC4F-418D-AE19-62706E023703}">
                      <ahyp:hlinkClr xmlns:ahyp="http://schemas.microsoft.com/office/drawing/2018/hyperlinkcolor" val="tx"/>
                    </a:ext>
                  </a:extLst>
                </a:hlinkClick>
              </a:rPr>
              <a:t>håndbok for håndhygiene</a:t>
            </a:r>
            <a:r>
              <a:rPr lang="nb-NO" sz="2200" u="sng" kern="0" spc="-10">
                <a:solidFill>
                  <a:srgbClr val="0562C1"/>
                </a:solidFill>
                <a:uFill>
                  <a:solidFill>
                    <a:srgbClr val="0562C1"/>
                  </a:solidFill>
                </a:uFill>
                <a:latin typeface="Calibri"/>
                <a:cs typeface="Calibri"/>
              </a:rPr>
              <a:t> i helsetjenesten</a:t>
            </a:r>
          </a:p>
          <a:p>
            <a:pPr marL="281940" marR="5080" lvl="0" indent="-269875" defTabSz="914400" eaLnBrk="1" fontAlgn="auto" latinLnBrk="0" hangingPunct="1">
              <a:lnSpc>
                <a:spcPct val="120000"/>
              </a:lnSpc>
              <a:spcBef>
                <a:spcPts val="300"/>
              </a:spcBef>
              <a:spcAft>
                <a:spcPts val="0"/>
              </a:spcAft>
              <a:buClr>
                <a:srgbClr val="ED756A"/>
              </a:buClr>
              <a:buSzTx/>
              <a:buFont typeface="Arial"/>
              <a:buChar char="•"/>
              <a:tabLst>
                <a:tab pos="281940" algn="l"/>
              </a:tabLst>
              <a:defRPr/>
            </a:pPr>
            <a:r>
              <a:rPr kumimoji="0" lang="nb-NO" sz="2200" b="0" i="0" u="none" strike="noStrike" kern="0" cap="none" spc="0" normalizeH="0" baseline="0">
                <a:ln>
                  <a:noFill/>
                </a:ln>
                <a:solidFill>
                  <a:sysClr val="windowText" lastClr="000000"/>
                </a:solidFill>
                <a:effectLst/>
                <a:uLnTx/>
                <a:uFillTx/>
                <a:latin typeface="Calibri"/>
                <a:cs typeface="Calibri"/>
              </a:rPr>
              <a:t>Det</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er</a:t>
            </a:r>
            <a:r>
              <a:rPr kumimoji="0" lang="nb-NO" sz="2200" b="0" i="0" u="none" strike="noStrike" kern="0" cap="none" spc="-4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også</a:t>
            </a:r>
            <a:r>
              <a:rPr kumimoji="0" lang="nb-NO" sz="2200" b="0" i="0" u="none" strike="noStrike" kern="0" cap="none" spc="-5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utarbeidet</a:t>
            </a:r>
            <a:r>
              <a:rPr kumimoji="0" lang="nb-NO" sz="2200" b="0" i="0" u="none" strike="noStrike" kern="0" cap="none" spc="355" normalizeH="0" baseline="0">
                <a:ln>
                  <a:noFill/>
                </a:ln>
                <a:solidFill>
                  <a:sysClr val="windowText" lastClr="000000"/>
                </a:solidFill>
                <a:effectLst/>
                <a:uLnTx/>
                <a:uFillTx/>
                <a:latin typeface="Calibri"/>
                <a:cs typeface="Calibri"/>
              </a:rPr>
              <a:t> </a:t>
            </a:r>
            <a:r>
              <a:rPr lang="nb-NO" sz="2200" u="sng" kern="0" spc="-10">
                <a:solidFill>
                  <a:srgbClr val="0562C1"/>
                </a:solidFill>
                <a:uFill>
                  <a:solidFill>
                    <a:srgbClr val="0562C1"/>
                  </a:solidFill>
                </a:uFill>
                <a:latin typeface="Calibri"/>
                <a:cs typeface="Calibri"/>
                <a:hlinkClick r:id="rId5">
                  <a:extLst>
                    <a:ext uri="{A12FA001-AC4F-418D-AE19-62706E023703}">
                      <ahyp:hlinkClr xmlns:ahyp="http://schemas.microsoft.com/office/drawing/2018/hyperlinkcolor" val="tx"/>
                    </a:ext>
                  </a:extLst>
                </a:hlinkClick>
              </a:rPr>
              <a:t>informasjonsmateriell</a:t>
            </a:r>
            <a:r>
              <a:rPr kumimoji="0" lang="nb-NO" sz="2200" b="0" i="0" u="none" strike="noStrike" kern="0" cap="none" spc="-5" normalizeH="0" baseline="0">
                <a:ln>
                  <a:noFill/>
                </a:ln>
                <a:solidFill>
                  <a:srgbClr val="0562C1"/>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om</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temaet,</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ment</a:t>
            </a:r>
            <a:r>
              <a:rPr kumimoji="0" lang="nb-NO" sz="2200" b="0" i="0" u="none" strike="noStrike" kern="0" cap="none" spc="-3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for</a:t>
            </a:r>
            <a:r>
              <a:rPr kumimoji="0" lang="nb-NO" sz="2200" b="0" i="0" u="none" strike="noStrike" kern="0" cap="none" spc="-7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undervisning</a:t>
            </a:r>
            <a:r>
              <a:rPr kumimoji="0" lang="nb-NO" sz="2200" b="0" i="0" u="none" strike="noStrike" kern="0" cap="none" spc="-50"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av</a:t>
            </a:r>
            <a:r>
              <a:rPr kumimoji="0" lang="nb-NO" sz="2200" b="0" i="0" u="none" strike="noStrike" kern="0" cap="none" spc="-60" normalizeH="0" baseline="0">
                <a:ln>
                  <a:noFill/>
                </a:ln>
                <a:solidFill>
                  <a:sysClr val="windowText" lastClr="000000"/>
                </a:solidFill>
                <a:effectLst/>
                <a:uLnTx/>
                <a:uFillTx/>
                <a:latin typeface="Calibri"/>
                <a:cs typeface="Calibri"/>
              </a:rPr>
              <a:t> </a:t>
            </a:r>
            <a:r>
              <a:rPr kumimoji="0" lang="nb-NO" sz="2200" b="0" i="0" u="none" strike="noStrike" kern="0" cap="none" spc="-10" normalizeH="0" baseline="0">
                <a:ln>
                  <a:noFill/>
                </a:ln>
                <a:solidFill>
                  <a:sysClr val="windowText" lastClr="000000"/>
                </a:solidFill>
                <a:effectLst/>
                <a:uLnTx/>
                <a:uFillTx/>
                <a:latin typeface="Calibri"/>
                <a:cs typeface="Calibri"/>
              </a:rPr>
              <a:t>helsepersonell. </a:t>
            </a:r>
            <a:r>
              <a:rPr kumimoji="0" lang="nb-NO" sz="2200" b="0" i="0" u="none" strike="noStrike" kern="0" cap="none" spc="0" normalizeH="0" baseline="0">
                <a:ln>
                  <a:noFill/>
                </a:ln>
                <a:solidFill>
                  <a:sysClr val="windowText" lastClr="000000"/>
                </a:solidFill>
                <a:effectLst/>
                <a:uLnTx/>
                <a:uFillTx/>
                <a:latin typeface="Calibri"/>
                <a:cs typeface="Calibri"/>
              </a:rPr>
              <a:t>Alt</a:t>
            </a:r>
            <a:r>
              <a:rPr kumimoji="0" lang="nb-NO" sz="2200" b="0" i="0" u="none" strike="noStrike" kern="0" cap="none" spc="-25" normalizeH="0" baseline="0">
                <a:ln>
                  <a:noFill/>
                </a:ln>
                <a:solidFill>
                  <a:sysClr val="windowText" lastClr="000000"/>
                </a:solidFill>
                <a:effectLst/>
                <a:uLnTx/>
                <a:uFillTx/>
                <a:latin typeface="Calibri"/>
                <a:cs typeface="Calibri"/>
              </a:rPr>
              <a:t> er </a:t>
            </a:r>
            <a:r>
              <a:rPr kumimoji="0" lang="nb-NO" sz="2200" b="0" i="0" u="none" strike="noStrike" kern="0" cap="none" spc="0" normalizeH="0" baseline="0">
                <a:ln>
                  <a:noFill/>
                </a:ln>
                <a:solidFill>
                  <a:sysClr val="windowText" lastClr="000000"/>
                </a:solidFill>
                <a:effectLst/>
                <a:uLnTx/>
                <a:uFillTx/>
                <a:latin typeface="Calibri"/>
                <a:cs typeface="Calibri"/>
              </a:rPr>
              <a:t>fritt</a:t>
            </a:r>
            <a:r>
              <a:rPr kumimoji="0" lang="nb-NO" sz="2200" b="0" i="0" u="none" strike="noStrike" kern="0" cap="none" spc="-15" normalizeH="0" baseline="0">
                <a:ln>
                  <a:noFill/>
                </a:ln>
                <a:solidFill>
                  <a:sysClr val="windowText" lastClr="000000"/>
                </a:solidFill>
                <a:effectLst/>
                <a:uLnTx/>
                <a:uFillTx/>
                <a:latin typeface="Calibri"/>
                <a:cs typeface="Calibri"/>
              </a:rPr>
              <a:t> </a:t>
            </a:r>
            <a:r>
              <a:rPr kumimoji="0" lang="nb-NO" sz="2200" b="0" i="0" u="none" strike="noStrike" kern="0" cap="none" spc="0" normalizeH="0" baseline="0">
                <a:ln>
                  <a:noFill/>
                </a:ln>
                <a:solidFill>
                  <a:sysClr val="windowText" lastClr="000000"/>
                </a:solidFill>
                <a:effectLst/>
                <a:uLnTx/>
                <a:uFillTx/>
                <a:latin typeface="Calibri"/>
                <a:cs typeface="Calibri"/>
              </a:rPr>
              <a:t>tilgjengelig</a:t>
            </a:r>
          </a:p>
          <a:p>
            <a:endParaRPr lang="nb-NO" sz="2200"/>
          </a:p>
        </p:txBody>
      </p:sp>
      <p:pic>
        <p:nvPicPr>
          <p:cNvPr id="4" name="Bilde 3">
            <a:extLst>
              <a:ext uri="{FF2B5EF4-FFF2-40B4-BE49-F238E27FC236}">
                <a16:creationId xmlns:a16="http://schemas.microsoft.com/office/drawing/2014/main" id="{67196D1B-83C3-9E5C-7240-918C72DD7D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1425" y="1948345"/>
            <a:ext cx="2779400" cy="3918954"/>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A8E411-343C-4ECD-83B9-A32EEDA68B58}"/>
              </a:ext>
            </a:extLst>
          </p:cNvPr>
          <p:cNvSpPr>
            <a:spLocks noGrp="1"/>
          </p:cNvSpPr>
          <p:nvPr>
            <p:ph type="title"/>
          </p:nvPr>
        </p:nvSpPr>
        <p:spPr/>
        <p:txBody>
          <a:bodyPr/>
          <a:lstStyle/>
          <a:p>
            <a:r>
              <a:rPr lang="nb-NO" sz="4650" b="1"/>
              <a:t>Modul 2 fortsetter</a:t>
            </a:r>
          </a:p>
        </p:txBody>
      </p:sp>
      <p:sp>
        <p:nvSpPr>
          <p:cNvPr id="4" name="Plassholder for tekst 3">
            <a:extLst>
              <a:ext uri="{FF2B5EF4-FFF2-40B4-BE49-F238E27FC236}">
                <a16:creationId xmlns:a16="http://schemas.microsoft.com/office/drawing/2014/main" id="{B89F23B1-72B3-440B-8776-41FDCC3B0288}"/>
              </a:ext>
            </a:extLst>
          </p:cNvPr>
          <p:cNvSpPr>
            <a:spLocks noGrp="1"/>
          </p:cNvSpPr>
          <p:nvPr>
            <p:ph type="body" sz="quarter" idx="11"/>
          </p:nvPr>
        </p:nvSpPr>
        <p:spPr/>
        <p:txBody>
          <a:bodyPr>
            <a:normAutofit lnSpcReduction="10000"/>
          </a:bodyPr>
          <a:lstStyle/>
          <a:p>
            <a:r>
              <a:rPr lang="nb-NO" sz="2800"/>
              <a:t>Hvordan registrere</a:t>
            </a:r>
          </a:p>
        </p:txBody>
      </p:sp>
      <p:sp>
        <p:nvSpPr>
          <p:cNvPr id="6" name="Plassholder for tekst 5">
            <a:extLst>
              <a:ext uri="{FF2B5EF4-FFF2-40B4-BE49-F238E27FC236}">
                <a16:creationId xmlns:a16="http://schemas.microsoft.com/office/drawing/2014/main" id="{41262C8D-E110-4316-A599-F3ED0E9A8DA1}"/>
              </a:ext>
            </a:extLst>
          </p:cNvPr>
          <p:cNvSpPr>
            <a:spLocks noGrp="1"/>
          </p:cNvSpPr>
          <p:nvPr>
            <p:ph type="body" sz="quarter" idx="10"/>
          </p:nvPr>
        </p:nvSpPr>
        <p:spPr/>
        <p:txBody>
          <a:bodyPr/>
          <a:lstStyle/>
          <a:p>
            <a:pPr>
              <a:buFont typeface="Arial" panose="020B0604020202020204" pitchFamily="34" charset="0"/>
              <a:buChar char="•"/>
            </a:pPr>
            <a:r>
              <a:rPr lang="nb-NO" sz="2800"/>
              <a:t>Velg hvilken type observasjon du vil gjennomføre</a:t>
            </a:r>
          </a:p>
          <a:p>
            <a:pPr>
              <a:buFont typeface="Arial" panose="020B0604020202020204" pitchFamily="34" charset="0"/>
              <a:buChar char="•"/>
            </a:pPr>
            <a:r>
              <a:rPr lang="nb-NO" sz="2800"/>
              <a:t>Velg profesjon</a:t>
            </a:r>
          </a:p>
          <a:p>
            <a:pPr>
              <a:buFont typeface="Arial" panose="020B0604020202020204" pitchFamily="34" charset="0"/>
              <a:buChar char="•"/>
            </a:pPr>
            <a:r>
              <a:rPr lang="nb-NO" sz="2800"/>
              <a:t>Velg «start observasjon»</a:t>
            </a:r>
          </a:p>
          <a:p>
            <a:endParaRPr lang="nb-NO"/>
          </a:p>
        </p:txBody>
      </p:sp>
      <p:pic>
        <p:nvPicPr>
          <p:cNvPr id="7" name="Bilde 6" descr="Et bilde som inneholder tekst&#10;&#10;Automatisk generert beskrivelse">
            <a:extLst>
              <a:ext uri="{FF2B5EF4-FFF2-40B4-BE49-F238E27FC236}">
                <a16:creationId xmlns:a16="http://schemas.microsoft.com/office/drawing/2014/main" id="{C224DE80-B673-FE47-B290-3E56E2AD8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9224" y="1452749"/>
            <a:ext cx="2906245" cy="5290553"/>
          </a:xfrm>
          <a:prstGeom prst="rect">
            <a:avLst/>
          </a:prstGeom>
        </p:spPr>
      </p:pic>
    </p:spTree>
    <p:extLst>
      <p:ext uri="{BB962C8B-B14F-4D97-AF65-F5344CB8AC3E}">
        <p14:creationId xmlns:p14="http://schemas.microsoft.com/office/powerpoint/2010/main" val="20559733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2E81A0-3676-4061-B258-26399BC6F500}"/>
              </a:ext>
            </a:extLst>
          </p:cNvPr>
          <p:cNvSpPr>
            <a:spLocks noGrp="1"/>
          </p:cNvSpPr>
          <p:nvPr>
            <p:ph type="title"/>
          </p:nvPr>
        </p:nvSpPr>
        <p:spPr/>
        <p:txBody>
          <a:bodyPr>
            <a:normAutofit/>
          </a:bodyPr>
          <a:lstStyle/>
          <a:p>
            <a:r>
              <a:rPr lang="nb-NO" sz="4650" b="1"/>
              <a:t>Modul 2 fortsetter</a:t>
            </a:r>
            <a:endParaRPr lang="nb-NO"/>
          </a:p>
        </p:txBody>
      </p:sp>
      <p:sp>
        <p:nvSpPr>
          <p:cNvPr id="8" name="Plassholder for tekst 7">
            <a:extLst>
              <a:ext uri="{FF2B5EF4-FFF2-40B4-BE49-F238E27FC236}">
                <a16:creationId xmlns:a16="http://schemas.microsoft.com/office/drawing/2014/main" id="{D6C3E8D2-F817-9F24-7DE0-F05F03EA50DC}"/>
              </a:ext>
            </a:extLst>
          </p:cNvPr>
          <p:cNvSpPr>
            <a:spLocks noGrp="1"/>
          </p:cNvSpPr>
          <p:nvPr>
            <p:ph type="body" sz="quarter" idx="11"/>
          </p:nvPr>
        </p:nvSpPr>
        <p:spPr/>
        <p:txBody>
          <a:bodyPr/>
          <a:lstStyle/>
          <a:p>
            <a:r>
              <a:rPr lang="nb-NO"/>
              <a:t>Hvordan registrere</a:t>
            </a:r>
          </a:p>
        </p:txBody>
      </p:sp>
      <p:sp>
        <p:nvSpPr>
          <p:cNvPr id="4" name="Plassholder for tekst 3">
            <a:extLst>
              <a:ext uri="{FF2B5EF4-FFF2-40B4-BE49-F238E27FC236}">
                <a16:creationId xmlns:a16="http://schemas.microsoft.com/office/drawing/2014/main" id="{F35734D6-7D29-40C2-84E2-991B48DB408E}"/>
              </a:ext>
            </a:extLst>
          </p:cNvPr>
          <p:cNvSpPr>
            <a:spLocks noGrp="1"/>
          </p:cNvSpPr>
          <p:nvPr>
            <p:ph type="body" sz="quarter" idx="10"/>
          </p:nvPr>
        </p:nvSpPr>
        <p:spPr>
          <a:xfrm>
            <a:off x="659224" y="2106118"/>
            <a:ext cx="8291593" cy="4033453"/>
          </a:xfrm>
        </p:spPr>
        <p:txBody>
          <a:bodyPr vert="horz" lIns="0" tIns="0" rIns="0" bIns="0" rtlCol="0" anchor="t">
            <a:normAutofit/>
          </a:bodyPr>
          <a:lstStyle/>
          <a:p>
            <a:pPr marL="269875" indent="-269875">
              <a:buFont typeface="Arial" panose="020B0604020202020204" pitchFamily="34" charset="0"/>
              <a:buChar char="•"/>
            </a:pPr>
            <a:r>
              <a:rPr lang="nb-NO" sz="2400"/>
              <a:t>Se at du registrerer på rett kort (profesjon)</a:t>
            </a:r>
            <a:endParaRPr lang="nb-NO" sz="2400">
              <a:ea typeface="Calibri" panose="020F0502020204030204"/>
              <a:cs typeface="Calibri" panose="020F0502020204030204"/>
            </a:endParaRPr>
          </a:p>
          <a:p>
            <a:pPr marL="269875" indent="-269875">
              <a:buFont typeface="Arial" panose="020B0604020202020204" pitchFamily="34" charset="0"/>
              <a:buChar char="•"/>
            </a:pPr>
            <a:r>
              <a:rPr lang="nb-NO" sz="2400"/>
              <a:t>Kryss av for ev. håndsmykker eller kunstig negler/</a:t>
            </a:r>
            <a:r>
              <a:rPr lang="nb-NO" sz="2400" err="1"/>
              <a:t>shellack</a:t>
            </a:r>
            <a:endParaRPr lang="nb-NO" sz="2400"/>
          </a:p>
          <a:p>
            <a:pPr marL="269875" indent="-269875">
              <a:buFont typeface="Arial" panose="020B0604020202020204" pitchFamily="34" charset="0"/>
              <a:buChar char="•"/>
            </a:pPr>
            <a:r>
              <a:rPr lang="nb-NO" sz="2400"/>
              <a:t>Dersom ikke noe av dette benyttes – velg «alt ok»</a:t>
            </a:r>
            <a:endParaRPr lang="nb-NO" sz="2400">
              <a:ea typeface="Calibri"/>
              <a:cs typeface="Calibri"/>
            </a:endParaRPr>
          </a:p>
          <a:p>
            <a:pPr marL="269875" indent="-269875"/>
            <a:endParaRPr lang="nb-NO" sz="2400">
              <a:ea typeface="Calibri"/>
              <a:cs typeface="Calibri"/>
            </a:endParaRPr>
          </a:p>
          <a:p>
            <a:pPr marL="0" indent="0">
              <a:buNone/>
            </a:pPr>
            <a:r>
              <a:rPr lang="nb-NO" sz="2400"/>
              <a:t>NB! For denne modulen skal man kun gjøre en observasjon per helsepersonell per sesjon. </a:t>
            </a:r>
            <a:endParaRPr lang="nb-NO" sz="2400">
              <a:ea typeface="Calibri"/>
              <a:cs typeface="Calibri"/>
            </a:endParaRPr>
          </a:p>
        </p:txBody>
      </p:sp>
      <p:pic>
        <p:nvPicPr>
          <p:cNvPr id="5" name="Bilde 4">
            <a:extLst>
              <a:ext uri="{FF2B5EF4-FFF2-40B4-BE49-F238E27FC236}">
                <a16:creationId xmlns:a16="http://schemas.microsoft.com/office/drawing/2014/main" id="{9EFFC064-6FBC-C594-3B28-1BB55F5087EA}"/>
              </a:ext>
            </a:extLst>
          </p:cNvPr>
          <p:cNvPicPr>
            <a:picLocks noChangeAspect="1"/>
          </p:cNvPicPr>
          <p:nvPr/>
        </p:nvPicPr>
        <p:blipFill>
          <a:blip r:embed="rId3"/>
          <a:stretch>
            <a:fillRect/>
          </a:stretch>
        </p:blipFill>
        <p:spPr>
          <a:xfrm>
            <a:off x="9230819" y="1219200"/>
            <a:ext cx="2286905" cy="4646246"/>
          </a:xfrm>
          <a:prstGeom prst="rect">
            <a:avLst/>
          </a:prstGeom>
        </p:spPr>
      </p:pic>
    </p:spTree>
    <p:extLst>
      <p:ext uri="{BB962C8B-B14F-4D97-AF65-F5344CB8AC3E}">
        <p14:creationId xmlns:p14="http://schemas.microsoft.com/office/powerpoint/2010/main" val="239848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8D340CD3-AAB7-C5E4-EE60-B263532EEDDF}"/>
              </a:ext>
            </a:extLst>
          </p:cNvPr>
          <p:cNvSpPr>
            <a:spLocks noGrp="1"/>
          </p:cNvSpPr>
          <p:nvPr>
            <p:ph type="body" sz="quarter" idx="14"/>
          </p:nvPr>
        </p:nvSpPr>
        <p:spPr>
          <a:xfrm>
            <a:off x="831850" y="3546765"/>
            <a:ext cx="10515600" cy="800347"/>
          </a:xfrm>
        </p:spPr>
        <p:txBody>
          <a:bodyPr wrap="square" anchor="b">
            <a:normAutofit/>
          </a:bodyPr>
          <a:lstStyle/>
          <a:p>
            <a:pPr>
              <a:spcAft>
                <a:spcPts val="600"/>
              </a:spcAft>
            </a:pPr>
            <a:r>
              <a:rPr lang="nb-NO" dirty="0"/>
              <a:t>Modul 3 Hansker</a:t>
            </a:r>
            <a:endParaRPr lang="nb-NO"/>
          </a:p>
        </p:txBody>
      </p:sp>
      <p:pic>
        <p:nvPicPr>
          <p:cNvPr id="9" name="Plassholder for innhold 8">
            <a:extLst>
              <a:ext uri="{FF2B5EF4-FFF2-40B4-BE49-F238E27FC236}">
                <a16:creationId xmlns:a16="http://schemas.microsoft.com/office/drawing/2014/main" id="{7D99DA15-599E-815C-6D45-5CEE9ACFEB33}"/>
              </a:ext>
            </a:extLst>
          </p:cNvPr>
          <p:cNvPicPr>
            <a:picLocks noGrp="1" noChangeAspect="1"/>
          </p:cNvPicPr>
          <p:nvPr>
            <p:ph sz="quarter" idx="4"/>
          </p:nvPr>
        </p:nvPicPr>
        <p:blipFill>
          <a:blip r:embed="rId2"/>
          <a:stretch>
            <a:fillRect/>
          </a:stretch>
        </p:blipFill>
        <p:spPr>
          <a:xfrm>
            <a:off x="8642139" y="662524"/>
            <a:ext cx="2965928" cy="5392598"/>
          </a:xfrm>
          <a:prstGeom prst="rect">
            <a:avLst/>
          </a:prstGeom>
          <a:noFill/>
        </p:spPr>
      </p:pic>
    </p:spTree>
    <p:extLst>
      <p:ext uri="{BB962C8B-B14F-4D97-AF65-F5344CB8AC3E}">
        <p14:creationId xmlns:p14="http://schemas.microsoft.com/office/powerpoint/2010/main" val="735725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81280">
              <a:lnSpc>
                <a:spcPct val="100000"/>
              </a:lnSpc>
              <a:spcBef>
                <a:spcPts val="105"/>
              </a:spcBef>
            </a:pPr>
            <a:r>
              <a:rPr lang="nb-NO" sz="4650" b="1"/>
              <a:t>Modul 3: Hansker</a:t>
            </a:r>
            <a:endParaRPr spc="-10"/>
          </a:p>
        </p:txBody>
      </p:sp>
      <p:sp>
        <p:nvSpPr>
          <p:cNvPr id="5" name="Plassholder for tekst 4">
            <a:extLst>
              <a:ext uri="{FF2B5EF4-FFF2-40B4-BE49-F238E27FC236}">
                <a16:creationId xmlns:a16="http://schemas.microsoft.com/office/drawing/2014/main" id="{A72695C4-6866-33B4-7972-5AB45B844810}"/>
              </a:ext>
            </a:extLst>
          </p:cNvPr>
          <p:cNvSpPr>
            <a:spLocks noGrp="1"/>
          </p:cNvSpPr>
          <p:nvPr>
            <p:ph type="body" sz="quarter" idx="11"/>
          </p:nvPr>
        </p:nvSpPr>
        <p:spPr/>
        <p:txBody>
          <a:bodyPr/>
          <a:lstStyle/>
          <a:p>
            <a:r>
              <a:rPr lang="nb-NO"/>
              <a:t>Brukt riktig er hansker ett godt smitteverntiltak</a:t>
            </a:r>
          </a:p>
        </p:txBody>
      </p:sp>
      <p:sp>
        <p:nvSpPr>
          <p:cNvPr id="4" name="Plassholder for tekst 3">
            <a:extLst>
              <a:ext uri="{FF2B5EF4-FFF2-40B4-BE49-F238E27FC236}">
                <a16:creationId xmlns:a16="http://schemas.microsoft.com/office/drawing/2014/main" id="{D0CD5C7A-EFAF-FB5B-80C6-7CF12F87EF63}"/>
              </a:ext>
            </a:extLst>
          </p:cNvPr>
          <p:cNvSpPr>
            <a:spLocks noGrp="1"/>
          </p:cNvSpPr>
          <p:nvPr>
            <p:ph type="body" sz="quarter" idx="10"/>
          </p:nvPr>
        </p:nvSpPr>
        <p:spPr/>
        <p:txBody>
          <a:bodyPr>
            <a:normAutofit lnSpcReduction="10000"/>
          </a:bodyPr>
          <a:lstStyle/>
          <a:p>
            <a:pPr marL="12700" marR="5080" indent="0" defTabSz="914400">
              <a:lnSpc>
                <a:spcPct val="110000"/>
              </a:lnSpc>
              <a:spcBef>
                <a:spcPts val="1710"/>
              </a:spcBef>
              <a:spcAft>
                <a:spcPts val="0"/>
              </a:spcAft>
              <a:buClrTx/>
              <a:buSzTx/>
              <a:buNone/>
              <a:defRPr/>
            </a:pPr>
            <a:r>
              <a:rPr kumimoji="0" lang="nb-NO" sz="1800" b="1" i="0" u="none" strike="noStrike" kern="0" cap="none" spc="-10" normalizeH="0" baseline="0" noProof="0">
                <a:ln>
                  <a:noFill/>
                </a:ln>
                <a:solidFill>
                  <a:sysClr val="windowText" lastClr="000000"/>
                </a:solidFill>
                <a:effectLst/>
                <a:uLnTx/>
                <a:uFillTx/>
                <a:latin typeface="Calibri"/>
                <a:cs typeface="Calibri"/>
              </a:rPr>
              <a:t>Hansker</a:t>
            </a:r>
            <a:r>
              <a:rPr kumimoji="0" lang="nb-NO" sz="1800" b="1" i="0" u="none" strike="noStrike" kern="0" cap="none" spc="-15"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beskytter</a:t>
            </a:r>
            <a:r>
              <a:rPr kumimoji="0" lang="nb-NO" sz="1800" b="1" i="0" u="none" strike="noStrike" kern="0" cap="none" spc="-35" normalizeH="0" baseline="0" noProof="0">
                <a:ln>
                  <a:noFill/>
                </a:ln>
                <a:solidFill>
                  <a:sysClr val="windowText" lastClr="000000"/>
                </a:solidFill>
                <a:effectLst/>
                <a:uLnTx/>
                <a:uFillTx/>
                <a:latin typeface="Calibri"/>
                <a:cs typeface="Calibri"/>
              </a:rPr>
              <a:t> </a:t>
            </a:r>
            <a:r>
              <a:rPr kumimoji="0" lang="nb-NO" sz="1800" b="1" i="0" u="none" strike="noStrike" kern="0" cap="none" spc="-10" normalizeH="0" baseline="0" noProof="0">
                <a:ln>
                  <a:noFill/>
                </a:ln>
                <a:solidFill>
                  <a:sysClr val="windowText" lastClr="000000"/>
                </a:solidFill>
                <a:effectLst/>
                <a:uLnTx/>
                <a:uFillTx/>
                <a:latin typeface="Calibri"/>
                <a:cs typeface="Calibri"/>
              </a:rPr>
              <a:t>helsepersonells</a:t>
            </a:r>
            <a:r>
              <a:rPr kumimoji="0" lang="nb-NO" sz="1800" b="1" i="0" u="none" strike="noStrike" kern="0" cap="none" spc="-50"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hender</a:t>
            </a:r>
            <a:r>
              <a:rPr kumimoji="0" lang="nb-NO" sz="1800" b="1" i="0" u="none" strike="noStrike" kern="0" cap="none" spc="-55"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mot</a:t>
            </a:r>
            <a:r>
              <a:rPr kumimoji="0" lang="nb-NO" sz="1800" b="1" i="0" u="none" strike="noStrike" kern="0" cap="none" spc="10"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å</a:t>
            </a:r>
            <a:r>
              <a:rPr kumimoji="0" lang="nb-NO" sz="1800" b="1" i="0" u="none" strike="noStrike" kern="0" cap="none" spc="-15"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bli</a:t>
            </a:r>
            <a:r>
              <a:rPr kumimoji="0" lang="nb-NO" sz="1800" b="1" i="0" u="none" strike="noStrike" kern="0" cap="none" spc="-30" normalizeH="0" baseline="0" noProof="0">
                <a:ln>
                  <a:noFill/>
                </a:ln>
                <a:solidFill>
                  <a:sysClr val="windowText" lastClr="000000"/>
                </a:solidFill>
                <a:effectLst/>
                <a:uLnTx/>
                <a:uFillTx/>
                <a:latin typeface="Calibri"/>
                <a:cs typeface="Calibri"/>
              </a:rPr>
              <a:t> </a:t>
            </a:r>
            <a:r>
              <a:rPr kumimoji="0" lang="nb-NO" sz="1800" b="1" i="0" u="none" strike="noStrike" kern="0" cap="none" spc="-10" normalizeH="0" baseline="0" noProof="0">
                <a:ln>
                  <a:noFill/>
                </a:ln>
                <a:solidFill>
                  <a:sysClr val="windowText" lastClr="000000"/>
                </a:solidFill>
                <a:effectLst/>
                <a:uLnTx/>
                <a:uFillTx/>
                <a:latin typeface="Calibri"/>
                <a:cs typeface="Calibri"/>
              </a:rPr>
              <a:t>forurenset</a:t>
            </a:r>
            <a:r>
              <a:rPr kumimoji="0" lang="nb-NO" sz="1800" b="1" i="0" u="none" strike="noStrike" kern="0" cap="none" spc="-40"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med</a:t>
            </a:r>
            <a:r>
              <a:rPr kumimoji="0" lang="nb-NO" sz="1800" b="1" i="0" u="none" strike="noStrike" kern="0" cap="none" spc="-10" normalizeH="0" baseline="0" noProof="0">
                <a:ln>
                  <a:noFill/>
                </a:ln>
                <a:solidFill>
                  <a:sysClr val="windowText" lastClr="000000"/>
                </a:solidFill>
                <a:effectLst/>
                <a:uLnTx/>
                <a:uFillTx/>
                <a:latin typeface="Calibri"/>
                <a:cs typeface="Calibri"/>
              </a:rPr>
              <a:t> mikroorganismer</a:t>
            </a:r>
            <a:r>
              <a:rPr kumimoji="0" lang="nb-NO" sz="1800" b="1" i="0" u="none" strike="noStrike" kern="0" cap="none" spc="-55"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fra</a:t>
            </a:r>
            <a:r>
              <a:rPr kumimoji="0" lang="nb-NO" sz="1800" b="1" i="0" u="none" strike="noStrike" kern="0" cap="none" spc="-10"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blod</a:t>
            </a:r>
            <a:r>
              <a:rPr kumimoji="0" lang="nb-NO" sz="1800" b="1" i="0" u="none" strike="noStrike" kern="0" cap="none" spc="-30"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og</a:t>
            </a:r>
            <a:r>
              <a:rPr kumimoji="0" lang="nb-NO" sz="1800" b="1" i="0" u="none" strike="noStrike" kern="0" cap="none" spc="-10" normalizeH="0" baseline="0" noProof="0">
                <a:ln>
                  <a:noFill/>
                </a:ln>
                <a:solidFill>
                  <a:sysClr val="windowText" lastClr="000000"/>
                </a:solidFill>
                <a:effectLst/>
                <a:uLnTx/>
                <a:uFillTx/>
                <a:latin typeface="Calibri"/>
                <a:cs typeface="Calibri"/>
              </a:rPr>
              <a:t> andre kroppsvæsker</a:t>
            </a:r>
            <a:endParaRPr kumimoji="0" lang="nb-NO" sz="1800" b="1" i="0" u="none" strike="noStrike" kern="0" cap="none" spc="0" normalizeH="0" baseline="0" noProof="0">
              <a:ln>
                <a:noFill/>
              </a:ln>
              <a:solidFill>
                <a:sysClr val="windowText" lastClr="000000"/>
              </a:solidFill>
              <a:effectLst/>
              <a:uLnTx/>
              <a:uFillTx/>
              <a:latin typeface="Calibri"/>
              <a:cs typeface="Calibri"/>
            </a:endParaRPr>
          </a:p>
          <a:p>
            <a:pPr marL="281940" lvl="0" indent="-269240" defTabSz="914400">
              <a:lnSpc>
                <a:spcPct val="100000"/>
              </a:lnSpc>
              <a:spcBef>
                <a:spcPts val="505"/>
              </a:spcBef>
              <a:spcAft>
                <a:spcPts val="0"/>
              </a:spcAft>
              <a:buClr>
                <a:srgbClr val="ED756A"/>
              </a:buClr>
              <a:buSzTx/>
              <a:buFont typeface="Arial"/>
              <a:buChar char="•"/>
              <a:tabLst>
                <a:tab pos="281940" algn="l"/>
              </a:tabLst>
              <a:defRPr/>
            </a:pPr>
            <a:r>
              <a:rPr lang="nb-NO" sz="1800" kern="0" spc="-10">
                <a:solidFill>
                  <a:sysClr val="windowText" lastClr="000000"/>
                </a:solidFill>
                <a:cs typeface="Calibri"/>
              </a:rPr>
              <a:t>Hansker</a:t>
            </a:r>
            <a:r>
              <a:rPr lang="nb-NO" sz="1800" kern="0" spc="-60">
                <a:solidFill>
                  <a:sysClr val="windowText" lastClr="000000"/>
                </a:solidFill>
                <a:cs typeface="Calibri"/>
              </a:rPr>
              <a:t> </a:t>
            </a:r>
            <a:r>
              <a:rPr lang="nb-NO" sz="1800" kern="0" spc="-20">
                <a:solidFill>
                  <a:sysClr val="windowText" lastClr="000000"/>
                </a:solidFill>
                <a:cs typeface="Calibri"/>
              </a:rPr>
              <a:t>minimerer,</a:t>
            </a:r>
            <a:r>
              <a:rPr lang="nb-NO" sz="1800" kern="0" spc="-40">
                <a:solidFill>
                  <a:sysClr val="windowText" lastClr="000000"/>
                </a:solidFill>
                <a:cs typeface="Calibri"/>
              </a:rPr>
              <a:t> </a:t>
            </a:r>
            <a:r>
              <a:rPr lang="nb-NO" sz="1800" kern="0">
                <a:solidFill>
                  <a:sysClr val="windowText" lastClr="000000"/>
                </a:solidFill>
                <a:cs typeface="Calibri"/>
              </a:rPr>
              <a:t>men</a:t>
            </a:r>
            <a:r>
              <a:rPr lang="nb-NO" sz="1800" kern="0" spc="-45">
                <a:solidFill>
                  <a:sysClr val="windowText" lastClr="000000"/>
                </a:solidFill>
                <a:cs typeface="Calibri"/>
              </a:rPr>
              <a:t> </a:t>
            </a:r>
            <a:r>
              <a:rPr lang="nb-NO" sz="1800" kern="0">
                <a:solidFill>
                  <a:sysClr val="windowText" lastClr="000000"/>
                </a:solidFill>
                <a:cs typeface="Calibri"/>
              </a:rPr>
              <a:t>eliminerer</a:t>
            </a:r>
            <a:r>
              <a:rPr lang="nb-NO" sz="1800" kern="0" spc="-50">
                <a:solidFill>
                  <a:sysClr val="windowText" lastClr="000000"/>
                </a:solidFill>
                <a:cs typeface="Calibri"/>
              </a:rPr>
              <a:t> </a:t>
            </a:r>
            <a:r>
              <a:rPr lang="nb-NO" sz="1800" kern="0">
                <a:solidFill>
                  <a:sysClr val="windowText" lastClr="000000"/>
                </a:solidFill>
                <a:cs typeface="Calibri"/>
              </a:rPr>
              <a:t>ikke</a:t>
            </a:r>
            <a:r>
              <a:rPr lang="nb-NO" sz="1800" kern="0" spc="-40">
                <a:solidFill>
                  <a:sysClr val="windowText" lastClr="000000"/>
                </a:solidFill>
                <a:cs typeface="Calibri"/>
              </a:rPr>
              <a:t> </a:t>
            </a:r>
            <a:r>
              <a:rPr lang="nb-NO" sz="1800" kern="0" spc="-10">
                <a:solidFill>
                  <a:sysClr val="windowText" lastClr="000000"/>
                </a:solidFill>
                <a:cs typeface="Calibri"/>
              </a:rPr>
              <a:t>forurensning</a:t>
            </a:r>
            <a:r>
              <a:rPr lang="nb-NO" sz="1800" kern="0" spc="-50">
                <a:solidFill>
                  <a:sysClr val="windowText" lastClr="000000"/>
                </a:solidFill>
                <a:cs typeface="Calibri"/>
              </a:rPr>
              <a:t> </a:t>
            </a:r>
            <a:r>
              <a:rPr lang="nb-NO" sz="1800" kern="0">
                <a:solidFill>
                  <a:sysClr val="windowText" lastClr="000000"/>
                </a:solidFill>
                <a:cs typeface="Calibri"/>
              </a:rPr>
              <a:t>av</a:t>
            </a:r>
            <a:r>
              <a:rPr lang="nb-NO" sz="1800" kern="0" spc="-55">
                <a:solidFill>
                  <a:sysClr val="windowText" lastClr="000000"/>
                </a:solidFill>
                <a:cs typeface="Calibri"/>
              </a:rPr>
              <a:t> </a:t>
            </a:r>
            <a:r>
              <a:rPr lang="nb-NO" sz="1800" kern="0">
                <a:solidFill>
                  <a:sysClr val="windowText" lastClr="000000"/>
                </a:solidFill>
                <a:cs typeface="Calibri"/>
              </a:rPr>
              <a:t>hendene</a:t>
            </a:r>
          </a:p>
          <a:p>
            <a:pPr marL="281940" lvl="0" indent="-269240" defTabSz="914400">
              <a:lnSpc>
                <a:spcPct val="100000"/>
              </a:lnSpc>
              <a:spcBef>
                <a:spcPts val="505"/>
              </a:spcBef>
              <a:spcAft>
                <a:spcPts val="0"/>
              </a:spcAft>
              <a:buClr>
                <a:srgbClr val="ED756A"/>
              </a:buClr>
              <a:buSzTx/>
              <a:buFont typeface="Arial"/>
              <a:buChar char="•"/>
              <a:tabLst>
                <a:tab pos="281940" algn="l"/>
              </a:tabLst>
              <a:defRPr/>
            </a:pPr>
            <a:r>
              <a:rPr lang="nb-NO" sz="1800" kern="0" spc="-10">
                <a:solidFill>
                  <a:sysClr val="windowText" lastClr="000000"/>
                </a:solidFill>
                <a:cs typeface="Calibri"/>
              </a:rPr>
              <a:t>Hansker</a:t>
            </a:r>
            <a:r>
              <a:rPr lang="nb-NO" sz="1800" kern="0" spc="-50">
                <a:solidFill>
                  <a:sysClr val="windowText" lastClr="000000"/>
                </a:solidFill>
                <a:cs typeface="Calibri"/>
              </a:rPr>
              <a:t> </a:t>
            </a:r>
            <a:r>
              <a:rPr lang="nb-NO" sz="1800" kern="0">
                <a:solidFill>
                  <a:sysClr val="windowText" lastClr="000000"/>
                </a:solidFill>
                <a:cs typeface="Calibri"/>
              </a:rPr>
              <a:t>er</a:t>
            </a:r>
            <a:r>
              <a:rPr lang="nb-NO" sz="1800" kern="0" spc="-55">
                <a:solidFill>
                  <a:sysClr val="windowText" lastClr="000000"/>
                </a:solidFill>
                <a:cs typeface="Calibri"/>
              </a:rPr>
              <a:t> </a:t>
            </a:r>
            <a:r>
              <a:rPr lang="nb-NO" sz="1800" kern="0">
                <a:solidFill>
                  <a:sysClr val="windowText" lastClr="000000"/>
                </a:solidFill>
                <a:cs typeface="Calibri"/>
              </a:rPr>
              <a:t>ikke</a:t>
            </a:r>
            <a:r>
              <a:rPr lang="nb-NO" sz="1800" kern="0" spc="-50">
                <a:solidFill>
                  <a:sysClr val="windowText" lastClr="000000"/>
                </a:solidFill>
                <a:cs typeface="Calibri"/>
              </a:rPr>
              <a:t> </a:t>
            </a:r>
            <a:r>
              <a:rPr lang="nb-NO" sz="1800" kern="0">
                <a:solidFill>
                  <a:sysClr val="windowText" lastClr="000000"/>
                </a:solidFill>
                <a:cs typeface="Calibri"/>
              </a:rPr>
              <a:t>et</a:t>
            </a:r>
            <a:r>
              <a:rPr lang="nb-NO" sz="1800" kern="0" spc="-45">
                <a:solidFill>
                  <a:sysClr val="windowText" lastClr="000000"/>
                </a:solidFill>
                <a:cs typeface="Calibri"/>
              </a:rPr>
              <a:t> </a:t>
            </a:r>
            <a:r>
              <a:rPr lang="nb-NO" sz="1800" kern="0">
                <a:solidFill>
                  <a:sysClr val="windowText" lastClr="000000"/>
                </a:solidFill>
                <a:cs typeface="Calibri"/>
              </a:rPr>
              <a:t>alternativ</a:t>
            </a:r>
            <a:r>
              <a:rPr lang="nb-NO" sz="1800" kern="0" spc="-55">
                <a:solidFill>
                  <a:sysClr val="windowText" lastClr="000000"/>
                </a:solidFill>
                <a:cs typeface="Calibri"/>
              </a:rPr>
              <a:t> </a:t>
            </a:r>
            <a:r>
              <a:rPr lang="nb-NO" sz="1800" kern="0" spc="-25">
                <a:solidFill>
                  <a:sysClr val="windowText" lastClr="000000"/>
                </a:solidFill>
                <a:cs typeface="Calibri"/>
              </a:rPr>
              <a:t>til </a:t>
            </a:r>
            <a:r>
              <a:rPr lang="nb-NO" sz="1800" kern="0" spc="-10">
                <a:solidFill>
                  <a:sysClr val="windowText" lastClr="000000"/>
                </a:solidFill>
                <a:cs typeface="Calibri"/>
              </a:rPr>
              <a:t>håndhygiene,</a:t>
            </a:r>
            <a:r>
              <a:rPr lang="nb-NO" sz="1800" kern="0" spc="-15">
                <a:solidFill>
                  <a:sysClr val="windowText" lastClr="000000"/>
                </a:solidFill>
                <a:cs typeface="Calibri"/>
              </a:rPr>
              <a:t> </a:t>
            </a:r>
            <a:r>
              <a:rPr lang="nb-NO" sz="1800" kern="0">
                <a:solidFill>
                  <a:sysClr val="windowText" lastClr="000000"/>
                </a:solidFill>
                <a:cs typeface="Calibri"/>
              </a:rPr>
              <a:t>men</a:t>
            </a:r>
            <a:r>
              <a:rPr lang="nb-NO" sz="1800" kern="0" spc="-35">
                <a:solidFill>
                  <a:sysClr val="windowText" lastClr="000000"/>
                </a:solidFill>
                <a:cs typeface="Calibri"/>
              </a:rPr>
              <a:t> </a:t>
            </a:r>
            <a:r>
              <a:rPr lang="nb-NO" sz="1800" kern="0">
                <a:solidFill>
                  <a:sysClr val="windowText" lastClr="000000"/>
                </a:solidFill>
                <a:cs typeface="Calibri"/>
              </a:rPr>
              <a:t>et</a:t>
            </a:r>
            <a:r>
              <a:rPr lang="nb-NO" sz="1800" kern="0" spc="-30">
                <a:solidFill>
                  <a:sysClr val="windowText" lastClr="000000"/>
                </a:solidFill>
                <a:cs typeface="Calibri"/>
              </a:rPr>
              <a:t> </a:t>
            </a:r>
            <a:r>
              <a:rPr lang="nb-NO" sz="1800" kern="0">
                <a:solidFill>
                  <a:sysClr val="windowText" lastClr="000000"/>
                </a:solidFill>
                <a:cs typeface="Calibri"/>
              </a:rPr>
              <a:t>tillegg</a:t>
            </a:r>
          </a:p>
          <a:p>
            <a:pPr marL="281940" lvl="0" indent="-269240" defTabSz="914400">
              <a:lnSpc>
                <a:spcPct val="100000"/>
              </a:lnSpc>
              <a:spcBef>
                <a:spcPts val="505"/>
              </a:spcBef>
              <a:spcAft>
                <a:spcPts val="0"/>
              </a:spcAft>
              <a:buClr>
                <a:srgbClr val="ED756A"/>
              </a:buClr>
              <a:buSzTx/>
              <a:buFont typeface="Arial"/>
              <a:buChar char="•"/>
              <a:tabLst>
                <a:tab pos="281940" algn="l"/>
              </a:tabLst>
              <a:defRPr/>
            </a:pPr>
            <a:r>
              <a:rPr lang="nb-NO" sz="1800" kern="0">
                <a:solidFill>
                  <a:sysClr val="windowText" lastClr="000000"/>
                </a:solidFill>
                <a:cs typeface="Calibri"/>
              </a:rPr>
              <a:t>Hansker reduserer antall ganger håndvask må utføres</a:t>
            </a:r>
          </a:p>
          <a:p>
            <a:pPr marL="0" marR="0" lvl="0" indent="0" defTabSz="914400" eaLnBrk="1" fontAlgn="auto" latinLnBrk="0" hangingPunct="1">
              <a:lnSpc>
                <a:spcPct val="100000"/>
              </a:lnSpc>
              <a:spcBef>
                <a:spcPts val="975"/>
              </a:spcBef>
              <a:spcAft>
                <a:spcPts val="0"/>
              </a:spcAft>
              <a:buClrTx/>
              <a:buSzTx/>
              <a:buFontTx/>
              <a:buNone/>
              <a:tabLst/>
              <a:defRPr/>
            </a:pPr>
            <a:endParaRPr kumimoji="0" lang="nb-NO" sz="18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lang="nb-NO" sz="1800" b="1" i="0" u="none" strike="noStrike" kern="0" cap="none" spc="-10" normalizeH="0" baseline="0" noProof="0">
                <a:ln>
                  <a:noFill/>
                </a:ln>
                <a:solidFill>
                  <a:sysClr val="windowText" lastClr="000000"/>
                </a:solidFill>
                <a:effectLst/>
                <a:uLnTx/>
                <a:uFillTx/>
                <a:latin typeface="Calibri"/>
                <a:cs typeface="Calibri"/>
              </a:rPr>
              <a:t>Hansker</a:t>
            </a:r>
            <a:r>
              <a:rPr kumimoji="0" lang="nb-NO" sz="1800" b="1" i="0" u="none" strike="noStrike" kern="0" cap="none" spc="-40" normalizeH="0" baseline="0" noProof="0">
                <a:ln>
                  <a:noFill/>
                </a:ln>
                <a:solidFill>
                  <a:sysClr val="windowText" lastClr="000000"/>
                </a:solidFill>
                <a:effectLst/>
                <a:uLnTx/>
                <a:uFillTx/>
                <a:latin typeface="Calibri"/>
                <a:cs typeface="Calibri"/>
              </a:rPr>
              <a:t> </a:t>
            </a:r>
            <a:r>
              <a:rPr kumimoji="0" lang="nb-NO" sz="1800" b="1" i="0" u="none" strike="noStrike" kern="0" cap="none" spc="0" normalizeH="0" baseline="0" noProof="0">
                <a:ln>
                  <a:noFill/>
                </a:ln>
                <a:solidFill>
                  <a:sysClr val="windowText" lastClr="000000"/>
                </a:solidFill>
                <a:effectLst/>
                <a:uLnTx/>
                <a:uFillTx/>
                <a:latin typeface="Calibri"/>
                <a:cs typeface="Calibri"/>
              </a:rPr>
              <a:t>bør</a:t>
            </a:r>
            <a:r>
              <a:rPr kumimoji="0" lang="nb-NO" sz="1800" b="1" i="0" u="none" strike="noStrike" kern="0" cap="none" spc="-10" normalizeH="0" baseline="0" noProof="0">
                <a:ln>
                  <a:noFill/>
                </a:ln>
                <a:solidFill>
                  <a:sysClr val="windowText" lastClr="000000"/>
                </a:solidFill>
                <a:effectLst/>
                <a:uLnTx/>
                <a:uFillTx/>
                <a:latin typeface="Calibri"/>
                <a:cs typeface="Calibri"/>
              </a:rPr>
              <a:t> benyttes:</a:t>
            </a:r>
            <a:endParaRPr kumimoji="0" lang="nb-NO" sz="1800" b="1" i="0" u="none" strike="noStrike" kern="0" cap="none" spc="0" normalizeH="0" baseline="0" noProof="0">
              <a:ln>
                <a:noFill/>
              </a:ln>
              <a:solidFill>
                <a:sysClr val="windowText" lastClr="000000"/>
              </a:solidFill>
              <a:effectLst/>
              <a:uLnTx/>
              <a:uFillTx/>
              <a:latin typeface="Calibri"/>
              <a:cs typeface="Calibri"/>
            </a:endParaRPr>
          </a:p>
          <a:p>
            <a:pPr marL="281940" marR="248920" lvl="0" indent="-269875" defTabSz="914400" eaLnBrk="1" fontAlgn="auto" latinLnBrk="0" hangingPunct="1">
              <a:lnSpc>
                <a:spcPct val="110000"/>
              </a:lnSpc>
              <a:spcBef>
                <a:spcPts val="0"/>
              </a:spcBef>
              <a:spcAft>
                <a:spcPts val="0"/>
              </a:spcAft>
              <a:buClr>
                <a:srgbClr val="ED756A"/>
              </a:buClr>
              <a:buSzTx/>
              <a:buFont typeface="Arial"/>
              <a:buChar char="•"/>
              <a:tabLst>
                <a:tab pos="281940" algn="l"/>
              </a:tabLst>
              <a:defRPr/>
            </a:pPr>
            <a:r>
              <a:rPr kumimoji="0" lang="nb-NO" sz="1800" b="0" i="0" u="none" strike="noStrike" kern="0" cap="none" spc="0" normalizeH="0" baseline="0" noProof="0">
                <a:ln>
                  <a:noFill/>
                </a:ln>
                <a:solidFill>
                  <a:sysClr val="windowText" lastClr="000000"/>
                </a:solidFill>
                <a:effectLst/>
                <a:uLnTx/>
                <a:uFillTx/>
                <a:latin typeface="Calibri"/>
                <a:cs typeface="Calibri"/>
              </a:rPr>
              <a:t>Når</a:t>
            </a:r>
            <a:r>
              <a:rPr kumimoji="0" lang="nb-NO" sz="1800" b="0" i="0" u="none" strike="noStrike" kern="0" cap="none" spc="-1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det</a:t>
            </a:r>
            <a:r>
              <a:rPr kumimoji="0" lang="nb-NO" sz="1800" b="0" i="0" u="none" strike="noStrike" kern="0" cap="none" spc="-1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er</a:t>
            </a:r>
            <a:r>
              <a:rPr kumimoji="0" lang="nb-NO" sz="1800" b="0" i="0" u="none" strike="noStrike" kern="0" cap="none" spc="-10" normalizeH="0" baseline="0" noProof="0">
                <a:ln>
                  <a:noFill/>
                </a:ln>
                <a:solidFill>
                  <a:sysClr val="windowText" lastClr="000000"/>
                </a:solidFill>
                <a:effectLst/>
                <a:uLnTx/>
                <a:uFillTx/>
                <a:latin typeface="Calibri"/>
                <a:cs typeface="Calibri"/>
              </a:rPr>
              <a:t> forventet</a:t>
            </a:r>
            <a:r>
              <a:rPr kumimoji="0" lang="nb-NO" sz="1800" b="0" i="0" u="none" strike="noStrike" kern="0" cap="none" spc="-2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direkte</a:t>
            </a:r>
            <a:r>
              <a:rPr kumimoji="0" lang="nb-NO" sz="1800" b="0" i="0" u="none" strike="noStrike" kern="0" cap="none" spc="-2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kontakt</a:t>
            </a:r>
            <a:r>
              <a:rPr kumimoji="0" lang="nb-NO" sz="1800" b="0" i="0" u="none" strike="noStrike" kern="0" cap="none" spc="-2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med blod,</a:t>
            </a:r>
            <a:r>
              <a:rPr kumimoji="0" lang="nb-NO" sz="1800" b="0" i="0" u="none" strike="noStrike" kern="0" cap="none" spc="-35" normalizeH="0" baseline="0" noProof="0">
                <a:ln>
                  <a:noFill/>
                </a:ln>
                <a:solidFill>
                  <a:sysClr val="windowText" lastClr="000000"/>
                </a:solidFill>
                <a:effectLst/>
                <a:uLnTx/>
                <a:uFillTx/>
                <a:latin typeface="Calibri"/>
                <a:cs typeface="Calibri"/>
              </a:rPr>
              <a:t> </a:t>
            </a:r>
            <a:r>
              <a:rPr kumimoji="0" lang="nb-NO" sz="1800" b="0" i="0" u="none" strike="noStrike" kern="0" cap="none" spc="-25" normalizeH="0" baseline="0" noProof="0">
                <a:ln>
                  <a:noFill/>
                </a:ln>
                <a:solidFill>
                  <a:sysClr val="windowText" lastClr="000000"/>
                </a:solidFill>
                <a:effectLst/>
                <a:uLnTx/>
                <a:uFillTx/>
                <a:latin typeface="Calibri"/>
                <a:cs typeface="Calibri"/>
              </a:rPr>
              <a:t>sekreter/ekskreter,</a:t>
            </a:r>
            <a:r>
              <a:rPr kumimoji="0" lang="nb-NO" sz="1800" b="0" i="0" u="none" strike="noStrike" kern="0" cap="none" spc="-35" normalizeH="0" baseline="0" noProof="0">
                <a:ln>
                  <a:noFill/>
                </a:ln>
                <a:solidFill>
                  <a:sysClr val="windowText" lastClr="000000"/>
                </a:solidFill>
                <a:effectLst/>
                <a:uLnTx/>
                <a:uFillTx/>
                <a:latin typeface="Calibri"/>
                <a:cs typeface="Calibri"/>
              </a:rPr>
              <a:t> </a:t>
            </a:r>
            <a:r>
              <a:rPr kumimoji="0" lang="nb-NO" sz="1800" b="0" i="0" u="none" strike="noStrike" kern="0" cap="none" spc="-20" normalizeH="0" baseline="0" noProof="0">
                <a:ln>
                  <a:noFill/>
                </a:ln>
                <a:solidFill>
                  <a:sysClr val="windowText" lastClr="000000"/>
                </a:solidFill>
                <a:effectLst/>
                <a:uLnTx/>
                <a:uFillTx/>
                <a:latin typeface="Calibri"/>
                <a:cs typeface="Calibri"/>
              </a:rPr>
              <a:t>slimhinner,</a:t>
            </a:r>
            <a:r>
              <a:rPr kumimoji="0" lang="nb-NO" sz="1800" b="0" i="0" u="none" strike="noStrike" kern="0" cap="none" spc="-30" normalizeH="0" baseline="0" noProof="0">
                <a:ln>
                  <a:noFill/>
                </a:ln>
                <a:solidFill>
                  <a:sysClr val="windowText" lastClr="000000"/>
                </a:solidFill>
                <a:effectLst/>
                <a:uLnTx/>
                <a:uFillTx/>
                <a:latin typeface="Calibri"/>
                <a:cs typeface="Calibri"/>
              </a:rPr>
              <a:t> </a:t>
            </a:r>
            <a:r>
              <a:rPr kumimoji="0" lang="nb-NO" sz="1800" b="0" i="0" u="none" strike="noStrike" kern="0" cap="none" spc="-20" normalizeH="0" baseline="0" noProof="0">
                <a:ln>
                  <a:noFill/>
                </a:ln>
                <a:solidFill>
                  <a:sysClr val="windowText" lastClr="000000"/>
                </a:solidFill>
                <a:effectLst/>
                <a:uLnTx/>
                <a:uFillTx/>
                <a:latin typeface="Calibri"/>
                <a:cs typeface="Calibri"/>
              </a:rPr>
              <a:t>ikke-</a:t>
            </a:r>
            <a:r>
              <a:rPr kumimoji="0" lang="nb-NO" sz="1800" b="0" i="0" u="none" strike="noStrike" kern="0" cap="none" spc="-10" normalizeH="0" baseline="0" noProof="0">
                <a:ln>
                  <a:noFill/>
                </a:ln>
                <a:solidFill>
                  <a:sysClr val="windowText" lastClr="000000"/>
                </a:solidFill>
                <a:effectLst/>
                <a:uLnTx/>
                <a:uFillTx/>
                <a:latin typeface="Calibri"/>
                <a:cs typeface="Calibri"/>
              </a:rPr>
              <a:t>intakt</a:t>
            </a:r>
            <a:r>
              <a:rPr kumimoji="0" lang="nb-NO" sz="1800" b="0" i="0" u="none" strike="noStrike" kern="0" cap="none" spc="-4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hud</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4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annet</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mulig infeksiøst</a:t>
            </a:r>
            <a:r>
              <a:rPr kumimoji="0" lang="nb-NO" sz="1800" b="0" i="0" u="none" strike="noStrike" kern="0" cap="none" spc="-6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materiale</a:t>
            </a:r>
            <a:endParaRPr kumimoji="0" lang="nb-NO" sz="1800" b="0" i="0" u="none" strike="noStrike" kern="0" cap="none" spc="0" normalizeH="0" baseline="0" noProof="0">
              <a:ln>
                <a:noFill/>
              </a:ln>
              <a:solidFill>
                <a:sysClr val="windowText" lastClr="000000"/>
              </a:solidFill>
              <a:effectLst/>
              <a:uLnTx/>
              <a:uFillTx/>
              <a:latin typeface="Calibri"/>
              <a:cs typeface="Calibri"/>
            </a:endParaRPr>
          </a:p>
          <a:p>
            <a:pPr marL="281940" marR="0" lvl="0" indent="-269240" defTabSz="914400" eaLnBrk="1" fontAlgn="auto" latinLnBrk="0" hangingPunct="1">
              <a:lnSpc>
                <a:spcPct val="100000"/>
              </a:lnSpc>
              <a:spcBef>
                <a:spcPts val="505"/>
              </a:spcBef>
              <a:spcAft>
                <a:spcPts val="0"/>
              </a:spcAft>
              <a:buClr>
                <a:srgbClr val="ED756A"/>
              </a:buClr>
              <a:buSzTx/>
              <a:buFont typeface="Arial"/>
              <a:buChar char="•"/>
              <a:tabLst>
                <a:tab pos="281940" algn="l"/>
              </a:tabLst>
              <a:defRPr/>
            </a:pPr>
            <a:r>
              <a:rPr kumimoji="0" lang="nb-NO" sz="1800" b="0" i="0" u="none" strike="noStrike" kern="0" cap="none" spc="-10" normalizeH="0" baseline="0" noProof="0">
                <a:ln>
                  <a:noFill/>
                </a:ln>
                <a:solidFill>
                  <a:sysClr val="windowText" lastClr="000000"/>
                </a:solidFill>
                <a:effectLst/>
                <a:uLnTx/>
                <a:uFillTx/>
                <a:latin typeface="Calibri"/>
                <a:cs typeface="Calibri"/>
              </a:rPr>
              <a:t>Ved</a:t>
            </a:r>
            <a:r>
              <a:rPr kumimoji="0" lang="nb-NO" sz="1800" b="0" i="0" u="none" strike="noStrike" kern="0" cap="none" spc="-4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håndtering</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og/eller</a:t>
            </a:r>
            <a:r>
              <a:rPr kumimoji="0" lang="nb-NO" sz="1800" b="0" i="0" u="none" strike="noStrike" kern="0" cap="none" spc="-4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berøring</a:t>
            </a:r>
            <a:r>
              <a:rPr kumimoji="0" lang="nb-NO" sz="1800" b="0" i="0" u="none" strike="noStrike" kern="0" cap="none" spc="-3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av</a:t>
            </a:r>
            <a:r>
              <a:rPr kumimoji="0" lang="nb-NO" sz="1800" b="0" i="0" u="none" strike="noStrike" kern="0" cap="none" spc="-6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synlig</a:t>
            </a:r>
            <a:r>
              <a:rPr kumimoji="0" lang="nb-NO" sz="1800" b="0" i="0" u="none" strike="noStrike" kern="0" cap="none" spc="-4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mulig</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forurenset</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utstyr</a:t>
            </a:r>
            <a:r>
              <a:rPr kumimoji="0" lang="nb-NO" sz="1800" b="0" i="0" u="none" strike="noStrike" kern="0" cap="none" spc="-3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flater</a:t>
            </a:r>
            <a:r>
              <a:rPr kumimoji="0" lang="nb-NO" sz="1800" b="0" i="0" u="none" strike="noStrike" kern="0" cap="none" spc="-2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i</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omgivelsene</a:t>
            </a:r>
            <a:endParaRPr kumimoji="0" lang="nb-NO" sz="1800" b="0" i="0" u="none" strike="noStrike" kern="0" cap="none" spc="0" normalizeH="0" baseline="0" noProof="0">
              <a:ln>
                <a:noFill/>
              </a:ln>
              <a:solidFill>
                <a:sysClr val="windowText" lastClr="000000"/>
              </a:solidFill>
              <a:effectLst/>
              <a:uLnTx/>
              <a:uFillTx/>
              <a:latin typeface="Calibri"/>
              <a:cs typeface="Calibri"/>
            </a:endParaRPr>
          </a:p>
          <a:p>
            <a:pPr marL="281940" marR="0" lvl="0" indent="-269240" defTabSz="914400" eaLnBrk="1" fontAlgn="auto" latinLnBrk="0" hangingPunct="1">
              <a:lnSpc>
                <a:spcPct val="100000"/>
              </a:lnSpc>
              <a:spcBef>
                <a:spcPts val="505"/>
              </a:spcBef>
              <a:spcAft>
                <a:spcPts val="0"/>
              </a:spcAft>
              <a:buClr>
                <a:srgbClr val="ED756A"/>
              </a:buClr>
              <a:buSzTx/>
              <a:buFont typeface="Arial"/>
              <a:buChar char="•"/>
              <a:tabLst>
                <a:tab pos="281940" algn="l"/>
              </a:tabLst>
              <a:defRPr/>
            </a:pPr>
            <a:r>
              <a:rPr kumimoji="0" lang="nb-NO" sz="1800" b="0" i="0" u="none" strike="noStrike" kern="0" cap="none" spc="-10" normalizeH="0" baseline="0" noProof="0">
                <a:ln>
                  <a:noFill/>
                </a:ln>
                <a:solidFill>
                  <a:sysClr val="windowText" lastClr="000000"/>
                </a:solidFill>
                <a:effectLst/>
                <a:uLnTx/>
                <a:uFillTx/>
                <a:latin typeface="Calibri"/>
                <a:cs typeface="Calibri"/>
              </a:rPr>
              <a:t>Ved</a:t>
            </a:r>
            <a:r>
              <a:rPr kumimoji="0" lang="nb-NO" sz="1800" b="0" i="0" u="none" strike="noStrike" kern="0" cap="none" spc="-3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kontakt</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med</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pasient</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30"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pasientens</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omgivelser</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når</a:t>
            </a:r>
            <a:r>
              <a:rPr kumimoji="0" lang="nb-NO" sz="1800" b="0" i="0" u="none" strike="noStrike" kern="0" cap="none" spc="-3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pasienten</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er</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isolert</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25" normalizeH="0" baseline="0" noProof="0">
                <a:ln>
                  <a:noFill/>
                </a:ln>
                <a:solidFill>
                  <a:sysClr val="windowText" lastClr="000000"/>
                </a:solidFill>
                <a:effectLst/>
                <a:uLnTx/>
                <a:uFillTx/>
                <a:latin typeface="Calibri"/>
                <a:cs typeface="Calibri"/>
              </a:rPr>
              <a:t>(kontakt-</a:t>
            </a:r>
            <a:r>
              <a:rPr kumimoji="0" lang="nb-NO" sz="1800" b="0" i="0" u="none" strike="noStrike" kern="0" cap="none" spc="0" normalizeH="0" baseline="0" noProof="0">
                <a:ln>
                  <a:noFill/>
                </a:ln>
                <a:solidFill>
                  <a:sysClr val="windowText" lastClr="000000"/>
                </a:solidFill>
                <a:effectLst/>
                <a:uLnTx/>
                <a:uFillTx/>
                <a:latin typeface="Calibri"/>
                <a:cs typeface="Calibri"/>
              </a:rPr>
              <a:t>,</a:t>
            </a:r>
            <a:r>
              <a:rPr kumimoji="0" lang="nb-NO" sz="1800" b="0" i="0" u="none" strike="noStrike" kern="0" cap="none" spc="-3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dråpe</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luftsmitte)</a:t>
            </a:r>
            <a:endParaRPr kumimoji="0" lang="nb-NO" sz="1800" b="0" i="0" u="none" strike="noStrike" kern="0" cap="none" spc="0" normalizeH="0" baseline="0" noProof="0">
              <a:ln>
                <a:noFill/>
              </a:ln>
              <a:solidFill>
                <a:sysClr val="windowText" lastClr="000000"/>
              </a:solidFill>
              <a:effectLst/>
              <a:uLnTx/>
              <a:uFillTx/>
              <a:latin typeface="Calibri"/>
              <a:cs typeface="Calibri"/>
            </a:endParaRPr>
          </a:p>
          <a:p>
            <a:pPr marL="281940" marR="0" lvl="0" indent="-269240" defTabSz="914400" eaLnBrk="1" fontAlgn="auto" latinLnBrk="0" hangingPunct="1">
              <a:lnSpc>
                <a:spcPct val="100000"/>
              </a:lnSpc>
              <a:spcBef>
                <a:spcPts val="505"/>
              </a:spcBef>
              <a:spcAft>
                <a:spcPts val="0"/>
              </a:spcAft>
              <a:buClr>
                <a:srgbClr val="ED756A"/>
              </a:buClr>
              <a:buSzTx/>
              <a:buFont typeface="Arial"/>
              <a:buChar char="•"/>
              <a:tabLst>
                <a:tab pos="281940" algn="l"/>
              </a:tabLst>
              <a:defRPr/>
            </a:pPr>
            <a:r>
              <a:rPr kumimoji="0" lang="nb-NO" sz="1800" b="0" i="0" u="none" strike="noStrike" kern="0" cap="none" spc="0" normalizeH="0" baseline="0" noProof="0">
                <a:ln>
                  <a:noFill/>
                </a:ln>
                <a:solidFill>
                  <a:sysClr val="windowText" lastClr="000000"/>
                </a:solidFill>
                <a:effectLst/>
                <a:uLnTx/>
                <a:uFillTx/>
                <a:latin typeface="Calibri"/>
                <a:cs typeface="Calibri"/>
              </a:rPr>
              <a:t>Når</a:t>
            </a:r>
            <a:r>
              <a:rPr kumimoji="0" lang="nb-NO" sz="1800" b="0" i="0" u="none" strike="noStrike" kern="0" cap="none" spc="-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helsepersonellet</a:t>
            </a:r>
            <a:r>
              <a:rPr kumimoji="0" lang="nb-NO" sz="1800" b="0" i="0" u="none" strike="noStrike" kern="0" cap="none" spc="-2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har</a:t>
            </a:r>
            <a:r>
              <a:rPr kumimoji="0" lang="nb-NO" sz="1800" b="0" i="0" u="none" strike="noStrike" kern="0" cap="none" spc="-1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eksem</a:t>
            </a:r>
            <a:r>
              <a:rPr kumimoji="0" lang="nb-NO" sz="1800" b="0" i="0" u="none" strike="noStrike" kern="0" cap="none" spc="-1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3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sår på</a:t>
            </a:r>
            <a:r>
              <a:rPr kumimoji="0" lang="nb-NO" sz="1800" b="0" i="0" u="none" strike="noStrike" kern="0" cap="none" spc="-20"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hendene</a:t>
            </a:r>
            <a:endParaRPr kumimoji="0" lang="nb-NO" sz="1800" b="0" i="0" u="none" strike="noStrike" kern="0" cap="none" spc="0" normalizeH="0" baseline="0" noProof="0">
              <a:ln>
                <a:noFill/>
              </a:ln>
              <a:solidFill>
                <a:sysClr val="windowText" lastClr="000000"/>
              </a:solidFill>
              <a:effectLst/>
              <a:uLnTx/>
              <a:uFillTx/>
              <a:latin typeface="Calibri"/>
              <a:cs typeface="Calibri"/>
            </a:endParaRPr>
          </a:p>
          <a:p>
            <a:pPr marL="281940" marR="0" lvl="0" indent="-269240" defTabSz="914400" eaLnBrk="1" fontAlgn="auto" latinLnBrk="0" hangingPunct="1">
              <a:lnSpc>
                <a:spcPct val="100000"/>
              </a:lnSpc>
              <a:spcBef>
                <a:spcPts val="505"/>
              </a:spcBef>
              <a:spcAft>
                <a:spcPts val="0"/>
              </a:spcAft>
              <a:buClr>
                <a:srgbClr val="ED756A"/>
              </a:buClr>
              <a:buSzTx/>
              <a:buFont typeface="Arial"/>
              <a:buChar char="•"/>
              <a:tabLst>
                <a:tab pos="281940" algn="l"/>
              </a:tabLst>
              <a:defRPr/>
            </a:pPr>
            <a:r>
              <a:rPr kumimoji="0" lang="nb-NO" sz="1800" b="0" i="0" u="none" strike="noStrike" kern="0" cap="none" spc="-10" normalizeH="0" baseline="0" noProof="0">
                <a:ln>
                  <a:noFill/>
                </a:ln>
                <a:solidFill>
                  <a:sysClr val="windowText" lastClr="000000"/>
                </a:solidFill>
                <a:effectLst/>
                <a:uLnTx/>
                <a:uFillTx/>
                <a:latin typeface="Calibri"/>
                <a:cs typeface="Calibri"/>
              </a:rPr>
              <a:t>Ved</a:t>
            </a:r>
            <a:r>
              <a:rPr kumimoji="0" lang="nb-NO" sz="1800" b="0" i="0" u="none" strike="noStrike" kern="0" cap="none" spc="-6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risiko</a:t>
            </a:r>
            <a:r>
              <a:rPr kumimoji="0" lang="nb-NO" sz="1800" b="0" i="0" u="none" strike="noStrike" kern="0" cap="none" spc="-7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for</a:t>
            </a:r>
            <a:r>
              <a:rPr kumimoji="0" lang="nb-NO" sz="1800" b="0" i="0" u="none" strike="noStrike" kern="0" cap="none" spc="-3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kontakt</a:t>
            </a:r>
            <a:r>
              <a:rPr kumimoji="0" lang="nb-NO" sz="1800" b="0" i="0" u="none" strike="noStrike" kern="0" cap="none" spc="-45"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med</a:t>
            </a:r>
            <a:r>
              <a:rPr kumimoji="0" lang="nb-NO" sz="1800" b="0" i="0" u="none" strike="noStrike" kern="0" cap="none" spc="-5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skadelige</a:t>
            </a:r>
            <a:r>
              <a:rPr kumimoji="0" lang="nb-NO" sz="1800" b="0" i="0" u="none" strike="noStrike" kern="0" cap="none" spc="-70"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medikamenter</a:t>
            </a:r>
            <a:r>
              <a:rPr kumimoji="0" lang="nb-NO" sz="1800" b="0" i="0" u="none" strike="noStrike" kern="0" cap="none" spc="-80" normalizeH="0" baseline="0" noProof="0">
                <a:ln>
                  <a:noFill/>
                </a:ln>
                <a:solidFill>
                  <a:sysClr val="windowText" lastClr="000000"/>
                </a:solidFill>
                <a:effectLst/>
                <a:uLnTx/>
                <a:uFillTx/>
                <a:latin typeface="Calibri"/>
                <a:cs typeface="Calibri"/>
              </a:rPr>
              <a:t> </a:t>
            </a:r>
            <a:r>
              <a:rPr kumimoji="0" lang="nb-NO" sz="1800" b="0" i="0" u="none" strike="noStrike" kern="0" cap="none" spc="0" normalizeH="0" baseline="0" noProof="0">
                <a:ln>
                  <a:noFill/>
                </a:ln>
                <a:solidFill>
                  <a:sysClr val="windowText" lastClr="000000"/>
                </a:solidFill>
                <a:effectLst/>
                <a:uLnTx/>
                <a:uFillTx/>
                <a:latin typeface="Calibri"/>
                <a:cs typeface="Calibri"/>
              </a:rPr>
              <a:t>eller</a:t>
            </a:r>
            <a:r>
              <a:rPr kumimoji="0" lang="nb-NO" sz="1800" b="0" i="0" u="none" strike="noStrike" kern="0" cap="none" spc="-55" normalizeH="0" baseline="0" noProof="0">
                <a:ln>
                  <a:noFill/>
                </a:ln>
                <a:solidFill>
                  <a:sysClr val="windowText" lastClr="000000"/>
                </a:solidFill>
                <a:effectLst/>
                <a:uLnTx/>
                <a:uFillTx/>
                <a:latin typeface="Calibri"/>
                <a:cs typeface="Calibri"/>
              </a:rPr>
              <a:t> </a:t>
            </a:r>
            <a:r>
              <a:rPr kumimoji="0" lang="nb-NO" sz="1800" b="0" i="0" u="none" strike="noStrike" kern="0" cap="none" spc="-10" normalizeH="0" baseline="0" noProof="0">
                <a:ln>
                  <a:noFill/>
                </a:ln>
                <a:solidFill>
                  <a:sysClr val="windowText" lastClr="000000"/>
                </a:solidFill>
                <a:effectLst/>
                <a:uLnTx/>
                <a:uFillTx/>
                <a:latin typeface="Calibri"/>
                <a:cs typeface="Calibri"/>
              </a:rPr>
              <a:t>kjemikalier</a:t>
            </a:r>
          </a:p>
          <a:p>
            <a:pPr marL="281940" marR="0" lvl="0" indent="-269240" defTabSz="914400" eaLnBrk="1" fontAlgn="auto" latinLnBrk="0" hangingPunct="1">
              <a:lnSpc>
                <a:spcPct val="100000"/>
              </a:lnSpc>
              <a:spcBef>
                <a:spcPts val="505"/>
              </a:spcBef>
              <a:spcAft>
                <a:spcPts val="0"/>
              </a:spcAft>
              <a:buClr>
                <a:srgbClr val="ED756A"/>
              </a:buClr>
              <a:buSzTx/>
              <a:buFont typeface="Arial"/>
              <a:buChar char="•"/>
              <a:tabLst>
                <a:tab pos="281940" algn="l"/>
              </a:tabLst>
              <a:defRPr/>
            </a:pPr>
            <a:endParaRPr kumimoji="0" lang="nb-NO" sz="1800" b="0" i="0" u="none" strike="noStrike" kern="0" cap="none" spc="-10" normalizeH="0" baseline="0" noProof="0">
              <a:ln>
                <a:noFill/>
              </a:ln>
              <a:solidFill>
                <a:sysClr val="windowText" lastClr="000000"/>
              </a:solidFill>
              <a:effectLst/>
              <a:uLnTx/>
              <a:uFillTx/>
              <a:latin typeface="Calibri"/>
              <a:cs typeface="Calibri"/>
            </a:endParaRPr>
          </a:p>
          <a:p>
            <a:endParaRPr lang="nb-NO" sz="1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1737" y="718428"/>
            <a:ext cx="10858500" cy="729046"/>
          </a:xfrm>
          <a:prstGeom prst="rect">
            <a:avLst/>
          </a:prstGeom>
        </p:spPr>
        <p:txBody>
          <a:bodyPr vert="horz" wrap="square" lIns="0" tIns="13335" rIns="0" bIns="0" rtlCol="0">
            <a:spAutoFit/>
          </a:bodyPr>
          <a:lstStyle/>
          <a:p>
            <a:pPr marL="81280">
              <a:lnSpc>
                <a:spcPct val="100000"/>
              </a:lnSpc>
              <a:spcBef>
                <a:spcPts val="105"/>
              </a:spcBef>
            </a:pPr>
            <a:r>
              <a:rPr lang="nb-NO" sz="4650" b="1"/>
              <a:t>Modul 3 fortsetter</a:t>
            </a:r>
            <a:endParaRPr spc="-10"/>
          </a:p>
        </p:txBody>
      </p:sp>
      <p:sp>
        <p:nvSpPr>
          <p:cNvPr id="5" name="Plassholder for tekst 4">
            <a:extLst>
              <a:ext uri="{FF2B5EF4-FFF2-40B4-BE49-F238E27FC236}">
                <a16:creationId xmlns:a16="http://schemas.microsoft.com/office/drawing/2014/main" id="{6EDC22C0-A6CD-D272-C222-B9BEEE4A688D}"/>
              </a:ext>
            </a:extLst>
          </p:cNvPr>
          <p:cNvSpPr>
            <a:spLocks noGrp="1"/>
          </p:cNvSpPr>
          <p:nvPr>
            <p:ph type="body" sz="quarter" idx="11"/>
          </p:nvPr>
        </p:nvSpPr>
        <p:spPr>
          <a:xfrm>
            <a:off x="659224" y="1363702"/>
            <a:ext cx="10858500" cy="423193"/>
          </a:xfrm>
        </p:spPr>
        <p:txBody>
          <a:bodyPr/>
          <a:lstStyle/>
          <a:p>
            <a:r>
              <a:rPr kumimoji="0" lang="nb-NO" sz="2750" b="0" i="0" u="none" strike="noStrike" kern="0" cap="none" spc="0" normalizeH="0" baseline="0" noProof="0">
                <a:ln>
                  <a:noFill/>
                </a:ln>
                <a:solidFill>
                  <a:srgbClr val="ED756A"/>
                </a:solidFill>
                <a:effectLst/>
                <a:uLnTx/>
                <a:uFillTx/>
                <a:latin typeface="Calibri"/>
                <a:cs typeface="Calibri"/>
              </a:rPr>
              <a:t>Erfaringer rundt bruk av hansker</a:t>
            </a:r>
            <a:endParaRPr kumimoji="0" lang="nb-NO" sz="2750" b="0" i="0" u="none" strike="noStrike" kern="0" cap="none" spc="0" normalizeH="0" baseline="0" noProof="0">
              <a:ln>
                <a:noFill/>
              </a:ln>
              <a:solidFill>
                <a:sysClr val="windowText" lastClr="000000"/>
              </a:solidFill>
              <a:effectLst/>
              <a:uLnTx/>
              <a:uFillTx/>
              <a:latin typeface="Calibri"/>
              <a:cs typeface="Calibri"/>
            </a:endParaRPr>
          </a:p>
        </p:txBody>
      </p:sp>
      <p:sp>
        <p:nvSpPr>
          <p:cNvPr id="4" name="Plassholder for tekst 3">
            <a:extLst>
              <a:ext uri="{FF2B5EF4-FFF2-40B4-BE49-F238E27FC236}">
                <a16:creationId xmlns:a16="http://schemas.microsoft.com/office/drawing/2014/main" id="{02637D04-D757-26EE-20D8-144BECC3813E}"/>
              </a:ext>
            </a:extLst>
          </p:cNvPr>
          <p:cNvSpPr>
            <a:spLocks noGrp="1"/>
          </p:cNvSpPr>
          <p:nvPr>
            <p:ph type="body" sz="quarter" idx="10"/>
          </p:nvPr>
        </p:nvSpPr>
        <p:spPr/>
        <p:txBody>
          <a:bodyPr>
            <a:normAutofit fontScale="77500" lnSpcReduction="20000"/>
          </a:bodyPr>
          <a:lstStyle/>
          <a:p>
            <a:pPr marL="281940" marR="5080" lvl="0" indent="-269875" defTabSz="914400" eaLnBrk="1" fontAlgn="auto" latinLnBrk="0" hangingPunct="1">
              <a:lnSpc>
                <a:spcPct val="110000"/>
              </a:lnSpc>
              <a:spcBef>
                <a:spcPts val="300"/>
              </a:spcBef>
              <a:spcAft>
                <a:spcPts val="0"/>
              </a:spcAft>
              <a:buClr>
                <a:srgbClr val="ED756A"/>
              </a:buClr>
              <a:buSzTx/>
              <a:buFont typeface="Arial"/>
              <a:buChar char="•"/>
              <a:tabLst>
                <a:tab pos="281940" algn="l"/>
              </a:tabLst>
              <a:defRPr/>
            </a:pPr>
            <a:r>
              <a:rPr lang="nb-NO" kern="0" spc="-10">
                <a:solidFill>
                  <a:sysClr val="windowText" lastClr="000000"/>
                </a:solidFill>
                <a:latin typeface="Calibri"/>
                <a:cs typeface="Calibri"/>
              </a:rPr>
              <a:t>D</a:t>
            </a:r>
            <a:r>
              <a:rPr kumimoji="0" lang="nb-NO" sz="2800" b="0" i="0" u="none" strike="noStrike" kern="0" cap="none" spc="0" normalizeH="0" baseline="0" noProof="0">
                <a:ln>
                  <a:noFill/>
                </a:ln>
                <a:solidFill>
                  <a:sysClr val="windowText" lastClr="000000"/>
                </a:solidFill>
                <a:effectLst/>
                <a:uLnTx/>
                <a:uFillTx/>
                <a:latin typeface="Calibri"/>
                <a:cs typeface="Calibri"/>
              </a:rPr>
              <a:t>et</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er</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et</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overforbruk</a:t>
            </a:r>
            <a:r>
              <a:rPr kumimoji="0" lang="nb-NO" sz="2800" b="0" i="0" u="none" strike="noStrike" kern="0" cap="none" spc="-5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av</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hansker</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i</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helsetjenesten</a:t>
            </a:r>
            <a:endParaRPr kumimoji="0" lang="nb-NO" sz="2800" b="0" i="0" u="none" strike="noStrike" kern="0" cap="none" spc="-35" normalizeH="0" baseline="0" noProof="0">
              <a:ln>
                <a:noFill/>
              </a:ln>
              <a:solidFill>
                <a:sysClr val="windowText" lastClr="000000"/>
              </a:solidFill>
              <a:effectLst/>
              <a:uLnTx/>
              <a:uFillTx/>
              <a:latin typeface="Calibri"/>
              <a:cs typeface="Calibri"/>
            </a:endParaRPr>
          </a:p>
          <a:p>
            <a:pPr marL="281940" marR="5080" lvl="0" indent="-269875" defTabSz="914400" eaLnBrk="1" fontAlgn="auto" latinLnBrk="0" hangingPunct="1">
              <a:lnSpc>
                <a:spcPct val="110000"/>
              </a:lnSpc>
              <a:spcBef>
                <a:spcPts val="300"/>
              </a:spcBef>
              <a:spcAft>
                <a:spcPts val="0"/>
              </a:spcAft>
              <a:buClr>
                <a:srgbClr val="ED756A"/>
              </a:buClr>
              <a:buSzTx/>
              <a:buFont typeface="Arial"/>
              <a:buChar char="•"/>
              <a:tabLst>
                <a:tab pos="281940" algn="l"/>
              </a:tabLst>
              <a:defRPr/>
            </a:pPr>
            <a:r>
              <a:rPr lang="nb-NO" kern="0" spc="-25">
                <a:solidFill>
                  <a:sysClr val="windowText" lastClr="000000"/>
                </a:solidFill>
                <a:latin typeface="Calibri"/>
                <a:cs typeface="Calibri"/>
              </a:rPr>
              <a:t>Helsepersonell</a:t>
            </a:r>
            <a:r>
              <a:rPr kumimoji="0" lang="nb-NO" sz="2800" b="0" i="0" u="none" strike="noStrike" kern="0" cap="none" spc="-20" normalizeH="0" baseline="0" noProof="0">
                <a:ln>
                  <a:noFill/>
                </a:ln>
                <a:solidFill>
                  <a:sysClr val="windowText" lastClr="000000"/>
                </a:solidFill>
                <a:effectLst/>
                <a:uLnTx/>
                <a:uFillTx/>
                <a:latin typeface="Calibri"/>
                <a:cs typeface="Calibri"/>
              </a:rPr>
              <a:t> glemmer å ta av</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hanskene</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og</a:t>
            </a:r>
            <a:r>
              <a:rPr kumimoji="0" lang="nb-NO" sz="2800" b="0" i="0" u="none" strike="noStrike" kern="0" cap="none" spc="-5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utføre</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håndhygiene</a:t>
            </a:r>
            <a:r>
              <a:rPr kumimoji="0" lang="nb-NO" sz="2800" b="0" i="0" u="none" strike="noStrike" kern="0" cap="none" spc="-7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mellom</a:t>
            </a:r>
            <a:r>
              <a:rPr kumimoji="0" lang="nb-NO" sz="2800" b="0" i="0" u="none" strike="noStrike" kern="0" cap="none" spc="-2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urene</a:t>
            </a:r>
            <a:r>
              <a:rPr kumimoji="0" lang="nb-NO" sz="2800" b="0" i="0" u="none" strike="noStrike" kern="0" cap="none" spc="-5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og</a:t>
            </a:r>
            <a:r>
              <a:rPr kumimoji="0" lang="nb-NO" sz="2800" b="0" i="0" u="none" strike="noStrike" kern="0" cap="none" spc="-55" normalizeH="0" baseline="0" noProof="0">
                <a:ln>
                  <a:noFill/>
                </a:ln>
                <a:solidFill>
                  <a:sysClr val="windowText" lastClr="000000"/>
                </a:solidFill>
                <a:effectLst/>
                <a:uLnTx/>
                <a:uFillTx/>
                <a:latin typeface="Calibri"/>
                <a:cs typeface="Calibri"/>
              </a:rPr>
              <a:t> </a:t>
            </a:r>
            <a:r>
              <a:rPr kumimoji="0" lang="nb-NO" sz="2800" b="0" i="0" u="none" strike="noStrike" kern="0" cap="none" spc="-20" normalizeH="0" baseline="0" noProof="0">
                <a:ln>
                  <a:noFill/>
                </a:ln>
                <a:solidFill>
                  <a:sysClr val="windowText" lastClr="000000"/>
                </a:solidFill>
                <a:effectLst/>
                <a:uLnTx/>
                <a:uFillTx/>
                <a:latin typeface="Calibri"/>
                <a:cs typeface="Calibri"/>
              </a:rPr>
              <a:t>rene </a:t>
            </a:r>
            <a:r>
              <a:rPr kumimoji="0" lang="nb-NO" sz="2800" b="0" i="0" u="none" strike="noStrike" kern="0" cap="none" spc="-10" normalizeH="0" baseline="0" noProof="0">
                <a:ln>
                  <a:noFill/>
                </a:ln>
                <a:solidFill>
                  <a:sysClr val="windowText" lastClr="000000"/>
                </a:solidFill>
                <a:effectLst/>
                <a:uLnTx/>
                <a:uFillTx/>
                <a:latin typeface="Calibri"/>
                <a:cs typeface="Calibri"/>
              </a:rPr>
              <a:t>oppgaver</a:t>
            </a:r>
            <a:r>
              <a:rPr kumimoji="0" lang="nb-NO" sz="2800" b="0" i="0" u="none" strike="noStrike" kern="0" cap="none" spc="-5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hos</a:t>
            </a:r>
            <a:r>
              <a:rPr kumimoji="0" lang="nb-NO" sz="2800" b="0" i="0" u="none" strike="noStrike" kern="0" cap="none" spc="-5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samme</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pasient </a:t>
            </a:r>
          </a:p>
          <a:p>
            <a:pPr marL="281940" marR="5080" lvl="0" indent="-269875" defTabSz="914400" eaLnBrk="1" fontAlgn="auto" latinLnBrk="0" hangingPunct="1">
              <a:lnSpc>
                <a:spcPct val="110000"/>
              </a:lnSpc>
              <a:spcBef>
                <a:spcPts val="300"/>
              </a:spcBef>
              <a:spcAft>
                <a:spcPts val="0"/>
              </a:spcAft>
              <a:buClr>
                <a:srgbClr val="ED756A"/>
              </a:buClr>
              <a:buSzTx/>
              <a:buFont typeface="Arial"/>
              <a:buChar char="•"/>
              <a:tabLst>
                <a:tab pos="281940" algn="l"/>
              </a:tabLst>
              <a:defRPr/>
            </a:pPr>
            <a:r>
              <a:rPr kumimoji="0" lang="nb-NO" sz="2800" b="0" i="0" u="none" strike="noStrike" kern="0" cap="none" spc="0" normalizeH="0" baseline="0" noProof="0">
                <a:ln>
                  <a:noFill/>
                </a:ln>
                <a:solidFill>
                  <a:sysClr val="windowText" lastClr="000000"/>
                </a:solidFill>
                <a:effectLst/>
                <a:uLnTx/>
                <a:uFillTx/>
                <a:latin typeface="Calibri"/>
                <a:cs typeface="Calibri"/>
              </a:rPr>
              <a:t>I</a:t>
            </a:r>
            <a:r>
              <a:rPr kumimoji="0" lang="nb-NO" sz="2800" b="0" i="0" u="none" strike="noStrike" kern="0" cap="none" spc="-10" normalizeH="0" baseline="0" noProof="0">
                <a:ln>
                  <a:noFill/>
                </a:ln>
                <a:solidFill>
                  <a:sysClr val="windowText" lastClr="000000"/>
                </a:solidFill>
                <a:effectLst/>
                <a:uLnTx/>
                <a:uFillTx/>
                <a:latin typeface="Calibri"/>
                <a:cs typeface="Calibri"/>
              </a:rPr>
              <a:t>nventar</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og</a:t>
            </a:r>
            <a:r>
              <a:rPr kumimoji="0" lang="nb-NO" sz="2800" b="0" i="0" u="none" strike="noStrike" kern="0" cap="none" spc="-6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fellesutstyr</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blir ofte</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berørt</a:t>
            </a:r>
            <a:r>
              <a:rPr kumimoji="0" lang="nb-NO" sz="2800" b="0" i="0" u="none" strike="noStrike" kern="0" cap="none" spc="-2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med</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urene</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30" normalizeH="0" baseline="0" noProof="0">
                <a:ln>
                  <a:noFill/>
                </a:ln>
                <a:solidFill>
                  <a:sysClr val="windowText" lastClr="000000"/>
                </a:solidFill>
                <a:effectLst/>
                <a:uLnTx/>
                <a:uFillTx/>
                <a:latin typeface="Calibri"/>
                <a:cs typeface="Calibri"/>
              </a:rPr>
              <a:t>hansker</a:t>
            </a:r>
          </a:p>
          <a:p>
            <a:pPr marL="281940" marR="5080" lvl="0" indent="-269875" defTabSz="914400" eaLnBrk="1" fontAlgn="auto" latinLnBrk="0" hangingPunct="1">
              <a:lnSpc>
                <a:spcPct val="110000"/>
              </a:lnSpc>
              <a:spcBef>
                <a:spcPts val="300"/>
              </a:spcBef>
              <a:spcAft>
                <a:spcPts val="0"/>
              </a:spcAft>
              <a:buClr>
                <a:srgbClr val="ED756A"/>
              </a:buClr>
              <a:buSzTx/>
              <a:buFont typeface="Arial"/>
              <a:buChar char="•"/>
              <a:tabLst>
                <a:tab pos="281940" algn="l"/>
              </a:tabLst>
              <a:defRPr/>
            </a:pPr>
            <a:r>
              <a:rPr kumimoji="0" lang="nb-NO" sz="2800" b="0" i="0" u="none" strike="noStrike" kern="0" cap="none" spc="-30" normalizeH="0" baseline="0" noProof="0">
                <a:ln>
                  <a:noFill/>
                </a:ln>
                <a:solidFill>
                  <a:sysClr val="windowText" lastClr="000000"/>
                </a:solidFill>
                <a:effectLst/>
                <a:uLnTx/>
                <a:uFillTx/>
                <a:latin typeface="Calibri"/>
                <a:cs typeface="Calibri"/>
              </a:rPr>
              <a:t>Hansker</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benyttes</a:t>
            </a:r>
            <a:r>
              <a:rPr kumimoji="0" lang="nb-NO" sz="2800" b="0" i="0" u="none" strike="noStrike" kern="0" cap="none" spc="-5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som</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en</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erstatning</a:t>
            </a:r>
            <a:r>
              <a:rPr kumimoji="0" lang="nb-NO" sz="2800" b="0" i="0" u="none" strike="noStrike" kern="0" cap="none" spc="-1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for</a:t>
            </a:r>
            <a:r>
              <a:rPr kumimoji="0" lang="nb-NO" sz="2800" b="0" i="0" u="none" strike="noStrike" kern="0" cap="none" spc="-5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håndhygiene,</a:t>
            </a:r>
            <a:r>
              <a:rPr kumimoji="0" lang="nb-NO" sz="2800" b="0" i="0" u="none" strike="noStrike" kern="0" cap="none" spc="-6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istedenfor</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et</a:t>
            </a:r>
            <a:r>
              <a:rPr kumimoji="0" lang="nb-NO" sz="2800" b="0" i="0" u="none" strike="noStrike" kern="0" cap="none" spc="-3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supplement</a:t>
            </a:r>
            <a:endParaRPr kumimoji="0" lang="nb-NO" sz="2800" b="0" i="0" u="none" strike="noStrike" kern="0" cap="none" spc="0" normalizeH="0" baseline="0" noProof="0">
              <a:ln>
                <a:noFill/>
              </a:ln>
              <a:solidFill>
                <a:sysClr val="windowText" lastClr="000000"/>
              </a:solidFill>
              <a:effectLst/>
              <a:uLnTx/>
              <a:uFillTx/>
              <a:latin typeface="Calibri"/>
              <a:cs typeface="Calibri"/>
            </a:endParaRPr>
          </a:p>
          <a:p>
            <a:pPr marL="281940" marR="0" lvl="0" indent="-269240" defTabSz="914400" eaLnBrk="1" fontAlgn="auto" latinLnBrk="0" hangingPunct="1">
              <a:lnSpc>
                <a:spcPct val="100000"/>
              </a:lnSpc>
              <a:spcBef>
                <a:spcPts val="540"/>
              </a:spcBef>
              <a:spcAft>
                <a:spcPts val="0"/>
              </a:spcAft>
              <a:buClr>
                <a:srgbClr val="ED756A"/>
              </a:buClr>
              <a:buSzTx/>
              <a:buFont typeface="Arial"/>
              <a:buChar char="•"/>
              <a:tabLst>
                <a:tab pos="281940" algn="l"/>
              </a:tabLst>
              <a:defRPr/>
            </a:pPr>
            <a:r>
              <a:rPr kumimoji="0" lang="nb-NO" sz="2800" b="0" i="0" u="none" strike="noStrike" kern="0" cap="none" spc="-10" normalizeH="0" baseline="0" noProof="0">
                <a:ln>
                  <a:noFill/>
                </a:ln>
                <a:solidFill>
                  <a:sysClr val="windowText" lastClr="000000"/>
                </a:solidFill>
                <a:effectLst/>
                <a:uLnTx/>
                <a:uFillTx/>
                <a:latin typeface="Calibri"/>
                <a:cs typeface="Calibri"/>
              </a:rPr>
              <a:t>Hansker</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brukt</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på</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denne</a:t>
            </a:r>
            <a:r>
              <a:rPr kumimoji="0" lang="nb-NO" sz="2800" b="0" i="0" u="none" strike="noStrike" kern="0" cap="none" spc="-5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fører</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til</a:t>
            </a:r>
            <a:r>
              <a:rPr kumimoji="0" lang="nb-NO" sz="2800" b="0" i="0" u="none" strike="noStrike" kern="0" cap="none" spc="-3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økt</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smitterisiko</a:t>
            </a:r>
            <a:endParaRPr kumimoji="0" lang="nb-NO" sz="2800" b="0" i="0" u="none" strike="noStrike" kern="0" cap="none" spc="0" normalizeH="0" baseline="0" noProof="0">
              <a:ln>
                <a:noFill/>
              </a:ln>
              <a:solidFill>
                <a:sysClr val="windowText" lastClr="000000"/>
              </a:solidFill>
              <a:effectLst/>
              <a:uLnTx/>
              <a:uFillTx/>
              <a:latin typeface="Calibri"/>
              <a:cs typeface="Calibri"/>
            </a:endParaRPr>
          </a:p>
          <a:p>
            <a:pPr marL="281940" marR="87630" lvl="0" indent="-269875" defTabSz="914400" eaLnBrk="1" fontAlgn="auto" latinLnBrk="0" hangingPunct="1">
              <a:lnSpc>
                <a:spcPct val="110000"/>
              </a:lnSpc>
              <a:spcBef>
                <a:spcPts val="300"/>
              </a:spcBef>
              <a:spcAft>
                <a:spcPts val="0"/>
              </a:spcAft>
              <a:buClr>
                <a:srgbClr val="ED756A"/>
              </a:buClr>
              <a:buSzTx/>
              <a:buFont typeface="Arial"/>
              <a:buChar char="•"/>
              <a:tabLst>
                <a:tab pos="281940" algn="l"/>
              </a:tabLst>
              <a:defRPr/>
            </a:pPr>
            <a:r>
              <a:rPr kumimoji="0" lang="nb-NO" sz="2800" b="0" i="0" u="none" strike="noStrike" kern="0" cap="none" spc="0" normalizeH="0" baseline="0" noProof="0">
                <a:ln>
                  <a:noFill/>
                </a:ln>
                <a:solidFill>
                  <a:sysClr val="windowText" lastClr="000000"/>
                </a:solidFill>
                <a:effectLst/>
                <a:uLnTx/>
                <a:uFillTx/>
                <a:latin typeface="Calibri"/>
                <a:cs typeface="Calibri"/>
              </a:rPr>
              <a:t>For</a:t>
            </a:r>
            <a:r>
              <a:rPr kumimoji="0" lang="nb-NO" sz="2800" b="0" i="0" u="none" strike="noStrike" kern="0" cap="none" spc="-5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å</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sikre</a:t>
            </a:r>
            <a:r>
              <a:rPr kumimoji="0" lang="nb-NO" sz="2800" b="0" i="0" u="none" strike="noStrike" kern="0" cap="none" spc="-3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godt</a:t>
            </a:r>
            <a:r>
              <a:rPr kumimoji="0" lang="nb-NO" sz="2800" b="0" i="0" u="none" strike="noStrike" kern="0" cap="none" spc="-6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smittevern </a:t>
            </a:r>
            <a:r>
              <a:rPr kumimoji="0" lang="nb-NO" sz="2800" b="0" i="0" u="none" strike="noStrike" kern="0" cap="none" spc="0" normalizeH="0" baseline="0" noProof="0">
                <a:ln>
                  <a:noFill/>
                </a:ln>
                <a:solidFill>
                  <a:sysClr val="windowText" lastClr="000000"/>
                </a:solidFill>
                <a:effectLst/>
                <a:uLnTx/>
                <a:uFillTx/>
                <a:latin typeface="Calibri"/>
                <a:cs typeface="Calibri"/>
              </a:rPr>
              <a:t>er</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det</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viktig</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at</a:t>
            </a:r>
            <a:r>
              <a:rPr kumimoji="0" lang="nb-NO" sz="2800" b="0" i="0" u="none" strike="noStrike" kern="0" cap="none" spc="-2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helsepersonell</a:t>
            </a:r>
            <a:r>
              <a:rPr kumimoji="0" lang="nb-NO" sz="2800" b="0" i="0" u="none" strike="noStrike" kern="0" cap="none" spc="-2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er</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kjent</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med</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indikasjonene</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25" normalizeH="0" baseline="0" noProof="0">
                <a:ln>
                  <a:noFill/>
                </a:ln>
                <a:solidFill>
                  <a:sysClr val="windowText" lastClr="000000"/>
                </a:solidFill>
                <a:effectLst/>
                <a:uLnTx/>
                <a:uFillTx/>
                <a:latin typeface="Calibri"/>
                <a:cs typeface="Calibri"/>
              </a:rPr>
              <a:t>for </a:t>
            </a:r>
            <a:r>
              <a:rPr kumimoji="0" lang="nb-NO" sz="2800" b="0" i="0" u="none" strike="noStrike" kern="0" cap="none" spc="-10" normalizeH="0" baseline="0" noProof="0">
                <a:ln>
                  <a:noFill/>
                </a:ln>
                <a:solidFill>
                  <a:sysClr val="windowText" lastClr="000000"/>
                </a:solidFill>
                <a:effectLst/>
                <a:uLnTx/>
                <a:uFillTx/>
                <a:latin typeface="Calibri"/>
                <a:cs typeface="Calibri"/>
              </a:rPr>
              <a:t>hanskebruk</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og</a:t>
            </a:r>
            <a:r>
              <a:rPr kumimoji="0" lang="nb-NO" sz="2800" b="0" i="0" u="none" strike="noStrike" kern="0" cap="none" spc="-4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viktigheten</a:t>
            </a:r>
            <a:r>
              <a:rPr kumimoji="0" lang="nb-NO" sz="2800" b="0" i="0" u="none" strike="noStrike" kern="0" cap="none" spc="-2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av</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å</a:t>
            </a:r>
            <a:r>
              <a:rPr kumimoji="0" lang="nb-NO" sz="2800" b="0" i="0" u="none" strike="noStrike" kern="0" cap="none" spc="-2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utføre</a:t>
            </a:r>
            <a:r>
              <a:rPr kumimoji="0" lang="nb-NO" sz="2800" b="0" i="0" u="none" strike="noStrike" kern="0" cap="none" spc="-3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håndhygiene</a:t>
            </a:r>
            <a:r>
              <a:rPr kumimoji="0" lang="nb-NO" sz="2800" b="0" i="0" u="none" strike="noStrike" kern="0" cap="none" spc="-6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etter</a:t>
            </a:r>
            <a:r>
              <a:rPr kumimoji="0" lang="nb-NO" sz="2800" b="0" i="0" u="none" strike="noStrike" kern="0" cap="none" spc="-20"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de</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4</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indikasjonene</a:t>
            </a:r>
            <a:r>
              <a:rPr kumimoji="0" lang="nb-NO" sz="2800" b="0" i="0" u="none" strike="noStrike" kern="0" cap="none" spc="-25" normalizeH="0" baseline="0" noProof="0">
                <a:ln>
                  <a:noFill/>
                </a:ln>
                <a:solidFill>
                  <a:sysClr val="windowText" lastClr="000000"/>
                </a:solidFill>
                <a:effectLst/>
                <a:uLnTx/>
                <a:uFillTx/>
                <a:latin typeface="Calibri"/>
                <a:cs typeface="Calibri"/>
              </a:rPr>
              <a:t> </a:t>
            </a:r>
            <a:r>
              <a:rPr kumimoji="0" lang="nb-NO" sz="2800" b="0" i="0" u="none" strike="noStrike" kern="0" cap="none" spc="0" normalizeH="0" baseline="0" noProof="0">
                <a:ln>
                  <a:noFill/>
                </a:ln>
                <a:solidFill>
                  <a:sysClr val="windowText" lastClr="000000"/>
                </a:solidFill>
                <a:effectLst/>
                <a:uLnTx/>
                <a:uFillTx/>
                <a:latin typeface="Calibri"/>
                <a:cs typeface="Calibri"/>
              </a:rPr>
              <a:t>for</a:t>
            </a:r>
            <a:r>
              <a:rPr kumimoji="0" lang="nb-NO" sz="2800" b="0" i="0" u="none" strike="noStrike" kern="0" cap="none" spc="-5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håndhygiene,</a:t>
            </a:r>
            <a:r>
              <a:rPr kumimoji="0" lang="nb-NO" sz="2800" b="0" i="0" u="none" strike="noStrike" kern="0" cap="none" spc="-85" normalizeH="0" baseline="0" noProof="0">
                <a:ln>
                  <a:noFill/>
                </a:ln>
                <a:solidFill>
                  <a:sysClr val="windowText" lastClr="000000"/>
                </a:solidFill>
                <a:effectLst/>
                <a:uLnTx/>
                <a:uFillTx/>
                <a:latin typeface="Calibri"/>
                <a:cs typeface="Calibri"/>
              </a:rPr>
              <a:t> </a:t>
            </a:r>
            <a:r>
              <a:rPr kumimoji="0" lang="nb-NO" sz="2800" b="0" i="0" u="none" strike="noStrike" kern="0" cap="none" spc="-20" normalizeH="0" baseline="0" noProof="0">
                <a:ln>
                  <a:noFill/>
                </a:ln>
                <a:solidFill>
                  <a:sysClr val="windowText" lastClr="000000"/>
                </a:solidFill>
                <a:effectLst/>
                <a:uLnTx/>
                <a:uFillTx/>
                <a:latin typeface="Calibri"/>
                <a:cs typeface="Calibri"/>
              </a:rPr>
              <a:t>også </a:t>
            </a:r>
            <a:r>
              <a:rPr kumimoji="0" lang="nb-NO" sz="2800" b="0" i="0" u="none" strike="noStrike" kern="0" cap="none" spc="0" normalizeH="0" baseline="0" noProof="0">
                <a:ln>
                  <a:noFill/>
                </a:ln>
                <a:solidFill>
                  <a:sysClr val="windowText" lastClr="000000"/>
                </a:solidFill>
                <a:effectLst/>
                <a:uLnTx/>
                <a:uFillTx/>
                <a:latin typeface="Calibri"/>
                <a:cs typeface="Calibri"/>
              </a:rPr>
              <a:t>når</a:t>
            </a:r>
            <a:r>
              <a:rPr kumimoji="0" lang="nb-NO" sz="2800" b="0" i="0" u="none" strike="noStrike" kern="0" cap="none" spc="-35"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hansker</a:t>
            </a:r>
            <a:r>
              <a:rPr kumimoji="0" lang="nb-NO" sz="2800" b="0" i="0" u="none" strike="noStrike" kern="0" cap="none" spc="-40" normalizeH="0" baseline="0" noProof="0">
                <a:ln>
                  <a:noFill/>
                </a:ln>
                <a:solidFill>
                  <a:sysClr val="windowText" lastClr="000000"/>
                </a:solidFill>
                <a:effectLst/>
                <a:uLnTx/>
                <a:uFillTx/>
                <a:latin typeface="Calibri"/>
                <a:cs typeface="Calibri"/>
              </a:rPr>
              <a:t> </a:t>
            </a:r>
            <a:r>
              <a:rPr kumimoji="0" lang="nb-NO" sz="2800" b="0" i="0" u="none" strike="noStrike" kern="0" cap="none" spc="-10" normalizeH="0" baseline="0" noProof="0">
                <a:ln>
                  <a:noFill/>
                </a:ln>
                <a:solidFill>
                  <a:sysClr val="windowText" lastClr="000000"/>
                </a:solidFill>
                <a:effectLst/>
                <a:uLnTx/>
                <a:uFillTx/>
                <a:latin typeface="Calibri"/>
                <a:cs typeface="Calibri"/>
              </a:rPr>
              <a:t>brukes.</a:t>
            </a:r>
            <a:endParaRPr kumimoji="0" lang="nb-NO" sz="2800" b="0" i="0" u="none" strike="noStrike" kern="0" cap="none" spc="0" normalizeH="0" baseline="0" noProof="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800"/>
              </a:spcBef>
              <a:spcAft>
                <a:spcPts val="0"/>
              </a:spcAft>
              <a:buClrTx/>
              <a:buSzTx/>
              <a:buFontTx/>
              <a:buNone/>
              <a:tabLst/>
              <a:defRPr/>
            </a:pPr>
            <a:endParaRPr kumimoji="0" lang="nb-NO" sz="2800" b="0" i="0" u="none" strike="noStrike" kern="0" cap="none" spc="0" normalizeH="0" baseline="0" noProof="0">
              <a:ln>
                <a:noFill/>
              </a:ln>
              <a:solidFill>
                <a:sysClr val="windowText" lastClr="000000"/>
              </a:solidFill>
              <a:effectLst/>
              <a:uLnTx/>
              <a:uFillTx/>
              <a:latin typeface="Calibri"/>
              <a:cs typeface="Calibri"/>
            </a:endParaRPr>
          </a:p>
          <a:p>
            <a:pPr marL="12700" marR="838200" lvl="0" indent="-635" defTabSz="914400" eaLnBrk="1" fontAlgn="auto" latinLnBrk="0" hangingPunct="1">
              <a:lnSpc>
                <a:spcPct val="110000"/>
              </a:lnSpc>
              <a:spcBef>
                <a:spcPts val="0"/>
              </a:spcBef>
              <a:spcAft>
                <a:spcPts val="0"/>
              </a:spcAft>
              <a:buClrTx/>
              <a:buSzTx/>
              <a:buFontTx/>
              <a:buNone/>
              <a:tabLst/>
              <a:defRPr/>
            </a:pP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Les</a:t>
            </a:r>
            <a:r>
              <a:rPr kumimoji="0" lang="nb-NO" sz="2800" b="0" i="0" u="none" strike="noStrike" kern="0" cap="none" spc="-3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mer</a:t>
            </a:r>
            <a:r>
              <a:rPr kumimoji="0" lang="nb-NO" sz="2800" b="0" i="0" u="none" strike="noStrike" kern="0" cap="none" spc="-1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om</a:t>
            </a:r>
            <a:r>
              <a:rPr kumimoji="0" lang="nb-NO" sz="2800" b="0" i="0" u="none" strike="noStrike" kern="0" cap="none" spc="-4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10" normalizeH="0" baseline="0" noProof="0">
                <a:ln>
                  <a:noFill/>
                </a:ln>
                <a:solidFill>
                  <a:sysClr val="windowText" lastClr="000000"/>
                </a:solidFill>
                <a:effectLst/>
                <a:uLnTx/>
                <a:uFillTx/>
                <a:latin typeface="Calibri"/>
                <a:cs typeface="Calibri"/>
                <a:hlinkClick r:id="rId2"/>
              </a:rPr>
              <a:t>anbefaling</a:t>
            </a:r>
            <a:r>
              <a:rPr kumimoji="0" lang="nb-NO" sz="2800" b="0" i="0" u="none" strike="noStrike" kern="0" cap="none" spc="-4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om</a:t>
            </a:r>
            <a:r>
              <a:rPr kumimoji="0" lang="nb-NO" sz="2800" b="0" i="0" u="none" strike="noStrike" kern="0" cap="none" spc="-30"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bruk</a:t>
            </a:r>
            <a:r>
              <a:rPr kumimoji="0" lang="nb-NO" sz="2800" b="0" i="0" u="none" strike="noStrike" kern="0" cap="none" spc="-3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av</a:t>
            </a:r>
            <a:r>
              <a:rPr kumimoji="0" lang="nb-NO" sz="2800" b="0" i="0" u="none" strike="noStrike" kern="0" cap="none" spc="-3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rene</a:t>
            </a:r>
            <a:r>
              <a:rPr kumimoji="0" lang="nb-NO" sz="2800" b="0" i="0" u="none" strike="noStrike" kern="0" cap="none" spc="-3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10" normalizeH="0" baseline="0" noProof="0">
                <a:ln>
                  <a:noFill/>
                </a:ln>
                <a:solidFill>
                  <a:sysClr val="windowText" lastClr="000000"/>
                </a:solidFill>
                <a:effectLst/>
                <a:uLnTx/>
                <a:uFillTx/>
                <a:latin typeface="Calibri"/>
                <a:cs typeface="Calibri"/>
                <a:hlinkClick r:id="rId2"/>
              </a:rPr>
              <a:t>engangshansker</a:t>
            </a:r>
            <a:r>
              <a:rPr kumimoji="0" lang="nb-NO" sz="2800" b="0" i="0" u="none" strike="noStrike" kern="0" cap="none" spc="-50"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i</a:t>
            </a:r>
            <a:r>
              <a:rPr kumimoji="0" lang="nb-NO" sz="2800" b="0" i="0" u="none" strike="noStrike" kern="0" cap="none" spc="-30"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Nasjonal</a:t>
            </a:r>
            <a:r>
              <a:rPr kumimoji="0" lang="nb-NO" sz="2800" b="0" i="0" u="none" strike="noStrike" kern="0" cap="none" spc="-40"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veileder</a:t>
            </a:r>
            <a:r>
              <a:rPr kumimoji="0" lang="nb-NO" sz="2800" b="0" i="0" u="none" strike="noStrike" kern="0" cap="none" spc="-5" normalizeH="0" baseline="0" noProof="0">
                <a:ln>
                  <a:noFill/>
                </a:ln>
                <a:solidFill>
                  <a:sysClr val="windowText" lastClr="000000"/>
                </a:solidFill>
                <a:effectLst/>
                <a:uLnTx/>
                <a:uFillTx/>
                <a:latin typeface="Calibri"/>
                <a:cs typeface="Calibri"/>
                <a:hlinkClick r:id="rId2"/>
              </a:rPr>
              <a:t> </a:t>
            </a:r>
            <a:r>
              <a:rPr kumimoji="0" lang="nb-NO" sz="2800" b="0" i="0" u="none" strike="noStrike" kern="0" cap="none" spc="0" normalizeH="0" baseline="0" noProof="0">
                <a:ln>
                  <a:noFill/>
                </a:ln>
                <a:solidFill>
                  <a:sysClr val="windowText" lastClr="000000"/>
                </a:solidFill>
                <a:effectLst/>
                <a:uLnTx/>
                <a:uFillTx/>
                <a:latin typeface="Calibri"/>
                <a:cs typeface="Calibri"/>
                <a:hlinkClick r:id="rId2"/>
              </a:rPr>
              <a:t>for håndhygiene, </a:t>
            </a:r>
            <a:r>
              <a:rPr kumimoji="0" lang="nb-NO" sz="2800" b="0" i="0" u="sng" strike="noStrike" kern="0" cap="none" spc="-50" normalizeH="0" baseline="0" noProof="0">
                <a:ln>
                  <a:noFill/>
                </a:ln>
                <a:solidFill>
                  <a:srgbClr val="0562C1"/>
                </a:solidFill>
                <a:effectLst/>
                <a:uLnTx/>
                <a:uFill>
                  <a:solidFill>
                    <a:srgbClr val="0562C1"/>
                  </a:solidFill>
                </a:uFill>
                <a:latin typeface="Calibri"/>
                <a:cs typeface="Calibri"/>
                <a:hlinkClick r:id="rId2"/>
              </a:rPr>
              <a:t>i</a:t>
            </a:r>
            <a:r>
              <a:rPr kumimoji="0" lang="nb-NO" sz="2800" b="0" i="0" u="none" strike="noStrike" kern="0" cap="none" spc="-50" normalizeH="0" baseline="0" noProof="0">
                <a:ln>
                  <a:noFill/>
                </a:ln>
                <a:solidFill>
                  <a:srgbClr val="0562C1"/>
                </a:solidFill>
                <a:effectLst/>
                <a:uLnTx/>
                <a:uFillTx/>
                <a:latin typeface="Calibri"/>
                <a:cs typeface="Calibri"/>
                <a:hlinkClick r:id="rId2"/>
              </a:rPr>
              <a:t> </a:t>
            </a:r>
            <a:r>
              <a:rPr kumimoji="0" lang="nb-NO" sz="2800" b="0" i="0" u="sng" strike="noStrike" kern="0" cap="none" spc="-10" normalizeH="0" baseline="0" noProof="0">
                <a:ln>
                  <a:noFill/>
                </a:ln>
                <a:solidFill>
                  <a:srgbClr val="0562C1"/>
                </a:solidFill>
                <a:effectLst/>
                <a:uLnTx/>
                <a:uFill>
                  <a:solidFill>
                    <a:srgbClr val="0562C1"/>
                  </a:solidFill>
                </a:uFill>
                <a:latin typeface="Calibri"/>
                <a:cs typeface="Calibri"/>
                <a:hlinkClick r:id="rId2"/>
              </a:rPr>
              <a:t>kapittelet</a:t>
            </a:r>
            <a:r>
              <a:rPr kumimoji="0" lang="nb-NO" sz="2800" b="0" i="0" u="sng" strike="noStrike" kern="0" cap="none" spc="-25" normalizeH="0" baseline="0" noProof="0">
                <a:ln>
                  <a:noFill/>
                </a:ln>
                <a:solidFill>
                  <a:srgbClr val="0562C1"/>
                </a:solidFill>
                <a:effectLst/>
                <a:uLnTx/>
                <a:uFill>
                  <a:solidFill>
                    <a:srgbClr val="0562C1"/>
                  </a:solidFill>
                </a:uFill>
                <a:latin typeface="Calibri"/>
                <a:cs typeface="Calibri"/>
                <a:hlinkClick r:id="rId2"/>
              </a:rPr>
              <a:t> </a:t>
            </a:r>
            <a:r>
              <a:rPr kumimoji="0" lang="nb-NO" sz="2800" b="0" i="0" u="sng" strike="noStrike" kern="0" cap="none" spc="0" normalizeH="0" baseline="0" noProof="0">
                <a:ln>
                  <a:noFill/>
                </a:ln>
                <a:solidFill>
                  <a:srgbClr val="0562C1"/>
                </a:solidFill>
                <a:effectLst/>
                <a:uLnTx/>
                <a:uFill>
                  <a:solidFill>
                    <a:srgbClr val="0562C1"/>
                  </a:solidFill>
                </a:uFill>
                <a:latin typeface="Calibri"/>
                <a:cs typeface="Calibri"/>
                <a:hlinkClick r:id="rId2"/>
              </a:rPr>
              <a:t>om</a:t>
            </a:r>
            <a:r>
              <a:rPr kumimoji="0" lang="nb-NO" sz="2800" b="0" i="0" u="sng" strike="noStrike" kern="0" cap="none" spc="-55" normalizeH="0" baseline="0" noProof="0">
                <a:ln>
                  <a:noFill/>
                </a:ln>
                <a:solidFill>
                  <a:srgbClr val="0562C1"/>
                </a:solidFill>
                <a:effectLst/>
                <a:uLnTx/>
                <a:uFill>
                  <a:solidFill>
                    <a:srgbClr val="0562C1"/>
                  </a:solidFill>
                </a:uFill>
                <a:latin typeface="Calibri"/>
                <a:cs typeface="Calibri"/>
                <a:hlinkClick r:id="rId2"/>
              </a:rPr>
              <a:t> </a:t>
            </a:r>
            <a:r>
              <a:rPr kumimoji="0" lang="nb-NO" sz="2800" b="0" i="0" u="sng" strike="noStrike" kern="0" cap="none" spc="-10" normalizeH="0" baseline="0" noProof="0">
                <a:ln>
                  <a:noFill/>
                </a:ln>
                <a:solidFill>
                  <a:srgbClr val="0562C1"/>
                </a:solidFill>
                <a:effectLst/>
                <a:uLnTx/>
                <a:uFill>
                  <a:solidFill>
                    <a:srgbClr val="0562C1"/>
                  </a:solidFill>
                </a:uFill>
                <a:latin typeface="Calibri"/>
                <a:cs typeface="Calibri"/>
                <a:hlinkClick r:id="rId2"/>
              </a:rPr>
              <a:t>hansker</a:t>
            </a:r>
            <a:r>
              <a:rPr kumimoji="0" lang="nb-NO" sz="2800" b="0" i="0" u="none" strike="noStrike" kern="0" cap="none" spc="-10" normalizeH="0" baseline="0" noProof="0">
                <a:ln>
                  <a:noFill/>
                </a:ln>
                <a:solidFill>
                  <a:sysClr val="windowText" lastClr="000000"/>
                </a:solidFill>
                <a:effectLst/>
                <a:uLnTx/>
                <a:uFillTx/>
                <a:latin typeface="Calibri"/>
                <a:cs typeface="Calibri"/>
                <a:hlinkClick r:id="rId2"/>
              </a:rPr>
              <a:t>.</a:t>
            </a:r>
            <a:endParaRPr kumimoji="0" lang="nb-NO" sz="2800" b="0" i="0" u="none" strike="noStrike" kern="0" cap="none" spc="0" normalizeH="0" baseline="0" noProof="0">
              <a:ln>
                <a:noFill/>
              </a:ln>
              <a:solidFill>
                <a:sysClr val="windowText" lastClr="000000"/>
              </a:solidFill>
              <a:effectLst/>
              <a:uLnTx/>
              <a:uFillTx/>
              <a:latin typeface="Calibri"/>
              <a:cs typeface="Calibri"/>
            </a:endParaRPr>
          </a:p>
          <a:p>
            <a:endParaRPr lang="nb-NO"/>
          </a:p>
        </p:txBody>
      </p:sp>
      <p:pic>
        <p:nvPicPr>
          <p:cNvPr id="6" name="Bilde 5">
            <a:extLst>
              <a:ext uri="{FF2B5EF4-FFF2-40B4-BE49-F238E27FC236}">
                <a16:creationId xmlns:a16="http://schemas.microsoft.com/office/drawing/2014/main" id="{E584DCF8-670D-E854-1142-4D4169008198}"/>
              </a:ext>
            </a:extLst>
          </p:cNvPr>
          <p:cNvPicPr>
            <a:picLocks noChangeAspect="1"/>
          </p:cNvPicPr>
          <p:nvPr/>
        </p:nvPicPr>
        <p:blipFill>
          <a:blip r:embed="rId3"/>
          <a:stretch>
            <a:fillRect/>
          </a:stretch>
        </p:blipFill>
        <p:spPr>
          <a:xfrm>
            <a:off x="9059673" y="296040"/>
            <a:ext cx="2718684" cy="21353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1900FFC5-8BD3-BD60-075D-7671CFFED247}"/>
              </a:ext>
            </a:extLst>
          </p:cNvPr>
          <p:cNvSpPr>
            <a:spLocks noGrp="1"/>
          </p:cNvSpPr>
          <p:nvPr>
            <p:ph type="title"/>
          </p:nvPr>
        </p:nvSpPr>
        <p:spPr/>
        <p:txBody>
          <a:bodyPr/>
          <a:lstStyle/>
          <a:p>
            <a:r>
              <a:rPr lang="nb-NO"/>
              <a:t>Etikk og personvern</a:t>
            </a:r>
          </a:p>
        </p:txBody>
      </p:sp>
      <p:sp>
        <p:nvSpPr>
          <p:cNvPr id="9" name="Plassholder for tekst 8">
            <a:extLst>
              <a:ext uri="{FF2B5EF4-FFF2-40B4-BE49-F238E27FC236}">
                <a16:creationId xmlns:a16="http://schemas.microsoft.com/office/drawing/2014/main" id="{D06D2385-E88D-5382-DD4E-9FF99A5D3775}"/>
              </a:ext>
            </a:extLst>
          </p:cNvPr>
          <p:cNvSpPr>
            <a:spLocks noGrp="1"/>
          </p:cNvSpPr>
          <p:nvPr>
            <p:ph type="body" sz="quarter" idx="11"/>
          </p:nvPr>
        </p:nvSpPr>
        <p:spPr/>
        <p:txBody>
          <a:bodyPr/>
          <a:lstStyle/>
          <a:p>
            <a:endParaRPr lang="nb-NO"/>
          </a:p>
        </p:txBody>
      </p:sp>
      <p:sp>
        <p:nvSpPr>
          <p:cNvPr id="8" name="Plassholder for tekst 7">
            <a:extLst>
              <a:ext uri="{FF2B5EF4-FFF2-40B4-BE49-F238E27FC236}">
                <a16:creationId xmlns:a16="http://schemas.microsoft.com/office/drawing/2014/main" id="{DE8E78C9-EFB7-A14B-9D04-FF8779E3FA5F}"/>
              </a:ext>
            </a:extLst>
          </p:cNvPr>
          <p:cNvSpPr>
            <a:spLocks noGrp="1"/>
          </p:cNvSpPr>
          <p:nvPr>
            <p:ph type="body" sz="quarter" idx="10"/>
          </p:nvPr>
        </p:nvSpPr>
        <p:spPr/>
        <p:txBody>
          <a:bodyPr/>
          <a:lstStyle/>
          <a:p>
            <a:r>
              <a:rPr lang="nb-NO" sz="2400" dirty="0">
                <a:latin typeface="Brandon Text"/>
              </a:rPr>
              <a:t>Personvern</a:t>
            </a:r>
            <a:r>
              <a:rPr lang="nb-NO" dirty="0">
                <a:latin typeface="Brandon Text"/>
              </a:rPr>
              <a:t> og hensyn til pasient</a:t>
            </a:r>
          </a:p>
          <a:p>
            <a:r>
              <a:rPr lang="nb-NO" sz="2400" dirty="0">
                <a:latin typeface="Brandon Text"/>
              </a:rPr>
              <a:t>Personvern</a:t>
            </a:r>
            <a:r>
              <a:rPr lang="nb-NO" dirty="0">
                <a:latin typeface="Brandon Text"/>
              </a:rPr>
              <a:t> og hensyn til observert helsepersonell </a:t>
            </a:r>
          </a:p>
          <a:p>
            <a:pPr lvl="1"/>
            <a:r>
              <a:rPr lang="nb-NO" dirty="0">
                <a:latin typeface="Brandon Text"/>
              </a:rPr>
              <a:t>OBS mulighet til gjenkjenning ved få ansatte</a:t>
            </a:r>
          </a:p>
          <a:p>
            <a:pPr lvl="1"/>
            <a:r>
              <a:rPr lang="nb-NO" dirty="0">
                <a:latin typeface="Brandon Text"/>
              </a:rPr>
              <a:t>Krav om flere enn fem av en yrkesgruppe ved avdelingen for å kunne registrere som egen gruppe</a:t>
            </a:r>
          </a:p>
          <a:p>
            <a:r>
              <a:rPr lang="nb-NO" sz="2400" dirty="0">
                <a:latin typeface="Brandon Text"/>
              </a:rPr>
              <a:t>Personvern</a:t>
            </a:r>
            <a:r>
              <a:rPr lang="nb-NO" dirty="0">
                <a:latin typeface="Brandon Text"/>
              </a:rPr>
              <a:t> til observatør og koordinator </a:t>
            </a:r>
          </a:p>
          <a:p>
            <a:pPr lvl="1"/>
            <a:r>
              <a:rPr lang="nb-NO" dirty="0">
                <a:latin typeface="Brandon Text"/>
              </a:rPr>
              <a:t>Må ha helse ID og logge inn med Bank ID for å bruke løsningen</a:t>
            </a:r>
          </a:p>
          <a:p>
            <a:pPr lvl="1"/>
            <a:r>
              <a:rPr lang="nb-NO" dirty="0">
                <a:latin typeface="Brandon Text"/>
              </a:rPr>
              <a:t>Personvernerklæring </a:t>
            </a:r>
            <a:endParaRPr lang="nb-NO" dirty="0">
              <a:highlight>
                <a:srgbClr val="FFFF00"/>
              </a:highlight>
              <a:latin typeface="Brandon Text"/>
            </a:endParaRPr>
          </a:p>
        </p:txBody>
      </p:sp>
    </p:spTree>
    <p:extLst>
      <p:ext uri="{BB962C8B-B14F-4D97-AF65-F5344CB8AC3E}">
        <p14:creationId xmlns:p14="http://schemas.microsoft.com/office/powerpoint/2010/main" val="4005662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A8E411-343C-4ECD-83B9-A32EEDA68B58}"/>
              </a:ext>
            </a:extLst>
          </p:cNvPr>
          <p:cNvSpPr>
            <a:spLocks noGrp="1"/>
          </p:cNvSpPr>
          <p:nvPr>
            <p:ph type="title"/>
          </p:nvPr>
        </p:nvSpPr>
        <p:spPr/>
        <p:txBody>
          <a:bodyPr/>
          <a:lstStyle/>
          <a:p>
            <a:r>
              <a:rPr lang="nb-NO" sz="4650" b="1"/>
              <a:t>Modul 3 fortsetter</a:t>
            </a:r>
          </a:p>
        </p:txBody>
      </p:sp>
      <p:sp>
        <p:nvSpPr>
          <p:cNvPr id="4" name="Plassholder for tekst 3">
            <a:extLst>
              <a:ext uri="{FF2B5EF4-FFF2-40B4-BE49-F238E27FC236}">
                <a16:creationId xmlns:a16="http://schemas.microsoft.com/office/drawing/2014/main" id="{B89F23B1-72B3-440B-8776-41FDCC3B0288}"/>
              </a:ext>
            </a:extLst>
          </p:cNvPr>
          <p:cNvSpPr>
            <a:spLocks noGrp="1"/>
          </p:cNvSpPr>
          <p:nvPr>
            <p:ph type="body" sz="quarter" idx="11"/>
          </p:nvPr>
        </p:nvSpPr>
        <p:spPr/>
        <p:txBody>
          <a:bodyPr>
            <a:normAutofit lnSpcReduction="10000"/>
          </a:bodyPr>
          <a:lstStyle/>
          <a:p>
            <a:r>
              <a:rPr lang="nb-NO" sz="2800"/>
              <a:t>Hvordan registrere</a:t>
            </a:r>
          </a:p>
        </p:txBody>
      </p:sp>
      <p:sp>
        <p:nvSpPr>
          <p:cNvPr id="6" name="Plassholder for tekst 5">
            <a:extLst>
              <a:ext uri="{FF2B5EF4-FFF2-40B4-BE49-F238E27FC236}">
                <a16:creationId xmlns:a16="http://schemas.microsoft.com/office/drawing/2014/main" id="{41262C8D-E110-4316-A599-F3ED0E9A8DA1}"/>
              </a:ext>
            </a:extLst>
          </p:cNvPr>
          <p:cNvSpPr>
            <a:spLocks noGrp="1"/>
          </p:cNvSpPr>
          <p:nvPr>
            <p:ph type="body" sz="quarter" idx="10"/>
          </p:nvPr>
        </p:nvSpPr>
        <p:spPr>
          <a:xfrm>
            <a:off x="659224" y="2106118"/>
            <a:ext cx="8111289" cy="4033453"/>
          </a:xfrm>
        </p:spPr>
        <p:txBody>
          <a:bodyPr>
            <a:normAutofit/>
          </a:bodyPr>
          <a:lstStyle/>
          <a:p>
            <a:pPr marL="269875" indent="-269875">
              <a:buFont typeface="Arial"/>
              <a:buChar char="•"/>
            </a:pPr>
            <a:r>
              <a:rPr lang="nb-NO" sz="2200"/>
              <a:t>Før du starter observasjon kan du velge å aktivere tilvalget «Håndhygiene»</a:t>
            </a:r>
          </a:p>
          <a:p>
            <a:pPr marL="269875" indent="-269875">
              <a:buFont typeface="Arial"/>
              <a:buChar char="•"/>
            </a:pPr>
            <a:r>
              <a:rPr lang="nb-NO" sz="2200"/>
              <a:t>Spørsmål om hvorvidt håndhygiene ble utført i forbindelse med hanskebruk vil komme hver gang det er registrert at hansker er benyttet, med eller uten indikasjon</a:t>
            </a:r>
          </a:p>
          <a:p>
            <a:pPr marL="269875" indent="-269875">
              <a:buFont typeface="Arial"/>
              <a:buChar char="•"/>
            </a:pPr>
            <a:r>
              <a:rPr lang="nb-NO" sz="2200"/>
              <a:t>Dersom det er registret en situasjon hvor det er indikasjon for hanskebruk hvor hansker ikke er benyttet, kommer ikke spørsmålet opp</a:t>
            </a:r>
          </a:p>
          <a:p>
            <a:endParaRPr lang="nb-NO" sz="2200"/>
          </a:p>
        </p:txBody>
      </p:sp>
      <p:pic>
        <p:nvPicPr>
          <p:cNvPr id="3" name="Bilde 6" descr="Et bilde som inneholder tekst&#10;&#10;Automatisk generert beskrivelse">
            <a:extLst>
              <a:ext uri="{FF2B5EF4-FFF2-40B4-BE49-F238E27FC236}">
                <a16:creationId xmlns:a16="http://schemas.microsoft.com/office/drawing/2014/main" id="{D4B78CA9-B9AB-18CD-0A01-5E2536FD3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8844" y="1373288"/>
            <a:ext cx="2363730" cy="4951947"/>
          </a:xfrm>
          <a:prstGeom prst="rect">
            <a:avLst/>
          </a:prstGeom>
        </p:spPr>
      </p:pic>
      <p:sp>
        <p:nvSpPr>
          <p:cNvPr id="5" name="Ellipse 4">
            <a:extLst>
              <a:ext uri="{FF2B5EF4-FFF2-40B4-BE49-F238E27FC236}">
                <a16:creationId xmlns:a16="http://schemas.microsoft.com/office/drawing/2014/main" id="{207231E3-B44C-6989-C4B2-1DB41BAAC99A}"/>
              </a:ext>
            </a:extLst>
          </p:cNvPr>
          <p:cNvSpPr/>
          <p:nvPr/>
        </p:nvSpPr>
        <p:spPr>
          <a:xfrm>
            <a:off x="10306756" y="4380089"/>
            <a:ext cx="1054218" cy="711199"/>
          </a:xfrm>
          <a:prstGeom prst="ellipse">
            <a:avLst/>
          </a:prstGeom>
          <a:noFill/>
          <a:ln w="2222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175833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0EDAA5-A1EF-45AF-9EE3-5208291F5544}"/>
              </a:ext>
            </a:extLst>
          </p:cNvPr>
          <p:cNvSpPr>
            <a:spLocks noGrp="1"/>
          </p:cNvSpPr>
          <p:nvPr>
            <p:ph type="title"/>
          </p:nvPr>
        </p:nvSpPr>
        <p:spPr/>
        <p:txBody>
          <a:bodyPr/>
          <a:lstStyle/>
          <a:p>
            <a:r>
              <a:rPr lang="nb-NO" b="1"/>
              <a:t>Modul 3 fortsetter</a:t>
            </a:r>
          </a:p>
        </p:txBody>
      </p:sp>
      <p:sp>
        <p:nvSpPr>
          <p:cNvPr id="4" name="Plassholder for tekst 3">
            <a:extLst>
              <a:ext uri="{FF2B5EF4-FFF2-40B4-BE49-F238E27FC236}">
                <a16:creationId xmlns:a16="http://schemas.microsoft.com/office/drawing/2014/main" id="{FD22FFB2-FBBF-4CCA-A10C-0CD5310958B1}"/>
              </a:ext>
            </a:extLst>
          </p:cNvPr>
          <p:cNvSpPr>
            <a:spLocks noGrp="1"/>
          </p:cNvSpPr>
          <p:nvPr>
            <p:ph type="body" sz="quarter" idx="11"/>
          </p:nvPr>
        </p:nvSpPr>
        <p:spPr/>
        <p:txBody>
          <a:bodyPr>
            <a:noAutofit/>
          </a:bodyPr>
          <a:lstStyle/>
          <a:p>
            <a:r>
              <a:rPr lang="nb-NO" sz="2800"/>
              <a:t>To kategorier</a:t>
            </a:r>
          </a:p>
          <a:p>
            <a:pPr marL="0" indent="0">
              <a:buNone/>
            </a:pPr>
            <a:endParaRPr lang="nb-NO" sz="2800"/>
          </a:p>
        </p:txBody>
      </p:sp>
      <p:sp>
        <p:nvSpPr>
          <p:cNvPr id="3" name="Plassholder for tekst 2">
            <a:extLst>
              <a:ext uri="{FF2B5EF4-FFF2-40B4-BE49-F238E27FC236}">
                <a16:creationId xmlns:a16="http://schemas.microsoft.com/office/drawing/2014/main" id="{D1B0D900-4672-44A8-905B-A7AE966574C1}"/>
              </a:ext>
            </a:extLst>
          </p:cNvPr>
          <p:cNvSpPr>
            <a:spLocks noGrp="1"/>
          </p:cNvSpPr>
          <p:nvPr>
            <p:ph type="body" sz="quarter" idx="10"/>
          </p:nvPr>
        </p:nvSpPr>
        <p:spPr>
          <a:xfrm>
            <a:off x="659224" y="2106118"/>
            <a:ext cx="7412984" cy="4033453"/>
          </a:xfrm>
        </p:spPr>
        <p:txBody>
          <a:bodyPr>
            <a:normAutofit fontScale="77500" lnSpcReduction="20000"/>
          </a:bodyPr>
          <a:lstStyle/>
          <a:p>
            <a:pPr marL="0" indent="0">
              <a:buNone/>
            </a:pPr>
            <a:r>
              <a:rPr lang="nb-NO" sz="2800">
                <a:solidFill>
                  <a:srgbClr val="D14641"/>
                </a:solidFill>
              </a:rPr>
              <a:t>1. </a:t>
            </a:r>
            <a:r>
              <a:rPr lang="nb-NO" sz="2800"/>
              <a:t>Hansker blir benyttet eller ikke når det er indikert </a:t>
            </a:r>
          </a:p>
          <a:p>
            <a:pPr marL="0" indent="0">
              <a:buNone/>
            </a:pPr>
            <a:r>
              <a:rPr lang="nb-NO" sz="2800">
                <a:solidFill>
                  <a:srgbClr val="D14641"/>
                </a:solidFill>
              </a:rPr>
              <a:t>2. </a:t>
            </a:r>
            <a:r>
              <a:rPr lang="nb-NO"/>
              <a:t>H</a:t>
            </a:r>
            <a:r>
              <a:rPr lang="nb-NO" sz="2800"/>
              <a:t>ansker blir benyttet når det ikke er indikert</a:t>
            </a:r>
          </a:p>
          <a:p>
            <a:pPr>
              <a:buFont typeface="Arial" panose="020B0604020202020204" pitchFamily="34" charset="0"/>
              <a:buChar char="•"/>
            </a:pPr>
            <a:endParaRPr lang="nb-NO" sz="2800"/>
          </a:p>
          <a:p>
            <a:pPr>
              <a:buFont typeface="Arial" panose="020B0604020202020204" pitchFamily="34" charset="0"/>
              <a:buChar char="•"/>
            </a:pPr>
            <a:r>
              <a:rPr lang="nb-NO"/>
              <a:t>Situasjoner</a:t>
            </a:r>
            <a:r>
              <a:rPr lang="nb-NO" sz="2800"/>
              <a:t> hvor hansker ikke er indikert og heller ikke benyttes</a:t>
            </a:r>
            <a:r>
              <a:rPr lang="nb-NO" i="1"/>
              <a:t>, </a:t>
            </a:r>
            <a:r>
              <a:rPr lang="nb-NO"/>
              <a:t>skal</a:t>
            </a:r>
            <a:r>
              <a:rPr lang="nb-NO" i="1"/>
              <a:t> ikke </a:t>
            </a:r>
            <a:r>
              <a:rPr lang="nb-NO"/>
              <a:t>registreres</a:t>
            </a:r>
            <a:endParaRPr lang="nb-NO" sz="2800"/>
          </a:p>
          <a:p>
            <a:pPr>
              <a:buFont typeface="Arial" panose="020B0604020202020204" pitchFamily="34" charset="0"/>
              <a:buChar char="•"/>
            </a:pPr>
            <a:r>
              <a:rPr lang="nb-NO" sz="2800"/>
              <a:t>Når man har logget inn i modulen og er klar til å starte observasjonen er «Hansker med indikasjon» lagt som forvalg</a:t>
            </a:r>
          </a:p>
          <a:p>
            <a:pPr>
              <a:buFont typeface="Arial" panose="020B0604020202020204" pitchFamily="34" charset="0"/>
              <a:buChar char="•"/>
            </a:pPr>
            <a:r>
              <a:rPr lang="nb-NO" sz="2800"/>
              <a:t>Indikasjonen er vist ved </a:t>
            </a:r>
            <a:r>
              <a:rPr lang="nb-NO"/>
              <a:t>en rød </a:t>
            </a:r>
            <a:r>
              <a:rPr lang="nb-NO" sz="2800"/>
              <a:t>strek</a:t>
            </a:r>
          </a:p>
          <a:p>
            <a:pPr>
              <a:buFont typeface="Arial" panose="020B0604020202020204" pitchFamily="34" charset="0"/>
              <a:buChar char="•"/>
            </a:pPr>
            <a:r>
              <a:rPr lang="nb-NO" sz="2800"/>
              <a:t>Skal man registrere en situasjon hvor hanske blir benyttet uten at det er indikasjon for det, klikker man på «Hanske uten indikasjon»</a:t>
            </a:r>
          </a:p>
          <a:p>
            <a:endParaRPr lang="nb-NO"/>
          </a:p>
        </p:txBody>
      </p:sp>
      <p:pic>
        <p:nvPicPr>
          <p:cNvPr id="6" name="Bilde 5">
            <a:extLst>
              <a:ext uri="{FF2B5EF4-FFF2-40B4-BE49-F238E27FC236}">
                <a16:creationId xmlns:a16="http://schemas.microsoft.com/office/drawing/2014/main" id="{C015A480-D572-5843-E079-7414C6D264A9}"/>
              </a:ext>
            </a:extLst>
          </p:cNvPr>
          <p:cNvPicPr>
            <a:picLocks noChangeAspect="1"/>
          </p:cNvPicPr>
          <p:nvPr/>
        </p:nvPicPr>
        <p:blipFill>
          <a:blip r:embed="rId2"/>
          <a:stretch>
            <a:fillRect/>
          </a:stretch>
        </p:blipFill>
        <p:spPr>
          <a:xfrm>
            <a:off x="7825814" y="344106"/>
            <a:ext cx="1859913" cy="3778738"/>
          </a:xfrm>
          <a:prstGeom prst="rect">
            <a:avLst/>
          </a:prstGeom>
        </p:spPr>
      </p:pic>
      <p:sp>
        <p:nvSpPr>
          <p:cNvPr id="10" name="Ellipse 9">
            <a:extLst>
              <a:ext uri="{FF2B5EF4-FFF2-40B4-BE49-F238E27FC236}">
                <a16:creationId xmlns:a16="http://schemas.microsoft.com/office/drawing/2014/main" id="{8D9C328F-2903-4359-8D9A-9A6815A9C7AB}"/>
              </a:ext>
            </a:extLst>
          </p:cNvPr>
          <p:cNvSpPr/>
          <p:nvPr/>
        </p:nvSpPr>
        <p:spPr>
          <a:xfrm>
            <a:off x="7958084" y="1423384"/>
            <a:ext cx="880533" cy="558277"/>
          </a:xfrm>
          <a:prstGeom prst="ellipse">
            <a:avLst/>
          </a:prstGeom>
          <a:noFill/>
          <a:ln w="158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10707D2E-00A4-DF0B-9EBB-6B6025068B3D}"/>
              </a:ext>
            </a:extLst>
          </p:cNvPr>
          <p:cNvPicPr>
            <a:picLocks noChangeAspect="1"/>
          </p:cNvPicPr>
          <p:nvPr/>
        </p:nvPicPr>
        <p:blipFill>
          <a:blip r:embed="rId3"/>
          <a:stretch>
            <a:fillRect/>
          </a:stretch>
        </p:blipFill>
        <p:spPr>
          <a:xfrm>
            <a:off x="9847180" y="2039816"/>
            <a:ext cx="1859913" cy="3778738"/>
          </a:xfrm>
          <a:prstGeom prst="rect">
            <a:avLst/>
          </a:prstGeom>
        </p:spPr>
      </p:pic>
      <p:sp>
        <p:nvSpPr>
          <p:cNvPr id="11" name="Ellipse 10">
            <a:extLst>
              <a:ext uri="{FF2B5EF4-FFF2-40B4-BE49-F238E27FC236}">
                <a16:creationId xmlns:a16="http://schemas.microsoft.com/office/drawing/2014/main" id="{40A46D53-F65A-49C8-B9BE-44C40B0FFEA1}"/>
              </a:ext>
            </a:extLst>
          </p:cNvPr>
          <p:cNvSpPr/>
          <p:nvPr/>
        </p:nvSpPr>
        <p:spPr>
          <a:xfrm>
            <a:off x="10768967" y="2870723"/>
            <a:ext cx="880533" cy="558277"/>
          </a:xfrm>
          <a:prstGeom prst="ellipse">
            <a:avLst/>
          </a:prstGeom>
          <a:noFill/>
          <a:ln w="158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363021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p:txBody>
          <a:bodyPr/>
          <a:lstStyle/>
          <a:p>
            <a:r>
              <a:rPr lang="nb-NO" b="1"/>
              <a:t>Modul 3 fortsetter</a:t>
            </a:r>
          </a:p>
        </p:txBody>
      </p:sp>
      <p:sp>
        <p:nvSpPr>
          <p:cNvPr id="4" name="Plassholder for tekst 3">
            <a:extLst>
              <a:ext uri="{FF2B5EF4-FFF2-40B4-BE49-F238E27FC236}">
                <a16:creationId xmlns:a16="http://schemas.microsoft.com/office/drawing/2014/main" id="{4BD0E0AF-8614-C670-D63E-BC74B42DF2BB}"/>
              </a:ext>
            </a:extLst>
          </p:cNvPr>
          <p:cNvSpPr>
            <a:spLocks noGrp="1"/>
          </p:cNvSpPr>
          <p:nvPr>
            <p:ph type="body" sz="quarter" idx="11"/>
          </p:nvPr>
        </p:nvSpPr>
        <p:spPr>
          <a:xfrm>
            <a:off x="659224" y="1363702"/>
            <a:ext cx="10858500" cy="846642"/>
          </a:xfrm>
        </p:spPr>
        <p:txBody>
          <a:bodyPr/>
          <a:lstStyle/>
          <a:p>
            <a:r>
              <a:rPr lang="nb-NO"/>
              <a:t>Ett kort for å registrere per situasjon (observasjon)</a:t>
            </a:r>
          </a:p>
          <a:p>
            <a:endParaRPr lang="nb-NO"/>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0"/>
          </p:nvPr>
        </p:nvSpPr>
        <p:spPr>
          <a:xfrm>
            <a:off x="659224" y="2106118"/>
            <a:ext cx="8021865" cy="4033453"/>
          </a:xfrm>
        </p:spPr>
        <p:txBody>
          <a:bodyPr>
            <a:noAutofit/>
          </a:bodyPr>
          <a:lstStyle/>
          <a:p>
            <a:pPr>
              <a:buFont typeface="Arial" panose="020B0604020202020204" pitchFamily="34" charset="0"/>
              <a:buChar char="•"/>
            </a:pPr>
            <a:r>
              <a:rPr lang="nb-NO" sz="2000"/>
              <a:t>Det fylles ut ett kort per observasjon: </a:t>
            </a:r>
          </a:p>
          <a:p>
            <a:pPr lvl="1"/>
            <a:r>
              <a:rPr lang="nb-NO"/>
              <a:t>for hver situasjon hvor hansker er indikert eller</a:t>
            </a:r>
          </a:p>
          <a:p>
            <a:pPr lvl="1"/>
            <a:r>
              <a:rPr lang="nb-NO"/>
              <a:t>for situasjoner hvor hansker blir benyttet uten at det er indikert</a:t>
            </a:r>
          </a:p>
          <a:p>
            <a:pPr>
              <a:buFont typeface="Arial" panose="020B0604020202020204" pitchFamily="34" charset="0"/>
              <a:buChar char="•"/>
            </a:pPr>
            <a:r>
              <a:rPr lang="nb-NO" sz="2000"/>
              <a:t>Har du valgt flere profesjoner på forsiden får du opp ett kort per profesjon. Alle kortene ser du ved å </a:t>
            </a:r>
            <a:r>
              <a:rPr lang="nb-NO" sz="2000" err="1"/>
              <a:t>scrolle</a:t>
            </a:r>
            <a:r>
              <a:rPr lang="nb-NO" sz="2000"/>
              <a:t> ned på skjermen </a:t>
            </a:r>
          </a:p>
          <a:p>
            <a:pPr>
              <a:buFont typeface="Arial" panose="020B0604020202020204" pitchFamily="34" charset="0"/>
              <a:buChar char="•"/>
            </a:pPr>
            <a:r>
              <a:rPr lang="nb-NO" sz="2000"/>
              <a:t>Sjekk at kortet du registrerer på har samme profesjonen som personen  du observerer</a:t>
            </a:r>
          </a:p>
          <a:p>
            <a:pPr>
              <a:buFont typeface="Arial" panose="020B0604020202020204" pitchFamily="34" charset="0"/>
              <a:buChar char="•"/>
            </a:pPr>
            <a:r>
              <a:rPr lang="nb-NO" sz="2000"/>
              <a:t>Profesjonen kan endres ved å gå inn på rullgardinen øverst til venstre på kortet</a:t>
            </a:r>
          </a:p>
          <a:p>
            <a:pPr>
              <a:buFont typeface="Arial" panose="020B0604020202020204" pitchFamily="34" charset="0"/>
              <a:buChar char="•"/>
            </a:pPr>
            <a:r>
              <a:rPr lang="nb-NO" sz="2000"/>
              <a:t>Har du registrer feil på kortet kan du enten fjerne markeringene samlet ved å trykk på «Tøm kort» nede i høre hjørne, eller fjerne markeringen en og en ved å trykke på dem på ny</a:t>
            </a:r>
          </a:p>
          <a:p>
            <a:endParaRPr lang="nb-NO" sz="2000"/>
          </a:p>
        </p:txBody>
      </p:sp>
      <p:cxnSp>
        <p:nvCxnSpPr>
          <p:cNvPr id="15" name="Rett pilkobling 14">
            <a:extLst>
              <a:ext uri="{FF2B5EF4-FFF2-40B4-BE49-F238E27FC236}">
                <a16:creationId xmlns:a16="http://schemas.microsoft.com/office/drawing/2014/main" id="{CF9CFE29-89C7-40E3-8933-330B6BD1D5A7}"/>
              </a:ext>
            </a:extLst>
          </p:cNvPr>
          <p:cNvCxnSpPr>
            <a:cxnSpLocks/>
          </p:cNvCxnSpPr>
          <p:nvPr/>
        </p:nvCxnSpPr>
        <p:spPr>
          <a:xfrm flipV="1">
            <a:off x="7563485" y="4478215"/>
            <a:ext cx="3448392" cy="1661356"/>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pic>
        <p:nvPicPr>
          <p:cNvPr id="7" name="Bilde 6">
            <a:extLst>
              <a:ext uri="{FF2B5EF4-FFF2-40B4-BE49-F238E27FC236}">
                <a16:creationId xmlns:a16="http://schemas.microsoft.com/office/drawing/2014/main" id="{CB44FB5E-6E46-7AF9-0CC1-6F25F20F1696}"/>
              </a:ext>
            </a:extLst>
          </p:cNvPr>
          <p:cNvPicPr>
            <a:picLocks noChangeAspect="1"/>
          </p:cNvPicPr>
          <p:nvPr/>
        </p:nvPicPr>
        <p:blipFill>
          <a:blip r:embed="rId3"/>
          <a:stretch>
            <a:fillRect/>
          </a:stretch>
        </p:blipFill>
        <p:spPr>
          <a:xfrm>
            <a:off x="9713410" y="1609970"/>
            <a:ext cx="2148421" cy="4364892"/>
          </a:xfrm>
          <a:prstGeom prst="rect">
            <a:avLst/>
          </a:prstGeom>
        </p:spPr>
      </p:pic>
      <p:cxnSp>
        <p:nvCxnSpPr>
          <p:cNvPr id="8" name="Rett pilkobling 7">
            <a:extLst>
              <a:ext uri="{FF2B5EF4-FFF2-40B4-BE49-F238E27FC236}">
                <a16:creationId xmlns:a16="http://schemas.microsoft.com/office/drawing/2014/main" id="{4926E196-2D8C-4E55-A7EE-928DD0C1B81F}"/>
              </a:ext>
            </a:extLst>
          </p:cNvPr>
          <p:cNvCxnSpPr>
            <a:cxnSpLocks/>
          </p:cNvCxnSpPr>
          <p:nvPr/>
        </p:nvCxnSpPr>
        <p:spPr>
          <a:xfrm flipV="1">
            <a:off x="8565662" y="2685488"/>
            <a:ext cx="1951613" cy="2152235"/>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7679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A8E411-343C-4ECD-83B9-A32EEDA68B58}"/>
              </a:ext>
            </a:extLst>
          </p:cNvPr>
          <p:cNvSpPr>
            <a:spLocks noGrp="1"/>
          </p:cNvSpPr>
          <p:nvPr>
            <p:ph type="title"/>
          </p:nvPr>
        </p:nvSpPr>
        <p:spPr/>
        <p:txBody>
          <a:bodyPr/>
          <a:lstStyle/>
          <a:p>
            <a:r>
              <a:rPr lang="nb-NO" sz="4650" b="1"/>
              <a:t>Modul 3 fortsetter</a:t>
            </a:r>
            <a:endParaRPr lang="nb-NO" b="1"/>
          </a:p>
        </p:txBody>
      </p:sp>
      <p:sp>
        <p:nvSpPr>
          <p:cNvPr id="4" name="Plassholder for tekst 3">
            <a:extLst>
              <a:ext uri="{FF2B5EF4-FFF2-40B4-BE49-F238E27FC236}">
                <a16:creationId xmlns:a16="http://schemas.microsoft.com/office/drawing/2014/main" id="{B89F23B1-72B3-440B-8776-41FDCC3B0288}"/>
              </a:ext>
            </a:extLst>
          </p:cNvPr>
          <p:cNvSpPr>
            <a:spLocks noGrp="1"/>
          </p:cNvSpPr>
          <p:nvPr>
            <p:ph type="body" sz="quarter" idx="11"/>
          </p:nvPr>
        </p:nvSpPr>
        <p:spPr/>
        <p:txBody>
          <a:bodyPr vert="horz" lIns="0" tIns="0" rIns="0" bIns="0" rtlCol="0" anchor="t">
            <a:normAutofit lnSpcReduction="10000"/>
          </a:bodyPr>
          <a:lstStyle/>
          <a:p>
            <a:r>
              <a:rPr lang="nb-NO" sz="2800"/>
              <a:t>Hvordan registrere en situasjon </a:t>
            </a:r>
            <a:r>
              <a:rPr lang="nb-NO" sz="2800" i="1"/>
              <a:t>med indikasjon </a:t>
            </a:r>
          </a:p>
          <a:p>
            <a:endParaRPr lang="nb-NO" sz="2800">
              <a:ea typeface="Calibri" panose="020F0502020204030204"/>
              <a:cs typeface="Calibri" panose="020F0502020204030204"/>
            </a:endParaRPr>
          </a:p>
          <a:p>
            <a:pPr marL="0" indent="0">
              <a:buNone/>
            </a:pPr>
            <a:endParaRPr lang="nb-NO" sz="2800"/>
          </a:p>
        </p:txBody>
      </p:sp>
      <p:sp>
        <p:nvSpPr>
          <p:cNvPr id="6" name="Plassholder for tekst 5">
            <a:extLst>
              <a:ext uri="{FF2B5EF4-FFF2-40B4-BE49-F238E27FC236}">
                <a16:creationId xmlns:a16="http://schemas.microsoft.com/office/drawing/2014/main" id="{41262C8D-E110-4316-A599-F3ED0E9A8DA1}"/>
              </a:ext>
            </a:extLst>
          </p:cNvPr>
          <p:cNvSpPr>
            <a:spLocks noGrp="1"/>
          </p:cNvSpPr>
          <p:nvPr>
            <p:ph type="body" sz="quarter" idx="10"/>
          </p:nvPr>
        </p:nvSpPr>
        <p:spPr>
          <a:xfrm>
            <a:off x="659224" y="2106118"/>
            <a:ext cx="7757120" cy="4033453"/>
          </a:xfrm>
        </p:spPr>
        <p:txBody>
          <a:bodyPr>
            <a:normAutofit/>
          </a:bodyPr>
          <a:lstStyle/>
          <a:p>
            <a:pPr marL="269875" indent="-269875">
              <a:buFont typeface="Arial" panose="020B0604020202020204" pitchFamily="34" charset="0"/>
              <a:buChar char="•"/>
            </a:pPr>
            <a:r>
              <a:rPr lang="nb-NO" sz="2400"/>
              <a:t>Det er definert tre indikasjoner for hanskebruk </a:t>
            </a:r>
          </a:p>
          <a:p>
            <a:pPr marL="269875" indent="-269875">
              <a:buFont typeface="Arial" panose="020B0604020202020204" pitchFamily="34" charset="0"/>
              <a:buChar char="•"/>
            </a:pPr>
            <a:r>
              <a:rPr lang="nb-NO" sz="2400"/>
              <a:t>Kryss av for en eller flere indikasjoner</a:t>
            </a:r>
            <a:endParaRPr lang="nb-NO" sz="2400">
              <a:ea typeface="Calibri"/>
              <a:cs typeface="Calibri"/>
            </a:endParaRPr>
          </a:p>
          <a:p>
            <a:pPr marL="269875" indent="-269875">
              <a:buFont typeface="Arial" panose="020B0604020202020204" pitchFamily="34" charset="0"/>
              <a:buChar char="•"/>
            </a:pPr>
            <a:r>
              <a:rPr lang="nb-NO" sz="2400"/>
              <a:t>Kryss av for om hansker er benyttet eller ikke (ja/nei)</a:t>
            </a:r>
            <a:endParaRPr lang="nb-NO" sz="2400">
              <a:ea typeface="Calibri"/>
              <a:cs typeface="Calibri"/>
            </a:endParaRPr>
          </a:p>
          <a:p>
            <a:pPr marL="269875" indent="-269875">
              <a:buFont typeface="Arial" panose="020B0604020202020204" pitchFamily="34" charset="0"/>
              <a:buChar char="•"/>
            </a:pPr>
            <a:r>
              <a:rPr lang="nb-NO" sz="2400"/>
              <a:t>Når håndhygiene etter hanskebruk er registrert som forvalg vil du, når du har svart ja på at hansker er benyttet, få opp spørsmål om håndhygiene ble utført etter hanskebruk</a:t>
            </a:r>
            <a:endParaRPr lang="nb-NO" sz="2400">
              <a:ea typeface="Calibri" panose="020F0502020204030204"/>
              <a:cs typeface="Calibri" panose="020F0502020204030204"/>
            </a:endParaRPr>
          </a:p>
          <a:p>
            <a:endParaRPr lang="nb-NO" sz="2400" i="1"/>
          </a:p>
        </p:txBody>
      </p:sp>
      <p:pic>
        <p:nvPicPr>
          <p:cNvPr id="7" name="Bilde 6">
            <a:extLst>
              <a:ext uri="{FF2B5EF4-FFF2-40B4-BE49-F238E27FC236}">
                <a16:creationId xmlns:a16="http://schemas.microsoft.com/office/drawing/2014/main" id="{6B61FEA8-B363-83A4-BD2E-EEC6CF48867C}"/>
              </a:ext>
            </a:extLst>
          </p:cNvPr>
          <p:cNvPicPr>
            <a:picLocks noChangeAspect="1"/>
          </p:cNvPicPr>
          <p:nvPr/>
        </p:nvPicPr>
        <p:blipFill>
          <a:blip r:embed="rId2"/>
          <a:stretch>
            <a:fillRect/>
          </a:stretch>
        </p:blipFill>
        <p:spPr>
          <a:xfrm>
            <a:off x="9111955" y="1088580"/>
            <a:ext cx="2410001" cy="4896338"/>
          </a:xfrm>
          <a:prstGeom prst="rect">
            <a:avLst/>
          </a:prstGeom>
        </p:spPr>
      </p:pic>
      <p:sp>
        <p:nvSpPr>
          <p:cNvPr id="12" name="Ellipse 11">
            <a:extLst>
              <a:ext uri="{FF2B5EF4-FFF2-40B4-BE49-F238E27FC236}">
                <a16:creationId xmlns:a16="http://schemas.microsoft.com/office/drawing/2014/main" id="{284DED54-DB9D-4BD6-AC43-81695860A72D}"/>
              </a:ext>
            </a:extLst>
          </p:cNvPr>
          <p:cNvSpPr/>
          <p:nvPr/>
        </p:nvSpPr>
        <p:spPr>
          <a:xfrm>
            <a:off x="9455025" y="4046360"/>
            <a:ext cx="1791313" cy="115087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8" name="Rett pilkobling 7">
            <a:extLst>
              <a:ext uri="{FF2B5EF4-FFF2-40B4-BE49-F238E27FC236}">
                <a16:creationId xmlns:a16="http://schemas.microsoft.com/office/drawing/2014/main" id="{878D00DF-0DDD-80B1-1C37-500E5A609591}"/>
              </a:ext>
            </a:extLst>
          </p:cNvPr>
          <p:cNvCxnSpPr/>
          <p:nvPr/>
        </p:nvCxnSpPr>
        <p:spPr>
          <a:xfrm flipV="1">
            <a:off x="8643466" y="4700520"/>
            <a:ext cx="936977" cy="496711"/>
          </a:xfrm>
          <a:prstGeom prst="straightConnector1">
            <a:avLst/>
          </a:prstGeom>
          <a:ln w="28575">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5889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A8E411-343C-4ECD-83B9-A32EEDA68B58}"/>
              </a:ext>
            </a:extLst>
          </p:cNvPr>
          <p:cNvSpPr>
            <a:spLocks noGrp="1"/>
          </p:cNvSpPr>
          <p:nvPr>
            <p:ph type="title"/>
          </p:nvPr>
        </p:nvSpPr>
        <p:spPr/>
        <p:txBody>
          <a:bodyPr/>
          <a:lstStyle/>
          <a:p>
            <a:r>
              <a:rPr lang="nb-NO" sz="4650" b="1"/>
              <a:t>Modul 3 fortsetter</a:t>
            </a:r>
            <a:endParaRPr lang="nb-NO" b="1"/>
          </a:p>
        </p:txBody>
      </p:sp>
      <p:sp>
        <p:nvSpPr>
          <p:cNvPr id="4" name="Plassholder for tekst 3">
            <a:extLst>
              <a:ext uri="{FF2B5EF4-FFF2-40B4-BE49-F238E27FC236}">
                <a16:creationId xmlns:a16="http://schemas.microsoft.com/office/drawing/2014/main" id="{B89F23B1-72B3-440B-8776-41FDCC3B0288}"/>
              </a:ext>
            </a:extLst>
          </p:cNvPr>
          <p:cNvSpPr>
            <a:spLocks noGrp="1"/>
          </p:cNvSpPr>
          <p:nvPr>
            <p:ph type="body" sz="quarter" idx="11"/>
          </p:nvPr>
        </p:nvSpPr>
        <p:spPr/>
        <p:txBody>
          <a:bodyPr vert="horz" lIns="0" tIns="0" rIns="0" bIns="0" rtlCol="0" anchor="t">
            <a:normAutofit/>
          </a:bodyPr>
          <a:lstStyle/>
          <a:p>
            <a:r>
              <a:rPr lang="nb-NO"/>
              <a:t>Hvordan registrere en situasjon </a:t>
            </a:r>
            <a:r>
              <a:rPr lang="nb-NO" i="1"/>
              <a:t>uten indikasjon </a:t>
            </a:r>
          </a:p>
          <a:p>
            <a:endParaRPr lang="nb-NO">
              <a:ea typeface="Calibri" panose="020F0502020204030204"/>
              <a:cs typeface="Calibri" panose="020F0502020204030204"/>
            </a:endParaRPr>
          </a:p>
        </p:txBody>
      </p:sp>
      <p:sp>
        <p:nvSpPr>
          <p:cNvPr id="6" name="Plassholder for tekst 5">
            <a:extLst>
              <a:ext uri="{FF2B5EF4-FFF2-40B4-BE49-F238E27FC236}">
                <a16:creationId xmlns:a16="http://schemas.microsoft.com/office/drawing/2014/main" id="{41262C8D-E110-4316-A599-F3ED0E9A8DA1}"/>
              </a:ext>
            </a:extLst>
          </p:cNvPr>
          <p:cNvSpPr>
            <a:spLocks noGrp="1"/>
          </p:cNvSpPr>
          <p:nvPr>
            <p:ph type="body" sz="quarter" idx="10"/>
          </p:nvPr>
        </p:nvSpPr>
        <p:spPr>
          <a:xfrm>
            <a:off x="659224" y="2106118"/>
            <a:ext cx="8148714" cy="4033453"/>
          </a:xfrm>
        </p:spPr>
        <p:txBody>
          <a:bodyPr>
            <a:normAutofit lnSpcReduction="10000"/>
          </a:bodyPr>
          <a:lstStyle/>
          <a:p>
            <a:pPr marL="269875" indent="-269875">
              <a:buFont typeface="Arial" panose="020B0604020202020204" pitchFamily="34" charset="0"/>
              <a:buChar char="•"/>
            </a:pPr>
            <a:r>
              <a:rPr lang="nb-NO" sz="2400"/>
              <a:t>Det er satt opp tre eksempler på situasjoner hvor hansker ofte benyttes uten at det er behov</a:t>
            </a:r>
          </a:p>
          <a:p>
            <a:pPr marL="269875" indent="-269875">
              <a:buFont typeface="Arial" panose="020B0604020202020204" pitchFamily="34" charset="0"/>
              <a:buChar char="•"/>
            </a:pPr>
            <a:r>
              <a:rPr lang="nb-NO" sz="2400"/>
              <a:t>Kryss av en eller flere indikasjoner</a:t>
            </a:r>
            <a:endParaRPr lang="nb-NO" sz="2400">
              <a:ea typeface="Calibri" panose="020F0502020204030204"/>
              <a:cs typeface="Calibri" panose="020F0502020204030204"/>
            </a:endParaRPr>
          </a:p>
          <a:p>
            <a:pPr marL="269875" indent="-269875">
              <a:buFont typeface="Arial" panose="020B0604020202020204" pitchFamily="34" charset="0"/>
              <a:buChar char="•"/>
            </a:pPr>
            <a:r>
              <a:rPr lang="nb-NO" sz="2400"/>
              <a:t>Her får du ikke spørsmål om hansker benyttes da det kun er situasjoner hvor det er benyttet (men ikke indikert) som registreres</a:t>
            </a:r>
            <a:endParaRPr lang="nb-NO" sz="2400">
              <a:ea typeface="Calibri" panose="020F0502020204030204"/>
              <a:cs typeface="Calibri" panose="020F0502020204030204"/>
            </a:endParaRPr>
          </a:p>
          <a:p>
            <a:pPr marL="269875" indent="-269875">
              <a:buFont typeface="Arial" panose="020B0604020202020204" pitchFamily="34" charset="0"/>
              <a:buChar char="•"/>
            </a:pPr>
            <a:r>
              <a:rPr lang="nb-NO" sz="2400">
                <a:ea typeface="+mn-lt"/>
                <a:cs typeface="+mn-lt"/>
              </a:rPr>
              <a:t>Dersom du som forvalg har valgt å registrere håndhygiene etter hanskebruk vil du få opp spørsmål om håndhygiene ble utført etter hanskebruk</a:t>
            </a:r>
            <a:endParaRPr lang="nb-NO" sz="2400">
              <a:ea typeface="Calibri" panose="020F0502020204030204"/>
              <a:cs typeface="Calibri" panose="020F0502020204030204"/>
            </a:endParaRPr>
          </a:p>
          <a:p>
            <a:endParaRPr lang="nb-NO" sz="2400" i="1"/>
          </a:p>
        </p:txBody>
      </p:sp>
      <p:pic>
        <p:nvPicPr>
          <p:cNvPr id="5" name="Bilde 4">
            <a:extLst>
              <a:ext uri="{FF2B5EF4-FFF2-40B4-BE49-F238E27FC236}">
                <a16:creationId xmlns:a16="http://schemas.microsoft.com/office/drawing/2014/main" id="{BE1A6B33-D609-7B26-E7E0-5A69E67BFD61}"/>
              </a:ext>
            </a:extLst>
          </p:cNvPr>
          <p:cNvPicPr>
            <a:picLocks noChangeAspect="1"/>
          </p:cNvPicPr>
          <p:nvPr/>
        </p:nvPicPr>
        <p:blipFill>
          <a:blip r:embed="rId2"/>
          <a:stretch>
            <a:fillRect/>
          </a:stretch>
        </p:blipFill>
        <p:spPr>
          <a:xfrm>
            <a:off x="9473068" y="1453660"/>
            <a:ext cx="2171502" cy="4411785"/>
          </a:xfrm>
          <a:prstGeom prst="rect">
            <a:avLst/>
          </a:prstGeom>
        </p:spPr>
      </p:pic>
      <p:sp>
        <p:nvSpPr>
          <p:cNvPr id="15" name="Ellipse 14">
            <a:extLst>
              <a:ext uri="{FF2B5EF4-FFF2-40B4-BE49-F238E27FC236}">
                <a16:creationId xmlns:a16="http://schemas.microsoft.com/office/drawing/2014/main" id="{B3290A4E-6EE8-49AB-9F34-21A52571AB45}"/>
              </a:ext>
            </a:extLst>
          </p:cNvPr>
          <p:cNvSpPr/>
          <p:nvPr/>
        </p:nvSpPr>
        <p:spPr>
          <a:xfrm>
            <a:off x="9800189" y="3693992"/>
            <a:ext cx="1591220" cy="610223"/>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2" name="Rett pilkobling 11">
            <a:extLst>
              <a:ext uri="{FF2B5EF4-FFF2-40B4-BE49-F238E27FC236}">
                <a16:creationId xmlns:a16="http://schemas.microsoft.com/office/drawing/2014/main" id="{09CE13BD-CD44-4321-BF6B-F031E758656C}"/>
              </a:ext>
            </a:extLst>
          </p:cNvPr>
          <p:cNvCxnSpPr/>
          <p:nvPr/>
        </p:nvCxnSpPr>
        <p:spPr>
          <a:xfrm flipV="1">
            <a:off x="9004579" y="4531363"/>
            <a:ext cx="936977" cy="496711"/>
          </a:xfrm>
          <a:prstGeom prst="straightConnector1">
            <a:avLst/>
          </a:prstGeom>
          <a:ln w="28575">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6352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A8E411-343C-4ECD-83B9-A32EEDA68B58}"/>
              </a:ext>
            </a:extLst>
          </p:cNvPr>
          <p:cNvSpPr>
            <a:spLocks noGrp="1"/>
          </p:cNvSpPr>
          <p:nvPr>
            <p:ph type="title"/>
          </p:nvPr>
        </p:nvSpPr>
        <p:spPr/>
        <p:txBody>
          <a:bodyPr/>
          <a:lstStyle/>
          <a:p>
            <a:r>
              <a:rPr lang="nb-NO" sz="4650" b="1"/>
              <a:t>Modul 4 - Verneutstyr </a:t>
            </a:r>
          </a:p>
        </p:txBody>
      </p:sp>
      <p:sp>
        <p:nvSpPr>
          <p:cNvPr id="3" name="Plassholder for tekst 2">
            <a:extLst>
              <a:ext uri="{FF2B5EF4-FFF2-40B4-BE49-F238E27FC236}">
                <a16:creationId xmlns:a16="http://schemas.microsoft.com/office/drawing/2014/main" id="{2426D9BA-AF43-DA18-C60A-9A19638172ED}"/>
              </a:ext>
            </a:extLst>
          </p:cNvPr>
          <p:cNvSpPr>
            <a:spLocks noGrp="1"/>
          </p:cNvSpPr>
          <p:nvPr>
            <p:ph type="body" sz="quarter" idx="11"/>
          </p:nvPr>
        </p:nvSpPr>
        <p:spPr>
          <a:xfrm>
            <a:off x="659224" y="1363702"/>
            <a:ext cx="10858500" cy="846642"/>
          </a:xfrm>
        </p:spPr>
        <p:txBody>
          <a:bodyPr/>
          <a:lstStyle/>
          <a:p>
            <a:r>
              <a:rPr lang="nb-NO"/>
              <a:t>Modulen har fire hovedkategorier</a:t>
            </a:r>
          </a:p>
          <a:p>
            <a:endParaRPr lang="nb-NO"/>
          </a:p>
        </p:txBody>
      </p:sp>
      <p:sp>
        <p:nvSpPr>
          <p:cNvPr id="6" name="Plassholder for tekst 5">
            <a:extLst>
              <a:ext uri="{FF2B5EF4-FFF2-40B4-BE49-F238E27FC236}">
                <a16:creationId xmlns:a16="http://schemas.microsoft.com/office/drawing/2014/main" id="{41262C8D-E110-4316-A599-F3ED0E9A8DA1}"/>
              </a:ext>
            </a:extLst>
          </p:cNvPr>
          <p:cNvSpPr>
            <a:spLocks noGrp="1"/>
          </p:cNvSpPr>
          <p:nvPr>
            <p:ph type="body" sz="quarter" idx="10"/>
          </p:nvPr>
        </p:nvSpPr>
        <p:spPr>
          <a:xfrm>
            <a:off x="659224" y="2106118"/>
            <a:ext cx="8227199" cy="4033453"/>
          </a:xfrm>
        </p:spPr>
        <p:txBody>
          <a:bodyPr/>
          <a:lstStyle/>
          <a:p>
            <a:r>
              <a:rPr lang="nb-NO" sz="2400"/>
              <a:t>Basale smittevernrutiner</a:t>
            </a:r>
          </a:p>
          <a:p>
            <a:pPr>
              <a:buSzPct val="76000"/>
            </a:pPr>
            <a:r>
              <a:rPr lang="nb-NO" sz="2400"/>
              <a:t>Kontaktsmitteregime</a:t>
            </a:r>
          </a:p>
          <a:p>
            <a:pPr>
              <a:buSzPct val="76000"/>
            </a:pPr>
            <a:r>
              <a:rPr lang="nb-NO" sz="2400"/>
              <a:t>Dråpesmitteregime</a:t>
            </a:r>
          </a:p>
          <a:p>
            <a:pPr>
              <a:buSzPct val="76000"/>
            </a:pPr>
            <a:r>
              <a:rPr lang="nb-NO" sz="2400"/>
              <a:t>Luftsmitteregime</a:t>
            </a:r>
          </a:p>
          <a:p>
            <a:pPr lvl="1">
              <a:buSzPct val="76000"/>
              <a:buFont typeface="Courier New" panose="02070309020205020404" pitchFamily="49" charset="0"/>
              <a:buChar char="o"/>
            </a:pPr>
            <a:endParaRPr lang="nb-NO"/>
          </a:p>
          <a:p>
            <a:pPr>
              <a:buFont typeface="Arial" panose="020B0604020202020204" pitchFamily="34" charset="0"/>
              <a:buChar char="•"/>
            </a:pPr>
            <a:r>
              <a:rPr lang="nb-NO" sz="2000"/>
              <a:t>Inndelingen er i samsvar med hvordan de nasjonale rådene om personlig verneutstyr i dag er inndelt</a:t>
            </a:r>
            <a:endParaRPr lang="nb-NO"/>
          </a:p>
          <a:p>
            <a:endParaRPr lang="nb-NO"/>
          </a:p>
        </p:txBody>
      </p:sp>
      <p:pic>
        <p:nvPicPr>
          <p:cNvPr id="5" name="Bilde 4">
            <a:extLst>
              <a:ext uri="{FF2B5EF4-FFF2-40B4-BE49-F238E27FC236}">
                <a16:creationId xmlns:a16="http://schemas.microsoft.com/office/drawing/2014/main" id="{98125168-D72B-4A3C-3729-CBCC1EB0DAEC}"/>
              </a:ext>
            </a:extLst>
          </p:cNvPr>
          <p:cNvPicPr>
            <a:picLocks noChangeAspect="1"/>
          </p:cNvPicPr>
          <p:nvPr/>
        </p:nvPicPr>
        <p:blipFill>
          <a:blip r:embed="rId2"/>
          <a:stretch>
            <a:fillRect/>
          </a:stretch>
        </p:blipFill>
        <p:spPr>
          <a:xfrm>
            <a:off x="9438545" y="1270083"/>
            <a:ext cx="2079179" cy="4224215"/>
          </a:xfrm>
          <a:prstGeom prst="rect">
            <a:avLst/>
          </a:prstGeom>
        </p:spPr>
      </p:pic>
    </p:spTree>
    <p:extLst>
      <p:ext uri="{BB962C8B-B14F-4D97-AF65-F5344CB8AC3E}">
        <p14:creationId xmlns:p14="http://schemas.microsoft.com/office/powerpoint/2010/main" val="40993418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p:txBody>
          <a:bodyPr/>
          <a:lstStyle/>
          <a:p>
            <a:r>
              <a:rPr lang="nb-NO" b="1"/>
              <a:t>Modul 4 fortsetter</a:t>
            </a:r>
          </a:p>
        </p:txBody>
      </p:sp>
      <p:sp>
        <p:nvSpPr>
          <p:cNvPr id="4" name="Plassholder for tekst 3">
            <a:extLst>
              <a:ext uri="{FF2B5EF4-FFF2-40B4-BE49-F238E27FC236}">
                <a16:creationId xmlns:a16="http://schemas.microsoft.com/office/drawing/2014/main" id="{A40A1AA7-35F2-345D-6717-A5C87B07D2C2}"/>
              </a:ext>
            </a:extLst>
          </p:cNvPr>
          <p:cNvSpPr>
            <a:spLocks noGrp="1"/>
          </p:cNvSpPr>
          <p:nvPr>
            <p:ph type="body" sz="quarter" idx="11"/>
          </p:nvPr>
        </p:nvSpPr>
        <p:spPr/>
        <p:txBody>
          <a:bodyPr vert="horz" lIns="0" tIns="0" rIns="0" bIns="0" rtlCol="0" anchor="t">
            <a:normAutofit/>
          </a:bodyPr>
          <a:lstStyle/>
          <a:p>
            <a:r>
              <a:rPr lang="nb-NO" sz="2400"/>
              <a:t>Valg av kategori </a:t>
            </a:r>
          </a:p>
        </p:txBody>
      </p:sp>
      <p:sp>
        <p:nvSpPr>
          <p:cNvPr id="3" name="Plassholder for tekst 2">
            <a:extLst>
              <a:ext uri="{FF2B5EF4-FFF2-40B4-BE49-F238E27FC236}">
                <a16:creationId xmlns:a16="http://schemas.microsoft.com/office/drawing/2014/main" id="{54076A7C-E59F-49C7-81F3-C17303101312}"/>
              </a:ext>
            </a:extLst>
          </p:cNvPr>
          <p:cNvSpPr>
            <a:spLocks noGrp="1"/>
          </p:cNvSpPr>
          <p:nvPr>
            <p:ph type="body" sz="quarter" idx="10"/>
          </p:nvPr>
        </p:nvSpPr>
        <p:spPr>
          <a:xfrm>
            <a:off x="659224" y="2106118"/>
            <a:ext cx="10587114" cy="4033453"/>
          </a:xfrm>
        </p:spPr>
        <p:txBody>
          <a:bodyPr>
            <a:normAutofit fontScale="85000" lnSpcReduction="20000"/>
          </a:bodyPr>
          <a:lstStyle/>
          <a:p>
            <a:pPr>
              <a:buFont typeface="Arial" panose="020B0604020202020204" pitchFamily="34" charset="0"/>
              <a:buChar char="•"/>
            </a:pPr>
            <a:r>
              <a:rPr lang="nb-NO" sz="2800"/>
              <a:t>Før observasjonen starter må observatøren avgjøre om situasjonen skal observeres i henhold til basale smittevernrutiner (situasjon uten kjent eller mistenkt smitte), eller om det er en situasjon med kjent eller mistenkt smitte hvor ett av de tre isoleringsregimene er gjeldende</a:t>
            </a:r>
          </a:p>
          <a:p>
            <a:pPr>
              <a:buFont typeface="Arial" panose="020B0604020202020204" pitchFamily="34" charset="0"/>
              <a:buChar char="•"/>
            </a:pPr>
            <a:endParaRPr lang="nb-NO" sz="2800"/>
          </a:p>
          <a:p>
            <a:pPr>
              <a:buFont typeface="Arial" panose="020B0604020202020204" pitchFamily="34" charset="0"/>
              <a:buChar char="•"/>
            </a:pPr>
            <a:r>
              <a:rPr lang="nb-NO" sz="2800"/>
              <a:t>For isoleringsregimene er det forhåndsdefinert hva som, i henhold til anbefalt praksis, er indikert av </a:t>
            </a:r>
            <a:r>
              <a:rPr lang="nb-NO"/>
              <a:t>verne</a:t>
            </a:r>
            <a:r>
              <a:rPr lang="nb-NO" sz="2800"/>
              <a:t>utstyr</a:t>
            </a:r>
          </a:p>
          <a:p>
            <a:pPr>
              <a:buFont typeface="Arial" panose="020B0604020202020204" pitchFamily="34" charset="0"/>
              <a:buChar char="•"/>
            </a:pPr>
            <a:r>
              <a:rPr lang="nb-NO" sz="2800"/>
              <a:t>Observatøren kan overstyre det forhåndsdefinerte </a:t>
            </a:r>
            <a:r>
              <a:rPr lang="nb-NO"/>
              <a:t>verne</a:t>
            </a:r>
            <a:r>
              <a:rPr lang="nb-NO" sz="2800"/>
              <a:t>utstyr ved å trekke fra og/eller legge til </a:t>
            </a:r>
            <a:r>
              <a:rPr lang="nb-NO"/>
              <a:t>verne</a:t>
            </a:r>
            <a:r>
              <a:rPr lang="nb-NO" sz="2800"/>
              <a:t>utstyr som observatøren mener er indikert i den spesifikke situasjonen</a:t>
            </a:r>
          </a:p>
          <a:p>
            <a:endParaRPr lang="nb-NO"/>
          </a:p>
        </p:txBody>
      </p:sp>
    </p:spTree>
    <p:extLst>
      <p:ext uri="{BB962C8B-B14F-4D97-AF65-F5344CB8AC3E}">
        <p14:creationId xmlns:p14="http://schemas.microsoft.com/office/powerpoint/2010/main" val="20678940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p:txBody>
          <a:bodyPr/>
          <a:lstStyle/>
          <a:p>
            <a:r>
              <a:rPr lang="nb-NO" b="1"/>
              <a:t>Modul 4 fortsetter</a:t>
            </a:r>
          </a:p>
        </p:txBody>
      </p:sp>
      <p:sp>
        <p:nvSpPr>
          <p:cNvPr id="4" name="Plassholder for tekst 3">
            <a:extLst>
              <a:ext uri="{FF2B5EF4-FFF2-40B4-BE49-F238E27FC236}">
                <a16:creationId xmlns:a16="http://schemas.microsoft.com/office/drawing/2014/main" id="{B3AA150A-806C-FA80-DC27-26CD29B466B8}"/>
              </a:ext>
            </a:extLst>
          </p:cNvPr>
          <p:cNvSpPr>
            <a:spLocks noGrp="1"/>
          </p:cNvSpPr>
          <p:nvPr>
            <p:ph type="body" sz="quarter" idx="11"/>
          </p:nvPr>
        </p:nvSpPr>
        <p:spPr/>
        <p:txBody>
          <a:bodyPr vert="horz" lIns="0" tIns="0" rIns="0" bIns="0" rtlCol="0" anchor="t">
            <a:normAutofit/>
          </a:bodyPr>
          <a:lstStyle/>
          <a:p>
            <a:r>
              <a:rPr lang="nb-NO" sz="2750">
                <a:ea typeface="Calibri"/>
                <a:cs typeface="Calibri"/>
              </a:rPr>
              <a:t>Basale smittevernrutiner</a:t>
            </a:r>
          </a:p>
          <a:p>
            <a:endParaRPr lang="nb-NO">
              <a:ea typeface="Calibri"/>
              <a:cs typeface="Calibri"/>
            </a:endParaRPr>
          </a:p>
          <a:p>
            <a:pPr marL="269875" indent="-269875">
              <a:buFont typeface="Arial" panose="020B0604020202020204" pitchFamily="34" charset="0"/>
              <a:buChar char="•"/>
            </a:pPr>
            <a:endParaRPr lang="nb-NO">
              <a:ea typeface="Calibri"/>
              <a:cs typeface="Calibri"/>
            </a:endParaRPr>
          </a:p>
          <a:p>
            <a:pPr marL="269875" indent="-269875">
              <a:buFont typeface="Arial" panose="020B0604020202020204" pitchFamily="34" charset="0"/>
              <a:buChar char="•"/>
            </a:pPr>
            <a:endParaRPr lang="nb-NO">
              <a:ea typeface="Calibri"/>
              <a:cs typeface="Calibri"/>
            </a:endParaRPr>
          </a:p>
        </p:txBody>
      </p:sp>
      <p:sp>
        <p:nvSpPr>
          <p:cNvPr id="3" name="Plassholder for tekst 2">
            <a:extLst>
              <a:ext uri="{FF2B5EF4-FFF2-40B4-BE49-F238E27FC236}">
                <a16:creationId xmlns:a16="http://schemas.microsoft.com/office/drawing/2014/main" id="{54076A7C-E59F-49C7-81F3-C17303101312}"/>
              </a:ext>
            </a:extLst>
          </p:cNvPr>
          <p:cNvSpPr>
            <a:spLocks noGrp="1"/>
          </p:cNvSpPr>
          <p:nvPr>
            <p:ph type="body" sz="quarter" idx="10"/>
          </p:nvPr>
        </p:nvSpPr>
        <p:spPr>
          <a:xfrm>
            <a:off x="659224" y="2106118"/>
            <a:ext cx="7853711" cy="2813975"/>
          </a:xfrm>
        </p:spPr>
        <p:txBody>
          <a:bodyPr vert="horz" wrap="square" lIns="0" tIns="0" rIns="0" bIns="0" rtlCol="0" anchor="t">
            <a:spAutoFit/>
          </a:bodyPr>
          <a:lstStyle/>
          <a:p>
            <a:pPr marL="269875" indent="-269875">
              <a:buFont typeface="Arial" panose="020B0604020202020204" pitchFamily="34" charset="0"/>
              <a:buChar char="•"/>
            </a:pPr>
            <a:r>
              <a:rPr lang="nb-NO" sz="2400">
                <a:ea typeface="Calibri"/>
                <a:cs typeface="Calibri"/>
              </a:rPr>
              <a:t>Når basale smittevernrutiner velges, kommer det en liste over ulike typer personlig verneutstyr</a:t>
            </a:r>
            <a:endParaRPr lang="nb-NO" sz="2400"/>
          </a:p>
          <a:p>
            <a:pPr marL="269875" indent="-269875">
              <a:buFont typeface="Arial" panose="020B0604020202020204" pitchFamily="34" charset="0"/>
              <a:buChar char="•"/>
            </a:pPr>
            <a:r>
              <a:rPr lang="nb-NO" sz="2400">
                <a:ea typeface="Calibri"/>
                <a:cs typeface="Calibri"/>
              </a:rPr>
              <a:t>Velg hva som er indikert i den aktuelle situasjonen ved å sette en hake ved indikert utstyr</a:t>
            </a:r>
            <a:endParaRPr lang="nb-NO" sz="2400"/>
          </a:p>
          <a:p>
            <a:pPr marL="269875" indent="-269875">
              <a:buFont typeface="Arial" panose="020B0604020202020204" pitchFamily="34" charset="0"/>
              <a:buChar char="•"/>
            </a:pPr>
            <a:r>
              <a:rPr lang="nb-NO" sz="2400">
                <a:ea typeface="Calibri"/>
                <a:cs typeface="Calibri"/>
              </a:rPr>
              <a:t>Start observasjonen</a:t>
            </a:r>
          </a:p>
          <a:p>
            <a:endParaRPr lang="nb-NO" sz="2400"/>
          </a:p>
        </p:txBody>
      </p:sp>
      <p:pic>
        <p:nvPicPr>
          <p:cNvPr id="6" name="Bilde 5">
            <a:extLst>
              <a:ext uri="{FF2B5EF4-FFF2-40B4-BE49-F238E27FC236}">
                <a16:creationId xmlns:a16="http://schemas.microsoft.com/office/drawing/2014/main" id="{5B30E364-C1A1-468C-A2AE-149C85D687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0544" y="1287664"/>
            <a:ext cx="3063985" cy="5570336"/>
          </a:xfrm>
          <a:prstGeom prst="rect">
            <a:avLst/>
          </a:prstGeom>
        </p:spPr>
      </p:pic>
    </p:spTree>
    <p:extLst>
      <p:ext uri="{BB962C8B-B14F-4D97-AF65-F5344CB8AC3E}">
        <p14:creationId xmlns:p14="http://schemas.microsoft.com/office/powerpoint/2010/main" val="1398228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347E95-D02F-64D8-E9F0-60123DD07B16}"/>
              </a:ext>
            </a:extLst>
          </p:cNvPr>
          <p:cNvSpPr>
            <a:spLocks noGrp="1"/>
          </p:cNvSpPr>
          <p:nvPr>
            <p:ph type="title"/>
          </p:nvPr>
        </p:nvSpPr>
        <p:spPr/>
        <p:txBody>
          <a:bodyPr/>
          <a:lstStyle/>
          <a:p>
            <a:r>
              <a:rPr lang="nb-NO" b="1"/>
              <a:t>Modul 4 fortsetter</a:t>
            </a:r>
          </a:p>
        </p:txBody>
      </p:sp>
      <p:sp>
        <p:nvSpPr>
          <p:cNvPr id="6" name="Plassholder for tekst 5">
            <a:extLst>
              <a:ext uri="{FF2B5EF4-FFF2-40B4-BE49-F238E27FC236}">
                <a16:creationId xmlns:a16="http://schemas.microsoft.com/office/drawing/2014/main" id="{A3884BB8-C1A0-71F4-16BD-904BDDC2675D}"/>
              </a:ext>
            </a:extLst>
          </p:cNvPr>
          <p:cNvSpPr>
            <a:spLocks noGrp="1"/>
          </p:cNvSpPr>
          <p:nvPr>
            <p:ph type="body" sz="quarter" idx="11"/>
          </p:nvPr>
        </p:nvSpPr>
        <p:spPr>
          <a:xfrm>
            <a:off x="659224" y="1363702"/>
            <a:ext cx="10858500" cy="846514"/>
          </a:xfrm>
        </p:spPr>
        <p:txBody>
          <a:bodyPr/>
          <a:lstStyle/>
          <a:p>
            <a:r>
              <a:rPr lang="nb-NO" sz="2750">
                <a:ea typeface="Calibri"/>
                <a:cs typeface="Calibri"/>
              </a:rPr>
              <a:t>Observasjon i henhold til et isoleringsregime</a:t>
            </a:r>
          </a:p>
          <a:p>
            <a:endParaRPr lang="nb-NO"/>
          </a:p>
        </p:txBody>
      </p:sp>
      <p:sp>
        <p:nvSpPr>
          <p:cNvPr id="3" name="Plassholder for tekst 2">
            <a:extLst>
              <a:ext uri="{FF2B5EF4-FFF2-40B4-BE49-F238E27FC236}">
                <a16:creationId xmlns:a16="http://schemas.microsoft.com/office/drawing/2014/main" id="{F6A9F901-7B2C-99A8-9B5A-85612A4AA420}"/>
              </a:ext>
            </a:extLst>
          </p:cNvPr>
          <p:cNvSpPr>
            <a:spLocks noGrp="1"/>
          </p:cNvSpPr>
          <p:nvPr>
            <p:ph type="body" sz="quarter" idx="10"/>
          </p:nvPr>
        </p:nvSpPr>
        <p:spPr>
          <a:xfrm>
            <a:off x="659224" y="2106118"/>
            <a:ext cx="8124168" cy="3738844"/>
          </a:xfrm>
        </p:spPr>
        <p:txBody>
          <a:bodyPr vert="horz" wrap="square" lIns="0" tIns="0" rIns="0" bIns="0" rtlCol="0" anchor="t">
            <a:spAutoFit/>
          </a:bodyPr>
          <a:lstStyle/>
          <a:p>
            <a:pPr>
              <a:buFont typeface="Arial" panose="020B0604020202020204" pitchFamily="34" charset="0"/>
              <a:buChar char="•"/>
            </a:pPr>
            <a:r>
              <a:rPr lang="nb-NO" sz="2400">
                <a:ea typeface="Calibri"/>
                <a:cs typeface="Calibri"/>
              </a:rPr>
              <a:t>Dersom man velger å observere etter et isoleringsregime (kontakt-, dråpe-, eller luft-) vil det være forhåndsregistrerte valg i henhold til gjeldende anbefalinger for det aktuelle isoleringsregimet. </a:t>
            </a:r>
          </a:p>
          <a:p>
            <a:pPr>
              <a:buFont typeface="Arial" panose="020B0604020202020204" pitchFamily="34" charset="0"/>
              <a:buChar char="•"/>
            </a:pPr>
            <a:r>
              <a:rPr lang="nb-NO" sz="2400">
                <a:ea typeface="Calibri"/>
                <a:cs typeface="Calibri"/>
              </a:rPr>
              <a:t>Listen kan tilpasses ved å endre avkryssingen</a:t>
            </a:r>
          </a:p>
          <a:p>
            <a:pPr marL="0" indent="0">
              <a:buNone/>
            </a:pPr>
            <a:endParaRPr lang="nb-NO" sz="2400">
              <a:ea typeface="Calibri"/>
              <a:cs typeface="Calibri"/>
            </a:endParaRPr>
          </a:p>
          <a:p>
            <a:pPr>
              <a:buFont typeface="Arial" panose="020B0604020202020204" pitchFamily="34" charset="0"/>
              <a:buChar char="•"/>
            </a:pPr>
            <a:r>
              <a:rPr lang="nb-NO" sz="2400">
                <a:ea typeface="Calibri"/>
                <a:cs typeface="Calibri"/>
              </a:rPr>
              <a:t>Start observasjonen</a:t>
            </a:r>
          </a:p>
          <a:p>
            <a:endParaRPr lang="nb-NO" sz="2400"/>
          </a:p>
        </p:txBody>
      </p:sp>
      <p:pic>
        <p:nvPicPr>
          <p:cNvPr id="5" name="Bilde 5">
            <a:extLst>
              <a:ext uri="{FF2B5EF4-FFF2-40B4-BE49-F238E27FC236}">
                <a16:creationId xmlns:a16="http://schemas.microsoft.com/office/drawing/2014/main" id="{DF098D5A-D4E3-8C57-13DF-582D4660BC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2393" y="1473692"/>
            <a:ext cx="2407213" cy="4958003"/>
          </a:xfrm>
          <a:prstGeom prst="rect">
            <a:avLst/>
          </a:prstGeom>
        </p:spPr>
      </p:pic>
    </p:spTree>
    <p:extLst>
      <p:ext uri="{BB962C8B-B14F-4D97-AF65-F5344CB8AC3E}">
        <p14:creationId xmlns:p14="http://schemas.microsoft.com/office/powerpoint/2010/main" val="18439620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347E95-D02F-64D8-E9F0-60123DD07B16}"/>
              </a:ext>
            </a:extLst>
          </p:cNvPr>
          <p:cNvSpPr>
            <a:spLocks noGrp="1"/>
          </p:cNvSpPr>
          <p:nvPr>
            <p:ph type="title"/>
          </p:nvPr>
        </p:nvSpPr>
        <p:spPr/>
        <p:txBody>
          <a:bodyPr/>
          <a:lstStyle/>
          <a:p>
            <a:r>
              <a:rPr lang="nb-NO" b="1"/>
              <a:t>Modul 4 fortsetter</a:t>
            </a:r>
          </a:p>
        </p:txBody>
      </p:sp>
      <p:sp>
        <p:nvSpPr>
          <p:cNvPr id="5" name="Plassholder for tekst 4">
            <a:extLst>
              <a:ext uri="{FF2B5EF4-FFF2-40B4-BE49-F238E27FC236}">
                <a16:creationId xmlns:a16="http://schemas.microsoft.com/office/drawing/2014/main" id="{F0A63D6E-F207-AE49-10BB-262F2F272CD1}"/>
              </a:ext>
            </a:extLst>
          </p:cNvPr>
          <p:cNvSpPr>
            <a:spLocks noGrp="1"/>
          </p:cNvSpPr>
          <p:nvPr>
            <p:ph type="body" sz="quarter" idx="11"/>
          </p:nvPr>
        </p:nvSpPr>
        <p:spPr>
          <a:xfrm>
            <a:off x="659224" y="1363702"/>
            <a:ext cx="10858500" cy="846514"/>
          </a:xfrm>
        </p:spPr>
        <p:txBody>
          <a:bodyPr/>
          <a:lstStyle/>
          <a:p>
            <a:r>
              <a:rPr lang="nb-NO" sz="2750">
                <a:ea typeface="Calibri"/>
                <a:cs typeface="Calibri"/>
              </a:rPr>
              <a:t>Indikert utstyr oppe, ikke indikert nede</a:t>
            </a:r>
          </a:p>
          <a:p>
            <a:endParaRPr lang="nb-NO"/>
          </a:p>
        </p:txBody>
      </p:sp>
      <p:sp>
        <p:nvSpPr>
          <p:cNvPr id="3" name="Plassholder for tekst 2">
            <a:extLst>
              <a:ext uri="{FF2B5EF4-FFF2-40B4-BE49-F238E27FC236}">
                <a16:creationId xmlns:a16="http://schemas.microsoft.com/office/drawing/2014/main" id="{F6A9F901-7B2C-99A8-9B5A-85612A4AA420}"/>
              </a:ext>
            </a:extLst>
          </p:cNvPr>
          <p:cNvSpPr>
            <a:spLocks noGrp="1"/>
          </p:cNvSpPr>
          <p:nvPr>
            <p:ph type="body" sz="quarter" idx="10"/>
          </p:nvPr>
        </p:nvSpPr>
        <p:spPr>
          <a:xfrm>
            <a:off x="659224" y="2106118"/>
            <a:ext cx="7666968" cy="3188245"/>
          </a:xfrm>
        </p:spPr>
        <p:txBody>
          <a:bodyPr vert="horz" wrap="square" lIns="0" tIns="0" rIns="0" bIns="0" rtlCol="0" anchor="t">
            <a:spAutoFit/>
          </a:bodyPr>
          <a:lstStyle/>
          <a:p>
            <a:pPr>
              <a:buFont typeface="Arial" panose="020B0604020202020204" pitchFamily="34" charset="0"/>
              <a:buChar char="•"/>
            </a:pPr>
            <a:r>
              <a:rPr lang="nb-NO" sz="2400">
                <a:ea typeface="Calibri"/>
                <a:cs typeface="Calibri"/>
              </a:rPr>
              <a:t>Når observasjon har startet kommer observasjonskortet opp</a:t>
            </a:r>
          </a:p>
          <a:p>
            <a:pPr>
              <a:buFont typeface="Arial" panose="020B0604020202020204" pitchFamily="34" charset="0"/>
              <a:buChar char="•"/>
            </a:pPr>
            <a:r>
              <a:rPr lang="nb-NO" sz="2400">
                <a:ea typeface="Calibri"/>
                <a:cs typeface="Calibri"/>
              </a:rPr>
              <a:t>Utstyr som er indikert er plassert i øverste boks, mens utstyr som ikke er indikert er plassert i nederste boks</a:t>
            </a:r>
          </a:p>
          <a:p>
            <a:pPr>
              <a:buFont typeface="Arial" panose="020B0604020202020204" pitchFamily="34" charset="0"/>
              <a:buChar char="•"/>
            </a:pPr>
            <a:r>
              <a:rPr lang="nb-NO" sz="2400">
                <a:ea typeface="Calibri"/>
                <a:cs typeface="Calibri"/>
              </a:rPr>
              <a:t>Om observatøren endre mening om hva som er indikert kan utstyrsgrupper dras fra den ene boksen til den andre</a:t>
            </a:r>
          </a:p>
          <a:p>
            <a:endParaRPr lang="nb-NO" sz="2400"/>
          </a:p>
        </p:txBody>
      </p:sp>
      <p:pic>
        <p:nvPicPr>
          <p:cNvPr id="6" name="Bilde 5">
            <a:extLst>
              <a:ext uri="{FF2B5EF4-FFF2-40B4-BE49-F238E27FC236}">
                <a16:creationId xmlns:a16="http://schemas.microsoft.com/office/drawing/2014/main" id="{D2B36B7B-DC50-4130-94DB-D2F673A660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65897" y="1205319"/>
            <a:ext cx="2514970" cy="5008260"/>
          </a:xfrm>
          <a:prstGeom prst="rect">
            <a:avLst/>
          </a:prstGeom>
        </p:spPr>
      </p:pic>
      <p:cxnSp>
        <p:nvCxnSpPr>
          <p:cNvPr id="13" name="Rett pilkobling 12">
            <a:extLst>
              <a:ext uri="{FF2B5EF4-FFF2-40B4-BE49-F238E27FC236}">
                <a16:creationId xmlns:a16="http://schemas.microsoft.com/office/drawing/2014/main" id="{667860BE-FD35-4D32-9778-F1AF8955358C}"/>
              </a:ext>
            </a:extLst>
          </p:cNvPr>
          <p:cNvCxnSpPr/>
          <p:nvPr/>
        </p:nvCxnSpPr>
        <p:spPr>
          <a:xfrm>
            <a:off x="10567447" y="3987538"/>
            <a:ext cx="0" cy="433536"/>
          </a:xfrm>
          <a:prstGeom prst="straightConnector1">
            <a:avLst/>
          </a:prstGeom>
          <a:ln w="15875">
            <a:solidFill>
              <a:srgbClr val="F3786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04AEB5A9-8659-4812-ABBD-CD3D875AE2A1}"/>
              </a:ext>
            </a:extLst>
          </p:cNvPr>
          <p:cNvSpPr/>
          <p:nvPr/>
        </p:nvSpPr>
        <p:spPr>
          <a:xfrm>
            <a:off x="8959519" y="2819757"/>
            <a:ext cx="825424" cy="169683"/>
          </a:xfrm>
          <a:prstGeom prst="ellipse">
            <a:avLst/>
          </a:prstGeom>
          <a:noFill/>
          <a:ln w="158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525BCEF3-D859-48C9-B461-02DE1ED46BAE}"/>
              </a:ext>
            </a:extLst>
          </p:cNvPr>
          <p:cNvSpPr/>
          <p:nvPr/>
        </p:nvSpPr>
        <p:spPr>
          <a:xfrm>
            <a:off x="9059459" y="4127056"/>
            <a:ext cx="825424" cy="169683"/>
          </a:xfrm>
          <a:prstGeom prst="ellipse">
            <a:avLst/>
          </a:prstGeom>
          <a:noFill/>
          <a:ln w="158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20918236"/>
      </p:ext>
    </p:extLst>
  </p:cSld>
  <p:clrMapOvr>
    <a:masterClrMapping/>
  </p:clrMapOvr>
</p:sld>
</file>

<file path=ppt/theme/theme1.xml><?xml version="1.0" encoding="utf-8"?>
<a:theme xmlns:a="http://schemas.openxmlformats.org/drawingml/2006/main" name="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5627FC42-59DF-4551-BB05-36D74CEB3923}" vid="{D2BD3721-571A-472D-971E-1F5FB3EF39C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40A9F4FE906B43A3562F5CF7359A8B" ma:contentTypeVersion="15" ma:contentTypeDescription="Create a new document." ma:contentTypeScope="" ma:versionID="169f0dfe5e2a85621a1e427acaaefed4">
  <xsd:schema xmlns:xsd="http://www.w3.org/2001/XMLSchema" xmlns:xs="http://www.w3.org/2001/XMLSchema" xmlns:p="http://schemas.microsoft.com/office/2006/metadata/properties" xmlns:ns2="f5db6a02-c68b-4d24-adb7-354dd1c2592b" xmlns:ns3="31aae31f-6aa6-4a37-b3b9-c0b1f42a9666" targetNamespace="http://schemas.microsoft.com/office/2006/metadata/properties" ma:root="true" ma:fieldsID="282c8d30abeffb1be0833af5f476888a" ns2:_="" ns3:_="">
    <xsd:import namespace="f5db6a02-c68b-4d24-adb7-354dd1c2592b"/>
    <xsd:import namespace="31aae31f-6aa6-4a37-b3b9-c0b1f42a96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b6a02-c68b-4d24-adb7-354dd1c25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aae31f-6aa6-4a37-b3b9-c0b1f42a966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8c6769b-b026-42f4-b6a3-27f5ce6c3c2b}" ma:internalName="TaxCatchAll" ma:showField="CatchAllData" ma:web="31aae31f-6aa6-4a37-b3b9-c0b1f42a966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db6a02-c68b-4d24-adb7-354dd1c2592b">
      <Terms xmlns="http://schemas.microsoft.com/office/infopath/2007/PartnerControls"/>
    </lcf76f155ced4ddcb4097134ff3c332f>
    <TaxCatchAll xmlns="31aae31f-6aa6-4a37-b3b9-c0b1f42a966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8D7C2B-A5BA-4E1A-A1E6-855454603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b6a02-c68b-4d24-adb7-354dd1c2592b"/>
    <ds:schemaRef ds:uri="31aae31f-6aa6-4a37-b3b9-c0b1f42a9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AEADB7-E3AD-46B7-AA21-B5023B583EE7}">
  <ds:schemaRefs>
    <ds:schemaRef ds:uri="http://purl.org/dc/elements/1.1/"/>
    <ds:schemaRef ds:uri="31aae31f-6aa6-4a37-b3b9-c0b1f42a9666"/>
    <ds:schemaRef ds:uri="http://purl.org/dc/dcmitype/"/>
    <ds:schemaRef ds:uri="http://schemas.microsoft.com/office/infopath/2007/PartnerControls"/>
    <ds:schemaRef ds:uri="f5db6a02-c68b-4d24-adb7-354dd1c2592b"/>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557068-32CB-4A75-BA58-9F3C0FB7C795}">
  <ds:schemaRefs>
    <ds:schemaRef ds:uri="http://schemas.microsoft.com/sharepoint/v3/contenttype/forms"/>
  </ds:schemaRefs>
</ds:datastoreItem>
</file>

<file path=docMetadata/LabelInfo.xml><?xml version="1.0" encoding="utf-8"?>
<clbl:labelList xmlns:clbl="http://schemas.microsoft.com/office/2020/mipLabelMetadata">
  <clbl:label id="{54475f80-1baa-4ea9-9185-c0de5cc603fe}" enabled="0" method="" siteId="{54475f80-1baa-4ea9-9185-c0de5cc603fe}" removed="1"/>
</clbl:labelList>
</file>

<file path=docProps/app.xml><?xml version="1.0" encoding="utf-8"?>
<Properties xmlns="http://schemas.openxmlformats.org/officeDocument/2006/extended-properties" xmlns:vt="http://schemas.openxmlformats.org/officeDocument/2006/docPropsVTypes">
  <Template>Mal-FHI-2024</Template>
  <TotalTime>0</TotalTime>
  <Words>7178</Words>
  <Application>Microsoft Office PowerPoint</Application>
  <PresentationFormat>Widescreen</PresentationFormat>
  <Paragraphs>731</Paragraphs>
  <Slides>108</Slides>
  <Notes>9</Notes>
  <HiddenSlides>0</HiddenSlides>
  <MMClips>1</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108</vt:i4>
      </vt:variant>
    </vt:vector>
  </HeadingPairs>
  <TitlesOfParts>
    <vt:vector size="117" baseType="lpstr">
      <vt:lpstr>Arial</vt:lpstr>
      <vt:lpstr>Arial,Sans-Serif</vt:lpstr>
      <vt:lpstr>Brandon Text</vt:lpstr>
      <vt:lpstr>Calibri</vt:lpstr>
      <vt:lpstr>Courier New</vt:lpstr>
      <vt:lpstr>Montserrat</vt:lpstr>
      <vt:lpstr>Segoe UI</vt:lpstr>
      <vt:lpstr>Times New Roman</vt:lpstr>
      <vt:lpstr>Office-tema</vt:lpstr>
      <vt:lpstr>PowerPoint-presentasjon</vt:lpstr>
      <vt:lpstr>Program</vt:lpstr>
      <vt:lpstr>Bakgrunn</vt:lpstr>
      <vt:lpstr>Hensikt</vt:lpstr>
      <vt:lpstr>PowerPoint-presentasjon</vt:lpstr>
      <vt:lpstr>Kort introduksjon</vt:lpstr>
      <vt:lpstr>Kort oppsummert om NOST</vt:lpstr>
      <vt:lpstr>Struktur i løsningen</vt:lpstr>
      <vt:lpstr>Etikk og personvern</vt:lpstr>
      <vt:lpstr>Etiske vurderinger</vt:lpstr>
      <vt:lpstr>Etiske vurderinger </vt:lpstr>
      <vt:lpstr>PowerPoint-presentasjon</vt:lpstr>
      <vt:lpstr>WHOs modell for håndhygiene</vt:lpstr>
      <vt:lpstr>PowerPoint-presentasjon</vt:lpstr>
      <vt:lpstr>PowerPoint-presentasjon</vt:lpstr>
      <vt:lpstr>Konseptet «My 5 moments»</vt:lpstr>
      <vt:lpstr>Pasientsonen</vt:lpstr>
      <vt:lpstr>Helsetjenesteområdet</vt:lpstr>
      <vt:lpstr>Håndhygiene til rett tid</vt:lpstr>
      <vt:lpstr>Indikasjon 1 - Før kontakt  med pasient eller pasientens omgivelser</vt:lpstr>
      <vt:lpstr>Indikasjon 2- Før rene og aseptiske prosedyrer</vt:lpstr>
      <vt:lpstr>Indikasjon 3 – Etter kontakt med kroppsvæsker</vt:lpstr>
      <vt:lpstr>Indikasjon 4 – Etter kontakt med pasienten eller gjenstander i pasientsonen</vt:lpstr>
      <vt:lpstr>Modellen for håndhygiene</vt:lpstr>
      <vt:lpstr>Det er i tillegg viktig å utføre håndhygiene: </vt:lpstr>
      <vt:lpstr>Hva skal ikke registreres?</vt:lpstr>
      <vt:lpstr>PowerPoint-presentasjon</vt:lpstr>
      <vt:lpstr>Observasjon av håndhygiene og bruk av hansker</vt:lpstr>
      <vt:lpstr>Rene lager, skap og lignende</vt:lpstr>
      <vt:lpstr>Definer pasientsonen</vt:lpstr>
      <vt:lpstr>Indikasjon 1 – før pasient/pasientsonen</vt:lpstr>
      <vt:lpstr>Indikasjon 1 fortsetter</vt:lpstr>
      <vt:lpstr>Indikasjon 2 – ren/aseptisk </vt:lpstr>
      <vt:lpstr>Indikasjon 2 fortsetter</vt:lpstr>
      <vt:lpstr>Indikasjon 2 fortsetter</vt:lpstr>
      <vt:lpstr>Indikasjon 2 fortsetter</vt:lpstr>
      <vt:lpstr>Indikasjon 2 fortsetter</vt:lpstr>
      <vt:lpstr>Indikasjon 3 – etter kroppsvæsker</vt:lpstr>
      <vt:lpstr>Indikasjon 3 fortsetter</vt:lpstr>
      <vt:lpstr>Indikasjon 3 fortsetter</vt:lpstr>
      <vt:lpstr>Indikasjon 4 – etter pasient/pasientsonen</vt:lpstr>
      <vt:lpstr>Indikasjon 4 fortsetter</vt:lpstr>
      <vt:lpstr>Langtidsinstitusjoner</vt:lpstr>
      <vt:lpstr>PowerPoint-presentasjon</vt:lpstr>
      <vt:lpstr>Begrepene</vt:lpstr>
      <vt:lpstr>NOST – gjennomgang av løsningen</vt:lpstr>
      <vt:lpstr>Innledning</vt:lpstr>
      <vt:lpstr>Opprettelse av brukere og innlogging​</vt:lpstr>
      <vt:lpstr>PowerPoint-presentasjon</vt:lpstr>
      <vt:lpstr>Begreper</vt:lpstr>
      <vt:lpstr>Antall observasjoner per helsepersonell</vt:lpstr>
      <vt:lpstr>Observasjoner pr observatør per tertial</vt:lpstr>
      <vt:lpstr>PowerPoint-presentasjon</vt:lpstr>
      <vt:lpstr>Hvordan komme i gang</vt:lpstr>
      <vt:lpstr>Modul 1 – 4 indikasjoner</vt:lpstr>
      <vt:lpstr>Modul 1 </vt:lpstr>
      <vt:lpstr>Modul 1</vt:lpstr>
      <vt:lpstr>Modul 1</vt:lpstr>
      <vt:lpstr>Modul 1</vt:lpstr>
      <vt:lpstr>Modul 1</vt:lpstr>
      <vt:lpstr>Modul 1</vt:lpstr>
      <vt:lpstr>Modul 1</vt:lpstr>
      <vt:lpstr>Modul 1</vt:lpstr>
      <vt:lpstr>Begrepene</vt:lpstr>
      <vt:lpstr>PowerPoint-presentasjon</vt:lpstr>
      <vt:lpstr>Hovedmeny</vt:lpstr>
      <vt:lpstr>Hvordan avslutte en sesjon</vt:lpstr>
      <vt:lpstr>Se og redigere observasjoner </vt:lpstr>
      <vt:lpstr>Se og redigere observasjoner</vt:lpstr>
      <vt:lpstr>Oversikt over resultater fra en sesjon</vt:lpstr>
      <vt:lpstr>Oversikt over resultater fra en sesjon</vt:lpstr>
      <vt:lpstr>Hvordan dele data med koordinator</vt:lpstr>
      <vt:lpstr>Hvordan dele data med koordinator </vt:lpstr>
      <vt:lpstr>Oversikt over sendte seksjoner</vt:lpstr>
      <vt:lpstr>Legge NOST til som snarvei på telefonen</vt:lpstr>
      <vt:lpstr>Håndbok for NOST</vt:lpstr>
      <vt:lpstr>PowerPoint-presentasjon</vt:lpstr>
      <vt:lpstr>Begrepene</vt:lpstr>
      <vt:lpstr>PowerPoint-presentasjon</vt:lpstr>
      <vt:lpstr>Plan for morgendagen</vt:lpstr>
      <vt:lpstr>PowerPoint-presentasjon</vt:lpstr>
      <vt:lpstr>Begrepene</vt:lpstr>
      <vt:lpstr>PowerPoint-presentasjon</vt:lpstr>
      <vt:lpstr>Modul 2 - Smykker, klokker og negler</vt:lpstr>
      <vt:lpstr>Modul 2 fortsetter</vt:lpstr>
      <vt:lpstr>Modul 2 fortsetter</vt:lpstr>
      <vt:lpstr>PowerPoint-presentasjon</vt:lpstr>
      <vt:lpstr>Modul 3: Hansker</vt:lpstr>
      <vt:lpstr>Modul 3 fortsetter</vt:lpstr>
      <vt:lpstr>Modul 3 fortsetter</vt:lpstr>
      <vt:lpstr>Modul 3 fortsetter</vt:lpstr>
      <vt:lpstr>Modul 3 fortsetter</vt:lpstr>
      <vt:lpstr>Modul 3 fortsetter</vt:lpstr>
      <vt:lpstr>Modul 3 fortsetter</vt:lpstr>
      <vt:lpstr>Modul 4 - Verneutstyr </vt:lpstr>
      <vt:lpstr>Modul 4 fortsetter</vt:lpstr>
      <vt:lpstr>Modul 4 fortsetter</vt:lpstr>
      <vt:lpstr>Modul 4 fortsetter</vt:lpstr>
      <vt:lpstr>Modul 4 fortsetter</vt:lpstr>
      <vt:lpstr>Modul 4 fortsetter</vt:lpstr>
      <vt:lpstr>Modul 4 fortsetter</vt:lpstr>
      <vt:lpstr>Modul 4 fortsetter</vt:lpstr>
      <vt:lpstr>PowerPoint-presentasjon</vt:lpstr>
      <vt:lpstr>Administrasjonsgrensesnittet</vt:lpstr>
      <vt:lpstr>Koordinators oppgaver</vt:lpstr>
      <vt:lpstr>Koordinators oppgaver fortsetter </vt:lpstr>
      <vt:lpstr>Koordinators oppgaver fortsetter</vt:lpstr>
      <vt:lpstr>Gratulerer – dere er klare til å “NOSTe” Norge!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Pia Cathrin Kristiansen</dc:creator>
  <cp:lastModifiedBy>Sara Martine Berge</cp:lastModifiedBy>
  <cp:revision>268</cp:revision>
  <dcterms:created xsi:type="dcterms:W3CDTF">2024-05-24T11:54:42Z</dcterms:created>
  <dcterms:modified xsi:type="dcterms:W3CDTF">2025-10-09T13:12:15Z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0x010100A640A9F4FE906B43A3562F5CF7359A8B</vt:lpwstr>
  </property>
  <property fmtid="{D5CDD505-2E9C-101B-9397-08002B2CF9AE}" pid="3" name="TaxKeyword">
    <vt:lpwstr/>
  </property>
  <property fmtid="{D5CDD505-2E9C-101B-9397-08002B2CF9AE}" pid="4" name="MediaServiceImageTags">
    <vt:lpwstr/>
  </property>
  <property fmtid="{D5CDD505-2E9C-101B-9397-08002B2CF9AE}" pid="5" name="FHI_Topic">
    <vt:lpwstr>1;#Grafikk/design|abd6547c-3db3-4774-9a58-34d089437463;#2;#Foto/video|2d93bb1a-c6b1-4388-9016-7231accce0b7;#3;#Kommunikasjon|dd9224db-6926-4d09-8bf4-12359b890369</vt:lpwstr>
  </property>
</Properties>
</file>