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370" r:id="rId5"/>
    <p:sldId id="411" r:id="rId6"/>
    <p:sldId id="376" r:id="rId7"/>
    <p:sldId id="406" r:id="rId8"/>
    <p:sldId id="445" r:id="rId9"/>
    <p:sldId id="433" r:id="rId10"/>
    <p:sldId id="412" r:id="rId11"/>
    <p:sldId id="414" r:id="rId12"/>
    <p:sldId id="415" r:id="rId13"/>
    <p:sldId id="381" r:id="rId14"/>
    <p:sldId id="432" r:id="rId15"/>
    <p:sldId id="428" r:id="rId16"/>
    <p:sldId id="336" r:id="rId17"/>
    <p:sldId id="338" r:id="rId18"/>
    <p:sldId id="339" r:id="rId19"/>
    <p:sldId id="436" r:id="rId20"/>
    <p:sldId id="437" r:id="rId21"/>
    <p:sldId id="438" r:id="rId22"/>
    <p:sldId id="359" r:id="rId23"/>
    <p:sldId id="341" r:id="rId24"/>
    <p:sldId id="358" r:id="rId25"/>
    <p:sldId id="441" r:id="rId26"/>
    <p:sldId id="383" r:id="rId27"/>
    <p:sldId id="421" r:id="rId28"/>
    <p:sldId id="374" r:id="rId29"/>
    <p:sldId id="366" r:id="rId30"/>
    <p:sldId id="442" r:id="rId31"/>
    <p:sldId id="443" r:id="rId32"/>
    <p:sldId id="422" r:id="rId33"/>
    <p:sldId id="373" r:id="rId34"/>
    <p:sldId id="330" r:id="rId35"/>
    <p:sldId id="368" r:id="rId36"/>
    <p:sldId id="357" r:id="rId37"/>
    <p:sldId id="354" r:id="rId38"/>
    <p:sldId id="845" r:id="rId39"/>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ernes, Mette" initials="FM" lastIdx="3" clrIdx="0">
    <p:extLst>
      <p:ext uri="{19B8F6BF-5375-455C-9EA6-DF929625EA0E}">
        <p15:presenceInfo xmlns:p15="http://schemas.microsoft.com/office/powerpoint/2012/main" userId="S::Mette.Fagernes@fhi.no::d0bebb58-8e24-4b7d-b91b-ebb9313fbcdb" providerId="AD"/>
      </p:ext>
    </p:extLst>
  </p:cmAuthor>
  <p:cmAuthor id="2" name="Jadczak, Urszula Agnieszka" initials="JUA" lastIdx="1" clrIdx="1">
    <p:extLst>
      <p:ext uri="{19B8F6BF-5375-455C-9EA6-DF929625EA0E}">
        <p15:presenceInfo xmlns:p15="http://schemas.microsoft.com/office/powerpoint/2012/main" userId="S::UrszulaAgnieszka.Jadczak@fhi.no::7d7f875a-356a-4000-8ff9-90b5bea14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86D"/>
    <a:srgbClr val="AF544C"/>
    <a:srgbClr val="AE625C"/>
    <a:srgbClr val="E8EFF2"/>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F68E9-7830-414F-CE28-20AF36A8AFB7}" v="24" dt="2023-03-29T12:42:54.960"/>
    <p1510:client id="{DD1016C0-9CE8-487C-8EEA-571B19341226}" v="2" dt="2023-03-29T11:49:45.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92" autoAdjust="0"/>
    <p:restoredTop sz="96357" autoAdjust="0"/>
  </p:normalViewPr>
  <p:slideViewPr>
    <p:cSldViewPr snapToGrid="0">
      <p:cViewPr varScale="1">
        <p:scale>
          <a:sx n="162" d="100"/>
          <a:sy n="162" d="100"/>
        </p:scale>
        <p:origin x="6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Fagernes" userId="S::mette.fagernes@fhi.no::d0bebb58-8e24-4b7d-b91b-ebb9313fbcdb" providerId="AD" clId="Web-{5DCF68E9-7830-414F-CE28-20AF36A8AFB7}"/>
    <pc:docChg chg="modSld">
      <pc:chgData name="Mette Fagernes" userId="S::mette.fagernes@fhi.no::d0bebb58-8e24-4b7d-b91b-ebb9313fbcdb" providerId="AD" clId="Web-{5DCF68E9-7830-414F-CE28-20AF36A8AFB7}" dt="2023-03-29T12:42:50.335" v="8" actId="20577"/>
      <pc:docMkLst>
        <pc:docMk/>
      </pc:docMkLst>
      <pc:sldChg chg="modSp">
        <pc:chgData name="Mette Fagernes" userId="S::mette.fagernes@fhi.no::d0bebb58-8e24-4b7d-b91b-ebb9313fbcdb" providerId="AD" clId="Web-{5DCF68E9-7830-414F-CE28-20AF36A8AFB7}" dt="2023-03-29T12:42:50.335" v="8" actId="20577"/>
        <pc:sldMkLst>
          <pc:docMk/>
          <pc:sldMk cId="485472911" sldId="370"/>
        </pc:sldMkLst>
        <pc:spChg chg="mod">
          <ac:chgData name="Mette Fagernes" userId="S::mette.fagernes@fhi.no::d0bebb58-8e24-4b7d-b91b-ebb9313fbcdb" providerId="AD" clId="Web-{5DCF68E9-7830-414F-CE28-20AF36A8AFB7}" dt="2023-03-29T12:42:50.335" v="8" actId="20577"/>
          <ac:spMkLst>
            <pc:docMk/>
            <pc:sldMk cId="485472911" sldId="370"/>
            <ac:spMk id="6" creationId="{D9960F4D-111B-40E3-96BB-83D8FB134006}"/>
          </ac:spMkLst>
        </pc:spChg>
        <pc:spChg chg="mod">
          <ac:chgData name="Mette Fagernes" userId="S::mette.fagernes@fhi.no::d0bebb58-8e24-4b7d-b91b-ebb9313fbcdb" providerId="AD" clId="Web-{5DCF68E9-7830-414F-CE28-20AF36A8AFB7}" dt="2023-03-29T12:42:43.679" v="6" actId="20577"/>
          <ac:spMkLst>
            <pc:docMk/>
            <pc:sldMk cId="485472911" sldId="370"/>
            <ac:spMk id="9" creationId="{4A3B9D5E-3410-470F-AC1E-750D16144BA1}"/>
          </ac:spMkLst>
        </pc:spChg>
      </pc:sldChg>
    </pc:docChg>
  </pc:docChgLst>
  <pc:docChgLst>
    <pc:chgData name="Mette Fagernes" userId="d0bebb58-8e24-4b7d-b91b-ebb9313fbcdb" providerId="ADAL" clId="{DD1016C0-9CE8-487C-8EEA-571B19341226}"/>
    <pc:docChg chg="modSld sldOrd">
      <pc:chgData name="Mette Fagernes" userId="d0bebb58-8e24-4b7d-b91b-ebb9313fbcdb" providerId="ADAL" clId="{DD1016C0-9CE8-487C-8EEA-571B19341226}" dt="2023-03-29T11:49:49.030" v="5"/>
      <pc:docMkLst>
        <pc:docMk/>
      </pc:docMkLst>
      <pc:sldChg chg="ord">
        <pc:chgData name="Mette Fagernes" userId="d0bebb58-8e24-4b7d-b91b-ebb9313fbcdb" providerId="ADAL" clId="{DD1016C0-9CE8-487C-8EEA-571B19341226}" dt="2023-03-29T11:49:49.030" v="5"/>
        <pc:sldMkLst>
          <pc:docMk/>
          <pc:sldMk cId="3991851836" sldId="357"/>
        </pc:sldMkLst>
      </pc:sldChg>
      <pc:sldChg chg="modSp mod">
        <pc:chgData name="Mette Fagernes" userId="d0bebb58-8e24-4b7d-b91b-ebb9313fbcdb" providerId="ADAL" clId="{DD1016C0-9CE8-487C-8EEA-571B19341226}" dt="2023-03-29T11:45:54.321" v="3" actId="20577"/>
        <pc:sldMkLst>
          <pc:docMk/>
          <pc:sldMk cId="3908385927" sldId="376"/>
        </pc:sldMkLst>
        <pc:spChg chg="mod">
          <ac:chgData name="Mette Fagernes" userId="d0bebb58-8e24-4b7d-b91b-ebb9313fbcdb" providerId="ADAL" clId="{DD1016C0-9CE8-487C-8EEA-571B19341226}" dt="2023-03-29T11:45:54.321" v="3" actId="20577"/>
          <ac:spMkLst>
            <pc:docMk/>
            <pc:sldMk cId="3908385927" sldId="376"/>
            <ac:spMk id="4" creationId="{0CADF815-E261-83FB-4475-BDE131D0E4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29.03.2023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321486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41558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218315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143603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339560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220429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35</a:t>
            </a:fld>
            <a:endParaRPr lang="nb-NO"/>
          </a:p>
        </p:txBody>
      </p:sp>
    </p:spTree>
    <p:extLst>
      <p:ext uri="{BB962C8B-B14F-4D97-AF65-F5344CB8AC3E}">
        <p14:creationId xmlns:p14="http://schemas.microsoft.com/office/powerpoint/2010/main" val="2189488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0" name="Rectangle 9"/>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Rectangle 10"/>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a:stretch>
            <a:fillRect/>
          </a:stretch>
        </p:blipFill>
        <p:spPr>
          <a:xfrm>
            <a:off x="60474" y="6570569"/>
            <a:ext cx="1537219" cy="223365"/>
          </a:xfrm>
          <a:prstGeom prst="rect">
            <a:avLst/>
          </a:prstGeom>
        </p:spPr>
      </p:pic>
      <p:cxnSp>
        <p:nvCxnSpPr>
          <p:cNvPr id="8" name="Straight Connector 7"/>
          <p:cNvCxnSpPr/>
          <p:nvPr/>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Rectangle 12"/>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a:stretch>
            <a:fillRect/>
          </a:stretch>
        </p:blipFill>
        <p:spPr>
          <a:xfrm>
            <a:off x="60474" y="6570569"/>
            <a:ext cx="1537219" cy="223365"/>
          </a:xfrm>
          <a:prstGeom prst="rect">
            <a:avLst/>
          </a:prstGeom>
        </p:spPr>
      </p:pic>
      <p:cxnSp>
        <p:nvCxnSpPr>
          <p:cNvPr id="15" name="Straight Connector 14"/>
          <p:cNvCxnSpPr/>
          <p:nvPr userDrawn="1"/>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06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 id="2147483683" r:id="rId19"/>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1"/>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1"/>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1"/>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1"/>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1"/>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hi.no/nettpub/nost/nytt-om-nost/nytt-om-nost/?term=&amp;h=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hyperlink" Target="https://www.fhi.no/nettpub/nost/beskrivelse-av-den-tekniske-losningen/administrasjonsgrensesnittet/?term=&amp;h=1" TargetMode="External"/><Relationship Id="rId7" Type="http://schemas.openxmlformats.org/officeDocument/2006/relationships/hyperlink" Target="https://www.fhi.no/sv/forebygging-i-helsetjenesten/handhygiene/" TargetMode="External"/><Relationship Id="rId2" Type="http://schemas.openxmlformats.org/officeDocument/2006/relationships/hyperlink" Target="https://www.fhi.no/nettpub/nost/" TargetMode="External"/><Relationship Id="rId1" Type="http://schemas.openxmlformats.org/officeDocument/2006/relationships/slideLayout" Target="../slideLayouts/slideLayout7.xml"/><Relationship Id="rId6" Type="http://schemas.openxmlformats.org/officeDocument/2006/relationships/hyperlink" Target="https://www.fhi.no/sys/nytt/?blockId=83577&amp;ownerPage=45561&amp;language=no" TargetMode="External"/><Relationship Id="rId5" Type="http://schemas.openxmlformats.org/officeDocument/2006/relationships/hyperlink" Target="https://www.fhi.no/sv/forebygging-i-helsetjenesten/handhygiene/film-pres/" TargetMode="External"/><Relationship Id="rId4" Type="http://schemas.openxmlformats.org/officeDocument/2006/relationships/hyperlink" Target="https://www.fhi.no/nettpub/handhygien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nost@fhi.n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hi.no/nettpub/nost/manual-for-observasjon-av-handhygiene/nasjonal-mal-for-observasjon/?term=&amp;h=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hi.no/nettpub/nost/nytt-om-nost/nytt-om-nost/?term=&amp;h=1" TargetMode="External"/><Relationship Id="rId2" Type="http://schemas.openxmlformats.org/officeDocument/2006/relationships/hyperlink" Target="https://nost.fhi.no/" TargetMode="External"/><Relationship Id="rId1" Type="http://schemas.openxmlformats.org/officeDocument/2006/relationships/slideLayout" Target="../slideLayouts/slideLayout7.xml"/><Relationship Id="rId5" Type="http://schemas.openxmlformats.org/officeDocument/2006/relationships/hyperlink" Target="https://www.fhi.no/nettpub/nost/beskrivelse-av-den-tekniske-losningen/administrasjonsgrensesnittet/" TargetMode="External"/><Relationship Id="rId4" Type="http://schemas.openxmlformats.org/officeDocument/2006/relationships/hyperlink" Target="https://admin-nost.fhi.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4A9AD410-B832-4952-B734-6A001D48E39E}"/>
              </a:ext>
            </a:extLst>
          </p:cNvPr>
          <p:cNvSpPr>
            <a:spLocks noGrp="1"/>
          </p:cNvSpPr>
          <p:nvPr>
            <p:ph type="body" sz="quarter" idx="13"/>
          </p:nvPr>
        </p:nvSpPr>
        <p:spPr/>
        <p:txBody>
          <a:bodyPr/>
          <a:lstStyle/>
          <a:p>
            <a:pPr algn="r"/>
            <a:r>
              <a:rPr lang="nb-NO" dirty="0"/>
              <a:t>	</a:t>
            </a:r>
          </a:p>
        </p:txBody>
      </p:sp>
      <p:sp>
        <p:nvSpPr>
          <p:cNvPr id="8" name="Plassholder for tekst 7">
            <a:extLst>
              <a:ext uri="{FF2B5EF4-FFF2-40B4-BE49-F238E27FC236}">
                <a16:creationId xmlns:a16="http://schemas.microsoft.com/office/drawing/2014/main" id="{F76785BA-71C0-44BE-BBBD-59CA6DE88DBE}"/>
              </a:ext>
            </a:extLst>
          </p:cNvPr>
          <p:cNvSpPr>
            <a:spLocks noGrp="1"/>
          </p:cNvSpPr>
          <p:nvPr>
            <p:ph type="body" sz="quarter" idx="14"/>
          </p:nvPr>
        </p:nvSpPr>
        <p:spPr>
          <a:xfrm>
            <a:off x="1120141" y="2505670"/>
            <a:ext cx="10378484" cy="1600438"/>
          </a:xfrm>
        </p:spPr>
        <p:txBody>
          <a:bodyPr/>
          <a:lstStyle/>
          <a:p>
            <a:pPr algn="r"/>
            <a:r>
              <a:rPr lang="nb-NO" sz="6000" dirty="0">
                <a:solidFill>
                  <a:schemeClr val="accent4"/>
                </a:solidFill>
              </a:rPr>
              <a:t>NOST</a:t>
            </a:r>
            <a:r>
              <a:rPr lang="nb-NO" sz="4400" dirty="0"/>
              <a:t> - Nasjonalt verktøy for observasjon av smitteforebyggende tiltak i helsetjenesten </a:t>
            </a:r>
          </a:p>
        </p:txBody>
      </p:sp>
      <p:sp>
        <p:nvSpPr>
          <p:cNvPr id="9" name="Plassholder for tekst 8">
            <a:extLst>
              <a:ext uri="{FF2B5EF4-FFF2-40B4-BE49-F238E27FC236}">
                <a16:creationId xmlns:a16="http://schemas.microsoft.com/office/drawing/2014/main" id="{4A3B9D5E-3410-470F-AC1E-750D16144BA1}"/>
              </a:ext>
            </a:extLst>
          </p:cNvPr>
          <p:cNvSpPr>
            <a:spLocks noGrp="1"/>
          </p:cNvSpPr>
          <p:nvPr>
            <p:ph type="body" sz="quarter" idx="15"/>
          </p:nvPr>
        </p:nvSpPr>
        <p:spPr>
          <a:xfrm>
            <a:off x="2548891" y="4561945"/>
            <a:ext cx="8949734" cy="615553"/>
          </a:xfrm>
        </p:spPr>
        <p:txBody>
          <a:bodyPr vert="horz" lIns="0" tIns="0" rIns="0" bIns="0" rtlCol="0" anchor="t">
            <a:spAutoFit/>
          </a:bodyPr>
          <a:lstStyle/>
          <a:p>
            <a:pPr algn="r"/>
            <a:r>
              <a:rPr lang="nb-NO" sz="4000" dirty="0">
                <a:cs typeface="Calibri"/>
              </a:rPr>
              <a:t>Modul 1: 4 Indikasjoner </a:t>
            </a:r>
            <a:endParaRPr lang="nb-NO" sz="4000" dirty="0"/>
          </a:p>
        </p:txBody>
      </p:sp>
      <p:sp>
        <p:nvSpPr>
          <p:cNvPr id="6" name="Plassholder for tekst 2">
            <a:extLst>
              <a:ext uri="{FF2B5EF4-FFF2-40B4-BE49-F238E27FC236}">
                <a16:creationId xmlns:a16="http://schemas.microsoft.com/office/drawing/2014/main" id="{D9960F4D-111B-40E3-96BB-83D8FB134006}"/>
              </a:ext>
            </a:extLst>
          </p:cNvPr>
          <p:cNvSpPr txBox="1">
            <a:spLocks/>
          </p:cNvSpPr>
          <p:nvPr/>
        </p:nvSpPr>
        <p:spPr>
          <a:xfrm>
            <a:off x="3691498" y="5818001"/>
            <a:ext cx="7807127" cy="246221"/>
          </a:xfrm>
          <a:prstGeom prst="rect">
            <a:avLst/>
          </a:prstGeom>
        </p:spPr>
        <p:txBody>
          <a:bodyPr vert="horz"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01" kern="1200">
                <a:solidFill>
                  <a:schemeClr val="bg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b-NO" sz="1600" b="1" dirty="0">
                <a:ea typeface="+mn-lt"/>
                <a:cs typeface="+mn-lt"/>
              </a:rPr>
              <a:t>Mars 2023</a:t>
            </a:r>
          </a:p>
        </p:txBody>
      </p:sp>
    </p:spTree>
    <p:extLst>
      <p:ext uri="{BB962C8B-B14F-4D97-AF65-F5344CB8AC3E}">
        <p14:creationId xmlns:p14="http://schemas.microsoft.com/office/powerpoint/2010/main" val="48547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EAEC5B-F341-49E0-BCA6-55045A1F6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707" y="666627"/>
            <a:ext cx="2992448" cy="598489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42AC2ED6-E93B-4F3D-A600-C24E10F74DAB}"/>
              </a:ext>
            </a:extLst>
          </p:cNvPr>
          <p:cNvSpPr>
            <a:spLocks noGrp="1"/>
          </p:cNvSpPr>
          <p:nvPr>
            <p:ph type="title"/>
          </p:nvPr>
        </p:nvSpPr>
        <p:spPr/>
        <p:txBody>
          <a:bodyPr/>
          <a:lstStyle/>
          <a:p>
            <a:r>
              <a:rPr lang="nb-NO" sz="4650" b="1" dirty="0"/>
              <a:t>Hvordan observere forts.</a:t>
            </a:r>
            <a:endParaRPr lang="nb-NO" dirty="0"/>
          </a:p>
        </p:txBody>
      </p:sp>
      <p:sp>
        <p:nvSpPr>
          <p:cNvPr id="3" name="Plassholder for tekst 2">
            <a:extLst>
              <a:ext uri="{FF2B5EF4-FFF2-40B4-BE49-F238E27FC236}">
                <a16:creationId xmlns:a16="http://schemas.microsoft.com/office/drawing/2014/main" id="{BDC71E9C-599C-496F-A270-F9B47B876272}"/>
              </a:ext>
            </a:extLst>
          </p:cNvPr>
          <p:cNvSpPr>
            <a:spLocks noGrp="1"/>
          </p:cNvSpPr>
          <p:nvPr>
            <p:ph type="body" sz="quarter" idx="11"/>
          </p:nvPr>
        </p:nvSpPr>
        <p:spPr/>
        <p:txBody>
          <a:bodyPr/>
          <a:lstStyle/>
          <a:p>
            <a:r>
              <a:rPr lang="nb-NO" dirty="0"/>
              <a:t>Begreper</a:t>
            </a:r>
          </a:p>
        </p:txBody>
      </p:sp>
      <p:sp>
        <p:nvSpPr>
          <p:cNvPr id="4" name="Plassholder for tekst 3">
            <a:extLst>
              <a:ext uri="{FF2B5EF4-FFF2-40B4-BE49-F238E27FC236}">
                <a16:creationId xmlns:a16="http://schemas.microsoft.com/office/drawing/2014/main" id="{0E069422-6960-4C36-8387-A27BDF94E3CC}"/>
              </a:ext>
            </a:extLst>
          </p:cNvPr>
          <p:cNvSpPr>
            <a:spLocks noGrp="1"/>
          </p:cNvSpPr>
          <p:nvPr>
            <p:ph type="body" sz="quarter" idx="13"/>
          </p:nvPr>
        </p:nvSpPr>
        <p:spPr>
          <a:xfrm>
            <a:off x="1015339" y="1809636"/>
            <a:ext cx="7374059" cy="3063231"/>
          </a:xfrm>
        </p:spPr>
        <p:txBody>
          <a:bodyPr>
            <a:normAutofit/>
          </a:bodyPr>
          <a:lstStyle/>
          <a:p>
            <a:pPr>
              <a:buFont typeface="Arial" panose="020B0604020202020204" pitchFamily="34" charset="0"/>
              <a:buChar char="•"/>
            </a:pPr>
            <a:r>
              <a:rPr lang="nb-NO" sz="2000" dirty="0">
                <a:cs typeface="Calibri"/>
              </a:rPr>
              <a:t>Begrepet «Sesjon» benyttes om en samling observasjoner ved samme avdeling gjennomført i en sammenhengende tidsperiode (ofte 20-30 minutter).</a:t>
            </a:r>
          </a:p>
          <a:p>
            <a:pPr>
              <a:buFont typeface="Arial" panose="020B0604020202020204" pitchFamily="34" charset="0"/>
              <a:buChar char="•"/>
            </a:pPr>
            <a:r>
              <a:rPr lang="nb-NO" sz="2000" dirty="0">
                <a:cs typeface="Calibri"/>
              </a:rPr>
              <a:t>Begrepet «Kort» benyttes om firkanten hvor alle registreringer knyttet til en enkeltobservasjon føres opp. Når kortet lagres (ved å dras til høyre) tømmes det. Man kan da starte å registrere neste observasjon, av samme person eller et annen observasjonsobjekt .</a:t>
            </a:r>
          </a:p>
          <a:p>
            <a:pPr>
              <a:buFont typeface="Arial" panose="020B0604020202020204" pitchFamily="34" charset="0"/>
              <a:buChar char="•"/>
            </a:pPr>
            <a:endParaRPr lang="nb-NO" sz="2400" dirty="0">
              <a:cs typeface="Calibri"/>
            </a:endParaRPr>
          </a:p>
          <a:p>
            <a:pPr algn="l" rtl="0" fontAlgn="base">
              <a:buFont typeface="Arial" panose="020B0604020202020204" pitchFamily="34" charset="0"/>
              <a:buChar char="•"/>
            </a:pPr>
            <a:endParaRPr lang="nb-NO" dirty="0"/>
          </a:p>
        </p:txBody>
      </p:sp>
      <p:sp>
        <p:nvSpPr>
          <p:cNvPr id="6" name="Rektangel: avrundede hjørner 5">
            <a:extLst>
              <a:ext uri="{FF2B5EF4-FFF2-40B4-BE49-F238E27FC236}">
                <a16:creationId xmlns:a16="http://schemas.microsoft.com/office/drawing/2014/main" id="{37DE330E-842E-41E0-957A-AA45380DC08A}"/>
              </a:ext>
            </a:extLst>
          </p:cNvPr>
          <p:cNvSpPr/>
          <p:nvPr/>
        </p:nvSpPr>
        <p:spPr>
          <a:xfrm>
            <a:off x="8839200" y="2495426"/>
            <a:ext cx="2337462" cy="2706301"/>
          </a:xfrm>
          <a:prstGeom prst="roundRect">
            <a:avLst/>
          </a:prstGeom>
          <a:noFill/>
          <a:ln w="539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2043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AC2ED6-E93B-4F3D-A600-C24E10F74DAB}"/>
              </a:ext>
            </a:extLst>
          </p:cNvPr>
          <p:cNvSpPr>
            <a:spLocks noGrp="1"/>
          </p:cNvSpPr>
          <p:nvPr>
            <p:ph type="title"/>
          </p:nvPr>
        </p:nvSpPr>
        <p:spPr/>
        <p:txBody>
          <a:bodyPr/>
          <a:lstStyle/>
          <a:p>
            <a:r>
              <a:rPr lang="nb-NO" sz="4650" b="1" dirty="0"/>
              <a:t>Hvordan observere forts.</a:t>
            </a:r>
            <a:endParaRPr lang="nb-NO" dirty="0"/>
          </a:p>
        </p:txBody>
      </p:sp>
      <p:sp>
        <p:nvSpPr>
          <p:cNvPr id="3" name="Plassholder for tekst 2">
            <a:extLst>
              <a:ext uri="{FF2B5EF4-FFF2-40B4-BE49-F238E27FC236}">
                <a16:creationId xmlns:a16="http://schemas.microsoft.com/office/drawing/2014/main" id="{BDC71E9C-599C-496F-A270-F9B47B876272}"/>
              </a:ext>
            </a:extLst>
          </p:cNvPr>
          <p:cNvSpPr>
            <a:spLocks noGrp="1"/>
          </p:cNvSpPr>
          <p:nvPr>
            <p:ph type="body" sz="quarter" idx="11"/>
          </p:nvPr>
        </p:nvSpPr>
        <p:spPr/>
        <p:txBody>
          <a:bodyPr/>
          <a:lstStyle/>
          <a:p>
            <a:r>
              <a:rPr lang="nb-NO" dirty="0"/>
              <a:t>Begreper</a:t>
            </a:r>
          </a:p>
        </p:txBody>
      </p:sp>
      <p:sp>
        <p:nvSpPr>
          <p:cNvPr id="4" name="Plassholder for tekst 3">
            <a:extLst>
              <a:ext uri="{FF2B5EF4-FFF2-40B4-BE49-F238E27FC236}">
                <a16:creationId xmlns:a16="http://schemas.microsoft.com/office/drawing/2014/main" id="{0E069422-6960-4C36-8387-A27BDF94E3CC}"/>
              </a:ext>
            </a:extLst>
          </p:cNvPr>
          <p:cNvSpPr>
            <a:spLocks noGrp="1"/>
          </p:cNvSpPr>
          <p:nvPr>
            <p:ph type="body" sz="quarter" idx="13"/>
          </p:nvPr>
        </p:nvSpPr>
        <p:spPr>
          <a:xfrm>
            <a:off x="1015339" y="1809635"/>
            <a:ext cx="7374059" cy="4396485"/>
          </a:xfrm>
        </p:spPr>
        <p:txBody>
          <a:bodyPr>
            <a:normAutofit/>
          </a:bodyPr>
          <a:lstStyle/>
          <a:p>
            <a:pPr>
              <a:buFont typeface="Arial" panose="020B0604020202020204" pitchFamily="34" charset="0"/>
              <a:buChar char="•"/>
            </a:pPr>
            <a:r>
              <a:rPr lang="nb-NO" sz="2000" dirty="0"/>
              <a:t>«Indikasjon» benyttes i modellen for håndhygiene for de fire tidspunktene hvor håndhygiene er anbefalt  i en pasientsituasjon – før kontakt med pasienten eller pasientens omgivelser (pasientsonen), før rene/aseptiske oppgaver, etter kontakt med kroppsvæsker, og etter kontakt med pasient eller pasientens omgivelser.</a:t>
            </a:r>
          </a:p>
          <a:p>
            <a:pPr>
              <a:buFont typeface="Arial" panose="020B0604020202020204" pitchFamily="34" charset="0"/>
              <a:buChar char="•"/>
            </a:pPr>
            <a:r>
              <a:rPr lang="nb-NO" sz="2000" dirty="0"/>
              <a:t>«Anledning» benyttes om en situasjon hvor det er en flere indikasjoner for håndhygiene tilstede og det derfor er anbefalt å utføre håndhygiene.</a:t>
            </a:r>
          </a:p>
          <a:p>
            <a:pPr>
              <a:buFont typeface="Arial" panose="020B0604020202020204" pitchFamily="34" charset="0"/>
              <a:buChar char="•"/>
            </a:pPr>
            <a:r>
              <a:rPr lang="nb-NO" sz="2000" dirty="0"/>
              <a:t>En anledninger = ett observasjonskort. </a:t>
            </a:r>
          </a:p>
          <a:p>
            <a:pPr>
              <a:buFont typeface="Arial" panose="020B0604020202020204" pitchFamily="34" charset="0"/>
              <a:buChar char="•"/>
            </a:pPr>
            <a:endParaRPr lang="nb-NO" sz="2400" dirty="0">
              <a:cs typeface="Calibri"/>
            </a:endParaRPr>
          </a:p>
          <a:p>
            <a:pPr algn="l" rtl="0" fontAlgn="base">
              <a:buFont typeface="Arial" panose="020B0604020202020204" pitchFamily="34" charset="0"/>
              <a:buChar char="•"/>
            </a:pPr>
            <a:endParaRPr lang="nb-NO" dirty="0"/>
          </a:p>
        </p:txBody>
      </p:sp>
      <p:pic>
        <p:nvPicPr>
          <p:cNvPr id="7" name="Bilde 6">
            <a:extLst>
              <a:ext uri="{FF2B5EF4-FFF2-40B4-BE49-F238E27FC236}">
                <a16:creationId xmlns:a16="http://schemas.microsoft.com/office/drawing/2014/main" id="{37A57783-E587-438F-99D0-AA7A2963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5917" y="1575323"/>
            <a:ext cx="3585011" cy="5071056"/>
          </a:xfrm>
          <a:prstGeom prst="rect">
            <a:avLst/>
          </a:prstGeom>
        </p:spPr>
      </p:pic>
    </p:spTree>
    <p:extLst>
      <p:ext uri="{BB962C8B-B14F-4D97-AF65-F5344CB8AC3E}">
        <p14:creationId xmlns:p14="http://schemas.microsoft.com/office/powerpoint/2010/main" val="245543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916719" y="2065898"/>
            <a:ext cx="8698621" cy="4052995"/>
          </a:xfrm>
        </p:spPr>
        <p:txBody>
          <a:bodyPr>
            <a:normAutofit/>
          </a:bodyPr>
          <a:lstStyle/>
          <a:p>
            <a:pPr>
              <a:buFont typeface="Arial" panose="020B0604020202020204" pitchFamily="34" charset="0"/>
              <a:buChar char="•"/>
            </a:pPr>
            <a:r>
              <a:rPr lang="nb-NO" sz="2400" dirty="0"/>
              <a:t>Det fylles ut ett kort per observasjon per observasjonsobjekt, dvs. for hver gang det er en anledning for håndhygiene. </a:t>
            </a:r>
          </a:p>
          <a:p>
            <a:pPr>
              <a:buFont typeface="Arial" panose="020B0604020202020204" pitchFamily="34" charset="0"/>
              <a:buChar char="•"/>
            </a:pPr>
            <a:r>
              <a:rPr lang="nb-NO" sz="2400" dirty="0">
                <a:solidFill>
                  <a:srgbClr val="000000"/>
                </a:solidFill>
                <a:latin typeface="Calibri" panose="020F0502020204030204" pitchFamily="34" charset="0"/>
              </a:rPr>
              <a:t>M</a:t>
            </a:r>
            <a:r>
              <a:rPr lang="nb-NO" sz="2400" b="0" i="0" u="none" strike="noStrike" dirty="0">
                <a:solidFill>
                  <a:srgbClr val="000000"/>
                </a:solidFill>
                <a:effectLst/>
                <a:latin typeface="Calibri" panose="020F0502020204030204" pitchFamily="34" charset="0"/>
              </a:rPr>
              <a:t>an kan observere samme helsepersonell flere ganger under samme sesjon. Det fremkommer ikke i dataene hvor mange observasjoner (lagrede kort) som er av en og samme helsepersonell.</a:t>
            </a:r>
            <a:r>
              <a:rPr lang="nb-NO" sz="2400" dirty="0"/>
              <a:t> </a:t>
            </a:r>
          </a:p>
          <a:p>
            <a:pPr marL="0" indent="0">
              <a:buNone/>
            </a:pPr>
            <a:endParaRPr lang="nb-NO" dirty="0"/>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9080649" cy="846642"/>
          </a:xfrm>
        </p:spPr>
        <p:txBody>
          <a:bodyPr/>
          <a:lstStyle/>
          <a:p>
            <a:r>
              <a:rPr lang="nb-NO" dirty="0"/>
              <a:t>Ett kort for å registrere en person per situasjon (observasjon)</a:t>
            </a:r>
          </a:p>
        </p:txBody>
      </p:sp>
    </p:spTree>
    <p:extLst>
      <p:ext uri="{BB962C8B-B14F-4D97-AF65-F5344CB8AC3E}">
        <p14:creationId xmlns:p14="http://schemas.microsoft.com/office/powerpoint/2010/main" val="428526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EEDF1-B1B4-4B9B-992B-D3157E3D4398}"/>
              </a:ext>
            </a:extLst>
          </p:cNvPr>
          <p:cNvSpPr>
            <a:spLocks noGrp="1"/>
          </p:cNvSpPr>
          <p:nvPr>
            <p:ph type="title"/>
          </p:nvPr>
        </p:nvSpPr>
        <p:spPr>
          <a:xfrm>
            <a:off x="838200" y="494098"/>
            <a:ext cx="10795527" cy="644151"/>
          </a:xfrm>
        </p:spPr>
        <p:txBody>
          <a:bodyPr/>
          <a:lstStyle/>
          <a:p>
            <a:r>
              <a:rPr lang="nb-NO" b="1" dirty="0"/>
              <a:t>Hvordan observere forts.</a:t>
            </a:r>
          </a:p>
        </p:txBody>
      </p:sp>
      <p:sp>
        <p:nvSpPr>
          <p:cNvPr id="4" name="Plassholder for tekst 3">
            <a:extLst>
              <a:ext uri="{FF2B5EF4-FFF2-40B4-BE49-F238E27FC236}">
                <a16:creationId xmlns:a16="http://schemas.microsoft.com/office/drawing/2014/main" id="{9B074470-5D34-48CD-AE2F-537DDB83F266}"/>
              </a:ext>
            </a:extLst>
          </p:cNvPr>
          <p:cNvSpPr>
            <a:spLocks noGrp="1"/>
          </p:cNvSpPr>
          <p:nvPr>
            <p:ph type="body" sz="quarter" idx="13"/>
          </p:nvPr>
        </p:nvSpPr>
        <p:spPr>
          <a:xfrm>
            <a:off x="804839" y="1969445"/>
            <a:ext cx="6583513" cy="4179269"/>
          </a:xfrm>
        </p:spPr>
        <p:txBody>
          <a:bodyPr vert="horz" lIns="0" tIns="0" rIns="0" bIns="0" rtlCol="0" anchor="t">
            <a:normAutofit/>
          </a:bodyPr>
          <a:lstStyle/>
          <a:p>
            <a:pPr marL="0" indent="0">
              <a:buNone/>
            </a:pPr>
            <a:r>
              <a:rPr lang="nb-NO" sz="2000" dirty="0"/>
              <a:t>Før du kan starte å observere må du:</a:t>
            </a:r>
          </a:p>
          <a:p>
            <a:pPr marL="784225" lvl="1" indent="-514350">
              <a:buFont typeface="+mj-lt"/>
              <a:buAutoNum type="arabicPeriod"/>
            </a:pPr>
            <a:r>
              <a:rPr lang="nb-NO" dirty="0"/>
              <a:t>Velge institusjon (om du er registrert ved flere)</a:t>
            </a:r>
            <a:endParaRPr lang="nb-NO" dirty="0">
              <a:cs typeface="Calibri" panose="020F0502020204030204"/>
            </a:endParaRPr>
          </a:p>
          <a:p>
            <a:pPr marL="784225" lvl="1" indent="-514350">
              <a:buFont typeface="+mj-lt"/>
              <a:buAutoNum type="arabicPeriod"/>
            </a:pPr>
            <a:r>
              <a:rPr lang="nb-NO" dirty="0"/>
              <a:t>Velge avdeling (om du er registrert ved flere)</a:t>
            </a:r>
            <a:endParaRPr lang="nb-NO" dirty="0">
              <a:cs typeface="Calibri" panose="020F0502020204030204"/>
            </a:endParaRPr>
          </a:p>
          <a:p>
            <a:pPr marL="784225" lvl="1" indent="-514350">
              <a:buFont typeface="+mj-lt"/>
              <a:buAutoNum type="arabicPeriod"/>
            </a:pPr>
            <a:r>
              <a:rPr lang="nb-NO" dirty="0"/>
              <a:t>Velge modulen «4 Indikasjoner»</a:t>
            </a:r>
            <a:endParaRPr lang="nb-NO" dirty="0">
              <a:cs typeface="Calibri"/>
            </a:endParaRPr>
          </a:p>
          <a:p>
            <a:pPr marL="784225" lvl="1" indent="-514350">
              <a:buFont typeface="+mj-lt"/>
              <a:buAutoNum type="arabicPeriod"/>
            </a:pPr>
            <a:r>
              <a:rPr lang="nb-NO" dirty="0"/>
              <a:t>Velge profesjon(er) du ønsker å observere (dette kan enkelt endres underveis)</a:t>
            </a:r>
            <a:endParaRPr lang="nb-NO" dirty="0">
              <a:cs typeface="Calibri" panose="020F0502020204030204"/>
            </a:endParaRPr>
          </a:p>
          <a:p>
            <a:pPr marL="269875" lvl="1" indent="0">
              <a:buNone/>
            </a:pPr>
            <a:endParaRPr lang="nb-NO" dirty="0">
              <a:cs typeface="Calibri" panose="020F0502020204030204"/>
            </a:endParaRPr>
          </a:p>
          <a:p>
            <a:pPr marL="269875" lvl="1" indent="0">
              <a:buNone/>
            </a:pPr>
            <a:r>
              <a:rPr lang="nb-NO" dirty="0"/>
              <a:t>Klikk på «Start observasjon».</a:t>
            </a:r>
            <a:endParaRPr lang="nb-NO" dirty="0">
              <a:cs typeface="Calibri" panose="020F0502020204030204"/>
            </a:endParaRPr>
          </a:p>
          <a:p>
            <a:pPr marL="269875" lvl="1" indent="0">
              <a:buNone/>
            </a:pPr>
            <a:endParaRPr lang="nb-NO" dirty="0">
              <a:cs typeface="Calibri" panose="020F0502020204030204"/>
            </a:endParaRPr>
          </a:p>
          <a:p>
            <a:pPr marL="269875" lvl="1" indent="0">
              <a:buNone/>
            </a:pPr>
            <a:r>
              <a:rPr lang="nb-NO" dirty="0"/>
              <a:t>Du får ikke startet observasjon før både institusjon, avdeling, aktivitet og profesjon er valgt.</a:t>
            </a:r>
            <a:endParaRPr lang="nb-NO" dirty="0">
              <a:cs typeface="Calibri" panose="020F0502020204030204"/>
            </a:endParaRPr>
          </a:p>
          <a:p>
            <a:pPr marL="269875" lvl="1" indent="0">
              <a:buNone/>
            </a:pPr>
            <a:endParaRPr lang="nb-NO" sz="2400" dirty="0">
              <a:cs typeface="Calibri" panose="020F0502020204030204"/>
            </a:endParaRPr>
          </a:p>
          <a:p>
            <a:pPr marL="0" indent="0">
              <a:buNone/>
            </a:pPr>
            <a:endParaRPr lang="nb-NO" sz="2400" dirty="0"/>
          </a:p>
          <a:p>
            <a:pPr marL="0" indent="0">
              <a:buNone/>
            </a:pPr>
            <a:endParaRPr lang="nb-NO" dirty="0"/>
          </a:p>
        </p:txBody>
      </p:sp>
      <p:pic>
        <p:nvPicPr>
          <p:cNvPr id="16" name="Bilde 15">
            <a:extLst>
              <a:ext uri="{FF2B5EF4-FFF2-40B4-BE49-F238E27FC236}">
                <a16:creationId xmlns:a16="http://schemas.microsoft.com/office/drawing/2014/main" id="{2AD91F89-769C-F149-8B79-CF9FDF71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033" y="1474519"/>
            <a:ext cx="2562640" cy="4665051"/>
          </a:xfrm>
          <a:prstGeom prst="rect">
            <a:avLst/>
          </a:prstGeom>
        </p:spPr>
      </p:pic>
      <p:sp>
        <p:nvSpPr>
          <p:cNvPr id="7" name="Plassholder for tekst 2">
            <a:extLst>
              <a:ext uri="{FF2B5EF4-FFF2-40B4-BE49-F238E27FC236}">
                <a16:creationId xmlns:a16="http://schemas.microsoft.com/office/drawing/2014/main" id="{DD5C4D55-5660-4E32-A146-DDE881426F3A}"/>
              </a:ext>
            </a:extLst>
          </p:cNvPr>
          <p:cNvSpPr>
            <a:spLocks noGrp="1"/>
          </p:cNvSpPr>
          <p:nvPr>
            <p:ph type="body" sz="quarter" idx="11"/>
          </p:nvPr>
        </p:nvSpPr>
        <p:spPr>
          <a:xfrm>
            <a:off x="838200" y="1165154"/>
            <a:ext cx="10515600" cy="423242"/>
          </a:xfrm>
        </p:spPr>
        <p:txBody>
          <a:bodyPr/>
          <a:lstStyle/>
          <a:p>
            <a:r>
              <a:rPr lang="nb-NO" dirty="0"/>
              <a:t>Institusjon, avdeling, modul og profesjon </a:t>
            </a:r>
          </a:p>
        </p:txBody>
      </p:sp>
      <p:pic>
        <p:nvPicPr>
          <p:cNvPr id="5" name="Bilde 4">
            <a:extLst>
              <a:ext uri="{FF2B5EF4-FFF2-40B4-BE49-F238E27FC236}">
                <a16:creationId xmlns:a16="http://schemas.microsoft.com/office/drawing/2014/main" id="{1B9C3A9B-BEAB-4098-98F5-B7571BB7B94B}"/>
              </a:ext>
            </a:extLst>
          </p:cNvPr>
          <p:cNvPicPr>
            <a:picLocks noChangeAspect="1"/>
          </p:cNvPicPr>
          <p:nvPr/>
        </p:nvPicPr>
        <p:blipFill>
          <a:blip r:embed="rId4"/>
          <a:stretch>
            <a:fillRect/>
          </a:stretch>
        </p:blipFill>
        <p:spPr>
          <a:xfrm>
            <a:off x="9656014" y="1513567"/>
            <a:ext cx="2248889" cy="4528868"/>
          </a:xfrm>
          <a:prstGeom prst="rect">
            <a:avLst/>
          </a:prstGeom>
        </p:spPr>
      </p:pic>
    </p:spTree>
    <p:extLst>
      <p:ext uri="{BB962C8B-B14F-4D97-AF65-F5344CB8AC3E}">
        <p14:creationId xmlns:p14="http://schemas.microsoft.com/office/powerpoint/2010/main" val="151609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851085-319C-42DA-8A2D-4C212B5BF319}"/>
              </a:ext>
            </a:extLst>
          </p:cNvPr>
          <p:cNvSpPr>
            <a:spLocks noGrp="1"/>
          </p:cNvSpPr>
          <p:nvPr>
            <p:ph type="title"/>
          </p:nvPr>
        </p:nvSpPr>
        <p:spPr/>
        <p:txBody>
          <a:bodyPr/>
          <a:lstStyle/>
          <a:p>
            <a:r>
              <a:rPr lang="nb-NO" sz="4650" b="1" dirty="0"/>
              <a:t>Hvordan observere forts.</a:t>
            </a:r>
          </a:p>
        </p:txBody>
      </p:sp>
      <p:sp>
        <p:nvSpPr>
          <p:cNvPr id="4" name="Plassholder for tekst 3">
            <a:extLst>
              <a:ext uri="{FF2B5EF4-FFF2-40B4-BE49-F238E27FC236}">
                <a16:creationId xmlns:a16="http://schemas.microsoft.com/office/drawing/2014/main" id="{371D0086-5F19-492D-A384-A77437A9E420}"/>
              </a:ext>
            </a:extLst>
          </p:cNvPr>
          <p:cNvSpPr>
            <a:spLocks noGrp="1"/>
          </p:cNvSpPr>
          <p:nvPr>
            <p:ph type="body" sz="quarter" idx="13"/>
          </p:nvPr>
        </p:nvSpPr>
        <p:spPr>
          <a:xfrm>
            <a:off x="988897" y="2158457"/>
            <a:ext cx="8241029" cy="3691890"/>
          </a:xfrm>
        </p:spPr>
        <p:txBody>
          <a:bodyPr vert="horz" lIns="0" tIns="0" rIns="0" bIns="0" rtlCol="0" anchor="t">
            <a:normAutofit/>
          </a:bodyPr>
          <a:lstStyle/>
          <a:p>
            <a:pPr marL="0" indent="0">
              <a:buNone/>
            </a:pPr>
            <a:r>
              <a:rPr lang="nb-NO" sz="2000" dirty="0"/>
              <a:t>Det er to mulige tilvalg i modulen 4 Indikasjoner: </a:t>
            </a:r>
          </a:p>
          <a:p>
            <a:pPr marL="0" indent="0">
              <a:buNone/>
            </a:pPr>
            <a:endParaRPr lang="nb-NO" sz="2000" dirty="0"/>
          </a:p>
          <a:p>
            <a:pPr marL="457200" indent="-457200">
              <a:buFont typeface="+mj-lt"/>
              <a:buAutoNum type="arabicPeriod"/>
            </a:pPr>
            <a:r>
              <a:rPr lang="nb-NO" sz="2000" dirty="0"/>
              <a:t>Tidtaking av hvor lenge helsearbeiderne utfører håndhygiene (håndvask eller hånddesinfeksjon). Dersom tidtaking er valgt som tillegg finnes det en mulighet for å slå den av for den enkelte observasjon. </a:t>
            </a:r>
            <a:endParaRPr lang="nb-NO" sz="2000" dirty="0">
              <a:ea typeface="Calibri"/>
              <a:cs typeface="Calibri"/>
            </a:endParaRPr>
          </a:p>
          <a:p>
            <a:pPr marL="457200" indent="-457200">
              <a:buFont typeface="+mj-lt"/>
              <a:buAutoNum type="arabicPeriod"/>
            </a:pPr>
            <a:r>
              <a:rPr lang="nb-NO" sz="2000" dirty="0"/>
              <a:t>Registrering av hanskebruk når håndhygiene ikke blir utført.</a:t>
            </a:r>
            <a:endParaRPr lang="nb-NO" sz="2000" dirty="0">
              <a:ea typeface="Calibri"/>
              <a:cs typeface="Calibri"/>
            </a:endParaRPr>
          </a:p>
          <a:p>
            <a:pPr marL="0" indent="0">
              <a:buNone/>
            </a:pPr>
            <a:endParaRPr lang="nb-NO" dirty="0">
              <a:ea typeface="Calibri"/>
              <a:cs typeface="Calibri"/>
            </a:endParaRPr>
          </a:p>
          <a:p>
            <a:pPr marL="0" indent="0">
              <a:buNone/>
            </a:pPr>
            <a:endParaRPr lang="nb-NO" dirty="0">
              <a:ea typeface="Calibri"/>
              <a:cs typeface="Calibri"/>
            </a:endParaRPr>
          </a:p>
        </p:txBody>
      </p:sp>
      <p:pic>
        <p:nvPicPr>
          <p:cNvPr id="7" name="Bilde 6">
            <a:extLst>
              <a:ext uri="{FF2B5EF4-FFF2-40B4-BE49-F238E27FC236}">
                <a16:creationId xmlns:a16="http://schemas.microsoft.com/office/drawing/2014/main" id="{150B2431-AD38-1042-BDF0-A9E377B5B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363" y="919162"/>
            <a:ext cx="3111500" cy="5664200"/>
          </a:xfrm>
          <a:prstGeom prst="rect">
            <a:avLst/>
          </a:prstGeom>
        </p:spPr>
      </p:pic>
      <p:sp>
        <p:nvSpPr>
          <p:cNvPr id="5" name="Plassholder for tekst 2">
            <a:extLst>
              <a:ext uri="{FF2B5EF4-FFF2-40B4-BE49-F238E27FC236}">
                <a16:creationId xmlns:a16="http://schemas.microsoft.com/office/drawing/2014/main" id="{496D98FD-A968-4B70-B142-B8D93B7237DD}"/>
              </a:ext>
            </a:extLst>
          </p:cNvPr>
          <p:cNvSpPr>
            <a:spLocks noGrp="1"/>
          </p:cNvSpPr>
          <p:nvPr>
            <p:ph type="body" sz="quarter" idx="11"/>
          </p:nvPr>
        </p:nvSpPr>
        <p:spPr>
          <a:xfrm>
            <a:off x="1015459" y="1422300"/>
            <a:ext cx="10515600" cy="423242"/>
          </a:xfrm>
        </p:spPr>
        <p:txBody>
          <a:bodyPr/>
          <a:lstStyle/>
          <a:p>
            <a:r>
              <a:rPr lang="nb-NO" dirty="0"/>
              <a:t>Tilvalg for modulen 4 indikasjoner </a:t>
            </a:r>
          </a:p>
        </p:txBody>
      </p:sp>
      <p:sp>
        <p:nvSpPr>
          <p:cNvPr id="6" name="Ellipse 5">
            <a:extLst>
              <a:ext uri="{FF2B5EF4-FFF2-40B4-BE49-F238E27FC236}">
                <a16:creationId xmlns:a16="http://schemas.microsoft.com/office/drawing/2014/main" id="{630B4AB0-1DBB-4FD2-BC3D-3CC429155EBB}"/>
              </a:ext>
            </a:extLst>
          </p:cNvPr>
          <p:cNvSpPr/>
          <p:nvPr/>
        </p:nvSpPr>
        <p:spPr>
          <a:xfrm>
            <a:off x="9522873" y="4540908"/>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38AA7F95-CEF7-438B-8F6C-D3831680287E}"/>
              </a:ext>
            </a:extLst>
          </p:cNvPr>
          <p:cNvSpPr/>
          <p:nvPr/>
        </p:nvSpPr>
        <p:spPr>
          <a:xfrm>
            <a:off x="10918868" y="4540907"/>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5722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BA3951FC-7640-47B4-81FA-2B5C2C9BF9F4}"/>
              </a:ext>
            </a:extLst>
          </p:cNvPr>
          <p:cNvPicPr>
            <a:picLocks noChangeAspect="1"/>
          </p:cNvPicPr>
          <p:nvPr/>
        </p:nvPicPr>
        <p:blipFill>
          <a:blip r:embed="rId2"/>
          <a:stretch>
            <a:fillRect/>
          </a:stretch>
        </p:blipFill>
        <p:spPr>
          <a:xfrm>
            <a:off x="8640577" y="886070"/>
            <a:ext cx="2684926" cy="5448054"/>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997600" y="523876"/>
            <a:ext cx="10515600" cy="644097"/>
          </a:xfrm>
        </p:spPr>
        <p:txBody>
          <a:bodyPr/>
          <a:lstStyle/>
          <a:p>
            <a:r>
              <a:rPr lang="nb-NO" sz="4650" b="1" dirty="0"/>
              <a:t>Hvordan observere forts.</a:t>
            </a:r>
            <a:endParaRPr lang="nb-NO" b="1" dirty="0"/>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1"/>
          </p:nvPr>
        </p:nvSpPr>
        <p:spPr>
          <a:xfrm>
            <a:off x="997600" y="1200585"/>
            <a:ext cx="10515600" cy="423242"/>
          </a:xfrm>
        </p:spPr>
        <p:txBody>
          <a:bodyPr/>
          <a:lstStyle/>
          <a:p>
            <a:r>
              <a:rPr lang="nb-NO" dirty="0"/>
              <a:t>Hvordan registrere</a:t>
            </a:r>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3"/>
          </p:nvPr>
        </p:nvSpPr>
        <p:spPr>
          <a:xfrm>
            <a:off x="943130" y="2019824"/>
            <a:ext cx="6494880" cy="2786274"/>
          </a:xfrm>
        </p:spPr>
        <p:txBody>
          <a:bodyPr vert="horz" lIns="0" tIns="0" rIns="0" bIns="0" rtlCol="0" anchor="t">
            <a:noAutofit/>
          </a:bodyPr>
          <a:lstStyle/>
          <a:p>
            <a:pPr marL="269875" indent="-269875">
              <a:buFont typeface="Arial" panose="020B0604020202020204" pitchFamily="34" charset="0"/>
              <a:buChar char="•"/>
            </a:pPr>
            <a:r>
              <a:rPr lang="nb-NO" sz="2000" dirty="0"/>
              <a:t>Det kommer opp et kort for hver profesjon du har valgt før du startet observasjonen.</a:t>
            </a:r>
          </a:p>
          <a:p>
            <a:pPr marL="269875" indent="-269875">
              <a:buFont typeface="Arial" panose="020B0604020202020204" pitchFamily="34" charset="0"/>
              <a:buChar char="•"/>
            </a:pPr>
            <a:r>
              <a:rPr lang="nb-NO" sz="2000" dirty="0"/>
              <a:t>Du finner kortene ved å </a:t>
            </a:r>
            <a:r>
              <a:rPr lang="nb-NO" sz="2000" dirty="0" err="1"/>
              <a:t>scrolle</a:t>
            </a:r>
            <a:r>
              <a:rPr lang="nb-NO" sz="2000" dirty="0"/>
              <a:t> ned på siden.</a:t>
            </a:r>
          </a:p>
          <a:p>
            <a:pPr marL="269875" indent="-269875">
              <a:buFont typeface="Arial" panose="020B0604020202020204" pitchFamily="34" charset="0"/>
              <a:buChar char="•"/>
            </a:pPr>
            <a:r>
              <a:rPr lang="nb-NO" sz="2000" dirty="0"/>
              <a:t>Før du fyller ut et kort  - se at kortet du registrerer på har samme profesjon som personen du observerer. </a:t>
            </a:r>
          </a:p>
        </p:txBody>
      </p:sp>
      <p:sp>
        <p:nvSpPr>
          <p:cNvPr id="16" name="Ellipse 15">
            <a:extLst>
              <a:ext uri="{FF2B5EF4-FFF2-40B4-BE49-F238E27FC236}">
                <a16:creationId xmlns:a16="http://schemas.microsoft.com/office/drawing/2014/main" id="{C9016E31-250E-4E4A-B0AF-65745A162BE2}"/>
              </a:ext>
            </a:extLst>
          </p:cNvPr>
          <p:cNvSpPr/>
          <p:nvPr/>
        </p:nvSpPr>
        <p:spPr>
          <a:xfrm>
            <a:off x="9068623" y="2594121"/>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3210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DA09A22-C1F4-4E52-8F6D-7B7A86B72386}"/>
              </a:ext>
            </a:extLst>
          </p:cNvPr>
          <p:cNvPicPr>
            <a:picLocks noChangeAspect="1"/>
          </p:cNvPicPr>
          <p:nvPr/>
        </p:nvPicPr>
        <p:blipFill>
          <a:blip r:embed="rId2"/>
          <a:stretch>
            <a:fillRect/>
          </a:stretch>
        </p:blipFill>
        <p:spPr>
          <a:xfrm>
            <a:off x="8669745" y="456457"/>
            <a:ext cx="2950069" cy="5987118"/>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997600" y="432678"/>
            <a:ext cx="10515600" cy="644097"/>
          </a:xfrm>
        </p:spPr>
        <p:txBody>
          <a:bodyPr/>
          <a:lstStyle/>
          <a:p>
            <a:r>
              <a:rPr lang="nb-NO" sz="4650" b="1" dirty="0"/>
              <a:t>Hvordan observere forts.</a:t>
            </a:r>
            <a:endParaRPr lang="nb-NO" b="1" dirty="0"/>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1"/>
          </p:nvPr>
        </p:nvSpPr>
        <p:spPr>
          <a:xfrm>
            <a:off x="1027365" y="1018511"/>
            <a:ext cx="10515600" cy="423242"/>
          </a:xfrm>
        </p:spPr>
        <p:txBody>
          <a:bodyPr/>
          <a:lstStyle/>
          <a:p>
            <a:r>
              <a:rPr lang="nb-NO"/>
              <a:t>Hvordan registrere</a:t>
            </a:r>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3"/>
          </p:nvPr>
        </p:nvSpPr>
        <p:spPr>
          <a:xfrm>
            <a:off x="997600" y="1926670"/>
            <a:ext cx="6494880" cy="1388127"/>
          </a:xfrm>
        </p:spPr>
        <p:txBody>
          <a:bodyPr vert="horz" lIns="0" tIns="0" rIns="0" bIns="0" rtlCol="0" anchor="t">
            <a:noAutofit/>
          </a:bodyPr>
          <a:lstStyle/>
          <a:p>
            <a:pPr marL="269875" indent="-269875">
              <a:buFont typeface="Arial" panose="020B0604020202020204" pitchFamily="34" charset="0"/>
              <a:buChar char="•"/>
            </a:pPr>
            <a:r>
              <a:rPr lang="nb-NO" sz="2000" dirty="0"/>
              <a:t>Kryss av for observerte indikasjoner for håndhygiene (en eller flere). De valgte merkes med  hake.</a:t>
            </a:r>
            <a:endParaRPr lang="nb-NO" sz="2000" dirty="0">
              <a:cs typeface="Calibri"/>
            </a:endParaRPr>
          </a:p>
        </p:txBody>
      </p:sp>
      <p:sp>
        <p:nvSpPr>
          <p:cNvPr id="17" name="Ellipse 16">
            <a:extLst>
              <a:ext uri="{FF2B5EF4-FFF2-40B4-BE49-F238E27FC236}">
                <a16:creationId xmlns:a16="http://schemas.microsoft.com/office/drawing/2014/main" id="{AFCB8D98-58B7-412B-B848-79C6D243C76D}"/>
              </a:ext>
            </a:extLst>
          </p:cNvPr>
          <p:cNvSpPr/>
          <p:nvPr/>
        </p:nvSpPr>
        <p:spPr>
          <a:xfrm>
            <a:off x="10077548" y="3563210"/>
            <a:ext cx="520906" cy="501445"/>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8598F0ED-492C-40C4-A9F3-0E4AB4D5CFE0}"/>
              </a:ext>
            </a:extLst>
          </p:cNvPr>
          <p:cNvSpPr/>
          <p:nvPr/>
        </p:nvSpPr>
        <p:spPr>
          <a:xfrm>
            <a:off x="9156265" y="2737300"/>
            <a:ext cx="520906" cy="52504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2238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tekst, elektronikk, skjermbilde&#10;&#10;Automatisk generert beskrivelse">
            <a:extLst>
              <a:ext uri="{FF2B5EF4-FFF2-40B4-BE49-F238E27FC236}">
                <a16:creationId xmlns:a16="http://schemas.microsoft.com/office/drawing/2014/main" id="{DDDD227C-F89E-016F-6320-6295393331F7}"/>
              </a:ext>
            </a:extLst>
          </p:cNvPr>
          <p:cNvPicPr>
            <a:picLocks noChangeAspect="1"/>
          </p:cNvPicPr>
          <p:nvPr/>
        </p:nvPicPr>
        <p:blipFill>
          <a:blip r:embed="rId2"/>
          <a:stretch>
            <a:fillRect/>
          </a:stretch>
        </p:blipFill>
        <p:spPr>
          <a:xfrm>
            <a:off x="6990621" y="1441606"/>
            <a:ext cx="2158287" cy="4394597"/>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997600" y="432678"/>
            <a:ext cx="10515600" cy="644097"/>
          </a:xfrm>
        </p:spPr>
        <p:txBody>
          <a:bodyPr/>
          <a:lstStyle/>
          <a:p>
            <a:r>
              <a:rPr lang="nb-NO" sz="4650" b="1" dirty="0"/>
              <a:t>Hvordan observere forts.</a:t>
            </a:r>
            <a:endParaRPr lang="nb-NO" b="1" dirty="0"/>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1"/>
          </p:nvPr>
        </p:nvSpPr>
        <p:spPr>
          <a:xfrm>
            <a:off x="1027365" y="1018511"/>
            <a:ext cx="10515600" cy="423242"/>
          </a:xfrm>
        </p:spPr>
        <p:txBody>
          <a:bodyPr/>
          <a:lstStyle/>
          <a:p>
            <a:r>
              <a:rPr lang="nb-NO" dirty="0"/>
              <a:t>Tidtaking </a:t>
            </a:r>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3"/>
          </p:nvPr>
        </p:nvSpPr>
        <p:spPr>
          <a:xfrm>
            <a:off x="950516" y="1662608"/>
            <a:ext cx="5922232" cy="3399038"/>
          </a:xfrm>
        </p:spPr>
        <p:txBody>
          <a:bodyPr vert="horz" lIns="0" tIns="0" rIns="0" bIns="0" rtlCol="0" anchor="t">
            <a:noAutofit/>
          </a:bodyPr>
          <a:lstStyle/>
          <a:p>
            <a:pPr>
              <a:buFont typeface="Arial" panose="020B0604020202020204" pitchFamily="34" charset="0"/>
              <a:buChar char="•"/>
            </a:pPr>
            <a:r>
              <a:rPr lang="nb-NO" sz="2000" dirty="0"/>
              <a:t>Kryss av for utført aktivitet. </a:t>
            </a:r>
          </a:p>
          <a:p>
            <a:pPr>
              <a:buFont typeface="Arial" panose="020B0604020202020204" pitchFamily="34" charset="0"/>
              <a:buChar char="•"/>
            </a:pPr>
            <a:r>
              <a:rPr lang="nb-NO" sz="2000" dirty="0"/>
              <a:t>Har du valgt tidtakingen som tilvalg aktiveres dette når du trykker på ikonet. Tiden går til du trykker på ikonet igjen. Ikonet er  merket med grønn sirkel mens tiden går. Når tiden stoppes blir ikonet grønt (bilde 2).</a:t>
            </a:r>
            <a:endParaRPr lang="nb-NO" sz="2000" dirty="0">
              <a:cs typeface="Calibri"/>
            </a:endParaRPr>
          </a:p>
          <a:p>
            <a:pPr marL="269875" indent="-269875">
              <a:buFont typeface="Arial" panose="020B0604020202020204" pitchFamily="34" charset="0"/>
              <a:buChar char="•"/>
            </a:pPr>
            <a:r>
              <a:rPr lang="nb-NO" sz="2000" dirty="0"/>
              <a:t>Dersom tidtakingen blir feil kan den slås av for den aktuelle observasjonen. </a:t>
            </a:r>
          </a:p>
          <a:p>
            <a:pPr marL="269875" indent="-269875">
              <a:buFont typeface="Arial" panose="020B0604020202020204" pitchFamily="34" charset="0"/>
              <a:buChar char="•"/>
            </a:pPr>
            <a:r>
              <a:rPr lang="nb-NO" sz="2000" dirty="0"/>
              <a:t>Aktivitet kan velges og tidtaking startes også før indikasjonene er valgt.</a:t>
            </a:r>
            <a:endParaRPr lang="nb-NO" sz="2000" dirty="0">
              <a:cs typeface="Calibri"/>
            </a:endParaRPr>
          </a:p>
        </p:txBody>
      </p:sp>
      <p:pic>
        <p:nvPicPr>
          <p:cNvPr id="13" name="Bilde 13" descr="Et bilde som inneholder tekst, elektronikk, skjermbilde&#10;&#10;Automatisk generert beskrivelse">
            <a:extLst>
              <a:ext uri="{FF2B5EF4-FFF2-40B4-BE49-F238E27FC236}">
                <a16:creationId xmlns:a16="http://schemas.microsoft.com/office/drawing/2014/main" id="{650C451A-8DAC-69BA-A087-3C2C6677D35F}"/>
              </a:ext>
            </a:extLst>
          </p:cNvPr>
          <p:cNvPicPr>
            <a:picLocks noChangeAspect="1"/>
          </p:cNvPicPr>
          <p:nvPr/>
        </p:nvPicPr>
        <p:blipFill>
          <a:blip r:embed="rId3"/>
          <a:stretch>
            <a:fillRect/>
          </a:stretch>
        </p:blipFill>
        <p:spPr>
          <a:xfrm>
            <a:off x="9266781" y="1441606"/>
            <a:ext cx="2172945" cy="4358878"/>
          </a:xfrm>
          <a:prstGeom prst="rect">
            <a:avLst/>
          </a:prstGeom>
        </p:spPr>
      </p:pic>
      <p:sp>
        <p:nvSpPr>
          <p:cNvPr id="18" name="Ellipse 17">
            <a:extLst>
              <a:ext uri="{FF2B5EF4-FFF2-40B4-BE49-F238E27FC236}">
                <a16:creationId xmlns:a16="http://schemas.microsoft.com/office/drawing/2014/main" id="{885B2BFF-3C07-4F07-890B-B40E483ABCA6}"/>
              </a:ext>
            </a:extLst>
          </p:cNvPr>
          <p:cNvSpPr/>
          <p:nvPr/>
        </p:nvSpPr>
        <p:spPr>
          <a:xfrm>
            <a:off x="9725556" y="4217892"/>
            <a:ext cx="109221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59BE75E9-4B17-4B75-A139-1E2269B3A41E}"/>
              </a:ext>
            </a:extLst>
          </p:cNvPr>
          <p:cNvSpPr/>
          <p:nvPr/>
        </p:nvSpPr>
        <p:spPr>
          <a:xfrm>
            <a:off x="8458535" y="3341832"/>
            <a:ext cx="520906" cy="59429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8461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25CAB9-0B03-4B96-BC69-3114B91F173C}"/>
              </a:ext>
            </a:extLst>
          </p:cNvPr>
          <p:cNvSpPr>
            <a:spLocks noGrp="1"/>
          </p:cNvSpPr>
          <p:nvPr>
            <p:ph type="title"/>
          </p:nvPr>
        </p:nvSpPr>
        <p:spPr/>
        <p:txBody>
          <a:bodyPr/>
          <a:lstStyle/>
          <a:p>
            <a:r>
              <a:rPr lang="nb-NO" b="1" dirty="0"/>
              <a:t>Hvordan observere forts. </a:t>
            </a:r>
          </a:p>
        </p:txBody>
      </p:sp>
      <p:sp>
        <p:nvSpPr>
          <p:cNvPr id="3" name="Plassholder for tekst 2">
            <a:extLst>
              <a:ext uri="{FF2B5EF4-FFF2-40B4-BE49-F238E27FC236}">
                <a16:creationId xmlns:a16="http://schemas.microsoft.com/office/drawing/2014/main" id="{5F402D58-01DD-4FF5-8A1D-5D83E46C4EDB}"/>
              </a:ext>
            </a:extLst>
          </p:cNvPr>
          <p:cNvSpPr>
            <a:spLocks noGrp="1"/>
          </p:cNvSpPr>
          <p:nvPr>
            <p:ph type="body" sz="quarter" idx="11"/>
          </p:nvPr>
        </p:nvSpPr>
        <p:spPr/>
        <p:txBody>
          <a:bodyPr/>
          <a:lstStyle/>
          <a:p>
            <a:r>
              <a:rPr lang="nb-NO" dirty="0"/>
              <a:t>Hanskebruk</a:t>
            </a:r>
          </a:p>
        </p:txBody>
      </p:sp>
      <p:sp>
        <p:nvSpPr>
          <p:cNvPr id="4" name="Plassholder for tekst 3">
            <a:extLst>
              <a:ext uri="{FF2B5EF4-FFF2-40B4-BE49-F238E27FC236}">
                <a16:creationId xmlns:a16="http://schemas.microsoft.com/office/drawing/2014/main" id="{C19160C3-2D31-4D34-A5BD-29B246BA309B}"/>
              </a:ext>
            </a:extLst>
          </p:cNvPr>
          <p:cNvSpPr>
            <a:spLocks noGrp="1"/>
          </p:cNvSpPr>
          <p:nvPr>
            <p:ph type="body" sz="quarter" idx="13"/>
          </p:nvPr>
        </p:nvSpPr>
        <p:spPr>
          <a:xfrm>
            <a:off x="1015460" y="2177396"/>
            <a:ext cx="4560142" cy="3641147"/>
          </a:xfrm>
        </p:spPr>
        <p:txBody>
          <a:bodyPr>
            <a:normAutofit/>
          </a:bodyPr>
          <a:lstStyle/>
          <a:p>
            <a:pPr>
              <a:buFont typeface="Arial" panose="020B0604020202020204" pitchFamily="34" charset="0"/>
              <a:buChar char="•"/>
            </a:pPr>
            <a:r>
              <a:rPr lang="nb-NO" sz="2000" dirty="0"/>
              <a:t>Dersom du har valgt «hanskebruk» som tilvalg vil spørsmål om «Hansker er benyttet komme opp når «Ikke utført» blir valgt som aktivitet. </a:t>
            </a:r>
          </a:p>
          <a:p>
            <a:pPr>
              <a:buFont typeface="Arial" panose="020B0604020202020204" pitchFamily="34" charset="0"/>
              <a:buChar char="•"/>
            </a:pPr>
            <a:r>
              <a:rPr lang="nb-NO" sz="2000" dirty="0"/>
              <a:t>Du må her velge «Ja» eller «Nei» for å komme tilbake til kortet slik at det kan lagre. </a:t>
            </a:r>
          </a:p>
          <a:p>
            <a:pPr>
              <a:buFont typeface="Arial" panose="020B0604020202020204" pitchFamily="34" charset="0"/>
              <a:buChar char="•"/>
            </a:pPr>
            <a:endParaRPr lang="nb-NO" sz="2000" dirty="0"/>
          </a:p>
        </p:txBody>
      </p:sp>
      <p:pic>
        <p:nvPicPr>
          <p:cNvPr id="6" name="Bilde 5">
            <a:extLst>
              <a:ext uri="{FF2B5EF4-FFF2-40B4-BE49-F238E27FC236}">
                <a16:creationId xmlns:a16="http://schemas.microsoft.com/office/drawing/2014/main" id="{30EC5712-6B82-4489-B686-7057C6A8024C}"/>
              </a:ext>
            </a:extLst>
          </p:cNvPr>
          <p:cNvPicPr>
            <a:picLocks noChangeAspect="1"/>
          </p:cNvPicPr>
          <p:nvPr/>
        </p:nvPicPr>
        <p:blipFill>
          <a:blip r:embed="rId2"/>
          <a:stretch>
            <a:fillRect/>
          </a:stretch>
        </p:blipFill>
        <p:spPr>
          <a:xfrm>
            <a:off x="6211364" y="1575323"/>
            <a:ext cx="2151384" cy="4446193"/>
          </a:xfrm>
          <a:prstGeom prst="rect">
            <a:avLst/>
          </a:prstGeom>
        </p:spPr>
      </p:pic>
      <p:pic>
        <p:nvPicPr>
          <p:cNvPr id="8" name="Bilde 7">
            <a:extLst>
              <a:ext uri="{FF2B5EF4-FFF2-40B4-BE49-F238E27FC236}">
                <a16:creationId xmlns:a16="http://schemas.microsoft.com/office/drawing/2014/main" id="{FCD718C9-12F9-432F-9579-E40475C1A9D3}"/>
              </a:ext>
            </a:extLst>
          </p:cNvPr>
          <p:cNvPicPr>
            <a:picLocks noChangeAspect="1"/>
          </p:cNvPicPr>
          <p:nvPr/>
        </p:nvPicPr>
        <p:blipFill>
          <a:blip r:embed="rId3"/>
          <a:stretch>
            <a:fillRect/>
          </a:stretch>
        </p:blipFill>
        <p:spPr>
          <a:xfrm>
            <a:off x="8467891" y="1575323"/>
            <a:ext cx="2151384" cy="4434592"/>
          </a:xfrm>
          <a:prstGeom prst="rect">
            <a:avLst/>
          </a:prstGeom>
        </p:spPr>
      </p:pic>
      <p:sp>
        <p:nvSpPr>
          <p:cNvPr id="9" name="Ellipse 8">
            <a:extLst>
              <a:ext uri="{FF2B5EF4-FFF2-40B4-BE49-F238E27FC236}">
                <a16:creationId xmlns:a16="http://schemas.microsoft.com/office/drawing/2014/main" id="{F9D57399-AE88-4869-808F-8A7074242C07}"/>
              </a:ext>
            </a:extLst>
          </p:cNvPr>
          <p:cNvSpPr/>
          <p:nvPr/>
        </p:nvSpPr>
        <p:spPr>
          <a:xfrm>
            <a:off x="7621966" y="4051261"/>
            <a:ext cx="601735" cy="56793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1930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4EE1C7-28CD-4CB3-3760-A3690D631BB6}"/>
              </a:ext>
            </a:extLst>
          </p:cNvPr>
          <p:cNvSpPr>
            <a:spLocks noGrp="1"/>
          </p:cNvSpPr>
          <p:nvPr>
            <p:ph type="title"/>
          </p:nvPr>
        </p:nvSpPr>
        <p:spPr/>
        <p:txBody>
          <a:bodyPr/>
          <a:lstStyle/>
          <a:p>
            <a:r>
              <a:rPr lang="nb-NO" sz="4650" b="1" dirty="0">
                <a:ea typeface="Calibri"/>
                <a:cs typeface="Calibri"/>
              </a:rPr>
              <a:t>Slette registrerte data på et kort</a:t>
            </a:r>
            <a:endParaRPr lang="nb-NO" b="1" dirty="0"/>
          </a:p>
        </p:txBody>
      </p:sp>
      <p:sp>
        <p:nvSpPr>
          <p:cNvPr id="3" name="Plassholder for tekst 2">
            <a:extLst>
              <a:ext uri="{FF2B5EF4-FFF2-40B4-BE49-F238E27FC236}">
                <a16:creationId xmlns:a16="http://schemas.microsoft.com/office/drawing/2014/main" id="{8142AF40-E79F-D0DB-2DCA-17F373A48769}"/>
              </a:ext>
            </a:extLst>
          </p:cNvPr>
          <p:cNvSpPr>
            <a:spLocks noGrp="1"/>
          </p:cNvSpPr>
          <p:nvPr>
            <p:ph type="body" sz="quarter" idx="11"/>
          </p:nvPr>
        </p:nvSpPr>
        <p:spPr>
          <a:xfrm>
            <a:off x="1015339" y="1363702"/>
            <a:ext cx="10515600" cy="430887"/>
          </a:xfrm>
        </p:spPr>
        <p:txBody>
          <a:bodyPr vert="horz" wrap="square" lIns="0" tIns="0" rIns="0" bIns="0" rtlCol="0" anchor="t">
            <a:spAutoFit/>
          </a:bodyPr>
          <a:lstStyle/>
          <a:p>
            <a:r>
              <a:rPr lang="nb-NO" sz="2800" dirty="0">
                <a:ea typeface="Calibri"/>
                <a:cs typeface="Calibri"/>
              </a:rPr>
              <a:t>Slette registrerte data på et kort</a:t>
            </a:r>
            <a:endParaRPr lang="nb-NO" sz="2750" dirty="0">
              <a:cs typeface="Calibri"/>
            </a:endParaRPr>
          </a:p>
        </p:txBody>
      </p:sp>
      <p:sp>
        <p:nvSpPr>
          <p:cNvPr id="4" name="Plassholder for tekst 3">
            <a:extLst>
              <a:ext uri="{FF2B5EF4-FFF2-40B4-BE49-F238E27FC236}">
                <a16:creationId xmlns:a16="http://schemas.microsoft.com/office/drawing/2014/main" id="{63195982-5421-97EA-02FC-E653FB556476}"/>
              </a:ext>
            </a:extLst>
          </p:cNvPr>
          <p:cNvSpPr>
            <a:spLocks noGrp="1"/>
          </p:cNvSpPr>
          <p:nvPr>
            <p:ph type="body" sz="quarter" idx="13"/>
          </p:nvPr>
        </p:nvSpPr>
        <p:spPr/>
        <p:txBody>
          <a:bodyPr vert="horz" lIns="0" tIns="0" rIns="0" bIns="0" rtlCol="0" anchor="t">
            <a:normAutofit/>
          </a:bodyPr>
          <a:lstStyle/>
          <a:p>
            <a:pPr marL="0" indent="0">
              <a:buNone/>
            </a:pPr>
            <a:r>
              <a:rPr lang="nb-NO" sz="2000" dirty="0">
                <a:ea typeface="Calibri"/>
                <a:cs typeface="Calibri"/>
              </a:rPr>
              <a:t>Dersom man har registrert feil på et kort kan det endres på flere måter: </a:t>
            </a:r>
          </a:p>
          <a:p>
            <a:pPr marL="0" indent="0">
              <a:buSzPct val="78000"/>
              <a:buNone/>
            </a:pPr>
            <a:endParaRPr lang="nb-NO" sz="2000" dirty="0"/>
          </a:p>
          <a:p>
            <a:pPr marL="702945" lvl="1" indent="-342900">
              <a:buSzPct val="78000"/>
              <a:buFont typeface="Courier New" panose="02070309020205020404" pitchFamily="49" charset="0"/>
              <a:buChar char="o"/>
            </a:pPr>
            <a:r>
              <a:rPr lang="nb-NO" dirty="0">
                <a:ea typeface="Calibri"/>
                <a:cs typeface="Calibri"/>
              </a:rPr>
              <a:t>Indikasjoner kan endres før kortet er lagret ved å trykke på indikasjonen på ny, da forsvinner haken som viser at indikasjonen er valgt. </a:t>
            </a:r>
          </a:p>
          <a:p>
            <a:pPr marL="702945" lvl="1" indent="-342900">
              <a:buSzPct val="78000"/>
              <a:buFont typeface="Courier New" panose="02070309020205020404" pitchFamily="49" charset="0"/>
              <a:buChar char="o"/>
            </a:pPr>
            <a:r>
              <a:rPr lang="nb-NO" dirty="0">
                <a:ea typeface="Calibri"/>
                <a:cs typeface="Calibri"/>
              </a:rPr>
              <a:t>Har man registrert feil aktivitet (hånddesinfeksjon, håndvask eller "ikke utført" må man slette innholdet på kortet ved å trykke på "Tøm kort", og starte observasjonen av anledningen på ny. </a:t>
            </a:r>
          </a:p>
          <a:p>
            <a:pPr marL="360045" lvl="1" indent="0">
              <a:buSzPct val="78000"/>
              <a:buNone/>
            </a:pPr>
            <a:endParaRPr lang="nb-NO" dirty="0">
              <a:ea typeface="Calibri"/>
              <a:cs typeface="Calibri"/>
            </a:endParaRPr>
          </a:p>
          <a:p>
            <a:pPr marL="702945" lvl="1" indent="-342900">
              <a:buSzPct val="78000"/>
              <a:buFont typeface="Courier New" panose="02070309020205020404" pitchFamily="49" charset="0"/>
              <a:buChar char="o"/>
            </a:pPr>
            <a:r>
              <a:rPr lang="nb-NO" dirty="0">
                <a:ea typeface="Calibri"/>
                <a:cs typeface="Calibri"/>
              </a:rPr>
              <a:t>Det er mulig å endre registreringer på lagrede kort ved å gå på "Meny", åpne den aktuelle observasjonen og redigere innholdet. </a:t>
            </a:r>
          </a:p>
        </p:txBody>
      </p:sp>
    </p:spTree>
    <p:extLst>
      <p:ext uri="{BB962C8B-B14F-4D97-AF65-F5344CB8AC3E}">
        <p14:creationId xmlns:p14="http://schemas.microsoft.com/office/powerpoint/2010/main" val="285872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C9FC8-16D5-4FB1-9B41-CF8FF1467FFA}"/>
              </a:ext>
            </a:extLst>
          </p:cNvPr>
          <p:cNvSpPr>
            <a:spLocks noGrp="1"/>
          </p:cNvSpPr>
          <p:nvPr>
            <p:ph type="title"/>
          </p:nvPr>
        </p:nvSpPr>
        <p:spPr/>
        <p:txBody>
          <a:bodyPr/>
          <a:lstStyle/>
          <a:p>
            <a:r>
              <a:rPr lang="nb-NO" b="1" dirty="0"/>
              <a:t>Innhold</a:t>
            </a:r>
          </a:p>
        </p:txBody>
      </p:sp>
      <p:sp>
        <p:nvSpPr>
          <p:cNvPr id="3" name="Plassholder for tekst 2">
            <a:extLst>
              <a:ext uri="{FF2B5EF4-FFF2-40B4-BE49-F238E27FC236}">
                <a16:creationId xmlns:a16="http://schemas.microsoft.com/office/drawing/2014/main" id="{0E22CDC8-7A77-46E0-B3DA-0E8FF7C97871}"/>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A2958546-4ED9-4E01-9A69-182222A454D4}"/>
              </a:ext>
            </a:extLst>
          </p:cNvPr>
          <p:cNvSpPr>
            <a:spLocks noGrp="1"/>
          </p:cNvSpPr>
          <p:nvPr>
            <p:ph type="body" sz="quarter" idx="13"/>
          </p:nvPr>
        </p:nvSpPr>
        <p:spPr>
          <a:xfrm>
            <a:off x="1015458" y="2177396"/>
            <a:ext cx="10754295" cy="3641147"/>
          </a:xfrm>
        </p:spPr>
        <p:txBody>
          <a:bodyPr vert="horz" lIns="0" tIns="0" rIns="0" bIns="0" rtlCol="0" anchor="t">
            <a:normAutofit/>
          </a:bodyPr>
          <a:lstStyle/>
          <a:p>
            <a:pPr marL="514350" indent="-514350">
              <a:buFont typeface="+mj-lt"/>
              <a:buAutoNum type="arabicPeriod"/>
            </a:pPr>
            <a:r>
              <a:rPr lang="nb-NO" dirty="0"/>
              <a:t>Innledning</a:t>
            </a:r>
          </a:p>
          <a:p>
            <a:pPr marL="514350" indent="-514350">
              <a:buFont typeface="+mj-lt"/>
              <a:buAutoNum type="arabicPeriod"/>
            </a:pPr>
            <a:r>
              <a:rPr lang="nb-NO" dirty="0"/>
              <a:t>Om modellen 4 Indikasjoner for håndhygiene</a:t>
            </a:r>
            <a:endParaRPr lang="nb-NO" dirty="0">
              <a:cs typeface="Calibri"/>
            </a:endParaRPr>
          </a:p>
          <a:p>
            <a:pPr marL="514350" indent="-514350">
              <a:buFont typeface="+mj-lt"/>
              <a:buAutoNum type="arabicPeriod"/>
            </a:pPr>
            <a:r>
              <a:rPr lang="nb-NO" dirty="0"/>
              <a:t>Observasjon av håndhygiene etter modellen </a:t>
            </a:r>
          </a:p>
          <a:p>
            <a:pPr marL="514350" indent="-514350">
              <a:buFont typeface="+mj-lt"/>
              <a:buAutoNum type="arabicPeriod"/>
            </a:pPr>
            <a:r>
              <a:rPr lang="nb-NO" dirty="0"/>
              <a:t>Gjennomføring av observasjon – organisering og etiske vurderinger</a:t>
            </a:r>
            <a:endParaRPr lang="nb-NO" dirty="0">
              <a:cs typeface="Calibri"/>
            </a:endParaRPr>
          </a:p>
          <a:p>
            <a:pPr marL="514350" indent="-514350">
              <a:buFont typeface="+mj-lt"/>
              <a:buAutoNum type="arabicPeriod"/>
            </a:pPr>
            <a:r>
              <a:rPr lang="nb-NO" dirty="0"/>
              <a:t>Hvordan observere med modulen «4 Indikasjoner»</a:t>
            </a:r>
          </a:p>
        </p:txBody>
      </p:sp>
    </p:spTree>
    <p:extLst>
      <p:ext uri="{BB962C8B-B14F-4D97-AF65-F5344CB8AC3E}">
        <p14:creationId xmlns:p14="http://schemas.microsoft.com/office/powerpoint/2010/main" val="295345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A0226-0201-4231-9F3E-4B911F8331BA}"/>
              </a:ext>
            </a:extLst>
          </p:cNvPr>
          <p:cNvSpPr>
            <a:spLocks noGrp="1"/>
          </p:cNvSpPr>
          <p:nvPr>
            <p:ph type="title"/>
          </p:nvPr>
        </p:nvSpPr>
        <p:spPr/>
        <p:txBody>
          <a:bodyPr/>
          <a:lstStyle/>
          <a:p>
            <a:r>
              <a:rPr lang="nb-NO" sz="4650" b="1" dirty="0"/>
              <a:t>Hvordan observere forts. </a:t>
            </a:r>
            <a:endParaRPr lang="nb-NO" b="1" dirty="0"/>
          </a:p>
        </p:txBody>
      </p:sp>
      <p:sp>
        <p:nvSpPr>
          <p:cNvPr id="3" name="Plassholder for innhold 2">
            <a:extLst>
              <a:ext uri="{FF2B5EF4-FFF2-40B4-BE49-F238E27FC236}">
                <a16:creationId xmlns:a16="http://schemas.microsoft.com/office/drawing/2014/main" id="{3D106D91-FA66-4E3C-9385-9EE163D2CDFC}"/>
              </a:ext>
            </a:extLst>
          </p:cNvPr>
          <p:cNvSpPr>
            <a:spLocks noGrp="1"/>
          </p:cNvSpPr>
          <p:nvPr>
            <p:ph type="body" sz="quarter" idx="11"/>
          </p:nvPr>
        </p:nvSpPr>
        <p:spPr/>
        <p:txBody>
          <a:bodyPr/>
          <a:lstStyle/>
          <a:p>
            <a:r>
              <a:rPr lang="nb-NO" dirty="0"/>
              <a:t>Lagre en observasjon </a:t>
            </a:r>
          </a:p>
        </p:txBody>
      </p:sp>
      <p:sp>
        <p:nvSpPr>
          <p:cNvPr id="4" name="Plassholder for tekst 3">
            <a:extLst>
              <a:ext uri="{FF2B5EF4-FFF2-40B4-BE49-F238E27FC236}">
                <a16:creationId xmlns:a16="http://schemas.microsoft.com/office/drawing/2014/main" id="{EEB62D6D-8C38-4875-85A6-0600D25272A4}"/>
              </a:ext>
            </a:extLst>
          </p:cNvPr>
          <p:cNvSpPr>
            <a:spLocks noGrp="1"/>
          </p:cNvSpPr>
          <p:nvPr>
            <p:ph type="body" sz="quarter" idx="13"/>
          </p:nvPr>
        </p:nvSpPr>
        <p:spPr>
          <a:xfrm>
            <a:off x="922154" y="2213628"/>
            <a:ext cx="7903282" cy="1272892"/>
          </a:xfrm>
        </p:spPr>
        <p:txBody>
          <a:bodyPr vert="horz" lIns="0" tIns="0" rIns="0" bIns="0" rtlCol="0" anchor="t">
            <a:normAutofit/>
          </a:bodyPr>
          <a:lstStyle/>
          <a:p>
            <a:pPr marL="269875" indent="-269875">
              <a:buFont typeface="Arial" panose="020B0604020202020204" pitchFamily="34" charset="0"/>
              <a:buChar char="•"/>
            </a:pPr>
            <a:r>
              <a:rPr lang="nb-NO" sz="2000" dirty="0"/>
              <a:t>Man lagrer enkelt observasjonen ved å dra hele kortet til høyre.</a:t>
            </a:r>
          </a:p>
          <a:p>
            <a:pPr marL="269875" indent="-269875">
              <a:buFont typeface="Arial" panose="020B0604020202020204" pitchFamily="34" charset="0"/>
              <a:buChar char="•"/>
            </a:pPr>
            <a:r>
              <a:rPr lang="nb-NO" sz="2000" dirty="0"/>
              <a:t>Man ser da i </a:t>
            </a:r>
            <a:r>
              <a:rPr lang="nb-NO" sz="2000" dirty="0" err="1"/>
              <a:t>tellelisten</a:t>
            </a:r>
            <a:r>
              <a:rPr lang="nb-NO" sz="2000" dirty="0"/>
              <a:t> oppe til venstre at den økes med en observasjon. </a:t>
            </a:r>
          </a:p>
        </p:txBody>
      </p:sp>
      <p:pic>
        <p:nvPicPr>
          <p:cNvPr id="5" name="Bilde 4">
            <a:extLst>
              <a:ext uri="{FF2B5EF4-FFF2-40B4-BE49-F238E27FC236}">
                <a16:creationId xmlns:a16="http://schemas.microsoft.com/office/drawing/2014/main" id="{90E0707A-7E36-9142-992D-B8F0B31A6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194" y="699512"/>
            <a:ext cx="3111500" cy="5664200"/>
          </a:xfrm>
          <a:prstGeom prst="rect">
            <a:avLst/>
          </a:prstGeom>
        </p:spPr>
      </p:pic>
      <p:sp>
        <p:nvSpPr>
          <p:cNvPr id="7" name="Ellipse 6">
            <a:extLst>
              <a:ext uri="{FF2B5EF4-FFF2-40B4-BE49-F238E27FC236}">
                <a16:creationId xmlns:a16="http://schemas.microsoft.com/office/drawing/2014/main" id="{25A20C70-422C-4BA6-9B06-DB698FF8BBFD}"/>
              </a:ext>
            </a:extLst>
          </p:cNvPr>
          <p:cNvSpPr/>
          <p:nvPr/>
        </p:nvSpPr>
        <p:spPr>
          <a:xfrm>
            <a:off x="9282193" y="1362525"/>
            <a:ext cx="751326" cy="484936"/>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924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EC53BC-D448-CBD9-A2EE-D955A8D22C2F}"/>
              </a:ext>
            </a:extLst>
          </p:cNvPr>
          <p:cNvSpPr>
            <a:spLocks noGrp="1"/>
          </p:cNvSpPr>
          <p:nvPr>
            <p:ph type="title"/>
          </p:nvPr>
        </p:nvSpPr>
        <p:spPr/>
        <p:txBody>
          <a:bodyPr/>
          <a:lstStyle/>
          <a:p>
            <a:r>
              <a:rPr lang="nb-NO" sz="4650" b="1" dirty="0">
                <a:ea typeface="Calibri"/>
                <a:cs typeface="Calibri"/>
              </a:rPr>
              <a:t>Hvordan observere forts.</a:t>
            </a:r>
            <a:endParaRPr lang="nb-NO" b="1" dirty="0"/>
          </a:p>
        </p:txBody>
      </p:sp>
      <p:sp>
        <p:nvSpPr>
          <p:cNvPr id="4" name="Plassholder for tekst 3">
            <a:extLst>
              <a:ext uri="{FF2B5EF4-FFF2-40B4-BE49-F238E27FC236}">
                <a16:creationId xmlns:a16="http://schemas.microsoft.com/office/drawing/2014/main" id="{FA043808-FBCA-8B0E-6F00-1B744D75710D}"/>
              </a:ext>
            </a:extLst>
          </p:cNvPr>
          <p:cNvSpPr>
            <a:spLocks noGrp="1"/>
          </p:cNvSpPr>
          <p:nvPr>
            <p:ph type="body" sz="quarter" idx="13"/>
          </p:nvPr>
        </p:nvSpPr>
        <p:spPr>
          <a:xfrm>
            <a:off x="931363" y="2012300"/>
            <a:ext cx="5164637" cy="3822162"/>
          </a:xfrm>
        </p:spPr>
        <p:txBody>
          <a:bodyPr vert="horz" lIns="0" tIns="0" rIns="0" bIns="0" rtlCol="0" anchor="t">
            <a:normAutofit fontScale="85000" lnSpcReduction="20000"/>
          </a:bodyPr>
          <a:lstStyle/>
          <a:p>
            <a:pPr>
              <a:buFont typeface="Arial" panose="020B0604020202020204" pitchFamily="34" charset="0"/>
              <a:buChar char="•"/>
            </a:pPr>
            <a:r>
              <a:rPr lang="nb-NO" sz="2200" dirty="0"/>
              <a:t>Man kan enkelt endre profesjon på et kort man har oppe ved å gå inn på rullgardinen til høyre for profesjonen.</a:t>
            </a:r>
            <a:endParaRPr lang="nb-NO" sz="2200" dirty="0">
              <a:ea typeface="Calibri"/>
              <a:cs typeface="Calibri"/>
            </a:endParaRPr>
          </a:p>
          <a:p>
            <a:pPr>
              <a:buFont typeface="Arial" panose="020B0604020202020204" pitchFamily="34" charset="0"/>
              <a:buChar char="•"/>
            </a:pPr>
            <a:r>
              <a:rPr lang="nb-NO" sz="2200" dirty="0">
                <a:ea typeface="Calibri"/>
                <a:cs typeface="Calibri"/>
              </a:rPr>
              <a:t>Dersom man ønsker flere kort fremme enn det man valgte på forsiden kan man gjøre det ved å velge "Nytt kort". </a:t>
            </a:r>
          </a:p>
          <a:p>
            <a:pPr>
              <a:buFont typeface="Arial" panose="020B0604020202020204" pitchFamily="34" charset="0"/>
              <a:buChar char="•"/>
            </a:pPr>
            <a:r>
              <a:rPr lang="nb-NO" sz="2200" dirty="0"/>
              <a:t>Når man har valgt hvilken profesjon det nye kortet skal ha (bilde 2) og trykket på «Legg til», legger kortet seg over de andre kortene man har oppe på skjermen. </a:t>
            </a:r>
          </a:p>
          <a:p>
            <a:pPr>
              <a:buFont typeface="Arial" panose="020B0604020202020204" pitchFamily="34" charset="0"/>
              <a:buChar char="•"/>
            </a:pPr>
            <a:r>
              <a:rPr lang="nb-NO" sz="2200" dirty="0">
                <a:ea typeface="Calibri"/>
                <a:cs typeface="Calibri"/>
              </a:rPr>
              <a:t>Man kan ha fremme flere kort med samme profesjon. </a:t>
            </a:r>
            <a:endParaRPr lang="nb-NO" sz="2200" dirty="0"/>
          </a:p>
          <a:p>
            <a:pPr>
              <a:buFont typeface="Arial" panose="020B0604020202020204" pitchFamily="34" charset="0"/>
              <a:buChar char="•"/>
            </a:pPr>
            <a:endParaRPr lang="nb-NO" sz="2400" dirty="0"/>
          </a:p>
        </p:txBody>
      </p:sp>
      <p:pic>
        <p:nvPicPr>
          <p:cNvPr id="8" name="Bilde 8" descr="Et bilde som inneholder tekst&#10;&#10;Automatisk generert beskrivelse">
            <a:extLst>
              <a:ext uri="{FF2B5EF4-FFF2-40B4-BE49-F238E27FC236}">
                <a16:creationId xmlns:a16="http://schemas.microsoft.com/office/drawing/2014/main" id="{32D84585-FB0C-F1F1-5459-8577ADD5A16E}"/>
              </a:ext>
            </a:extLst>
          </p:cNvPr>
          <p:cNvPicPr>
            <a:picLocks noChangeAspect="1"/>
          </p:cNvPicPr>
          <p:nvPr/>
        </p:nvPicPr>
        <p:blipFill>
          <a:blip r:embed="rId2"/>
          <a:stretch>
            <a:fillRect/>
          </a:stretch>
        </p:blipFill>
        <p:spPr>
          <a:xfrm>
            <a:off x="7014945" y="1704914"/>
            <a:ext cx="2366015" cy="4738009"/>
          </a:xfrm>
          <a:prstGeom prst="rect">
            <a:avLst/>
          </a:prstGeom>
        </p:spPr>
      </p:pic>
      <p:sp>
        <p:nvSpPr>
          <p:cNvPr id="9" name="Ellipse 8">
            <a:extLst>
              <a:ext uri="{FF2B5EF4-FFF2-40B4-BE49-F238E27FC236}">
                <a16:creationId xmlns:a16="http://schemas.microsoft.com/office/drawing/2014/main" id="{06AD86F3-411B-4723-AC5B-B2862DCDAB08}"/>
              </a:ext>
            </a:extLst>
          </p:cNvPr>
          <p:cNvSpPr/>
          <p:nvPr/>
        </p:nvSpPr>
        <p:spPr>
          <a:xfrm>
            <a:off x="7981425" y="3132457"/>
            <a:ext cx="308982"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492D96C7-AA51-4A7F-BD79-4686B8661B62}"/>
              </a:ext>
            </a:extLst>
          </p:cNvPr>
          <p:cNvSpPr/>
          <p:nvPr/>
        </p:nvSpPr>
        <p:spPr>
          <a:xfrm>
            <a:off x="8082127" y="5287444"/>
            <a:ext cx="1298833" cy="54701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tekst 4">
            <a:extLst>
              <a:ext uri="{FF2B5EF4-FFF2-40B4-BE49-F238E27FC236}">
                <a16:creationId xmlns:a16="http://schemas.microsoft.com/office/drawing/2014/main" id="{903F5502-E577-49A0-97C6-AEDE82747857}"/>
              </a:ext>
            </a:extLst>
          </p:cNvPr>
          <p:cNvSpPr>
            <a:spLocks noGrp="1"/>
          </p:cNvSpPr>
          <p:nvPr>
            <p:ph type="body" sz="quarter" idx="11"/>
          </p:nvPr>
        </p:nvSpPr>
        <p:spPr>
          <a:xfrm>
            <a:off x="1015339" y="1363702"/>
            <a:ext cx="10515600" cy="846642"/>
          </a:xfrm>
        </p:spPr>
        <p:txBody>
          <a:bodyPr/>
          <a:lstStyle/>
          <a:p>
            <a:r>
              <a:rPr lang="nb-NO" dirty="0"/>
              <a:t>Endre profesjon på kort eller legge til kort </a:t>
            </a:r>
          </a:p>
          <a:p>
            <a:endParaRPr lang="nb-NO" dirty="0"/>
          </a:p>
        </p:txBody>
      </p:sp>
      <p:pic>
        <p:nvPicPr>
          <p:cNvPr id="7" name="Bilde 6">
            <a:extLst>
              <a:ext uri="{FF2B5EF4-FFF2-40B4-BE49-F238E27FC236}">
                <a16:creationId xmlns:a16="http://schemas.microsoft.com/office/drawing/2014/main" id="{7CC6B710-73E2-4335-B80F-34A85EAB2F9A}"/>
              </a:ext>
            </a:extLst>
          </p:cNvPr>
          <p:cNvPicPr>
            <a:picLocks noChangeAspect="1"/>
          </p:cNvPicPr>
          <p:nvPr/>
        </p:nvPicPr>
        <p:blipFill>
          <a:blip r:embed="rId3"/>
          <a:stretch>
            <a:fillRect/>
          </a:stretch>
        </p:blipFill>
        <p:spPr>
          <a:xfrm>
            <a:off x="9518595" y="1704914"/>
            <a:ext cx="2329238" cy="4738010"/>
          </a:xfrm>
          <a:prstGeom prst="rect">
            <a:avLst/>
          </a:prstGeom>
        </p:spPr>
      </p:pic>
    </p:spTree>
    <p:extLst>
      <p:ext uri="{BB962C8B-B14F-4D97-AF65-F5344CB8AC3E}">
        <p14:creationId xmlns:p14="http://schemas.microsoft.com/office/powerpoint/2010/main" val="45600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C4347AE-4120-427E-8ADF-89E30B091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681" y="1491976"/>
            <a:ext cx="2155072" cy="4510616"/>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03721328-4DAC-4C30-A1AD-161DF68FE887}"/>
              </a:ext>
            </a:extLst>
          </p:cNvPr>
          <p:cNvSpPr>
            <a:spLocks noGrp="1"/>
          </p:cNvSpPr>
          <p:nvPr>
            <p:ph type="title"/>
          </p:nvPr>
        </p:nvSpPr>
        <p:spPr/>
        <p:txBody>
          <a:bodyPr/>
          <a:lstStyle/>
          <a:p>
            <a:r>
              <a:rPr lang="nb-NO" b="1" dirty="0"/>
              <a:t>Hvordan observere forts.</a:t>
            </a:r>
          </a:p>
        </p:txBody>
      </p:sp>
      <p:sp>
        <p:nvSpPr>
          <p:cNvPr id="3" name="Plassholder for innhold 2">
            <a:extLst>
              <a:ext uri="{FF2B5EF4-FFF2-40B4-BE49-F238E27FC236}">
                <a16:creationId xmlns:a16="http://schemas.microsoft.com/office/drawing/2014/main" id="{C3760A51-C952-4BEC-B3D3-51EC91E8AE53}"/>
              </a:ext>
            </a:extLst>
          </p:cNvPr>
          <p:cNvSpPr>
            <a:spLocks noGrp="1"/>
          </p:cNvSpPr>
          <p:nvPr>
            <p:ph type="body" sz="quarter" idx="11"/>
          </p:nvPr>
        </p:nvSpPr>
        <p:spPr/>
        <p:txBody>
          <a:bodyPr/>
          <a:lstStyle/>
          <a:p>
            <a:r>
              <a:rPr lang="nb-NO" dirty="0"/>
              <a:t>Slette kort</a:t>
            </a:r>
          </a:p>
        </p:txBody>
      </p:sp>
      <p:sp>
        <p:nvSpPr>
          <p:cNvPr id="4" name="Plassholder for tekst 3">
            <a:extLst>
              <a:ext uri="{FF2B5EF4-FFF2-40B4-BE49-F238E27FC236}">
                <a16:creationId xmlns:a16="http://schemas.microsoft.com/office/drawing/2014/main" id="{F696603D-5C44-4321-B166-62DCFAB88EB0}"/>
              </a:ext>
            </a:extLst>
          </p:cNvPr>
          <p:cNvSpPr>
            <a:spLocks noGrp="1"/>
          </p:cNvSpPr>
          <p:nvPr>
            <p:ph type="body" sz="quarter" idx="13"/>
          </p:nvPr>
        </p:nvSpPr>
        <p:spPr>
          <a:xfrm>
            <a:off x="956466" y="1915191"/>
            <a:ext cx="5786497" cy="3641147"/>
          </a:xfrm>
        </p:spPr>
        <p:txBody>
          <a:bodyPr>
            <a:normAutofit/>
          </a:bodyPr>
          <a:lstStyle/>
          <a:p>
            <a:pPr>
              <a:buFont typeface="Arial" panose="020B0604020202020204" pitchFamily="34" charset="0"/>
              <a:buChar char="•"/>
            </a:pPr>
            <a:r>
              <a:rPr lang="nb-NO" sz="2000" dirty="0"/>
              <a:t>Dersom du har oppe flere kort enn du ønsker kan du enkelt slette et kort ved å dra det til venstre. </a:t>
            </a:r>
          </a:p>
          <a:p>
            <a:pPr>
              <a:buFont typeface="Arial" panose="020B0604020202020204" pitchFamily="34" charset="0"/>
              <a:buChar char="•"/>
            </a:pPr>
            <a:r>
              <a:rPr lang="nb-NO" sz="2000" dirty="0"/>
              <a:t>NB! Innholdet på kortet forsvinner når det slettes, slik at det er viktig å lagre siste observasjon på kortet før kortet slettes. </a:t>
            </a:r>
          </a:p>
        </p:txBody>
      </p:sp>
      <p:cxnSp>
        <p:nvCxnSpPr>
          <p:cNvPr id="8" name="Rett pilkobling 7">
            <a:extLst>
              <a:ext uri="{FF2B5EF4-FFF2-40B4-BE49-F238E27FC236}">
                <a16:creationId xmlns:a16="http://schemas.microsoft.com/office/drawing/2014/main" id="{43EB7CE2-5489-4D42-A0E0-4235AE9FA521}"/>
              </a:ext>
            </a:extLst>
          </p:cNvPr>
          <p:cNvCxnSpPr>
            <a:cxnSpLocks/>
          </p:cNvCxnSpPr>
          <p:nvPr/>
        </p:nvCxnSpPr>
        <p:spPr>
          <a:xfrm flipH="1">
            <a:off x="7704768" y="5228869"/>
            <a:ext cx="1510051" cy="0"/>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BE5EF218-0947-42F3-968A-06EB3E54D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658" y="1569506"/>
            <a:ext cx="2095454" cy="44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1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C6B1477-90B4-45E1-B148-7DED73CA23B5}"/>
              </a:ext>
            </a:extLst>
          </p:cNvPr>
          <p:cNvPicPr>
            <a:picLocks noChangeAspect="1"/>
          </p:cNvPicPr>
          <p:nvPr/>
        </p:nvPicPr>
        <p:blipFill>
          <a:blip r:embed="rId2"/>
          <a:stretch>
            <a:fillRect/>
          </a:stretch>
        </p:blipFill>
        <p:spPr>
          <a:xfrm>
            <a:off x="9563878" y="1853151"/>
            <a:ext cx="2192693" cy="4561722"/>
          </a:xfrm>
          <a:prstGeom prst="rect">
            <a:avLst/>
          </a:prstGeom>
        </p:spPr>
      </p:pic>
      <p:sp>
        <p:nvSpPr>
          <p:cNvPr id="2" name="Tittel 1">
            <a:extLst>
              <a:ext uri="{FF2B5EF4-FFF2-40B4-BE49-F238E27FC236}">
                <a16:creationId xmlns:a16="http://schemas.microsoft.com/office/drawing/2014/main" id="{F2E00EB0-02A5-4600-A9BC-756C6C995362}"/>
              </a:ext>
            </a:extLst>
          </p:cNvPr>
          <p:cNvSpPr>
            <a:spLocks noGrp="1"/>
          </p:cNvSpPr>
          <p:nvPr>
            <p:ph type="title"/>
          </p:nvPr>
        </p:nvSpPr>
        <p:spPr/>
        <p:txBody>
          <a:bodyPr/>
          <a:lstStyle/>
          <a:p>
            <a:r>
              <a:rPr lang="nb-NO" b="1" dirty="0"/>
              <a:t>Hvordan observere forts. </a:t>
            </a:r>
          </a:p>
        </p:txBody>
      </p:sp>
      <p:sp>
        <p:nvSpPr>
          <p:cNvPr id="3" name="Plassholder for tekst 2">
            <a:extLst>
              <a:ext uri="{FF2B5EF4-FFF2-40B4-BE49-F238E27FC236}">
                <a16:creationId xmlns:a16="http://schemas.microsoft.com/office/drawing/2014/main" id="{FD647DE1-F2DD-4697-8322-4B9ED583A74F}"/>
              </a:ext>
            </a:extLst>
          </p:cNvPr>
          <p:cNvSpPr>
            <a:spLocks noGrp="1"/>
          </p:cNvSpPr>
          <p:nvPr>
            <p:ph type="body" sz="quarter" idx="11"/>
          </p:nvPr>
        </p:nvSpPr>
        <p:spPr/>
        <p:txBody>
          <a:bodyPr/>
          <a:lstStyle/>
          <a:p>
            <a:r>
              <a:rPr lang="nb-NO" dirty="0"/>
              <a:t>Legge til kommentar</a:t>
            </a:r>
          </a:p>
        </p:txBody>
      </p:sp>
      <p:sp>
        <p:nvSpPr>
          <p:cNvPr id="4" name="Plassholder for tekst 3">
            <a:extLst>
              <a:ext uri="{FF2B5EF4-FFF2-40B4-BE49-F238E27FC236}">
                <a16:creationId xmlns:a16="http://schemas.microsoft.com/office/drawing/2014/main" id="{DA62D217-DEC7-4692-9718-D45C53888229}"/>
              </a:ext>
            </a:extLst>
          </p:cNvPr>
          <p:cNvSpPr>
            <a:spLocks noGrp="1"/>
          </p:cNvSpPr>
          <p:nvPr>
            <p:ph type="body" sz="quarter" idx="13"/>
          </p:nvPr>
        </p:nvSpPr>
        <p:spPr>
          <a:xfrm>
            <a:off x="1015338" y="1853151"/>
            <a:ext cx="8414605" cy="4603633"/>
          </a:xfrm>
        </p:spPr>
        <p:txBody>
          <a:bodyPr>
            <a:noAutofit/>
          </a:bodyPr>
          <a:lstStyle/>
          <a:p>
            <a:pPr>
              <a:buFont typeface="Arial" panose="020B0604020202020204" pitchFamily="34" charset="0"/>
              <a:buChar char="•"/>
            </a:pPr>
            <a:r>
              <a:rPr lang="nb-NO" sz="2000" dirty="0"/>
              <a:t>I alle moduler er det mulig å legge til kommentarer både til den enkelte observasjon og til sesjonen som helhet.</a:t>
            </a:r>
          </a:p>
          <a:p>
            <a:pPr>
              <a:buFont typeface="Arial" panose="020B0604020202020204" pitchFamily="34" charset="0"/>
              <a:buChar char="•"/>
            </a:pPr>
            <a:r>
              <a:rPr lang="nb-NO" sz="2000" dirty="0"/>
              <a:t>Kommentarer til den enkelte observasjon legges til ved å trykke på «Kommentar» på kortet før det lagres. Her kan man legge inn ønsket fritekst. Det kan f.eks. være forhold ved den observerte situasjonen som man tenker påvirket utfallet, eksempelvis at nødvendig utstyr eller fasiliteter ikke var tilstede.</a:t>
            </a:r>
          </a:p>
          <a:p>
            <a:pPr>
              <a:buFont typeface="Arial" panose="020B0604020202020204" pitchFamily="34" charset="0"/>
              <a:buChar char="•"/>
            </a:pPr>
            <a:r>
              <a:rPr lang="nb-NO" sz="2000" dirty="0"/>
              <a:t>Det er også mulig å legge til en kommentar til sesjonen som helhet ved å gå inn på telleknappen oppe i venstre hjørne og legge en kommentar i kommentarfeltet, eller ved å gå inn på hovedmenyen og åpen en  sesjon under «ikke sendte sesjoner». Her kan man, ved hjelp av redigeringsknappen, både legge til kommentarer til enkelt-observasjoner eller til en sesjon som helhet.   </a:t>
            </a:r>
          </a:p>
        </p:txBody>
      </p:sp>
      <p:sp>
        <p:nvSpPr>
          <p:cNvPr id="6" name="Ellipse 5">
            <a:extLst>
              <a:ext uri="{FF2B5EF4-FFF2-40B4-BE49-F238E27FC236}">
                <a16:creationId xmlns:a16="http://schemas.microsoft.com/office/drawing/2014/main" id="{2481EE38-BD4A-445C-987B-51389B362858}"/>
              </a:ext>
            </a:extLst>
          </p:cNvPr>
          <p:cNvSpPr/>
          <p:nvPr/>
        </p:nvSpPr>
        <p:spPr>
          <a:xfrm>
            <a:off x="10982131" y="2539335"/>
            <a:ext cx="548808"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EDBAB0-CE15-4732-8065-A9A0B6FF32BF}"/>
              </a:ext>
            </a:extLst>
          </p:cNvPr>
          <p:cNvSpPr/>
          <p:nvPr/>
        </p:nvSpPr>
        <p:spPr>
          <a:xfrm>
            <a:off x="9655576" y="2515128"/>
            <a:ext cx="458807"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1C68FB4-82DA-4BF6-875C-F7F318E85968}"/>
              </a:ext>
            </a:extLst>
          </p:cNvPr>
          <p:cNvSpPr/>
          <p:nvPr/>
        </p:nvSpPr>
        <p:spPr>
          <a:xfrm>
            <a:off x="9797144" y="4897545"/>
            <a:ext cx="755778"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149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BB0CDA-F4C6-4937-91EB-83CE38A67588}"/>
              </a:ext>
            </a:extLst>
          </p:cNvPr>
          <p:cNvSpPr>
            <a:spLocks noGrp="1"/>
          </p:cNvSpPr>
          <p:nvPr>
            <p:ph type="title"/>
          </p:nvPr>
        </p:nvSpPr>
        <p:spPr/>
        <p:txBody>
          <a:bodyPr/>
          <a:lstStyle/>
          <a:p>
            <a:r>
              <a:rPr lang="nb-NO" b="1" dirty="0"/>
              <a:t>Hvordan avslutte en sesjon</a:t>
            </a:r>
          </a:p>
        </p:txBody>
      </p:sp>
      <p:sp>
        <p:nvSpPr>
          <p:cNvPr id="3" name="Plassholder for tekst 2">
            <a:extLst>
              <a:ext uri="{FF2B5EF4-FFF2-40B4-BE49-F238E27FC236}">
                <a16:creationId xmlns:a16="http://schemas.microsoft.com/office/drawing/2014/main" id="{C23F6A31-EA36-4E1F-9EBB-1086E3183BC5}"/>
              </a:ext>
            </a:extLst>
          </p:cNvPr>
          <p:cNvSpPr>
            <a:spLocks noGrp="1"/>
          </p:cNvSpPr>
          <p:nvPr>
            <p:ph type="body" sz="quarter" idx="11"/>
          </p:nvPr>
        </p:nvSpPr>
        <p:spPr/>
        <p:txBody>
          <a:bodyPr/>
          <a:lstStyle/>
          <a:p>
            <a:r>
              <a:rPr lang="nb-NO" dirty="0"/>
              <a:t>En sesjon kan avsluttes på to måter</a:t>
            </a:r>
          </a:p>
        </p:txBody>
      </p:sp>
      <p:sp>
        <p:nvSpPr>
          <p:cNvPr id="4" name="Plassholder for tekst 3">
            <a:extLst>
              <a:ext uri="{FF2B5EF4-FFF2-40B4-BE49-F238E27FC236}">
                <a16:creationId xmlns:a16="http://schemas.microsoft.com/office/drawing/2014/main" id="{39DDAE64-D06A-4432-9A4E-87192658D80C}"/>
              </a:ext>
            </a:extLst>
          </p:cNvPr>
          <p:cNvSpPr>
            <a:spLocks noGrp="1"/>
          </p:cNvSpPr>
          <p:nvPr>
            <p:ph type="body" sz="quarter" idx="13"/>
          </p:nvPr>
        </p:nvSpPr>
        <p:spPr>
          <a:xfrm>
            <a:off x="1015460" y="2177395"/>
            <a:ext cx="10300240" cy="3316903"/>
          </a:xfrm>
        </p:spPr>
        <p:txBody>
          <a:bodyPr>
            <a:normAutofit/>
          </a:bodyPr>
          <a:lstStyle/>
          <a:p>
            <a:pPr>
              <a:buFont typeface="Arial" panose="020B0604020202020204" pitchFamily="34" charset="0"/>
              <a:buChar char="•"/>
            </a:pPr>
            <a:r>
              <a:rPr lang="nb-NO" sz="2400" dirty="0"/>
              <a:t>Om observatøren trykker på hovedmenyen oppe i høyre hjørne og deretter velger å gå inn på en av punktene på hovedmenyen, avsluttes sesjonen automatisk og lagrer seg under «ikke sendte sesjoner» i hovedmenyen.</a:t>
            </a:r>
          </a:p>
          <a:p>
            <a:pPr>
              <a:buFont typeface="Arial" panose="020B0604020202020204" pitchFamily="34" charset="0"/>
              <a:buChar char="•"/>
            </a:pPr>
            <a:r>
              <a:rPr lang="nb-NO" sz="2400" dirty="0"/>
              <a:t>Om observatøren går inn på telleknappen opp i venstre hjørne og deretter </a:t>
            </a:r>
            <a:r>
              <a:rPr lang="nb-NO" sz="2400" dirty="0" err="1"/>
              <a:t>scroller</a:t>
            </a:r>
            <a:r>
              <a:rPr lang="nb-NO" sz="2400" dirty="0"/>
              <a:t> seg ned og velger «Send koordinator», avsluttes sesjonen og legger seg under «Sendte sesjoner» i hovedmenyen.</a:t>
            </a:r>
          </a:p>
          <a:p>
            <a:pPr marL="0" indent="0">
              <a:buNone/>
            </a:pPr>
            <a:endParaRPr lang="nb-NO" sz="2400" dirty="0"/>
          </a:p>
        </p:txBody>
      </p:sp>
    </p:spTree>
    <p:extLst>
      <p:ext uri="{BB962C8B-B14F-4D97-AF65-F5344CB8AC3E}">
        <p14:creationId xmlns:p14="http://schemas.microsoft.com/office/powerpoint/2010/main" val="370615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F94A89BA-2F63-4D08-983D-E34D63E233CC}"/>
              </a:ext>
            </a:extLst>
          </p:cNvPr>
          <p:cNvPicPr>
            <a:picLocks noChangeAspect="1"/>
          </p:cNvPicPr>
          <p:nvPr/>
        </p:nvPicPr>
        <p:blipFill>
          <a:blip r:embed="rId2"/>
          <a:stretch>
            <a:fillRect/>
          </a:stretch>
        </p:blipFill>
        <p:spPr>
          <a:xfrm>
            <a:off x="9936843" y="2017076"/>
            <a:ext cx="1540123" cy="3183686"/>
          </a:xfrm>
          <a:prstGeom prst="rect">
            <a:avLst/>
          </a:prstGeom>
        </p:spPr>
      </p:pic>
      <p:pic>
        <p:nvPicPr>
          <p:cNvPr id="12" name="Bilde 11">
            <a:extLst>
              <a:ext uri="{FF2B5EF4-FFF2-40B4-BE49-F238E27FC236}">
                <a16:creationId xmlns:a16="http://schemas.microsoft.com/office/drawing/2014/main" id="{3DD0720B-42A8-4F1C-9316-D96BD3EF7970}"/>
              </a:ext>
            </a:extLst>
          </p:cNvPr>
          <p:cNvPicPr>
            <a:picLocks noChangeAspect="1"/>
          </p:cNvPicPr>
          <p:nvPr/>
        </p:nvPicPr>
        <p:blipFill>
          <a:blip r:embed="rId3"/>
          <a:stretch>
            <a:fillRect/>
          </a:stretch>
        </p:blipFill>
        <p:spPr>
          <a:xfrm>
            <a:off x="8370976" y="2032845"/>
            <a:ext cx="1559179" cy="3167917"/>
          </a:xfrm>
          <a:prstGeom prst="rect">
            <a:avLst/>
          </a:prstGeom>
        </p:spPr>
      </p:pic>
      <p:pic>
        <p:nvPicPr>
          <p:cNvPr id="9" name="Bilde 8">
            <a:extLst>
              <a:ext uri="{FF2B5EF4-FFF2-40B4-BE49-F238E27FC236}">
                <a16:creationId xmlns:a16="http://schemas.microsoft.com/office/drawing/2014/main" id="{D6F6C7B2-E0A0-4931-8480-6CD4694C7565}"/>
              </a:ext>
            </a:extLst>
          </p:cNvPr>
          <p:cNvPicPr>
            <a:picLocks noChangeAspect="1"/>
          </p:cNvPicPr>
          <p:nvPr/>
        </p:nvPicPr>
        <p:blipFill>
          <a:blip r:embed="rId4"/>
          <a:stretch>
            <a:fillRect/>
          </a:stretch>
        </p:blipFill>
        <p:spPr>
          <a:xfrm>
            <a:off x="6736652" y="2017076"/>
            <a:ext cx="1627636" cy="3183686"/>
          </a:xfrm>
          <a:prstGeom prst="rect">
            <a:avLst/>
          </a:prstGeom>
        </p:spPr>
      </p:pic>
      <p:pic>
        <p:nvPicPr>
          <p:cNvPr id="6" name="Bilde 5">
            <a:extLst>
              <a:ext uri="{FF2B5EF4-FFF2-40B4-BE49-F238E27FC236}">
                <a16:creationId xmlns:a16="http://schemas.microsoft.com/office/drawing/2014/main" id="{EBF5A756-63A9-4CAF-80A9-4177D9F8AAC2}"/>
              </a:ext>
            </a:extLst>
          </p:cNvPr>
          <p:cNvPicPr>
            <a:picLocks noChangeAspect="1"/>
          </p:cNvPicPr>
          <p:nvPr/>
        </p:nvPicPr>
        <p:blipFill>
          <a:blip r:embed="rId5"/>
          <a:stretch>
            <a:fillRect/>
          </a:stretch>
        </p:blipFill>
        <p:spPr>
          <a:xfrm>
            <a:off x="5170785" y="2017076"/>
            <a:ext cx="1568994" cy="3183686"/>
          </a:xfrm>
          <a:prstGeom prst="rect">
            <a:avLst/>
          </a:prstGeom>
        </p:spPr>
      </p:pic>
      <p:sp>
        <p:nvSpPr>
          <p:cNvPr id="2" name="Tittel 1">
            <a:extLst>
              <a:ext uri="{FF2B5EF4-FFF2-40B4-BE49-F238E27FC236}">
                <a16:creationId xmlns:a16="http://schemas.microsoft.com/office/drawing/2014/main" id="{460295D5-AC71-0782-E5BF-AE92AD496B25}"/>
              </a:ext>
            </a:extLst>
          </p:cNvPr>
          <p:cNvSpPr>
            <a:spLocks noGrp="1"/>
          </p:cNvSpPr>
          <p:nvPr>
            <p:ph type="title"/>
          </p:nvPr>
        </p:nvSpPr>
        <p:spPr>
          <a:xfrm>
            <a:off x="866631" y="486256"/>
            <a:ext cx="10741818" cy="1107996"/>
          </a:xfrm>
        </p:spPr>
        <p:txBody>
          <a:bodyPr/>
          <a:lstStyle/>
          <a:p>
            <a:r>
              <a:rPr lang="nb-NO" sz="4000" b="1" dirty="0">
                <a:cs typeface="Calibri"/>
              </a:rPr>
              <a:t>Se og redigere observasjoner under en pågående sesjon</a:t>
            </a:r>
          </a:p>
        </p:txBody>
      </p:sp>
      <p:sp>
        <p:nvSpPr>
          <p:cNvPr id="4" name="Plassholder for tekst 3">
            <a:extLst>
              <a:ext uri="{FF2B5EF4-FFF2-40B4-BE49-F238E27FC236}">
                <a16:creationId xmlns:a16="http://schemas.microsoft.com/office/drawing/2014/main" id="{03B8649B-74F7-55A9-BF5A-460914336940}"/>
              </a:ext>
            </a:extLst>
          </p:cNvPr>
          <p:cNvSpPr>
            <a:spLocks noGrp="1"/>
          </p:cNvSpPr>
          <p:nvPr>
            <p:ph type="body" sz="quarter" idx="13"/>
          </p:nvPr>
        </p:nvSpPr>
        <p:spPr>
          <a:xfrm>
            <a:off x="866632" y="1879473"/>
            <a:ext cx="4162568" cy="4721352"/>
          </a:xfrm>
        </p:spPr>
        <p:txBody>
          <a:bodyPr vert="horz" lIns="0" tIns="0" rIns="0" bIns="0" rtlCol="0" anchor="t">
            <a:normAutofit fontScale="92500"/>
          </a:bodyPr>
          <a:lstStyle/>
          <a:p>
            <a:pPr marL="0" indent="0">
              <a:buNone/>
            </a:pPr>
            <a:r>
              <a:rPr lang="nb-NO" sz="2000" dirty="0">
                <a:cs typeface="Calibri"/>
              </a:rPr>
              <a:t>Det er mulig å se på og redigere observasjoner (kort) som er lagret under en sesjon uten å avslutte sesjonen:</a:t>
            </a:r>
          </a:p>
          <a:p>
            <a:pPr marL="342900" indent="-342900">
              <a:buFont typeface="Arial"/>
              <a:buChar char="•"/>
            </a:pPr>
            <a:endParaRPr lang="nb-NO" sz="2000" dirty="0">
              <a:cs typeface="Calibri"/>
            </a:endParaRPr>
          </a:p>
          <a:p>
            <a:pPr>
              <a:buFont typeface="Arial" panose="020B0604020202020204" pitchFamily="34" charset="0"/>
              <a:buChar char="•"/>
            </a:pPr>
            <a:r>
              <a:rPr lang="nb-NO" sz="2000" dirty="0">
                <a:cs typeface="Calibri"/>
              </a:rPr>
              <a:t>Gå inn på </a:t>
            </a:r>
            <a:r>
              <a:rPr lang="nb-NO" sz="2000" dirty="0" err="1">
                <a:cs typeface="Calibri" panose="020F0502020204030204"/>
              </a:rPr>
              <a:t>tellelisten</a:t>
            </a:r>
            <a:r>
              <a:rPr lang="nb-NO" sz="2000" dirty="0">
                <a:cs typeface="Calibri" panose="020F0502020204030204"/>
              </a:rPr>
              <a:t> oppe i venstre hjørne.</a:t>
            </a:r>
          </a:p>
          <a:p>
            <a:pPr>
              <a:buFont typeface="Arial" panose="020B0604020202020204" pitchFamily="34" charset="0"/>
              <a:buChar char="•"/>
            </a:pPr>
            <a:r>
              <a:rPr lang="nb-NO" sz="2000" dirty="0">
                <a:cs typeface="Calibri" panose="020F0502020204030204"/>
              </a:rPr>
              <a:t>Åpne og redigere observasjonene (kortene) du ønsker å redigere ved å trykke på kortet og deretter «Rediger».</a:t>
            </a:r>
          </a:p>
          <a:p>
            <a:pPr>
              <a:buFont typeface="Arial" panose="020B0604020202020204" pitchFamily="34" charset="0"/>
              <a:buChar char="•"/>
            </a:pPr>
            <a:r>
              <a:rPr lang="nb-NO" sz="2000" dirty="0">
                <a:cs typeface="Calibri" panose="020F0502020204030204"/>
              </a:rPr>
              <a:t>Gjør endringer og trykk «Lagre».</a:t>
            </a:r>
          </a:p>
          <a:p>
            <a:pPr>
              <a:buFont typeface="Arial" panose="020B0604020202020204" pitchFamily="34" charset="0"/>
              <a:buChar char="•"/>
            </a:pPr>
            <a:r>
              <a:rPr lang="nb-NO" sz="2000" dirty="0">
                <a:cs typeface="Calibri" panose="020F0502020204030204"/>
              </a:rPr>
              <a:t>Gå tilbake for videre observasjon ved å trykke «Tilbake til observasjon»</a:t>
            </a:r>
          </a:p>
          <a:p>
            <a:pPr>
              <a:buFont typeface="Arial" panose="020B0604020202020204" pitchFamily="34" charset="0"/>
              <a:buChar char="•"/>
            </a:pPr>
            <a:endParaRPr lang="nb-NO" sz="2000" dirty="0">
              <a:cs typeface="Calibri" panose="020F0502020204030204"/>
            </a:endParaRPr>
          </a:p>
          <a:p>
            <a:pPr marL="269875" indent="-269875"/>
            <a:endParaRPr lang="nb-NO" sz="2000" dirty="0">
              <a:cs typeface="Calibri" panose="020F0502020204030204"/>
            </a:endParaRPr>
          </a:p>
        </p:txBody>
      </p:sp>
      <p:sp>
        <p:nvSpPr>
          <p:cNvPr id="14" name="Ellipse 13">
            <a:extLst>
              <a:ext uri="{FF2B5EF4-FFF2-40B4-BE49-F238E27FC236}">
                <a16:creationId xmlns:a16="http://schemas.microsoft.com/office/drawing/2014/main" id="{50BF36AE-59DD-C335-7C32-C8906EB6F477}"/>
              </a:ext>
            </a:extLst>
          </p:cNvPr>
          <p:cNvSpPr/>
          <p:nvPr/>
        </p:nvSpPr>
        <p:spPr>
          <a:xfrm>
            <a:off x="5193331" y="2176840"/>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D44F464B-49C7-4B23-BE46-AB018005557E}"/>
              </a:ext>
            </a:extLst>
          </p:cNvPr>
          <p:cNvSpPr/>
          <p:nvPr/>
        </p:nvSpPr>
        <p:spPr>
          <a:xfrm>
            <a:off x="6545392" y="3838994"/>
            <a:ext cx="173065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1F2D9E65-F3C5-453E-A24B-304E4B86B8C1}"/>
              </a:ext>
            </a:extLst>
          </p:cNvPr>
          <p:cNvSpPr/>
          <p:nvPr/>
        </p:nvSpPr>
        <p:spPr>
          <a:xfrm>
            <a:off x="8370976" y="2709834"/>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1E60E7B9-C889-4C8E-9FDA-A580B4D3D4BB}"/>
              </a:ext>
            </a:extLst>
          </p:cNvPr>
          <p:cNvSpPr/>
          <p:nvPr/>
        </p:nvSpPr>
        <p:spPr>
          <a:xfrm>
            <a:off x="10037027" y="2698457"/>
            <a:ext cx="372084" cy="28522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5826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C807F-FE2A-5EC4-A676-26B00FB1BD22}"/>
              </a:ext>
            </a:extLst>
          </p:cNvPr>
          <p:cNvSpPr>
            <a:spLocks noGrp="1"/>
          </p:cNvSpPr>
          <p:nvPr>
            <p:ph type="title"/>
          </p:nvPr>
        </p:nvSpPr>
        <p:spPr>
          <a:xfrm>
            <a:off x="1015459" y="718428"/>
            <a:ext cx="10515600" cy="1288045"/>
          </a:xfrm>
        </p:spPr>
        <p:txBody>
          <a:bodyPr/>
          <a:lstStyle/>
          <a:p>
            <a:r>
              <a:rPr lang="nb-NO" sz="4650" b="1">
                <a:ea typeface="Calibri"/>
                <a:cs typeface="Calibri"/>
              </a:rPr>
              <a:t>Hvordan redigere observasjoner som er lagret</a:t>
            </a:r>
          </a:p>
        </p:txBody>
      </p:sp>
      <p:sp>
        <p:nvSpPr>
          <p:cNvPr id="4" name="Plassholder for tekst 3">
            <a:extLst>
              <a:ext uri="{FF2B5EF4-FFF2-40B4-BE49-F238E27FC236}">
                <a16:creationId xmlns:a16="http://schemas.microsoft.com/office/drawing/2014/main" id="{DC1DB20E-17A5-3030-D430-7D6CEE540832}"/>
              </a:ext>
            </a:extLst>
          </p:cNvPr>
          <p:cNvSpPr>
            <a:spLocks noGrp="1"/>
          </p:cNvSpPr>
          <p:nvPr>
            <p:ph type="body" sz="quarter" idx="13"/>
          </p:nvPr>
        </p:nvSpPr>
        <p:spPr>
          <a:xfrm>
            <a:off x="1015459" y="2177396"/>
            <a:ext cx="6942771" cy="3962176"/>
          </a:xfrm>
        </p:spPr>
        <p:txBody>
          <a:bodyPr vert="horz" lIns="0" tIns="0" rIns="0" bIns="0" rtlCol="0" anchor="t">
            <a:normAutofit/>
          </a:bodyPr>
          <a:lstStyle/>
          <a:p>
            <a:pPr>
              <a:buFont typeface="Arial" panose="020B0604020202020204" pitchFamily="34" charset="0"/>
              <a:buChar char="•"/>
            </a:pPr>
            <a:r>
              <a:rPr lang="nb-NO" sz="2000" dirty="0">
                <a:ea typeface="Calibri"/>
                <a:cs typeface="Calibri"/>
              </a:rPr>
              <a:t>Observatøren kan redigere lagrede data før de sendes koordinator. Dette gjøres ved å gå inn på "Ikke sendte sesjoner" på hovedmenyen og velge "Se detaljer" på aktuell sesjon.</a:t>
            </a:r>
            <a:endParaRPr lang="nb-NO" sz="2000" dirty="0"/>
          </a:p>
          <a:p>
            <a:pPr>
              <a:buFont typeface="Arial" panose="020B0604020202020204" pitchFamily="34" charset="0"/>
              <a:buChar char="•"/>
            </a:pPr>
            <a:r>
              <a:rPr lang="nb-NO" sz="2000" dirty="0">
                <a:ea typeface="Calibri"/>
                <a:cs typeface="Calibri"/>
              </a:rPr>
              <a:t>Her kan observatøren redigere enkeltobservasjoner, slette enkeltobservasjoner (kort) og slette hele sesjoner. </a:t>
            </a:r>
          </a:p>
          <a:p>
            <a:pPr>
              <a:buFont typeface="Arial" panose="020B0604020202020204" pitchFamily="34" charset="0"/>
              <a:buChar char="•"/>
            </a:pPr>
            <a:r>
              <a:rPr lang="nb-NO" sz="2000" dirty="0">
                <a:ea typeface="Calibri"/>
                <a:cs typeface="Calibri"/>
              </a:rPr>
              <a:t>Man velger aktuell sesjon og trykker deretter på observasjonen man ønsker å redigere.</a:t>
            </a:r>
          </a:p>
        </p:txBody>
      </p:sp>
      <p:pic>
        <p:nvPicPr>
          <p:cNvPr id="8" name="Bilde 7">
            <a:extLst>
              <a:ext uri="{FF2B5EF4-FFF2-40B4-BE49-F238E27FC236}">
                <a16:creationId xmlns:a16="http://schemas.microsoft.com/office/drawing/2014/main" id="{9D7188FA-2C22-4838-8F3A-5A6A28BEFCDE}"/>
              </a:ext>
            </a:extLst>
          </p:cNvPr>
          <p:cNvPicPr>
            <a:picLocks noChangeAspect="1"/>
          </p:cNvPicPr>
          <p:nvPr/>
        </p:nvPicPr>
        <p:blipFill>
          <a:blip r:embed="rId2"/>
          <a:stretch>
            <a:fillRect/>
          </a:stretch>
        </p:blipFill>
        <p:spPr>
          <a:xfrm>
            <a:off x="8941041" y="1582615"/>
            <a:ext cx="2343834" cy="4818183"/>
          </a:xfrm>
          <a:prstGeom prst="rect">
            <a:avLst/>
          </a:prstGeom>
        </p:spPr>
      </p:pic>
    </p:spTree>
    <p:extLst>
      <p:ext uri="{BB962C8B-B14F-4D97-AF65-F5344CB8AC3E}">
        <p14:creationId xmlns:p14="http://schemas.microsoft.com/office/powerpoint/2010/main" val="371304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FDEDF-0A08-45F2-9547-D2A4F3D2FAD3}"/>
              </a:ext>
            </a:extLst>
          </p:cNvPr>
          <p:cNvSpPr>
            <a:spLocks noGrp="1"/>
          </p:cNvSpPr>
          <p:nvPr>
            <p:ph type="title"/>
          </p:nvPr>
        </p:nvSpPr>
        <p:spPr>
          <a:xfrm>
            <a:off x="838200" y="723067"/>
            <a:ext cx="10515600" cy="644022"/>
          </a:xfrm>
        </p:spPr>
        <p:txBody>
          <a:bodyPr/>
          <a:lstStyle/>
          <a:p>
            <a:r>
              <a:rPr lang="nb-NO" sz="4650" b="1" dirty="0">
                <a:ea typeface="+mj-lt"/>
                <a:cs typeface="+mj-lt"/>
              </a:rPr>
              <a:t>Oversikt over resultater fra en sesjon</a:t>
            </a:r>
          </a:p>
        </p:txBody>
      </p:sp>
      <p:sp>
        <p:nvSpPr>
          <p:cNvPr id="4" name="Plassholder for tekst 3">
            <a:extLst>
              <a:ext uri="{FF2B5EF4-FFF2-40B4-BE49-F238E27FC236}">
                <a16:creationId xmlns:a16="http://schemas.microsoft.com/office/drawing/2014/main" id="{B69B388E-8C9D-CA2F-D3F2-19EB34335F4C}"/>
              </a:ext>
            </a:extLst>
          </p:cNvPr>
          <p:cNvSpPr>
            <a:spLocks noGrp="1"/>
          </p:cNvSpPr>
          <p:nvPr>
            <p:ph type="body" sz="quarter" idx="13"/>
          </p:nvPr>
        </p:nvSpPr>
        <p:spPr>
          <a:xfrm>
            <a:off x="848978" y="1536860"/>
            <a:ext cx="5594817" cy="2259090"/>
          </a:xfrm>
        </p:spPr>
        <p:txBody>
          <a:bodyPr vert="horz" lIns="0" tIns="0" rIns="0" bIns="0" rtlCol="0" anchor="t">
            <a:noAutofit/>
          </a:bodyPr>
          <a:lstStyle/>
          <a:p>
            <a:pPr>
              <a:buFont typeface="Arial" panose="020B0604020202020204" pitchFamily="34" charset="0"/>
              <a:buChar char="•"/>
            </a:pPr>
            <a:r>
              <a:rPr lang="nb-NO" sz="2000" dirty="0">
                <a:ea typeface="+mn-lt"/>
                <a:cs typeface="+mn-lt"/>
              </a:rPr>
              <a:t>Du kan se oppsummering fra en sesjon både mens sesjonen er pågående og etter avsluttet sesjon.</a:t>
            </a:r>
          </a:p>
          <a:p>
            <a:pPr>
              <a:buFont typeface="Arial" panose="020B0604020202020204" pitchFamily="34" charset="0"/>
              <a:buChar char="•"/>
            </a:pPr>
            <a:r>
              <a:rPr lang="nb-NO" sz="2000" dirty="0">
                <a:ea typeface="+mn-lt"/>
                <a:cs typeface="+mn-lt"/>
              </a:rPr>
              <a:t>For å se en oppsummering men sesjonen fortsatt er pågående kan du gå inn på telleknappen oppe til venstre.</a:t>
            </a:r>
          </a:p>
          <a:p>
            <a:pPr>
              <a:buFont typeface="Arial" panose="020B0604020202020204" pitchFamily="34" charset="0"/>
              <a:buChar char="•"/>
            </a:pPr>
            <a:r>
              <a:rPr lang="nb-NO" sz="2000" dirty="0">
                <a:ea typeface="+mn-lt"/>
                <a:cs typeface="+mn-lt"/>
              </a:rPr>
              <a:t>Ved å trykke på telleknappen får du frem en oppsummering av sesjonen, liggende over enkeltobservasjonene.</a:t>
            </a:r>
          </a:p>
          <a:p>
            <a:pPr>
              <a:buFont typeface="Arial" panose="020B0604020202020204" pitchFamily="34" charset="0"/>
              <a:buChar char="•"/>
            </a:pPr>
            <a:r>
              <a:rPr lang="nb-NO" sz="2000" dirty="0">
                <a:ea typeface="+mn-lt"/>
                <a:cs typeface="+mn-lt"/>
              </a:rPr>
              <a:t>For å se på oppsummering fra sesjoner som er avsluttet går du inn på hovedmenyen og åpner den aktuelle sesjonen, enten under sendte eller ikke sendte sesjoner. </a:t>
            </a:r>
          </a:p>
          <a:p>
            <a:pPr marL="0" indent="0">
              <a:buNone/>
            </a:pPr>
            <a:endParaRPr lang="nb-NO" dirty="0">
              <a:cs typeface="Calibri"/>
            </a:endParaRPr>
          </a:p>
        </p:txBody>
      </p:sp>
      <p:pic>
        <p:nvPicPr>
          <p:cNvPr id="7" name="Bilde 6">
            <a:extLst>
              <a:ext uri="{FF2B5EF4-FFF2-40B4-BE49-F238E27FC236}">
                <a16:creationId xmlns:a16="http://schemas.microsoft.com/office/drawing/2014/main" id="{0E5014EC-528F-4DDF-B803-34BF35E85D40}"/>
              </a:ext>
            </a:extLst>
          </p:cNvPr>
          <p:cNvPicPr>
            <a:picLocks noChangeAspect="1"/>
          </p:cNvPicPr>
          <p:nvPr/>
        </p:nvPicPr>
        <p:blipFill>
          <a:blip r:embed="rId2"/>
          <a:stretch>
            <a:fillRect/>
          </a:stretch>
        </p:blipFill>
        <p:spPr>
          <a:xfrm>
            <a:off x="6772524" y="1752108"/>
            <a:ext cx="2277086" cy="4570515"/>
          </a:xfrm>
          <a:prstGeom prst="rect">
            <a:avLst/>
          </a:prstGeom>
        </p:spPr>
      </p:pic>
      <p:pic>
        <p:nvPicPr>
          <p:cNvPr id="9" name="Bilde 8">
            <a:extLst>
              <a:ext uri="{FF2B5EF4-FFF2-40B4-BE49-F238E27FC236}">
                <a16:creationId xmlns:a16="http://schemas.microsoft.com/office/drawing/2014/main" id="{F4ED66DA-BCBA-4982-8AF5-A48D10D42A4F}"/>
              </a:ext>
            </a:extLst>
          </p:cNvPr>
          <p:cNvPicPr>
            <a:picLocks noChangeAspect="1"/>
          </p:cNvPicPr>
          <p:nvPr/>
        </p:nvPicPr>
        <p:blipFill>
          <a:blip r:embed="rId3"/>
          <a:stretch>
            <a:fillRect/>
          </a:stretch>
        </p:blipFill>
        <p:spPr>
          <a:xfrm>
            <a:off x="9432797" y="1752108"/>
            <a:ext cx="2205182" cy="4569049"/>
          </a:xfrm>
          <a:prstGeom prst="rect">
            <a:avLst/>
          </a:prstGeom>
        </p:spPr>
      </p:pic>
      <p:sp>
        <p:nvSpPr>
          <p:cNvPr id="10" name="Ellipse 9">
            <a:extLst>
              <a:ext uri="{FF2B5EF4-FFF2-40B4-BE49-F238E27FC236}">
                <a16:creationId xmlns:a16="http://schemas.microsoft.com/office/drawing/2014/main" id="{5FBFA06E-8AEC-4402-8D8F-2CD94ECD04B0}"/>
              </a:ext>
            </a:extLst>
          </p:cNvPr>
          <p:cNvSpPr/>
          <p:nvPr/>
        </p:nvSpPr>
        <p:spPr>
          <a:xfrm>
            <a:off x="6903232" y="2342579"/>
            <a:ext cx="601266"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D6D92E19-D6AF-4694-A6A8-8C017615F74E}"/>
              </a:ext>
            </a:extLst>
          </p:cNvPr>
          <p:cNvSpPr/>
          <p:nvPr/>
        </p:nvSpPr>
        <p:spPr>
          <a:xfrm>
            <a:off x="9497960" y="3722492"/>
            <a:ext cx="2041177" cy="955695"/>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6489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FDEDF-0A08-45F2-9547-D2A4F3D2FAD3}"/>
              </a:ext>
            </a:extLst>
          </p:cNvPr>
          <p:cNvSpPr>
            <a:spLocks noGrp="1"/>
          </p:cNvSpPr>
          <p:nvPr>
            <p:ph type="title"/>
          </p:nvPr>
        </p:nvSpPr>
        <p:spPr>
          <a:xfrm>
            <a:off x="838200" y="723067"/>
            <a:ext cx="10515600" cy="644022"/>
          </a:xfrm>
        </p:spPr>
        <p:txBody>
          <a:bodyPr/>
          <a:lstStyle/>
          <a:p>
            <a:r>
              <a:rPr lang="nb-NO" sz="4650" b="1" dirty="0">
                <a:ea typeface="+mj-lt"/>
                <a:cs typeface="+mj-lt"/>
              </a:rPr>
              <a:t>Oversikt over resultater fra en sesjon</a:t>
            </a:r>
          </a:p>
        </p:txBody>
      </p:sp>
      <p:sp>
        <p:nvSpPr>
          <p:cNvPr id="4" name="Plassholder for tekst 3">
            <a:extLst>
              <a:ext uri="{FF2B5EF4-FFF2-40B4-BE49-F238E27FC236}">
                <a16:creationId xmlns:a16="http://schemas.microsoft.com/office/drawing/2014/main" id="{B69B388E-8C9D-CA2F-D3F2-19EB34335F4C}"/>
              </a:ext>
            </a:extLst>
          </p:cNvPr>
          <p:cNvSpPr>
            <a:spLocks noGrp="1"/>
          </p:cNvSpPr>
          <p:nvPr>
            <p:ph type="body" sz="quarter" idx="13"/>
          </p:nvPr>
        </p:nvSpPr>
        <p:spPr>
          <a:xfrm>
            <a:off x="838200" y="1890822"/>
            <a:ext cx="5594817" cy="2259090"/>
          </a:xfrm>
        </p:spPr>
        <p:txBody>
          <a:bodyPr vert="horz" lIns="0" tIns="0" rIns="0" bIns="0" rtlCol="0" anchor="t">
            <a:noAutofit/>
          </a:bodyPr>
          <a:lstStyle/>
          <a:p>
            <a:pPr>
              <a:buFont typeface="Arial" panose="020B0604020202020204" pitchFamily="34" charset="0"/>
              <a:buChar char="•"/>
            </a:pPr>
            <a:r>
              <a:rPr lang="nb-NO" sz="2000" dirty="0">
                <a:ea typeface="+mn-lt"/>
                <a:cs typeface="+mn-lt"/>
              </a:rPr>
              <a:t>Du kan se oppsummering fra en sesjon både mens sesjonen er pågående og etter avsluttet sesjon.</a:t>
            </a:r>
          </a:p>
          <a:p>
            <a:pPr>
              <a:buFont typeface="Arial" panose="020B0604020202020204" pitchFamily="34" charset="0"/>
              <a:buChar char="•"/>
            </a:pPr>
            <a:r>
              <a:rPr lang="nb-NO" sz="2000" dirty="0">
                <a:ea typeface="+mn-lt"/>
                <a:cs typeface="+mn-lt"/>
              </a:rPr>
              <a:t>For å se en oppsummering men sesjonen fortsatt er pågående kan du gå inn på telleknappen oppe til venstre </a:t>
            </a:r>
          </a:p>
          <a:p>
            <a:pPr marL="0" indent="0">
              <a:buNone/>
            </a:pPr>
            <a:endParaRPr lang="nb-NO" dirty="0">
              <a:cs typeface="Calibri"/>
            </a:endParaRPr>
          </a:p>
          <a:p>
            <a:pPr marL="269875" indent="-269875"/>
            <a:endParaRPr lang="nb-NO" dirty="0">
              <a:cs typeface="Calibri"/>
            </a:endParaRPr>
          </a:p>
        </p:txBody>
      </p:sp>
      <p:pic>
        <p:nvPicPr>
          <p:cNvPr id="5" name="Bilde 5" descr="Et bilde som inneholder tekst&#10;&#10;Automatisk generert beskrivelse">
            <a:extLst>
              <a:ext uri="{FF2B5EF4-FFF2-40B4-BE49-F238E27FC236}">
                <a16:creationId xmlns:a16="http://schemas.microsoft.com/office/drawing/2014/main" id="{9424C87B-710D-A81D-A9F2-C4553C3CCFB3}"/>
              </a:ext>
            </a:extLst>
          </p:cNvPr>
          <p:cNvPicPr>
            <a:picLocks noChangeAspect="1"/>
          </p:cNvPicPr>
          <p:nvPr/>
        </p:nvPicPr>
        <p:blipFill>
          <a:blip r:embed="rId2"/>
          <a:stretch>
            <a:fillRect/>
          </a:stretch>
        </p:blipFill>
        <p:spPr>
          <a:xfrm>
            <a:off x="9541234" y="1662953"/>
            <a:ext cx="2320766" cy="4921624"/>
          </a:xfrm>
          <a:prstGeom prst="rect">
            <a:avLst/>
          </a:prstGeom>
        </p:spPr>
      </p:pic>
      <p:pic>
        <p:nvPicPr>
          <p:cNvPr id="6" name="Bilde 6">
            <a:extLst>
              <a:ext uri="{FF2B5EF4-FFF2-40B4-BE49-F238E27FC236}">
                <a16:creationId xmlns:a16="http://schemas.microsoft.com/office/drawing/2014/main" id="{A9ABD6D8-9798-13E0-6FB4-1547C1621476}"/>
              </a:ext>
            </a:extLst>
          </p:cNvPr>
          <p:cNvPicPr>
            <a:picLocks noChangeAspect="1"/>
          </p:cNvPicPr>
          <p:nvPr/>
        </p:nvPicPr>
        <p:blipFill>
          <a:blip r:embed="rId3"/>
          <a:stretch>
            <a:fillRect/>
          </a:stretch>
        </p:blipFill>
        <p:spPr>
          <a:xfrm>
            <a:off x="7221484" y="1715247"/>
            <a:ext cx="2328502" cy="4869330"/>
          </a:xfrm>
          <a:prstGeom prst="rect">
            <a:avLst/>
          </a:prstGeom>
        </p:spPr>
      </p:pic>
    </p:spTree>
    <p:extLst>
      <p:ext uri="{BB962C8B-B14F-4D97-AF65-F5344CB8AC3E}">
        <p14:creationId xmlns:p14="http://schemas.microsoft.com/office/powerpoint/2010/main" val="334073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5984C5-84B5-431A-92FE-5C46EAA55D12}"/>
              </a:ext>
            </a:extLst>
          </p:cNvPr>
          <p:cNvPicPr>
            <a:picLocks noChangeAspect="1"/>
          </p:cNvPicPr>
          <p:nvPr/>
        </p:nvPicPr>
        <p:blipFill>
          <a:blip r:embed="rId2"/>
          <a:stretch>
            <a:fillRect/>
          </a:stretch>
        </p:blipFill>
        <p:spPr>
          <a:xfrm>
            <a:off x="9028991" y="1595643"/>
            <a:ext cx="2111905" cy="4223810"/>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dirty="0">
                <a:ea typeface="Calibri"/>
                <a:cs typeface="Calibri"/>
              </a:rPr>
              <a:t>Hvordan dele data med koordinator (sende sesjon)</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7"/>
            <a:ext cx="6020992" cy="3962176"/>
          </a:xfrm>
        </p:spPr>
        <p:txBody>
          <a:bodyPr vert="horz" lIns="0" tIns="0" rIns="0" bIns="0" rtlCol="0" anchor="t">
            <a:normAutofit/>
          </a:bodyPr>
          <a:lstStyle/>
          <a:p>
            <a:pPr marL="0" indent="0">
              <a:buNone/>
            </a:pPr>
            <a:r>
              <a:rPr lang="nb-NO" sz="2000" dirty="0">
                <a:ea typeface="Calibri"/>
                <a:cs typeface="Calibri"/>
              </a:rPr>
              <a:t>Når sesjonen er ferdig kan observatøren velge å sende sesjonen umiddelbart til koordinator, eller vente til senere. Observatøren kan sende på to måter:</a:t>
            </a:r>
            <a:endParaRPr lang="nb-NO" dirty="0"/>
          </a:p>
          <a:p>
            <a:pPr marL="269875" indent="-269875"/>
            <a:endParaRPr lang="nb-NO" sz="2000" dirty="0">
              <a:ea typeface="Calibri"/>
              <a:cs typeface="Calibri"/>
            </a:endParaRPr>
          </a:p>
          <a:p>
            <a:pPr marL="0" indent="0">
              <a:buNone/>
            </a:pPr>
            <a:r>
              <a:rPr lang="nb-NO" sz="2000" dirty="0">
                <a:ea typeface="Calibri"/>
                <a:cs typeface="Calibri"/>
              </a:rPr>
              <a:t>1. Under pågående observasjon kan observatør avslutte sesjonen ved å sende den til koordinator:</a:t>
            </a:r>
          </a:p>
          <a:p>
            <a:pPr>
              <a:buFont typeface="Arial" panose="020B0604020202020204" pitchFamily="34" charset="0"/>
              <a:buChar char="•"/>
            </a:pPr>
            <a:endParaRPr lang="nb-NO" sz="2000" dirty="0">
              <a:ea typeface="Calibri"/>
              <a:cs typeface="Calibri"/>
            </a:endParaRPr>
          </a:p>
          <a:p>
            <a:pPr>
              <a:buFont typeface="Arial" panose="020B0604020202020204" pitchFamily="34" charset="0"/>
              <a:buChar char="•"/>
            </a:pPr>
            <a:r>
              <a:rPr lang="nb-NO" sz="2000" dirty="0">
                <a:ea typeface="Calibri"/>
                <a:cs typeface="Calibri"/>
              </a:rPr>
              <a:t>Gå inn på </a:t>
            </a:r>
            <a:r>
              <a:rPr lang="nb-NO" sz="2000" dirty="0" err="1">
                <a:ea typeface="Calibri"/>
                <a:cs typeface="Calibri"/>
              </a:rPr>
              <a:t>tellelisten</a:t>
            </a:r>
            <a:r>
              <a:rPr lang="nb-NO" sz="2000" dirty="0">
                <a:ea typeface="Calibri"/>
                <a:cs typeface="Calibri"/>
              </a:rPr>
              <a:t> i venstre hjørne </a:t>
            </a:r>
            <a:endParaRPr lang="nb-NO" dirty="0"/>
          </a:p>
          <a:p>
            <a:pPr>
              <a:buFont typeface="Arial" panose="020B0604020202020204" pitchFamily="34" charset="0"/>
              <a:buChar char="•"/>
            </a:pPr>
            <a:r>
              <a:rPr lang="nb-NO" sz="2000" dirty="0" err="1">
                <a:ea typeface="Calibri"/>
                <a:cs typeface="Calibri"/>
              </a:rPr>
              <a:t>Scroll</a:t>
            </a:r>
            <a:r>
              <a:rPr lang="nb-NO" sz="2000" dirty="0">
                <a:ea typeface="Calibri"/>
                <a:cs typeface="Calibri"/>
              </a:rPr>
              <a:t> ned siden og velg "Send koordinator"</a:t>
            </a:r>
          </a:p>
          <a:p>
            <a:pPr marL="269875" indent="-269875"/>
            <a:endParaRPr lang="nb-NO" sz="2000" dirty="0">
              <a:ea typeface="Calibri"/>
              <a:cs typeface="Calibri"/>
            </a:endParaRPr>
          </a:p>
          <a:p>
            <a:pPr marL="269875" indent="-269875"/>
            <a:endParaRPr lang="nb-NO" sz="2000" dirty="0">
              <a:ea typeface="Calibri"/>
              <a:cs typeface="Calibri"/>
            </a:endParaRPr>
          </a:p>
          <a:p>
            <a:pPr marL="269875" indent="-269875"/>
            <a:endParaRPr lang="nb-NO" dirty="0">
              <a:ea typeface="Calibri"/>
              <a:cs typeface="Calibri"/>
            </a:endParaRPr>
          </a:p>
        </p:txBody>
      </p:sp>
      <p:sp>
        <p:nvSpPr>
          <p:cNvPr id="7" name="Ellipse 6">
            <a:extLst>
              <a:ext uri="{FF2B5EF4-FFF2-40B4-BE49-F238E27FC236}">
                <a16:creationId xmlns:a16="http://schemas.microsoft.com/office/drawing/2014/main" id="{FEDD9528-9F75-4532-B7DE-BF06581A02ED}"/>
              </a:ext>
            </a:extLst>
          </p:cNvPr>
          <p:cNvSpPr/>
          <p:nvPr/>
        </p:nvSpPr>
        <p:spPr>
          <a:xfrm>
            <a:off x="10012924" y="4851528"/>
            <a:ext cx="970383" cy="54539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F087FC5-91EA-4A81-80AE-B1D88BE0D9AB}"/>
              </a:ext>
            </a:extLst>
          </p:cNvPr>
          <p:cNvPicPr>
            <a:picLocks noChangeAspect="1"/>
          </p:cNvPicPr>
          <p:nvPr/>
        </p:nvPicPr>
        <p:blipFill>
          <a:blip r:embed="rId3"/>
          <a:stretch>
            <a:fillRect/>
          </a:stretch>
        </p:blipFill>
        <p:spPr>
          <a:xfrm>
            <a:off x="6831517" y="1595643"/>
            <a:ext cx="2111905" cy="4238967"/>
          </a:xfrm>
          <a:prstGeom prst="rect">
            <a:avLst/>
          </a:prstGeom>
        </p:spPr>
      </p:pic>
      <p:sp>
        <p:nvSpPr>
          <p:cNvPr id="12" name="Ellipse 11">
            <a:extLst>
              <a:ext uri="{FF2B5EF4-FFF2-40B4-BE49-F238E27FC236}">
                <a16:creationId xmlns:a16="http://schemas.microsoft.com/office/drawing/2014/main" id="{4B2166B8-E28E-44CF-9081-2A01DEC7DCBE}"/>
              </a:ext>
            </a:extLst>
          </p:cNvPr>
          <p:cNvSpPr/>
          <p:nvPr/>
        </p:nvSpPr>
        <p:spPr>
          <a:xfrm>
            <a:off x="6917086" y="2125043"/>
            <a:ext cx="740277" cy="44117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919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804806-9300-0872-C774-6FCF6BD21566}"/>
              </a:ext>
            </a:extLst>
          </p:cNvPr>
          <p:cNvSpPr>
            <a:spLocks noGrp="1"/>
          </p:cNvSpPr>
          <p:nvPr>
            <p:ph type="title"/>
          </p:nvPr>
        </p:nvSpPr>
        <p:spPr>
          <a:xfrm>
            <a:off x="946755" y="687199"/>
            <a:ext cx="10515600" cy="644097"/>
          </a:xfrm>
        </p:spPr>
        <p:txBody>
          <a:bodyPr/>
          <a:lstStyle/>
          <a:p>
            <a:r>
              <a:rPr lang="nb-NO" sz="4650" b="1" dirty="0">
                <a:cs typeface="Calibri"/>
              </a:rPr>
              <a:t>1. Innledning</a:t>
            </a:r>
            <a:endParaRPr lang="nb-NO" b="1" dirty="0"/>
          </a:p>
        </p:txBody>
      </p:sp>
      <p:sp>
        <p:nvSpPr>
          <p:cNvPr id="4" name="Plassholder for tekst 3">
            <a:extLst>
              <a:ext uri="{FF2B5EF4-FFF2-40B4-BE49-F238E27FC236}">
                <a16:creationId xmlns:a16="http://schemas.microsoft.com/office/drawing/2014/main" id="{0CADF815-E261-83FB-4475-BDE131D0E4C7}"/>
              </a:ext>
            </a:extLst>
          </p:cNvPr>
          <p:cNvSpPr>
            <a:spLocks noGrp="1"/>
          </p:cNvSpPr>
          <p:nvPr>
            <p:ph type="body" sz="quarter" idx="13"/>
          </p:nvPr>
        </p:nvSpPr>
        <p:spPr>
          <a:xfrm>
            <a:off x="862143" y="1745557"/>
            <a:ext cx="8609235" cy="4810691"/>
          </a:xfrm>
        </p:spPr>
        <p:txBody>
          <a:bodyPr vert="horz" lIns="0" tIns="0" rIns="0" bIns="0" rtlCol="0" anchor="t">
            <a:normAutofit/>
          </a:bodyPr>
          <a:lstStyle/>
          <a:p>
            <a:pPr>
              <a:buFont typeface="Arial" panose="020B0604020202020204" pitchFamily="34" charset="0"/>
              <a:buChar char="•"/>
            </a:pPr>
            <a:r>
              <a:rPr lang="nb-NO" sz="2200" dirty="0">
                <a:cs typeface="Calibri"/>
              </a:rPr>
              <a:t>I dette dokumentet gis en presentasjon av modulen «4 Indikasjoner » i NOST -  Nasjonalt verktøy for observasjon av smitteforebyggende tiltak i helsetjenesten. </a:t>
            </a:r>
          </a:p>
          <a:p>
            <a:pPr>
              <a:buFont typeface="Arial" panose="020B0604020202020204" pitchFamily="34" charset="0"/>
              <a:buChar char="•"/>
            </a:pPr>
            <a:r>
              <a:rPr lang="nb-NO" sz="2200" b="1" dirty="0">
                <a:cs typeface="Calibri"/>
              </a:rPr>
              <a:t>Med modulen kan man observere om helsepersonell utfører håndhygiene når det er indikert. </a:t>
            </a:r>
          </a:p>
          <a:p>
            <a:pPr>
              <a:buFont typeface="Arial" panose="020B0604020202020204" pitchFamily="34" charset="0"/>
              <a:buChar char="•"/>
            </a:pPr>
            <a:r>
              <a:rPr lang="nb-NO" sz="2200" dirty="0">
                <a:cs typeface="Calibri"/>
              </a:rPr>
              <a:t>Les mer om løsningen, inkludert hvordan du oppretter bruker og logger deg på i </a:t>
            </a:r>
            <a:r>
              <a:rPr lang="nb-NO" sz="2200" dirty="0">
                <a:cs typeface="Calibri"/>
                <a:hlinkClick r:id="rId3"/>
              </a:rPr>
              <a:t>håndboken for NOST</a:t>
            </a:r>
            <a:r>
              <a:rPr lang="nb-NO" sz="2200" dirty="0">
                <a:cs typeface="Calibri"/>
              </a:rPr>
              <a:t>.</a:t>
            </a:r>
          </a:p>
          <a:p>
            <a:pPr>
              <a:buFont typeface="Arial" panose="020B0604020202020204" pitchFamily="34" charset="0"/>
              <a:buChar char="•"/>
            </a:pPr>
            <a:endParaRPr lang="nb-NO" dirty="0">
              <a:cs typeface="Calibri"/>
            </a:endParaRPr>
          </a:p>
          <a:p>
            <a:pPr marL="269875" indent="-269875"/>
            <a:endParaRPr lang="nb-NO" sz="2400" dirty="0">
              <a:cs typeface="Calibri"/>
            </a:endParaRPr>
          </a:p>
          <a:p>
            <a:pPr marL="0" indent="0">
              <a:buNone/>
            </a:pPr>
            <a:endParaRPr lang="nb-NO" dirty="0">
              <a:cs typeface="Calibri"/>
            </a:endParaRPr>
          </a:p>
          <a:p>
            <a:pPr marL="269875" indent="-269875"/>
            <a:endParaRPr lang="nb-NO" dirty="0">
              <a:cs typeface="Calibri"/>
            </a:endParaRPr>
          </a:p>
        </p:txBody>
      </p:sp>
      <p:pic>
        <p:nvPicPr>
          <p:cNvPr id="6" name="Bilde 5">
            <a:extLst>
              <a:ext uri="{FF2B5EF4-FFF2-40B4-BE49-F238E27FC236}">
                <a16:creationId xmlns:a16="http://schemas.microsoft.com/office/drawing/2014/main" id="{A1E18EB4-8A34-4E13-ABF8-EFCBCA628279}"/>
              </a:ext>
            </a:extLst>
          </p:cNvPr>
          <p:cNvPicPr>
            <a:picLocks noChangeAspect="1"/>
          </p:cNvPicPr>
          <p:nvPr/>
        </p:nvPicPr>
        <p:blipFill>
          <a:blip r:embed="rId4"/>
          <a:stretch>
            <a:fillRect/>
          </a:stretch>
        </p:blipFill>
        <p:spPr>
          <a:xfrm>
            <a:off x="9531901" y="1845613"/>
            <a:ext cx="2310976" cy="4710635"/>
          </a:xfrm>
          <a:prstGeom prst="rect">
            <a:avLst/>
          </a:prstGeom>
        </p:spPr>
      </p:pic>
    </p:spTree>
    <p:extLst>
      <p:ext uri="{BB962C8B-B14F-4D97-AF65-F5344CB8AC3E}">
        <p14:creationId xmlns:p14="http://schemas.microsoft.com/office/powerpoint/2010/main" val="3908385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B8479A0-D385-4ED5-883F-F44D95C4D238}"/>
              </a:ext>
            </a:extLst>
          </p:cNvPr>
          <p:cNvPicPr>
            <a:picLocks noChangeAspect="1"/>
          </p:cNvPicPr>
          <p:nvPr/>
        </p:nvPicPr>
        <p:blipFill>
          <a:blip r:embed="rId2"/>
          <a:stretch>
            <a:fillRect/>
          </a:stretch>
        </p:blipFill>
        <p:spPr>
          <a:xfrm>
            <a:off x="9711111" y="1613849"/>
            <a:ext cx="1465430" cy="3034107"/>
          </a:xfrm>
          <a:prstGeom prst="rect">
            <a:avLst/>
          </a:prstGeom>
        </p:spPr>
      </p:pic>
      <p:pic>
        <p:nvPicPr>
          <p:cNvPr id="9" name="Bilde 8">
            <a:extLst>
              <a:ext uri="{FF2B5EF4-FFF2-40B4-BE49-F238E27FC236}">
                <a16:creationId xmlns:a16="http://schemas.microsoft.com/office/drawing/2014/main" id="{BA9C0F13-7E9C-454D-B3B8-DA88D8C956B6}"/>
              </a:ext>
            </a:extLst>
          </p:cNvPr>
          <p:cNvPicPr>
            <a:picLocks noChangeAspect="1"/>
          </p:cNvPicPr>
          <p:nvPr/>
        </p:nvPicPr>
        <p:blipFill>
          <a:blip r:embed="rId3"/>
          <a:stretch>
            <a:fillRect/>
          </a:stretch>
        </p:blipFill>
        <p:spPr>
          <a:xfrm>
            <a:off x="8191055" y="1613848"/>
            <a:ext cx="1507051" cy="3034108"/>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dirty="0">
                <a:ea typeface="Calibri"/>
                <a:cs typeface="Calibri"/>
              </a:rPr>
              <a:t>Hvordan dele data med koordinator (sende sesjon) forts. </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6"/>
            <a:ext cx="5809547" cy="4572196"/>
          </a:xfrm>
        </p:spPr>
        <p:txBody>
          <a:bodyPr vert="horz" lIns="0" tIns="0" rIns="0" bIns="0" rtlCol="0" anchor="t">
            <a:normAutofit lnSpcReduction="10000"/>
          </a:bodyPr>
          <a:lstStyle/>
          <a:p>
            <a:pPr marL="0" indent="0">
              <a:buNone/>
            </a:pPr>
            <a:r>
              <a:rPr lang="nb-NO" sz="2000" dirty="0">
                <a:ea typeface="Calibri"/>
                <a:cs typeface="Calibri"/>
              </a:rPr>
              <a:t>2. Observatøren kan også sender en sesjon til koordinator fra hovedmenyen:</a:t>
            </a:r>
            <a:endParaRPr lang="nb-NO" dirty="0">
              <a:ea typeface="Calibri"/>
              <a:cs typeface="Calibri"/>
            </a:endParaRPr>
          </a:p>
          <a:p>
            <a:pPr marL="269875" indent="-269875">
              <a:buFont typeface="Arial"/>
              <a:buChar char="•"/>
            </a:pPr>
            <a:r>
              <a:rPr lang="nb-NO" sz="2000" dirty="0">
                <a:ea typeface="+mn-lt"/>
                <a:cs typeface="Calibri"/>
              </a:rPr>
              <a:t>Velg "Ikke</a:t>
            </a:r>
            <a:r>
              <a:rPr lang="nb-NO" sz="2000" dirty="0">
                <a:ea typeface="+mn-lt"/>
                <a:cs typeface="+mn-lt"/>
              </a:rPr>
              <a:t> sendte sesjoner"</a:t>
            </a:r>
            <a:endParaRPr lang="nb-NO" dirty="0">
              <a:ea typeface="+mn-lt"/>
              <a:cs typeface="Calibri"/>
            </a:endParaRPr>
          </a:p>
          <a:p>
            <a:pPr marL="269875" indent="-269875">
              <a:buFont typeface="Arial"/>
              <a:buChar char="•"/>
            </a:pPr>
            <a:r>
              <a:rPr lang="nb-NO" sz="2000" dirty="0">
                <a:ea typeface="Calibri"/>
                <a:cs typeface="Calibri"/>
              </a:rPr>
              <a:t>Velg "Se detaljer" for aktuell sesjon slik at alle enkeltobservasjonene i sesjonen blir synlig </a:t>
            </a:r>
            <a:endParaRPr lang="nb-NO" dirty="0">
              <a:ea typeface="Calibri"/>
              <a:cs typeface="Calibri"/>
            </a:endParaRPr>
          </a:p>
          <a:p>
            <a:pPr marL="269875" indent="-269875">
              <a:buFont typeface="Arial"/>
              <a:buChar char="•"/>
            </a:pPr>
            <a:r>
              <a:rPr lang="nb-NO" sz="2000" dirty="0" err="1">
                <a:ea typeface="Calibri"/>
                <a:cs typeface="Calibri"/>
              </a:rPr>
              <a:t>Scroll</a:t>
            </a:r>
            <a:r>
              <a:rPr lang="nb-NO" sz="2000" dirty="0">
                <a:ea typeface="Calibri"/>
                <a:cs typeface="Calibri"/>
              </a:rPr>
              <a:t> ned siden og velg  "Send til koordinator"</a:t>
            </a:r>
            <a:endParaRPr lang="nb-NO" dirty="0">
              <a:cs typeface="Calibri"/>
            </a:endParaRPr>
          </a:p>
          <a:p>
            <a:pPr marL="269875" indent="-269875"/>
            <a:endParaRPr lang="nb-NO" sz="2000" dirty="0">
              <a:ea typeface="Calibri"/>
              <a:cs typeface="Calibri"/>
            </a:endParaRPr>
          </a:p>
          <a:p>
            <a:pPr marL="0" indent="0">
              <a:buNone/>
            </a:pPr>
            <a:r>
              <a:rPr lang="nb-NO" sz="2000" dirty="0">
                <a:ea typeface="Calibri"/>
                <a:cs typeface="Calibri"/>
              </a:rPr>
              <a:t>Når observatøren har sendt dataene til koordinatoren har vedkommende mistet muligheten til å redigere dataene. Er det behov for endringer etter at dataene er sendt må dette gjøres av koordinatoren i </a:t>
            </a:r>
            <a:r>
              <a:rPr lang="nb-NO" sz="2000" dirty="0" err="1">
                <a:ea typeface="Calibri"/>
                <a:cs typeface="Calibri"/>
              </a:rPr>
              <a:t>admin</a:t>
            </a:r>
            <a:r>
              <a:rPr lang="nb-NO" sz="2000" dirty="0">
                <a:ea typeface="Calibri"/>
                <a:cs typeface="Calibri"/>
              </a:rPr>
              <a:t>. grensesnittet. </a:t>
            </a:r>
            <a:endParaRPr lang="en-US" sz="2000" dirty="0">
              <a:ea typeface="+mn-lt"/>
              <a:cs typeface="+mn-lt"/>
            </a:endParaRPr>
          </a:p>
          <a:p>
            <a:pPr marL="269875" indent="-269875"/>
            <a:endParaRPr lang="nb-NO" dirty="0">
              <a:ea typeface="Calibri"/>
              <a:cs typeface="Calibri"/>
            </a:endParaRPr>
          </a:p>
        </p:txBody>
      </p:sp>
      <p:pic>
        <p:nvPicPr>
          <p:cNvPr id="3" name="Bilde 6">
            <a:extLst>
              <a:ext uri="{FF2B5EF4-FFF2-40B4-BE49-F238E27FC236}">
                <a16:creationId xmlns:a16="http://schemas.microsoft.com/office/drawing/2014/main" id="{0B634B6E-689E-D455-51AF-B9C1CF1F65A4}"/>
              </a:ext>
            </a:extLst>
          </p:cNvPr>
          <p:cNvPicPr>
            <a:picLocks noChangeAspect="1"/>
          </p:cNvPicPr>
          <p:nvPr/>
        </p:nvPicPr>
        <p:blipFill>
          <a:blip r:embed="rId4"/>
          <a:stretch>
            <a:fillRect/>
          </a:stretch>
        </p:blipFill>
        <p:spPr>
          <a:xfrm>
            <a:off x="6670999" y="1613850"/>
            <a:ext cx="1507052" cy="3091563"/>
          </a:xfrm>
          <a:prstGeom prst="rect">
            <a:avLst/>
          </a:prstGeom>
        </p:spPr>
      </p:pic>
      <p:sp>
        <p:nvSpPr>
          <p:cNvPr id="8" name="Ellipse 7">
            <a:extLst>
              <a:ext uri="{FF2B5EF4-FFF2-40B4-BE49-F238E27FC236}">
                <a16:creationId xmlns:a16="http://schemas.microsoft.com/office/drawing/2014/main" id="{2545F7CE-5ECA-4E5D-9E9A-0BD50785ADF1}"/>
              </a:ext>
            </a:extLst>
          </p:cNvPr>
          <p:cNvSpPr/>
          <p:nvPr/>
        </p:nvSpPr>
        <p:spPr>
          <a:xfrm>
            <a:off x="10327700" y="3709648"/>
            <a:ext cx="808653"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7B509E7A-0D0A-49CD-A849-5CAC4D269761}"/>
              </a:ext>
            </a:extLst>
          </p:cNvPr>
          <p:cNvSpPr/>
          <p:nvPr/>
        </p:nvSpPr>
        <p:spPr>
          <a:xfrm>
            <a:off x="6760113" y="2623850"/>
            <a:ext cx="1185051"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5C10F0A-2D74-4BBD-8B15-17DC134F980C}"/>
              </a:ext>
            </a:extLst>
          </p:cNvPr>
          <p:cNvSpPr/>
          <p:nvPr/>
        </p:nvSpPr>
        <p:spPr>
          <a:xfrm>
            <a:off x="8900306" y="3267942"/>
            <a:ext cx="685519"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5670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56C3F8-06F2-4EAC-ADA6-C9DB0EC0419C}"/>
              </a:ext>
            </a:extLst>
          </p:cNvPr>
          <p:cNvSpPr>
            <a:spLocks noGrp="1"/>
          </p:cNvSpPr>
          <p:nvPr>
            <p:ph type="title"/>
          </p:nvPr>
        </p:nvSpPr>
        <p:spPr/>
        <p:txBody>
          <a:bodyPr/>
          <a:lstStyle/>
          <a:p>
            <a:r>
              <a:rPr lang="nb-NO" b="1"/>
              <a:t>Hovedmeny</a:t>
            </a:r>
          </a:p>
        </p:txBody>
      </p:sp>
      <p:sp>
        <p:nvSpPr>
          <p:cNvPr id="4" name="Plassholder for tekst 3">
            <a:extLst>
              <a:ext uri="{FF2B5EF4-FFF2-40B4-BE49-F238E27FC236}">
                <a16:creationId xmlns:a16="http://schemas.microsoft.com/office/drawing/2014/main" id="{ADDB2B22-FC49-457E-BD13-494548B9B19B}"/>
              </a:ext>
            </a:extLst>
          </p:cNvPr>
          <p:cNvSpPr>
            <a:spLocks noGrp="1"/>
          </p:cNvSpPr>
          <p:nvPr>
            <p:ph type="body" sz="quarter" idx="13"/>
          </p:nvPr>
        </p:nvSpPr>
        <p:spPr>
          <a:xfrm>
            <a:off x="991170" y="1741801"/>
            <a:ext cx="6485697" cy="4349134"/>
          </a:xfrm>
        </p:spPr>
        <p:txBody>
          <a:bodyPr vert="horz" lIns="0" tIns="0" rIns="0" bIns="0" rtlCol="0" anchor="t">
            <a:normAutofit fontScale="62500" lnSpcReduction="20000"/>
          </a:bodyPr>
          <a:lstStyle/>
          <a:p>
            <a:pPr marL="0" indent="0">
              <a:buNone/>
            </a:pPr>
            <a:r>
              <a:rPr lang="nb-NO" b="1" dirty="0">
                <a:ea typeface="+mn-lt"/>
                <a:cs typeface="+mn-lt"/>
              </a:rPr>
              <a:t>Du kan gå til hovedmenyen, uansett hvor du er i løsningen.</a:t>
            </a:r>
            <a:r>
              <a:rPr lang="nb-NO" b="1" dirty="0">
                <a:ea typeface="Calibri"/>
                <a:cs typeface="Calibri"/>
              </a:rPr>
              <a:t> Fra hovedmenyen kan du: </a:t>
            </a:r>
            <a:endParaRPr lang="nb-NO" dirty="0"/>
          </a:p>
          <a:p>
            <a:pPr marL="0" indent="0">
              <a:buNone/>
            </a:pPr>
            <a:endParaRPr lang="nb-NO" b="1" dirty="0">
              <a:ea typeface="Calibri"/>
              <a:cs typeface="Calibri"/>
            </a:endParaRPr>
          </a:p>
          <a:p>
            <a:pPr marL="539750" lvl="1" indent="-179705">
              <a:buFont typeface="Arial" panose="020B0604020202020204" pitchFamily="34" charset="0"/>
              <a:buChar char="•"/>
            </a:pPr>
            <a:r>
              <a:rPr lang="nb-NO" sz="3200" dirty="0">
                <a:solidFill>
                  <a:schemeClr val="tx1"/>
                </a:solidFill>
              </a:rPr>
              <a:t>Starte en ny sesjon (observasjon).</a:t>
            </a: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r>
              <a:rPr lang="nb-NO" sz="3200" dirty="0">
                <a:solidFill>
                  <a:schemeClr val="tx1"/>
                </a:solidFill>
                <a:ea typeface="Calibri" panose="020F0502020204030204"/>
                <a:cs typeface="Calibri" panose="020F0502020204030204"/>
              </a:rPr>
              <a:t>Se på og endre sesjoner som ikke er send til koordinator.</a:t>
            </a:r>
          </a:p>
          <a:p>
            <a:pPr marL="539750" lvl="1" indent="-179705">
              <a:buFont typeface="Arial" panose="020B0604020202020204" pitchFamily="34" charset="0"/>
              <a:buChar char="•"/>
            </a:pPr>
            <a:endParaRPr lang="nb-NO" sz="3200" dirty="0">
              <a:solidFill>
                <a:schemeClr val="tx1"/>
              </a:solidFill>
            </a:endParaRPr>
          </a:p>
          <a:p>
            <a:pPr marL="539750" lvl="1" indent="-179705">
              <a:buFont typeface="Arial" panose="020B0604020202020204" pitchFamily="34" charset="0"/>
              <a:buChar char="•"/>
            </a:pPr>
            <a:r>
              <a:rPr lang="nb-NO" sz="3200" dirty="0">
                <a:solidFill>
                  <a:schemeClr val="tx1"/>
                </a:solidFill>
              </a:rPr>
              <a:t>Se på sesjoner som er send til koordinator. </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solidFill>
                <a:schemeClr val="tx1"/>
              </a:solidFill>
              <a:ea typeface="+mn-lt"/>
              <a:cs typeface="+mn-lt"/>
            </a:endParaRPr>
          </a:p>
          <a:p>
            <a:pPr marL="539750" lvl="1" indent="-179705">
              <a:buFont typeface="Arial" panose="020B0604020202020204" pitchFamily="34" charset="0"/>
              <a:buChar char="•"/>
            </a:pPr>
            <a:r>
              <a:rPr lang="nb-NO" sz="3200" dirty="0">
                <a:solidFill>
                  <a:schemeClr val="tx1"/>
                </a:solidFill>
              </a:rPr>
              <a:t>Se på din profil.</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ea typeface="+mn-lt"/>
              <a:cs typeface="+mn-lt"/>
            </a:endParaRPr>
          </a:p>
          <a:p>
            <a:pPr marL="89991" indent="0">
              <a:buNone/>
            </a:pPr>
            <a:r>
              <a:rPr lang="nb-NO" sz="3200" dirty="0">
                <a:ea typeface="+mn-lt"/>
                <a:cs typeface="+mn-lt"/>
              </a:rPr>
              <a:t>NB - Dersom du har startet en observasjonssesjon vil sesjonen avsluttes når du går inn på et underpunkt i hovedmenyen slik at du må opprette en ny sesjon for å fortsette å observere. </a:t>
            </a:r>
            <a:endParaRPr lang="nb-NO" sz="3200" dirty="0">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a:cs typeface="Calibri"/>
            </a:endParaRPr>
          </a:p>
          <a:p>
            <a:pPr marL="0" indent="0">
              <a:buNone/>
            </a:pPr>
            <a:endParaRPr lang="nb-NO" dirty="0">
              <a:ea typeface="Calibri" panose="020F0502020204030204"/>
              <a:cs typeface="Calibri" panose="020F0502020204030204"/>
            </a:endParaRPr>
          </a:p>
        </p:txBody>
      </p:sp>
      <p:pic>
        <p:nvPicPr>
          <p:cNvPr id="7" name="Bilde 6">
            <a:extLst>
              <a:ext uri="{FF2B5EF4-FFF2-40B4-BE49-F238E27FC236}">
                <a16:creationId xmlns:a16="http://schemas.microsoft.com/office/drawing/2014/main" id="{FDA737FF-BA0C-D745-8FA3-0B22E1E4D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665" y="2618521"/>
            <a:ext cx="2111609" cy="3843990"/>
          </a:xfrm>
          <a:prstGeom prst="rect">
            <a:avLst/>
          </a:prstGeom>
        </p:spPr>
      </p:pic>
      <p:pic>
        <p:nvPicPr>
          <p:cNvPr id="6" name="Bilde 5">
            <a:extLst>
              <a:ext uri="{FF2B5EF4-FFF2-40B4-BE49-F238E27FC236}">
                <a16:creationId xmlns:a16="http://schemas.microsoft.com/office/drawing/2014/main" id="{155671C5-CAC2-4475-8E17-7AAC7CBB9BE8}"/>
              </a:ext>
            </a:extLst>
          </p:cNvPr>
          <p:cNvPicPr>
            <a:picLocks noChangeAspect="1"/>
          </p:cNvPicPr>
          <p:nvPr/>
        </p:nvPicPr>
        <p:blipFill>
          <a:blip r:embed="rId4"/>
          <a:stretch>
            <a:fillRect/>
          </a:stretch>
        </p:blipFill>
        <p:spPr>
          <a:xfrm>
            <a:off x="9342087" y="1679585"/>
            <a:ext cx="2728230" cy="4973113"/>
          </a:xfrm>
          <a:prstGeom prst="rect">
            <a:avLst/>
          </a:prstGeom>
        </p:spPr>
      </p:pic>
      <p:sp>
        <p:nvSpPr>
          <p:cNvPr id="12" name="Plassholder for tekst 11">
            <a:extLst>
              <a:ext uri="{FF2B5EF4-FFF2-40B4-BE49-F238E27FC236}">
                <a16:creationId xmlns:a16="http://schemas.microsoft.com/office/drawing/2014/main" id="{E2D48AAA-35B9-4B7C-A46C-24AF382D21BB}"/>
              </a:ext>
            </a:extLst>
          </p:cNvPr>
          <p:cNvSpPr>
            <a:spLocks noGrp="1"/>
          </p:cNvSpPr>
          <p:nvPr>
            <p:ph type="body" sz="quarter" idx="11"/>
          </p:nvPr>
        </p:nvSpPr>
        <p:spPr>
          <a:xfrm>
            <a:off x="1015339" y="1327983"/>
            <a:ext cx="10515600" cy="307777"/>
          </a:xfrm>
        </p:spPr>
        <p:txBody>
          <a:bodyPr vert="horz" wrap="square" lIns="0" tIns="0" rIns="0" bIns="0" rtlCol="0" anchor="t">
            <a:spAutoFit/>
          </a:bodyPr>
          <a:lstStyle/>
          <a:p>
            <a:endParaRPr lang="nb-NO" sz="2000" b="1">
              <a:solidFill>
                <a:schemeClr val="dk1"/>
              </a:solidFill>
              <a:ea typeface="Calibri" panose="020F0502020204030204"/>
              <a:cs typeface="Calibri" panose="020F0502020204030204"/>
            </a:endParaRPr>
          </a:p>
        </p:txBody>
      </p:sp>
      <p:sp>
        <p:nvSpPr>
          <p:cNvPr id="9" name="Ellipse 8">
            <a:extLst>
              <a:ext uri="{FF2B5EF4-FFF2-40B4-BE49-F238E27FC236}">
                <a16:creationId xmlns:a16="http://schemas.microsoft.com/office/drawing/2014/main" id="{7EC0EF38-EFC0-4A17-AA9A-04912EFD824C}"/>
              </a:ext>
            </a:extLst>
          </p:cNvPr>
          <p:cNvSpPr/>
          <p:nvPr/>
        </p:nvSpPr>
        <p:spPr>
          <a:xfrm>
            <a:off x="8624555" y="3257319"/>
            <a:ext cx="911331" cy="34336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5272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039965-FB1C-75CD-AEAC-FAA357507CD6}"/>
              </a:ext>
            </a:extLst>
          </p:cNvPr>
          <p:cNvSpPr>
            <a:spLocks noGrp="1"/>
          </p:cNvSpPr>
          <p:nvPr>
            <p:ph type="title"/>
          </p:nvPr>
        </p:nvSpPr>
        <p:spPr/>
        <p:txBody>
          <a:bodyPr/>
          <a:lstStyle/>
          <a:p>
            <a:r>
              <a:rPr lang="nb-NO" sz="4650" b="1">
                <a:ea typeface="Calibri"/>
                <a:cs typeface="Calibri"/>
              </a:rPr>
              <a:t>Sendte sesjoner</a:t>
            </a:r>
            <a:endParaRPr lang="nb-NO" b="1"/>
          </a:p>
        </p:txBody>
      </p:sp>
      <p:sp>
        <p:nvSpPr>
          <p:cNvPr id="3" name="Plassholder for tekst 2">
            <a:extLst>
              <a:ext uri="{FF2B5EF4-FFF2-40B4-BE49-F238E27FC236}">
                <a16:creationId xmlns:a16="http://schemas.microsoft.com/office/drawing/2014/main" id="{86822603-CE03-F5B6-430D-E3B49ECE11E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8568D6AE-137B-DF02-6CC0-F9BD55AE3967}"/>
              </a:ext>
            </a:extLst>
          </p:cNvPr>
          <p:cNvSpPr>
            <a:spLocks noGrp="1"/>
          </p:cNvSpPr>
          <p:nvPr>
            <p:ph type="body" sz="quarter" idx="13"/>
          </p:nvPr>
        </p:nvSpPr>
        <p:spPr/>
        <p:txBody>
          <a:bodyPr vert="horz" lIns="0" tIns="0" rIns="0" bIns="0" rtlCol="0" anchor="t">
            <a:normAutofit fontScale="92500"/>
          </a:bodyPr>
          <a:lstStyle/>
          <a:p>
            <a:pPr>
              <a:buFont typeface="Arial" panose="020B0604020202020204" pitchFamily="34" charset="0"/>
              <a:buChar char="•"/>
            </a:pPr>
            <a:r>
              <a:rPr lang="nb-NO" dirty="0">
                <a:ea typeface="Calibri"/>
                <a:cs typeface="Calibri"/>
              </a:rPr>
              <a:t>Observatøren kan se sendte sesjoner ved å gå inn på "Sendte sesjoner" i hovedmenyen. </a:t>
            </a:r>
          </a:p>
          <a:p>
            <a:pPr>
              <a:buFont typeface="Arial" panose="020B0604020202020204" pitchFamily="34" charset="0"/>
              <a:buChar char="•"/>
            </a:pPr>
            <a:r>
              <a:rPr lang="nb-NO" dirty="0">
                <a:ea typeface="Calibri"/>
                <a:cs typeface="Calibri"/>
              </a:rPr>
              <a:t>Her kan man gå inn på hver enkelte sesjon, se detaljene på den enkelte observasjon (kort) og finne kort oppsummering av resultater fra sesjonen.</a:t>
            </a:r>
          </a:p>
          <a:p>
            <a:pPr>
              <a:buFont typeface="Arial" panose="020B0604020202020204" pitchFamily="34" charset="0"/>
              <a:buChar char="•"/>
            </a:pPr>
            <a:r>
              <a:rPr lang="nb-NO" dirty="0">
                <a:ea typeface="Calibri"/>
                <a:cs typeface="Calibri"/>
              </a:rPr>
              <a:t>Man kan også laste ned dataene som Excel fil.</a:t>
            </a:r>
          </a:p>
          <a:p>
            <a:pPr>
              <a:buFont typeface="Arial" panose="020B0604020202020204" pitchFamily="34" charset="0"/>
              <a:buChar char="•"/>
            </a:pPr>
            <a:r>
              <a:rPr lang="nb-NO" dirty="0">
                <a:ea typeface="Calibri"/>
                <a:cs typeface="Calibri"/>
              </a:rPr>
              <a:t>Det er ikke mulig å redigere sendte sesjoner. Koordinatoren har imidlertid anledning til å redigere dataene fra </a:t>
            </a:r>
            <a:r>
              <a:rPr lang="nb-NO" dirty="0" err="1">
                <a:ea typeface="Calibri"/>
                <a:cs typeface="Calibri"/>
              </a:rPr>
              <a:t>admin.grensesnittet</a:t>
            </a:r>
            <a:r>
              <a:rPr lang="nb-NO" dirty="0">
                <a:ea typeface="Calibri"/>
                <a:cs typeface="Calibri"/>
              </a:rPr>
              <a:t>. </a:t>
            </a:r>
          </a:p>
          <a:p>
            <a:pPr marL="269875" indent="-269875"/>
            <a:endParaRPr lang="nb-NO" dirty="0">
              <a:ea typeface="Calibri"/>
              <a:cs typeface="Calibri"/>
            </a:endParaRPr>
          </a:p>
        </p:txBody>
      </p:sp>
    </p:spTree>
    <p:extLst>
      <p:ext uri="{BB962C8B-B14F-4D97-AF65-F5344CB8AC3E}">
        <p14:creationId xmlns:p14="http://schemas.microsoft.com/office/powerpoint/2010/main" val="277047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404A95-C206-DA05-C05B-240A9647EA59}"/>
              </a:ext>
            </a:extLst>
          </p:cNvPr>
          <p:cNvSpPr>
            <a:spLocks noGrp="1"/>
          </p:cNvSpPr>
          <p:nvPr>
            <p:ph type="title"/>
          </p:nvPr>
        </p:nvSpPr>
        <p:spPr>
          <a:xfrm>
            <a:off x="997601" y="718428"/>
            <a:ext cx="11140677" cy="644022"/>
          </a:xfrm>
        </p:spPr>
        <p:txBody>
          <a:bodyPr/>
          <a:lstStyle/>
          <a:p>
            <a:r>
              <a:rPr lang="nb-NO" sz="4650" b="1" dirty="0">
                <a:ea typeface="Calibri"/>
                <a:cs typeface="Calibri"/>
              </a:rPr>
              <a:t>Mulig å legge snarvei på telefonens skjerm</a:t>
            </a:r>
          </a:p>
        </p:txBody>
      </p:sp>
      <p:sp>
        <p:nvSpPr>
          <p:cNvPr id="3" name="Plassholder for tekst 2">
            <a:extLst>
              <a:ext uri="{FF2B5EF4-FFF2-40B4-BE49-F238E27FC236}">
                <a16:creationId xmlns:a16="http://schemas.microsoft.com/office/drawing/2014/main" id="{01D24554-0C6E-918E-A6B6-69C9F793314F}"/>
              </a:ext>
            </a:extLst>
          </p:cNvPr>
          <p:cNvSpPr>
            <a:spLocks noGrp="1"/>
          </p:cNvSpPr>
          <p:nvPr>
            <p:ph type="body" sz="quarter" idx="11"/>
          </p:nvPr>
        </p:nvSpPr>
        <p:spPr/>
        <p:txBody>
          <a:bodyPr/>
          <a:lstStyle/>
          <a:p>
            <a:endParaRPr lang="nb-NO"/>
          </a:p>
        </p:txBody>
      </p:sp>
      <p:pic>
        <p:nvPicPr>
          <p:cNvPr id="1028" name="Picture 4">
            <a:extLst>
              <a:ext uri="{FF2B5EF4-FFF2-40B4-BE49-F238E27FC236}">
                <a16:creationId xmlns:a16="http://schemas.microsoft.com/office/drawing/2014/main" id="{12D5E234-8BF2-CB82-7D93-146BD9E87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 y="1871923"/>
            <a:ext cx="2276377" cy="46806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D8315EC0-31DA-35D1-700E-78828D2B7CE5}"/>
              </a:ext>
            </a:extLst>
          </p:cNvPr>
          <p:cNvSpPr txBox="1"/>
          <p:nvPr/>
        </p:nvSpPr>
        <p:spPr>
          <a:xfrm>
            <a:off x="2887167" y="2680456"/>
            <a:ext cx="904903" cy="307777"/>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Send til</a:t>
            </a:r>
            <a:endParaRPr lang="nb-NO" sz="1400" b="1" dirty="0"/>
          </a:p>
        </p:txBody>
      </p:sp>
      <p:sp>
        <p:nvSpPr>
          <p:cNvPr id="9" name="TekstSylinder 8">
            <a:extLst>
              <a:ext uri="{FF2B5EF4-FFF2-40B4-BE49-F238E27FC236}">
                <a16:creationId xmlns:a16="http://schemas.microsoft.com/office/drawing/2014/main" id="{778DEF34-0430-9090-E07A-F5976E4DDD3E}"/>
              </a:ext>
            </a:extLst>
          </p:cNvPr>
          <p:cNvSpPr txBox="1"/>
          <p:nvPr/>
        </p:nvSpPr>
        <p:spPr>
          <a:xfrm>
            <a:off x="5267391" y="3100336"/>
            <a:ext cx="6097064" cy="230832"/>
          </a:xfrm>
          <a:prstGeom prst="rect">
            <a:avLst/>
          </a:prstGeom>
          <a:noFill/>
        </p:spPr>
        <p:txBody>
          <a:bodyPr wrap="square">
            <a:spAutoFit/>
          </a:bodyPr>
          <a:lstStyle/>
          <a:p>
            <a:r>
              <a:rPr lang="nb-NO" dirty="0">
                <a:solidFill>
                  <a:srgbClr val="F3786D"/>
                </a:solidFill>
              </a:rPr>
              <a:t> </a:t>
            </a:r>
          </a:p>
        </p:txBody>
      </p:sp>
      <p:cxnSp>
        <p:nvCxnSpPr>
          <p:cNvPr id="11" name="Rett pilkobling 10">
            <a:extLst>
              <a:ext uri="{FF2B5EF4-FFF2-40B4-BE49-F238E27FC236}">
                <a16:creationId xmlns:a16="http://schemas.microsoft.com/office/drawing/2014/main" id="{519D34F2-9207-F55C-3F34-4AA98DC94800}"/>
              </a:ext>
            </a:extLst>
          </p:cNvPr>
          <p:cNvCxnSpPr>
            <a:cxnSpLocks/>
          </p:cNvCxnSpPr>
          <p:nvPr/>
        </p:nvCxnSpPr>
        <p:spPr>
          <a:xfrm flipH="1">
            <a:off x="1655661" y="2988233"/>
            <a:ext cx="1432860" cy="3056220"/>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445BBF7D-2A67-10ED-E622-56ED0FDC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808" y="1691415"/>
            <a:ext cx="2307903" cy="486111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a:extLst>
              <a:ext uri="{FF2B5EF4-FFF2-40B4-BE49-F238E27FC236}">
                <a16:creationId xmlns:a16="http://schemas.microsoft.com/office/drawing/2014/main" id="{178E1598-8C5E-8A78-444A-BC705052951F}"/>
              </a:ext>
            </a:extLst>
          </p:cNvPr>
          <p:cNvSpPr txBox="1"/>
          <p:nvPr/>
        </p:nvSpPr>
        <p:spPr>
          <a:xfrm>
            <a:off x="6229910" y="2366163"/>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15" name="Rett pilkobling 14">
            <a:extLst>
              <a:ext uri="{FF2B5EF4-FFF2-40B4-BE49-F238E27FC236}">
                <a16:creationId xmlns:a16="http://schemas.microsoft.com/office/drawing/2014/main" id="{8096EAA3-36E9-BD19-611F-16C6525A65A0}"/>
              </a:ext>
            </a:extLst>
          </p:cNvPr>
          <p:cNvCxnSpPr>
            <a:cxnSpLocks/>
          </p:cNvCxnSpPr>
          <p:nvPr/>
        </p:nvCxnSpPr>
        <p:spPr>
          <a:xfrm flipH="1">
            <a:off x="5624438" y="3091278"/>
            <a:ext cx="907047" cy="2241894"/>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a:extLst>
              <a:ext uri="{FF2B5EF4-FFF2-40B4-BE49-F238E27FC236}">
                <a16:creationId xmlns:a16="http://schemas.microsoft.com/office/drawing/2014/main" id="{8A76BF36-E509-D6C3-D098-0B8900F59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017" y="1786944"/>
            <a:ext cx="2284946" cy="481041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F5C40096-6C9B-C2F5-ACF1-57B8AD8E3617}"/>
              </a:ext>
            </a:extLst>
          </p:cNvPr>
          <p:cNvSpPr txBox="1"/>
          <p:nvPr/>
        </p:nvSpPr>
        <p:spPr>
          <a:xfrm>
            <a:off x="10217999" y="1994586"/>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21" name="Rett pilkobling 20">
            <a:extLst>
              <a:ext uri="{FF2B5EF4-FFF2-40B4-BE49-F238E27FC236}">
                <a16:creationId xmlns:a16="http://schemas.microsoft.com/office/drawing/2014/main" id="{0BABFAD0-425C-42A1-E88C-E45CEC59C270}"/>
              </a:ext>
            </a:extLst>
          </p:cNvPr>
          <p:cNvCxnSpPr>
            <a:cxnSpLocks/>
          </p:cNvCxnSpPr>
          <p:nvPr/>
        </p:nvCxnSpPr>
        <p:spPr>
          <a:xfrm flipH="1" flipV="1">
            <a:off x="9719228" y="2243132"/>
            <a:ext cx="589507" cy="211968"/>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5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8E47AA0A-4883-45D0-9D0B-5465AA8F10DA}"/>
              </a:ext>
            </a:extLst>
          </p:cNvPr>
          <p:cNvSpPr>
            <a:spLocks noGrp="1"/>
          </p:cNvSpPr>
          <p:nvPr>
            <p:ph type="body" sz="quarter" idx="13"/>
          </p:nvPr>
        </p:nvSpPr>
        <p:spPr>
          <a:xfrm>
            <a:off x="1170734" y="1349260"/>
            <a:ext cx="10483553" cy="4671977"/>
          </a:xfrm>
        </p:spPr>
        <p:txBody>
          <a:bodyPr>
            <a:normAutofit lnSpcReduction="10000"/>
          </a:bodyPr>
          <a:lstStyle/>
          <a:p>
            <a:pPr>
              <a:buFont typeface="Arial" panose="020B0604020202020204" pitchFamily="34" charset="0"/>
              <a:buChar char="•"/>
            </a:pPr>
            <a:r>
              <a:rPr lang="nb-NO" dirty="0"/>
              <a:t>For mer informasjon om NOST og opplæring i andre moduler se </a:t>
            </a:r>
            <a:r>
              <a:rPr lang="nb-NO" dirty="0">
                <a:hlinkClick r:id="rId2"/>
              </a:rPr>
              <a:t>Håndbok for NOST</a:t>
            </a:r>
            <a:r>
              <a:rPr lang="nb-NO" dirty="0"/>
              <a:t>, inkludert artikkelen om </a:t>
            </a:r>
            <a:r>
              <a:rPr lang="nb-NO" dirty="0">
                <a:hlinkClick r:id="rId3"/>
              </a:rPr>
              <a:t>administratorgrensesnittet</a:t>
            </a:r>
            <a:r>
              <a:rPr lang="nb-NO" dirty="0"/>
              <a:t>. </a:t>
            </a:r>
          </a:p>
          <a:p>
            <a:pPr>
              <a:buFont typeface="Arial" panose="020B0604020202020204" pitchFamily="34" charset="0"/>
              <a:buChar char="•"/>
            </a:pPr>
            <a:endParaRPr lang="nb-NO" dirty="0"/>
          </a:p>
          <a:p>
            <a:pPr>
              <a:buFont typeface="Arial" panose="020B0604020202020204" pitchFamily="34" charset="0"/>
              <a:buChar char="•"/>
            </a:pPr>
            <a:r>
              <a:rPr lang="nb-NO" dirty="0"/>
              <a:t>For mer om modellen 4 Indikasjoner og råd om håndhygiene til helsepersonell, se </a:t>
            </a:r>
            <a:r>
              <a:rPr lang="nb-NO" dirty="0">
                <a:hlinkClick r:id="rId4"/>
              </a:rPr>
              <a:t>Nasjonal veileder for håndhygiene</a:t>
            </a:r>
            <a:r>
              <a:rPr lang="nb-NO" dirty="0"/>
              <a:t>.</a:t>
            </a:r>
          </a:p>
          <a:p>
            <a:pPr>
              <a:buFont typeface="Arial" panose="020B0604020202020204" pitchFamily="34" charset="0"/>
              <a:buChar char="•"/>
            </a:pPr>
            <a:endParaRPr lang="nb-NO" dirty="0"/>
          </a:p>
          <a:p>
            <a:pPr>
              <a:buFont typeface="Arial" panose="020B0604020202020204" pitchFamily="34" charset="0"/>
              <a:buChar char="•"/>
            </a:pPr>
            <a:r>
              <a:rPr lang="nb-NO" dirty="0"/>
              <a:t>Det finnes mye undervisningsmateriell om håndhygiene </a:t>
            </a:r>
            <a:r>
              <a:rPr lang="nb-NO" dirty="0">
                <a:solidFill>
                  <a:srgbClr val="0070C0"/>
                </a:solidFill>
              </a:rPr>
              <a:t>(</a:t>
            </a:r>
            <a:r>
              <a:rPr lang="nb-NO" dirty="0">
                <a:hlinkClick r:id="rId5"/>
              </a:rPr>
              <a:t>filmer, </a:t>
            </a:r>
            <a:r>
              <a:rPr lang="nb-NO" dirty="0" err="1">
                <a:hlinkClick r:id="rId5"/>
              </a:rPr>
              <a:t>pp</a:t>
            </a:r>
            <a:r>
              <a:rPr lang="nb-NO" dirty="0">
                <a:hlinkClick r:id="rId5"/>
              </a:rPr>
              <a:t>-presentasjoner, quiz mm</a:t>
            </a:r>
            <a:r>
              <a:rPr lang="nb-NO" dirty="0"/>
              <a:t> og </a:t>
            </a:r>
            <a:r>
              <a:rPr lang="nb-NO" dirty="0">
                <a:hlinkClick r:id="rId6"/>
              </a:rPr>
              <a:t>plakater</a:t>
            </a:r>
            <a:r>
              <a:rPr lang="nb-NO" dirty="0">
                <a:solidFill>
                  <a:srgbClr val="0070C0"/>
                </a:solidFill>
              </a:rPr>
              <a:t>)</a:t>
            </a:r>
            <a:r>
              <a:rPr lang="nb-NO" dirty="0"/>
              <a:t> fritt tilgjengelig på temasiden </a:t>
            </a:r>
            <a:r>
              <a:rPr lang="nb-NO" dirty="0">
                <a:hlinkClick r:id="rId7"/>
              </a:rPr>
              <a:t>Håndhygiene i helsetjenesten</a:t>
            </a:r>
            <a:r>
              <a:rPr lang="nb-NO" dirty="0"/>
              <a:t>. </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0599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005182-9432-8A5E-D739-3BD29B6A9FB7}"/>
              </a:ext>
            </a:extLst>
          </p:cNvPr>
          <p:cNvSpPr>
            <a:spLocks noGrp="1"/>
          </p:cNvSpPr>
          <p:nvPr>
            <p:ph type="title"/>
          </p:nvPr>
        </p:nvSpPr>
        <p:spPr/>
        <p:txBody>
          <a:bodyPr/>
          <a:lstStyle/>
          <a:p>
            <a:r>
              <a:rPr lang="nb-NO" b="1" dirty="0"/>
              <a:t>Hold deg oppdatert!</a:t>
            </a:r>
          </a:p>
        </p:txBody>
      </p:sp>
      <p:sp>
        <p:nvSpPr>
          <p:cNvPr id="4" name="Plassholder for tekst 3">
            <a:extLst>
              <a:ext uri="{FF2B5EF4-FFF2-40B4-BE49-F238E27FC236}">
                <a16:creationId xmlns:a16="http://schemas.microsoft.com/office/drawing/2014/main" id="{976D7110-047C-4BF9-32AE-0C1761F79244}"/>
              </a:ext>
            </a:extLst>
          </p:cNvPr>
          <p:cNvSpPr>
            <a:spLocks noGrp="1"/>
          </p:cNvSpPr>
          <p:nvPr>
            <p:ph type="body" sz="quarter" idx="13"/>
          </p:nvPr>
        </p:nvSpPr>
        <p:spPr>
          <a:xfrm>
            <a:off x="856069" y="2051561"/>
            <a:ext cx="6375242" cy="2772109"/>
          </a:xfrm>
        </p:spPr>
        <p:txBody>
          <a:bodyPr>
            <a:normAutofit fontScale="92500" lnSpcReduction="10000"/>
          </a:bodyPr>
          <a:lstStyle/>
          <a:p>
            <a:pPr>
              <a:buFont typeface="Arial" panose="020B0604020202020204" pitchFamily="34" charset="0"/>
              <a:buChar char="•"/>
            </a:pPr>
            <a:r>
              <a:rPr lang="nb-NO" dirty="0"/>
              <a:t>Følg FB siden:  Folkehelseinstituttet – Håndhygiene i helsetjenesten</a:t>
            </a:r>
          </a:p>
          <a:p>
            <a:pPr>
              <a:buFont typeface="Arial" panose="020B0604020202020204" pitchFamily="34" charset="0"/>
              <a:buChar char="•"/>
            </a:pPr>
            <a:r>
              <a:rPr lang="nb-NO" dirty="0"/>
              <a:t>Følg Temasiden for håndhygiene ved å melde dere på nyhetsbrev</a:t>
            </a:r>
          </a:p>
          <a:p>
            <a:pPr>
              <a:buFont typeface="Arial" panose="020B0604020202020204" pitchFamily="34" charset="0"/>
              <a:buChar char="•"/>
            </a:pPr>
            <a:r>
              <a:rPr lang="nb-NO" dirty="0"/>
              <a:t>Følg endringer i NOST ved å melde dere på nyhetsbrev (Nytt om NOST)</a:t>
            </a:r>
          </a:p>
          <a:p>
            <a:pPr marL="0" indent="0" algn="ctr">
              <a:buNone/>
            </a:pPr>
            <a:endParaRPr lang="nb-NO" b="1" dirty="0">
              <a:solidFill>
                <a:srgbClr val="FF0000"/>
              </a:solidFill>
            </a:endParaRPr>
          </a:p>
        </p:txBody>
      </p:sp>
      <p:pic>
        <p:nvPicPr>
          <p:cNvPr id="6" name="Bilde 5">
            <a:extLst>
              <a:ext uri="{FF2B5EF4-FFF2-40B4-BE49-F238E27FC236}">
                <a16:creationId xmlns:a16="http://schemas.microsoft.com/office/drawing/2014/main" id="{F8A00E6A-4214-9105-153C-B7711E1E2118}"/>
              </a:ext>
            </a:extLst>
          </p:cNvPr>
          <p:cNvPicPr>
            <a:picLocks noChangeAspect="1"/>
          </p:cNvPicPr>
          <p:nvPr/>
        </p:nvPicPr>
        <p:blipFill>
          <a:blip r:embed="rId3"/>
          <a:stretch>
            <a:fillRect/>
          </a:stretch>
        </p:blipFill>
        <p:spPr>
          <a:xfrm>
            <a:off x="6751445" y="473111"/>
            <a:ext cx="5073890" cy="3156899"/>
          </a:xfrm>
          <a:prstGeom prst="rect">
            <a:avLst/>
          </a:prstGeom>
        </p:spPr>
      </p:pic>
      <p:sp>
        <p:nvSpPr>
          <p:cNvPr id="7" name="TekstSylinder 6">
            <a:extLst>
              <a:ext uri="{FF2B5EF4-FFF2-40B4-BE49-F238E27FC236}">
                <a16:creationId xmlns:a16="http://schemas.microsoft.com/office/drawing/2014/main" id="{1D2FD80D-258B-E90D-809C-F5AD57D28030}"/>
              </a:ext>
            </a:extLst>
          </p:cNvPr>
          <p:cNvSpPr txBox="1"/>
          <p:nvPr/>
        </p:nvSpPr>
        <p:spPr>
          <a:xfrm>
            <a:off x="1059501" y="5384615"/>
            <a:ext cx="10427515" cy="1000274"/>
          </a:xfrm>
          <a:prstGeom prst="rect">
            <a:avLst/>
          </a:prstGeom>
          <a:noFill/>
        </p:spPr>
        <p:txBody>
          <a:bodyPr wrap="square" rtlCol="0">
            <a:spAutoFit/>
          </a:bodyPr>
          <a:lstStyle/>
          <a:p>
            <a:pPr marL="0" indent="0" algn="ctr">
              <a:buNone/>
            </a:pPr>
            <a:r>
              <a:rPr lang="nb-NO" sz="2400" b="1" dirty="0">
                <a:solidFill>
                  <a:srgbClr val="0070C0"/>
                </a:solidFill>
              </a:rPr>
              <a:t>Spørsmål? – </a:t>
            </a:r>
            <a:r>
              <a:rPr lang="nb-NO" sz="2400" b="1" dirty="0">
                <a:solidFill>
                  <a:srgbClr val="FF0000"/>
                </a:solidFill>
                <a:hlinkClick r:id="rId4"/>
              </a:rPr>
              <a:t>nost@fhi.no</a:t>
            </a:r>
            <a:endParaRPr lang="nb-NO" sz="2400" b="1" dirty="0">
              <a:solidFill>
                <a:srgbClr val="FF0000"/>
              </a:solidFill>
            </a:endParaRPr>
          </a:p>
          <a:p>
            <a:pPr marL="0" indent="0" algn="ctr">
              <a:buNone/>
            </a:pPr>
            <a:endParaRPr lang="nb-NO" sz="2400" dirty="0"/>
          </a:p>
          <a:p>
            <a:pPr algn="l"/>
            <a:endParaRPr lang="nb-NO" sz="1100" dirty="0" err="1"/>
          </a:p>
        </p:txBody>
      </p:sp>
      <p:cxnSp>
        <p:nvCxnSpPr>
          <p:cNvPr id="9" name="Rett pilkobling 8">
            <a:extLst>
              <a:ext uri="{FF2B5EF4-FFF2-40B4-BE49-F238E27FC236}">
                <a16:creationId xmlns:a16="http://schemas.microsoft.com/office/drawing/2014/main" id="{C4B1CC42-A6F1-612F-56D3-1E8FF3C2EE9C}"/>
              </a:ext>
            </a:extLst>
          </p:cNvPr>
          <p:cNvCxnSpPr>
            <a:cxnSpLocks/>
          </p:cNvCxnSpPr>
          <p:nvPr/>
        </p:nvCxnSpPr>
        <p:spPr>
          <a:xfrm flipV="1">
            <a:off x="6199464" y="1518407"/>
            <a:ext cx="1812022" cy="390614"/>
          </a:xfrm>
          <a:prstGeom prst="straightConnector1">
            <a:avLst/>
          </a:prstGeom>
          <a:ln w="381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8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0E2608-03ED-4CEF-A89C-10A66949891F}"/>
              </a:ext>
            </a:extLst>
          </p:cNvPr>
          <p:cNvSpPr>
            <a:spLocks noGrp="1"/>
          </p:cNvSpPr>
          <p:nvPr>
            <p:ph type="title"/>
          </p:nvPr>
        </p:nvSpPr>
        <p:spPr>
          <a:xfrm>
            <a:off x="1015339" y="675295"/>
            <a:ext cx="10515600" cy="1200218"/>
          </a:xfrm>
        </p:spPr>
        <p:txBody>
          <a:bodyPr/>
          <a:lstStyle/>
          <a:p>
            <a:r>
              <a:rPr lang="nb-NO" b="1" dirty="0"/>
              <a:t>2. Om modellen «4 Indikasjoner for håndhygiene»</a:t>
            </a:r>
            <a:br>
              <a:rPr lang="nb-NO" dirty="0"/>
            </a:br>
            <a:endParaRPr lang="nb-NO" dirty="0"/>
          </a:p>
        </p:txBody>
      </p:sp>
      <p:sp>
        <p:nvSpPr>
          <p:cNvPr id="4" name="Plassholder for tekst 3">
            <a:extLst>
              <a:ext uri="{FF2B5EF4-FFF2-40B4-BE49-F238E27FC236}">
                <a16:creationId xmlns:a16="http://schemas.microsoft.com/office/drawing/2014/main" id="{70B9D680-90D1-4970-B8EA-DF63EAAA50D9}"/>
              </a:ext>
            </a:extLst>
          </p:cNvPr>
          <p:cNvSpPr>
            <a:spLocks noGrp="1"/>
          </p:cNvSpPr>
          <p:nvPr>
            <p:ph type="body" sz="quarter" idx="13"/>
          </p:nvPr>
        </p:nvSpPr>
        <p:spPr>
          <a:xfrm>
            <a:off x="1015339" y="1897672"/>
            <a:ext cx="10515600" cy="4552115"/>
          </a:xfrm>
        </p:spPr>
        <p:txBody>
          <a:bodyPr>
            <a:normAutofit/>
          </a:bodyPr>
          <a:lstStyle/>
          <a:p>
            <a:pPr>
              <a:buFont typeface="Arial" panose="020B0604020202020204" pitchFamily="34" charset="0"/>
              <a:buChar char="•"/>
            </a:pPr>
            <a:endParaRPr lang="nb-NO" sz="2000" b="0" i="0" dirty="0">
              <a:solidFill>
                <a:srgbClr val="000000"/>
              </a:solidFill>
              <a:effectLst/>
              <a:latin typeface="Brandon Regular"/>
            </a:endParaRPr>
          </a:p>
          <a:p>
            <a:pPr>
              <a:buFont typeface="Arial" panose="020B0604020202020204" pitchFamily="34" charset="0"/>
              <a:buChar char="•"/>
            </a:pPr>
            <a:endParaRPr lang="nb-NO" sz="2000" dirty="0">
              <a:solidFill>
                <a:srgbClr val="000000"/>
              </a:solidFill>
              <a:latin typeface="Brandon Regular"/>
            </a:endParaRPr>
          </a:p>
          <a:p>
            <a:pPr marL="0" indent="0">
              <a:buNone/>
            </a:pPr>
            <a:endParaRPr lang="nb-NO" sz="2000" b="0" i="0" dirty="0">
              <a:solidFill>
                <a:srgbClr val="000000"/>
              </a:solidFill>
              <a:effectLst/>
              <a:latin typeface="Brandon Regular"/>
            </a:endParaRPr>
          </a:p>
          <a:p>
            <a:pPr marL="0" indent="0">
              <a:buNone/>
            </a:pPr>
            <a:endParaRPr lang="nb-NO" sz="2000" dirty="0">
              <a:solidFill>
                <a:srgbClr val="000000"/>
              </a:solidFill>
              <a:latin typeface="Brandon Regular"/>
            </a:endParaRPr>
          </a:p>
          <a:p>
            <a:pPr marL="0" indent="0">
              <a:buNone/>
            </a:pPr>
            <a:endParaRPr lang="nb-NO" sz="2000" dirty="0">
              <a:solidFill>
                <a:srgbClr val="000000"/>
              </a:solidFill>
              <a:latin typeface="Brandon Regular"/>
            </a:endParaRPr>
          </a:p>
        </p:txBody>
      </p:sp>
      <p:sp>
        <p:nvSpPr>
          <p:cNvPr id="3" name="TekstSylinder 2">
            <a:extLst>
              <a:ext uri="{FF2B5EF4-FFF2-40B4-BE49-F238E27FC236}">
                <a16:creationId xmlns:a16="http://schemas.microsoft.com/office/drawing/2014/main" id="{A3B4DFB0-8051-4649-0606-44FF3D7E81AC}"/>
              </a:ext>
            </a:extLst>
          </p:cNvPr>
          <p:cNvSpPr txBox="1"/>
          <p:nvPr/>
        </p:nvSpPr>
        <p:spPr>
          <a:xfrm>
            <a:off x="880204" y="2030834"/>
            <a:ext cx="10785869" cy="42857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defTabSz="914446">
              <a:spcAft>
                <a:spcPts val="300"/>
              </a:spcAft>
              <a:buClr>
                <a:schemeClr val="accent4"/>
              </a:buClr>
              <a:buSzPct val="100000"/>
              <a:buFont typeface="Arial"/>
              <a:buChar char="•"/>
            </a:pPr>
            <a:r>
              <a:rPr lang="nb-NO" sz="2000" dirty="0">
                <a:solidFill>
                  <a:schemeClr val="dk1"/>
                </a:solidFill>
                <a:cs typeface="Calibri"/>
              </a:rPr>
              <a:t>Verdens helseorganisasjon (WHO) introduserte i 2005 modellen «My 5 moments». Modellen er basert på forskning om smitteoverføring via hender og beskriver når håndhygiene må utføres i forbindelse med pasientkontakt for å hindre overføring av smittestoffer.</a:t>
            </a:r>
          </a:p>
          <a:p>
            <a:pPr marL="457200" indent="-457200" defTabSz="914446">
              <a:spcAft>
                <a:spcPts val="300"/>
              </a:spcAft>
              <a:buClr>
                <a:schemeClr val="accent4"/>
              </a:buClr>
              <a:buSzPct val="100000"/>
              <a:buFont typeface="Arial"/>
              <a:buChar char="•"/>
            </a:pPr>
            <a:r>
              <a:rPr lang="nb-NO" sz="2000" dirty="0">
                <a:solidFill>
                  <a:schemeClr val="dk1"/>
                </a:solidFill>
                <a:cs typeface="Calibri"/>
              </a:rPr>
              <a:t>Modellen er tatt i bruk i en rekke land, inkludert  i Norge, og er et godt hjelpemiddel både til å beskrive og gi opplæring i behovene for håndhygiene, samt ved observasjon av etterlevelse av håndhygieniske anbefalinger.</a:t>
            </a:r>
          </a:p>
          <a:p>
            <a:pPr marL="457200" indent="-457200" defTabSz="914446">
              <a:spcAft>
                <a:spcPts val="300"/>
              </a:spcAft>
              <a:buClr>
                <a:schemeClr val="accent4"/>
              </a:buClr>
              <a:buSzPct val="100000"/>
              <a:buFont typeface="Arial"/>
              <a:buChar char="•"/>
            </a:pPr>
            <a:r>
              <a:rPr lang="nb-NO" sz="2000" dirty="0">
                <a:solidFill>
                  <a:schemeClr val="dk1"/>
                </a:solidFill>
                <a:cs typeface="Calibri"/>
              </a:rPr>
              <a:t>Modellen bygger på et geografisk konsept hvor man med utgangspunkt i den enkelte pasient deler det fysiske miljøet i helsetjenesten i to områder, </a:t>
            </a:r>
            <a:r>
              <a:rPr lang="nb-NO" sz="2000" dirty="0">
                <a:ea typeface="+mn-lt"/>
                <a:cs typeface="+mn-lt"/>
              </a:rPr>
              <a:t>pasientsonen og helsetjenesteområdet.</a:t>
            </a:r>
          </a:p>
          <a:p>
            <a:pPr marL="914400" lvl="2" indent="-457200" defTabSz="914446">
              <a:spcAft>
                <a:spcPts val="300"/>
              </a:spcAft>
              <a:buClr>
                <a:schemeClr val="accent4"/>
              </a:buClr>
              <a:buSzPct val="100000"/>
              <a:buFont typeface="Arial"/>
              <a:buChar char="•"/>
            </a:pPr>
            <a:r>
              <a:rPr lang="nb-NO" sz="2000" b="1" dirty="0">
                <a:solidFill>
                  <a:schemeClr val="dk1"/>
                </a:solidFill>
                <a:cs typeface="Calibri"/>
              </a:rPr>
              <a:t>Pasientsonen</a:t>
            </a:r>
            <a:r>
              <a:rPr lang="nb-NO" sz="2000" dirty="0">
                <a:solidFill>
                  <a:schemeClr val="dk1"/>
                </a:solidFill>
                <a:cs typeface="Calibri"/>
              </a:rPr>
              <a:t> består av pasienten og gjenstander i pasientens umiddelbare nærhet som i en tidsperiode er dedikert til den aktuelle pasienten.</a:t>
            </a:r>
          </a:p>
          <a:p>
            <a:pPr marL="914400" lvl="2" indent="-457200" defTabSz="914446">
              <a:spcAft>
                <a:spcPts val="300"/>
              </a:spcAft>
              <a:buClr>
                <a:schemeClr val="accent4"/>
              </a:buClr>
              <a:buSzPct val="100000"/>
              <a:buFont typeface="Arial"/>
              <a:buChar char="•"/>
            </a:pPr>
            <a:r>
              <a:rPr lang="nb-NO" sz="2000" b="1" dirty="0">
                <a:solidFill>
                  <a:schemeClr val="dk1"/>
                </a:solidFill>
                <a:cs typeface="Calibri"/>
              </a:rPr>
              <a:t>Helsetjenesteområdet</a:t>
            </a:r>
            <a:r>
              <a:rPr lang="nb-NO" sz="2000" dirty="0">
                <a:solidFill>
                  <a:schemeClr val="dk1"/>
                </a:solidFill>
                <a:cs typeface="Calibri"/>
              </a:rPr>
              <a:t> omfatter alle flater utenfor pasientsonen. Dette inkluderer andre pasienter og deres pasientsoner og det øvrige fysiske miljøet i helseinstitusjonen.</a:t>
            </a:r>
            <a:endParaRPr lang="nb-NO" sz="2000" b="1" dirty="0">
              <a:ea typeface="Calibri" panose="020F0502020204030204"/>
              <a:cs typeface="Calibri" panose="020F0502020204030204"/>
            </a:endParaRPr>
          </a:p>
          <a:p>
            <a:pPr marL="342900" indent="-342900">
              <a:buFont typeface="Arial"/>
              <a:buChar char="•"/>
            </a:pPr>
            <a:endParaRPr lang="nb-NO" sz="2000" dirty="0">
              <a:ea typeface="Calibri" panose="020F0502020204030204"/>
              <a:cs typeface="Calibri" panose="020F0502020204030204"/>
            </a:endParaRPr>
          </a:p>
        </p:txBody>
      </p:sp>
    </p:spTree>
    <p:extLst>
      <p:ext uri="{BB962C8B-B14F-4D97-AF65-F5344CB8AC3E}">
        <p14:creationId xmlns:p14="http://schemas.microsoft.com/office/powerpoint/2010/main" val="137737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E6A7B9-8ADD-4696-A201-44A7D0C44AD6}"/>
              </a:ext>
            </a:extLst>
          </p:cNvPr>
          <p:cNvSpPr>
            <a:spLocks noGrp="1"/>
          </p:cNvSpPr>
          <p:nvPr>
            <p:ph type="title"/>
          </p:nvPr>
        </p:nvSpPr>
        <p:spPr/>
        <p:txBody>
          <a:bodyPr/>
          <a:lstStyle/>
          <a:p>
            <a:r>
              <a:rPr lang="nb-NO" b="1" dirty="0"/>
              <a:t>Om modellen forts.</a:t>
            </a:r>
          </a:p>
        </p:txBody>
      </p:sp>
      <p:sp>
        <p:nvSpPr>
          <p:cNvPr id="3" name="Plassholder for tekst 2">
            <a:extLst>
              <a:ext uri="{FF2B5EF4-FFF2-40B4-BE49-F238E27FC236}">
                <a16:creationId xmlns:a16="http://schemas.microsoft.com/office/drawing/2014/main" id="{511840D8-8CC4-47C2-B865-53F9412B1F5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4C009FB3-51DC-4471-A3FB-EB7A82E49EF7}"/>
              </a:ext>
            </a:extLst>
          </p:cNvPr>
          <p:cNvSpPr>
            <a:spLocks noGrp="1"/>
          </p:cNvSpPr>
          <p:nvPr>
            <p:ph type="body" sz="quarter" idx="13"/>
          </p:nvPr>
        </p:nvSpPr>
        <p:spPr>
          <a:xfrm>
            <a:off x="1015339" y="1950035"/>
            <a:ext cx="10515600" cy="4189537"/>
          </a:xfrm>
        </p:spPr>
        <p:txBody>
          <a:bodyPr vert="horz" lIns="0" tIns="0" rIns="0" bIns="0" rtlCol="0" anchor="t">
            <a:normAutofit fontScale="92500"/>
          </a:bodyPr>
          <a:lstStyle/>
          <a:p>
            <a:pPr marL="269875" indent="-269875">
              <a:buFont typeface="Arial" panose="020B0604020202020204" pitchFamily="34" charset="0"/>
              <a:buChar char="•"/>
            </a:pPr>
            <a:r>
              <a:rPr lang="nb-NO" sz="2000" dirty="0">
                <a:solidFill>
                  <a:schemeClr val="dk1"/>
                </a:solidFill>
                <a:cs typeface="Calibri"/>
              </a:rPr>
              <a:t>Basert på dette geografiske konseptet har WHO definert 5 indikasjoner for når man bør utføre håndhygiene. Modellen beskriver behovet for håndhygiene ved forflytning mellom pasientsonen og helsetjenesteområdet, samt før og etter berøring av kritiske punkter.</a:t>
            </a:r>
            <a:endParaRPr lang="nb-NO"/>
          </a:p>
          <a:p>
            <a:pPr marL="269875" indent="-269875">
              <a:buFont typeface="Arial" panose="020B0604020202020204" pitchFamily="34" charset="0"/>
              <a:buChar char="•"/>
            </a:pPr>
            <a:r>
              <a:rPr lang="nb-NO" sz="2000" dirty="0">
                <a:cs typeface="Calibri"/>
              </a:rPr>
              <a:t>I Norge har man, som i flere andre land, modifisert modellen noe. Man har blant annet slått samme indikasjon 4 og 5 slik at man har en modell med 4 indikasjoner.</a:t>
            </a:r>
          </a:p>
          <a:p>
            <a:pPr marL="269875" indent="-269875" algn="l">
              <a:buFont typeface="Arial" panose="020B0604020202020204" pitchFamily="34" charset="0"/>
              <a:buChar char="•"/>
            </a:pPr>
            <a:r>
              <a:rPr lang="nb-NO" sz="2000" dirty="0">
                <a:solidFill>
                  <a:schemeClr val="dk1"/>
                </a:solidFill>
                <a:cs typeface="Calibri"/>
              </a:rPr>
              <a:t>I tråd med den modifiserte versjonen av </a:t>
            </a:r>
            <a:r>
              <a:rPr lang="nb-NO" sz="2000" dirty="0" err="1">
                <a:solidFill>
                  <a:schemeClr val="dk1"/>
                </a:solidFill>
                <a:cs typeface="Calibri"/>
              </a:rPr>
              <a:t>WHOs</a:t>
            </a:r>
            <a:r>
              <a:rPr lang="nb-NO" sz="2000" dirty="0">
                <a:solidFill>
                  <a:schemeClr val="dk1"/>
                </a:solidFill>
                <a:cs typeface="Calibri"/>
              </a:rPr>
              <a:t> modell My 5 moments, bør håndhygiene alltid utføres:</a:t>
            </a:r>
          </a:p>
          <a:p>
            <a:pPr marL="269875" indent="-269875" algn="l">
              <a:buFont typeface="Arial" panose="020B0604020202020204" pitchFamily="34" charset="0"/>
              <a:buChar char="•"/>
            </a:pPr>
            <a:endParaRPr lang="nb-NO" sz="2000" dirty="0">
              <a:solidFill>
                <a:schemeClr val="dk1"/>
              </a:solidFill>
              <a:cs typeface="Calibri"/>
            </a:endParaRPr>
          </a:p>
          <a:p>
            <a:pPr marL="817245" lvl="1" indent="-457200">
              <a:buSzPct val="71000"/>
              <a:buFont typeface="+mj-lt"/>
              <a:buAutoNum type="arabicPeriod"/>
            </a:pPr>
            <a:r>
              <a:rPr lang="nb-NO" dirty="0">
                <a:cs typeface="Calibri"/>
              </a:rPr>
              <a:t>Før man berører en pasient eller gjenstander i pasientens nærmeste omgivelser (pasientsonen)</a:t>
            </a:r>
          </a:p>
          <a:p>
            <a:pPr marL="817245" lvl="1" indent="-457200">
              <a:buSzPct val="71000"/>
              <a:buFont typeface="+mj-lt"/>
              <a:buAutoNum type="arabicPeriod"/>
            </a:pPr>
            <a:r>
              <a:rPr lang="nb-NO" dirty="0">
                <a:cs typeface="Calibri"/>
              </a:rPr>
              <a:t>Umiddelbart før en ren/aseptisk oppgave</a:t>
            </a:r>
          </a:p>
          <a:p>
            <a:pPr marL="817245" lvl="1" indent="-457200">
              <a:buSzPct val="71000"/>
              <a:buFont typeface="+mj-lt"/>
              <a:buAutoNum type="arabicPeriod"/>
            </a:pPr>
            <a:r>
              <a:rPr lang="nb-NO" dirty="0">
                <a:cs typeface="Calibri"/>
              </a:rPr>
              <a:t>Umiddelbart etter kontakt med kroppsvæsker (også når hansker er benyttet)</a:t>
            </a:r>
          </a:p>
          <a:p>
            <a:pPr marL="817245" lvl="1" indent="-457200">
              <a:buSzPct val="71000"/>
              <a:buFont typeface="+mj-lt"/>
              <a:buAutoNum type="arabicPeriod"/>
            </a:pPr>
            <a:r>
              <a:rPr lang="nb-NO" dirty="0">
                <a:cs typeface="Calibri"/>
              </a:rPr>
              <a:t>Når man forlater en pasient etter å ha berørt ham eller henne eller gjenstander i pasientens nærmeste omgivelser (pasientsonen)</a:t>
            </a:r>
          </a:p>
          <a:p>
            <a:pPr marL="269875" indent="-269875"/>
            <a:endParaRPr lang="nb-NO" dirty="0">
              <a:cs typeface="Calibri"/>
            </a:endParaRPr>
          </a:p>
        </p:txBody>
      </p:sp>
    </p:spTree>
    <p:extLst>
      <p:ext uri="{BB962C8B-B14F-4D97-AF65-F5344CB8AC3E}">
        <p14:creationId xmlns:p14="http://schemas.microsoft.com/office/powerpoint/2010/main" val="339710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851085-319C-42DA-8A2D-4C212B5BF319}"/>
              </a:ext>
            </a:extLst>
          </p:cNvPr>
          <p:cNvSpPr>
            <a:spLocks noGrp="1"/>
          </p:cNvSpPr>
          <p:nvPr>
            <p:ph type="title"/>
          </p:nvPr>
        </p:nvSpPr>
        <p:spPr>
          <a:xfrm>
            <a:off x="900101" y="644874"/>
            <a:ext cx="10515600" cy="1288301"/>
          </a:xfrm>
        </p:spPr>
        <p:txBody>
          <a:bodyPr/>
          <a:lstStyle/>
          <a:p>
            <a:r>
              <a:rPr lang="nb-NO" b="1" dirty="0"/>
              <a:t>3. Observasjon av håndhygienen etter modellen</a:t>
            </a:r>
            <a:endParaRPr lang="nb-NO" sz="4650" b="1" dirty="0"/>
          </a:p>
        </p:txBody>
      </p:sp>
      <p:sp>
        <p:nvSpPr>
          <p:cNvPr id="4" name="Plassholder for tekst 3">
            <a:extLst>
              <a:ext uri="{FF2B5EF4-FFF2-40B4-BE49-F238E27FC236}">
                <a16:creationId xmlns:a16="http://schemas.microsoft.com/office/drawing/2014/main" id="{371D0086-5F19-492D-A384-A77437A9E420}"/>
              </a:ext>
            </a:extLst>
          </p:cNvPr>
          <p:cNvSpPr>
            <a:spLocks noGrp="1"/>
          </p:cNvSpPr>
          <p:nvPr>
            <p:ph type="body" sz="quarter" idx="13"/>
          </p:nvPr>
        </p:nvSpPr>
        <p:spPr>
          <a:xfrm>
            <a:off x="917960" y="2145117"/>
            <a:ext cx="8221674" cy="4175417"/>
          </a:xfrm>
        </p:spPr>
        <p:txBody>
          <a:bodyPr vert="horz" lIns="0" tIns="0" rIns="0" bIns="0" rtlCol="0" anchor="t">
            <a:normAutofit/>
          </a:bodyPr>
          <a:lstStyle/>
          <a:p>
            <a:pPr marL="457200" indent="-457200">
              <a:buFont typeface="Arial"/>
              <a:buChar char="•"/>
            </a:pPr>
            <a:r>
              <a:rPr lang="nb-NO" sz="2400" dirty="0">
                <a:cs typeface="Calibri"/>
              </a:rPr>
              <a:t>For å få gode data er det avgjørende at den som observerer er godt kjent med modellen og Nasjonal mal for observasjon av håndhygiene.</a:t>
            </a:r>
          </a:p>
          <a:p>
            <a:pPr marL="457200" indent="-457200">
              <a:buFont typeface="Arial"/>
              <a:buChar char="•"/>
            </a:pPr>
            <a:r>
              <a:rPr lang="nb-NO" sz="2400" dirty="0">
                <a:cs typeface="Calibri"/>
              </a:rPr>
              <a:t>Les mer om modellen og retningslinjer for observasjon i </a:t>
            </a:r>
            <a:r>
              <a:rPr lang="nb-NO" sz="2400" dirty="0">
                <a:cs typeface="Calibri"/>
                <a:hlinkClick r:id="rId2"/>
              </a:rPr>
              <a:t>Nasjonal mal for observasjon av håndhygiene</a:t>
            </a:r>
            <a:r>
              <a:rPr lang="nb-NO" sz="2400" dirty="0">
                <a:cs typeface="Calibri"/>
              </a:rPr>
              <a:t>. </a:t>
            </a:r>
            <a:endParaRPr lang="nb-NO" dirty="0">
              <a:ea typeface="Calibri"/>
              <a:cs typeface="Calibri"/>
            </a:endParaRPr>
          </a:p>
          <a:p>
            <a:pPr marL="0" indent="0">
              <a:buNone/>
            </a:pPr>
            <a:endParaRPr lang="nb-NO" dirty="0">
              <a:ea typeface="Calibri"/>
              <a:cs typeface="Calibri"/>
            </a:endParaRPr>
          </a:p>
        </p:txBody>
      </p:sp>
      <p:pic>
        <p:nvPicPr>
          <p:cNvPr id="7" name="Bilde 6">
            <a:extLst>
              <a:ext uri="{FF2B5EF4-FFF2-40B4-BE49-F238E27FC236}">
                <a16:creationId xmlns:a16="http://schemas.microsoft.com/office/drawing/2014/main" id="{150B2431-AD38-1042-BDF0-A9E377B5B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727" y="1353364"/>
            <a:ext cx="2629195" cy="4786208"/>
          </a:xfrm>
          <a:prstGeom prst="rect">
            <a:avLst/>
          </a:prstGeom>
        </p:spPr>
      </p:pic>
    </p:spTree>
    <p:extLst>
      <p:ext uri="{BB962C8B-B14F-4D97-AF65-F5344CB8AC3E}">
        <p14:creationId xmlns:p14="http://schemas.microsoft.com/office/powerpoint/2010/main" val="332423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173"/>
          </a:xfrm>
        </p:spPr>
        <p:txBody>
          <a:bodyPr/>
          <a:lstStyle/>
          <a:p>
            <a:r>
              <a:rPr lang="nb-NO" sz="4650" b="1" dirty="0"/>
              <a:t>4. Gjennomføring av observasjon i NOST</a:t>
            </a:r>
            <a:br>
              <a:rPr lang="nb-NO" sz="4650"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vert="horz" wrap="square" lIns="0" tIns="0" rIns="0" bIns="0" rtlCol="0" anchor="t">
            <a:spAutoFit/>
          </a:bodyPr>
          <a:lstStyle/>
          <a:p>
            <a:r>
              <a:rPr lang="nb-NO" sz="2750" dirty="0"/>
              <a:t>Organisering og etiske vurderinger</a:t>
            </a:r>
            <a:endParaRPr lang="nb-NO" dirty="0"/>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vert="horz" lIns="0" tIns="0" rIns="0" bIns="0" rtlCol="0" anchor="t">
            <a:normAutofit/>
          </a:bodyPr>
          <a:lstStyle/>
          <a:p>
            <a:pPr marL="269875" indent="-269875">
              <a:buFont typeface="Arial" panose="020B0604020202020204" pitchFamily="34" charset="0"/>
              <a:buChar char="•"/>
            </a:pPr>
            <a:r>
              <a:rPr lang="nb-NO" sz="2400" dirty="0"/>
              <a:t>Observasjon av håndhygiene gjennomføres som oftest tett på pasientsituasjonen.</a:t>
            </a:r>
            <a:endParaRPr lang="nb-NO"/>
          </a:p>
          <a:p>
            <a:pPr marL="269875" indent="-269875">
              <a:buFont typeface="Arial" panose="020B0604020202020204" pitchFamily="34" charset="0"/>
              <a:buChar char="•"/>
            </a:pPr>
            <a:r>
              <a:rPr lang="nb-NO" sz="2400" dirty="0"/>
              <a:t>Observasjon må gjennomføres på en slik måte at det er til minst mulig sjenanse for pasienter og ansatte. Det bør i alle pasientsituasjoner vurderes om det er etisk  forsvarlig å gjennomføre observasjon.</a:t>
            </a:r>
            <a:endParaRPr lang="nb-NO" sz="2400" dirty="0">
              <a:cs typeface="Calibri"/>
            </a:endParaRPr>
          </a:p>
          <a:p>
            <a:pPr marL="269875" indent="-269875">
              <a:buFont typeface="Arial" panose="020B0604020202020204" pitchFamily="34" charset="0"/>
              <a:buChar char="•"/>
            </a:pPr>
            <a:r>
              <a:rPr lang="nb-NO" sz="2400" dirty="0"/>
              <a:t>Enhver enhet som iverksetter observasjon ved bruk av NOST bør i forkant utforme en plan for gjennomføring som er avklart mellom ledelse og koordinator,  godt kjent for alle observatører og tilgjengelig for alle ansatte. Det bør blant annet være avklart hvem som skal forespørres før det gjennomføres observasjoner ved en avdeling, og hvem som skal motta resultater i etterkant. </a:t>
            </a:r>
            <a:endParaRPr lang="nb-NO" sz="2400" dirty="0">
              <a:cs typeface="Calibri" panose="020F0502020204030204"/>
            </a:endParaRPr>
          </a:p>
        </p:txBody>
      </p:sp>
    </p:spTree>
    <p:extLst>
      <p:ext uri="{BB962C8B-B14F-4D97-AF65-F5344CB8AC3E}">
        <p14:creationId xmlns:p14="http://schemas.microsoft.com/office/powerpoint/2010/main" val="17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301"/>
          </a:xfrm>
        </p:spPr>
        <p:txBody>
          <a:bodyPr/>
          <a:lstStyle/>
          <a:p>
            <a:r>
              <a:rPr lang="nb-NO" b="1" dirty="0"/>
              <a:t>Gjennomføring av observasjon forts.</a:t>
            </a:r>
            <a:br>
              <a:rPr lang="nb-NO"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a:lstStyle/>
          <a:p>
            <a:r>
              <a:rPr lang="nb-NO" dirty="0"/>
              <a:t>Organisering og etiske betraktninger</a:t>
            </a:r>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a:normAutofit lnSpcReduction="10000"/>
          </a:bodyPr>
          <a:lstStyle/>
          <a:p>
            <a:pPr>
              <a:buFont typeface="Arial" panose="020B0604020202020204" pitchFamily="34" charset="0"/>
              <a:buChar char="•"/>
            </a:pPr>
            <a:r>
              <a:rPr lang="nb-NO" sz="2400" dirty="0"/>
              <a:t>Observasjoner som lagres i NOST må ikke merkes slik at det på noe måte kan være personidentifiserbart. </a:t>
            </a:r>
          </a:p>
          <a:p>
            <a:pPr>
              <a:buFont typeface="Arial" panose="020B0604020202020204" pitchFamily="34" charset="0"/>
              <a:buChar char="•"/>
            </a:pPr>
            <a:r>
              <a:rPr lang="nb-NO" sz="2400" dirty="0"/>
              <a:t>Observatører bør forholde seg til enkeltobservasjoner som taushetsbelagte opplysninger. Ved oppsummering av resultater fra en avdeling e.l. skal det ikke være mulig å lede resultatene tilbake til enkeltpersoner eller små grupper av personer. </a:t>
            </a:r>
          </a:p>
          <a:p>
            <a:pPr>
              <a:buFont typeface="Arial" panose="020B0604020202020204" pitchFamily="34" charset="0"/>
              <a:buChar char="•"/>
            </a:pPr>
            <a:r>
              <a:rPr lang="nb-NO" sz="2400" dirty="0"/>
              <a:t>Når man observerer håndhygiene kan hver helsepersonell observeres flere ganger. Hver ny anledning hvor håndhygiene er indikert krever en ny observasjon/nytt kort. Det bør maksimalt registreres fem kort per observerte person per sesjon. Dette for å sikre at en enkeltpersons atferd ikke dominerer dataene som skal gjenspeile praksisen på avdelingen.  </a:t>
            </a:r>
          </a:p>
        </p:txBody>
      </p:sp>
    </p:spTree>
    <p:extLst>
      <p:ext uri="{BB962C8B-B14F-4D97-AF65-F5344CB8AC3E}">
        <p14:creationId xmlns:p14="http://schemas.microsoft.com/office/powerpoint/2010/main" val="8966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61142-7219-4D60-B621-B46B0373220D}"/>
              </a:ext>
            </a:extLst>
          </p:cNvPr>
          <p:cNvSpPr>
            <a:spLocks noGrp="1"/>
          </p:cNvSpPr>
          <p:nvPr>
            <p:ph type="title"/>
          </p:nvPr>
        </p:nvSpPr>
        <p:spPr>
          <a:xfrm>
            <a:off x="1015459" y="718428"/>
            <a:ext cx="10515600" cy="1932452"/>
          </a:xfrm>
        </p:spPr>
        <p:txBody>
          <a:bodyPr/>
          <a:lstStyle/>
          <a:p>
            <a:r>
              <a:rPr lang="nb-NO" b="1" dirty="0"/>
              <a:t>5. Hvordan observere med modulen          «4 Indikasjoner» i NOST</a:t>
            </a:r>
            <a:br>
              <a:rPr lang="nb-NO" b="1" dirty="0"/>
            </a:br>
            <a:endParaRPr lang="nb-NO" b="1" dirty="0"/>
          </a:p>
        </p:txBody>
      </p:sp>
      <p:sp>
        <p:nvSpPr>
          <p:cNvPr id="4" name="Plassholder for tekst 3">
            <a:extLst>
              <a:ext uri="{FF2B5EF4-FFF2-40B4-BE49-F238E27FC236}">
                <a16:creationId xmlns:a16="http://schemas.microsoft.com/office/drawing/2014/main" id="{126027D7-1DA3-4ABC-8A48-5D255D54CE0C}"/>
              </a:ext>
            </a:extLst>
          </p:cNvPr>
          <p:cNvSpPr>
            <a:spLocks noGrp="1"/>
          </p:cNvSpPr>
          <p:nvPr>
            <p:ph type="body" sz="quarter" idx="13"/>
          </p:nvPr>
        </p:nvSpPr>
        <p:spPr>
          <a:xfrm>
            <a:off x="1015459" y="2177396"/>
            <a:ext cx="10161082" cy="4064121"/>
          </a:xfrm>
        </p:spPr>
        <p:txBody>
          <a:bodyPr>
            <a:normAutofit/>
          </a:bodyPr>
          <a:lstStyle/>
          <a:p>
            <a:pPr>
              <a:buFont typeface="Arial" panose="020B0604020202020204" pitchFamily="34" charset="0"/>
              <a:buChar char="•"/>
            </a:pPr>
            <a:r>
              <a:rPr lang="nb-NO" sz="2400" dirty="0"/>
              <a:t>Logg på løsningen via </a:t>
            </a:r>
            <a:r>
              <a:rPr lang="nb-NO" sz="2400" b="0" i="0" u="sng" dirty="0">
                <a:solidFill>
                  <a:srgbClr val="BF1E54"/>
                </a:solidFill>
                <a:effectLst/>
                <a:latin typeface="Brandon Regular"/>
                <a:hlinkClick r:id="rId2" tooltip="https://nost.fhi.no/"/>
              </a:rPr>
              <a:t>https://nost.fhi.no</a:t>
            </a:r>
            <a:endParaRPr lang="nb-NO" sz="2400" dirty="0">
              <a:cs typeface="Calibri"/>
            </a:endParaRPr>
          </a:p>
          <a:p>
            <a:pPr>
              <a:buFont typeface="Arial" panose="020B0604020202020204" pitchFamily="34" charset="0"/>
              <a:buChar char="•"/>
            </a:pPr>
            <a:r>
              <a:rPr lang="nb-NO" sz="2400" dirty="0">
                <a:cs typeface="Calibri"/>
              </a:rPr>
              <a:t>Se egen presentasjon om opprettelse av brukere i </a:t>
            </a:r>
            <a:r>
              <a:rPr lang="nb-NO" sz="2400" dirty="0">
                <a:cs typeface="Calibri"/>
                <a:hlinkClick r:id="rId3"/>
              </a:rPr>
              <a:t>håndboken for NOST</a:t>
            </a:r>
            <a:r>
              <a:rPr lang="nb-NO" sz="2400" dirty="0">
                <a:cs typeface="Calibri"/>
              </a:rPr>
              <a:t>.</a:t>
            </a:r>
          </a:p>
          <a:p>
            <a:pPr>
              <a:buFont typeface="Arial" panose="020B0604020202020204" pitchFamily="34" charset="0"/>
              <a:buChar char="•"/>
            </a:pPr>
            <a:r>
              <a:rPr lang="nb-NO" sz="2400" dirty="0">
                <a:cs typeface="Calibri"/>
              </a:rPr>
              <a:t>NB!! For å kunne starte å observere må det være lagt inn minst en avdeling ved enheten fra administrasjonsgrensesnittet:</a:t>
            </a:r>
            <a:r>
              <a:rPr lang="nb-NO" sz="2400" b="0" i="0" u="sng" dirty="0">
                <a:solidFill>
                  <a:srgbClr val="BF1E54"/>
                </a:solidFill>
                <a:effectLst/>
                <a:latin typeface="Brandon Regular"/>
                <a:hlinkClick r:id="rId4" tooltip="https://admin-nost.fhi.no/"/>
              </a:rPr>
              <a:t> https://admin-nost.fhi.no</a:t>
            </a:r>
            <a:endParaRPr lang="nb-NO" sz="2400" dirty="0">
              <a:cs typeface="Calibri"/>
            </a:endParaRPr>
          </a:p>
          <a:p>
            <a:pPr>
              <a:buFont typeface="Arial" panose="020B0604020202020204" pitchFamily="34" charset="0"/>
              <a:buChar char="•"/>
            </a:pPr>
            <a:r>
              <a:rPr lang="nb-NO" sz="2400" dirty="0"/>
              <a:t>Dette gjøres av koordinator. Les mer om koordinators oppgaver i </a:t>
            </a:r>
            <a:r>
              <a:rPr lang="nb-NO" sz="2400" dirty="0">
                <a:hlinkClick r:id="rId5"/>
              </a:rPr>
              <a:t>artikkelen om administratorgrensesnittet.</a:t>
            </a:r>
            <a:endParaRPr lang="nb-NO" sz="2400" dirty="0"/>
          </a:p>
          <a:p>
            <a:pPr marL="0" indent="0">
              <a:buNone/>
            </a:pPr>
            <a:r>
              <a:rPr lang="nb-NO" sz="2400" dirty="0"/>
              <a:t> </a:t>
            </a:r>
          </a:p>
        </p:txBody>
      </p:sp>
    </p:spTree>
    <p:extLst>
      <p:ext uri="{BB962C8B-B14F-4D97-AF65-F5344CB8AC3E}">
        <p14:creationId xmlns:p14="http://schemas.microsoft.com/office/powerpoint/2010/main" val="111342335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53831D2B1FCA4E97E310390BB7D9B8" ma:contentTypeVersion="28" ma:contentTypeDescription="Opprett et nytt dokument." ma:contentTypeScope="" ma:versionID="e96a2b2cb0695986aa3e54e3dc04286e">
  <xsd:schema xmlns:xsd="http://www.w3.org/2001/XMLSchema" xmlns:xs="http://www.w3.org/2001/XMLSchema" xmlns:p="http://schemas.microsoft.com/office/2006/metadata/properties" xmlns:ns2="ef5dd856-6a32-4f72-920b-b3c650540c6d" xmlns:ns3="9e7c1b5f-6b93-4ee4-9fa2-fda8f1b47cf5" xmlns:ns4="21a2857b-8da8-4ddb-9834-feb111e80e4f" targetNamespace="http://schemas.microsoft.com/office/2006/metadata/properties" ma:root="true" ma:fieldsID="a0f386180d86c8d6afeb59a1f844dd35" ns2:_="" ns3:_="" ns4:_="">
    <xsd:import namespace="ef5dd856-6a32-4f72-920b-b3c650540c6d"/>
    <xsd:import namespace="9e7c1b5f-6b93-4ee4-9fa2-fda8f1b47cf5"/>
    <xsd:import namespace="21a2857b-8da8-4ddb-9834-feb111e80e4f"/>
    <xsd:element name="properties">
      <xsd:complexType>
        <xsd:sequence>
          <xsd:element name="documentManagement">
            <xsd:complexType>
              <xsd:all>
                <xsd:element ref="ns2:e54990123f384d80a8550f13cd0b56bb" minOccurs="0"/>
                <xsd:element ref="ns2:TaxCatchAll" minOccurs="0"/>
                <xsd:element ref="ns2:TaxKeywordTaxHTField" minOccurs="0"/>
                <xsd:element ref="ns3:FHI_TopicTaxHTField"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MediaServiceLocation"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d856-6a32-4f72-920b-b3c650540c6d" elementFormDefault="qualified">
    <xsd:import namespace="http://schemas.microsoft.com/office/2006/documentManagement/types"/>
    <xsd:import namespace="http://schemas.microsoft.com/office/infopath/2007/PartnerControls"/>
    <xsd:element name="e54990123f384d80a8550f13cd0b56bb" ma:index="5" nillable="true" ma:displayName="Topic_0" ma:hidden="true" ma:internalName="e54990123f384d80a8550f13cd0b56bb" ma:readOnly="false">
      <xsd:simpleType>
        <xsd:restriction base="dms:Note"/>
      </xsd:simpleType>
    </xsd:element>
    <xsd:element name="TaxCatchAll" ma:index="6" nillable="true" ma:displayName="Taxonomy Catch All Column" ma:hidden="true" ma:list="{796dc425-75f7-4378-8006-5ca5e91219d4}" ma:internalName="TaxCatchAll" ma:showField="CatchAllData"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TaxKeywordTaxHTField" ma:index="8" nillable="true" ma:taxonomy="true" ma:internalName="TaxKeywordTaxHTField" ma:taxonomyFieldName="TaxKeyword" ma:displayName="Organisasjonsnøkkelord"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13" nillable="true" ma:taxonomy="true" ma:internalName="FHI_TopicTaxHTField" ma:taxonomyFieldName="FHI_Topic" ma:displayName="Tema" ma:fieldId="{5eb9fa72-8a58-4312-8bc5-a126a30b4fb3}" ma:taxonomyMulti="true" ma:sspId="e7140caa-8402-4c36-9a5d-f51276ec0a9c" ma:termSetId="10ab213d-8882-42de-b940-43a869fe753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a2857b-8da8-4ddb-9834-feb111e80e4f"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Bildemerkelapper"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f5dd856-6a32-4f72-920b-b3c650540c6d" xsi:nil="true"/>
    <FHI_TopicTaxHTField xmlns="9e7c1b5f-6b93-4ee4-9fa2-fda8f1b47cf5">
      <Terms xmlns="http://schemas.microsoft.com/office/infopath/2007/PartnerControls"/>
    </FHI_TopicTaxHTField>
    <e54990123f384d80a8550f13cd0b56bb xmlns="ef5dd856-6a32-4f72-920b-b3c650540c6d" xsi:nil="true"/>
    <TaxKeywordTaxHTField xmlns="ef5dd856-6a32-4f72-920b-b3c650540c6d">
      <Terms xmlns="http://schemas.microsoft.com/office/infopath/2007/PartnerControls"/>
    </TaxKeywordTaxHTField>
    <lcf76f155ced4ddcb4097134ff3c332f xmlns="21a2857b-8da8-4ddb-9834-feb111e80e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6998E-0A43-4932-BA61-3D8402109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dd856-6a32-4f72-920b-b3c650540c6d"/>
    <ds:schemaRef ds:uri="9e7c1b5f-6b93-4ee4-9fa2-fda8f1b47cf5"/>
    <ds:schemaRef ds:uri="21a2857b-8da8-4ddb-9834-feb111e80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AEADB7-E3AD-46B7-AA21-B5023B583EE7}">
  <ds:schemaRef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21a2857b-8da8-4ddb-9834-feb111e80e4f"/>
    <ds:schemaRef ds:uri="9e7c1b5f-6b93-4ee4-9fa2-fda8f1b47cf5"/>
    <ds:schemaRef ds:uri="ef5dd856-6a32-4f72-920b-b3c650540c6d"/>
  </ds:schemaRefs>
</ds:datastoreItem>
</file>

<file path=customXml/itemProps3.xml><?xml version="1.0" encoding="utf-8"?>
<ds:datastoreItem xmlns:ds="http://schemas.openxmlformats.org/officeDocument/2006/customXml" ds:itemID="{C5557068-32CB-4A75-BA58-9F3C0FB7C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FHI_PPT_Mal</Template>
  <TotalTime>0</TotalTime>
  <Words>2652</Words>
  <Application>Microsoft Office PowerPoint</Application>
  <PresentationFormat>Widescreen</PresentationFormat>
  <Paragraphs>208</Paragraphs>
  <Slides>35</Slides>
  <Notes>7</Notes>
  <HiddenSlides>0</HiddenSlides>
  <MMClips>0</MMClips>
  <ScaleCrop>false</ScaleCrop>
  <HeadingPairs>
    <vt:vector size="4" baseType="variant">
      <vt:variant>
        <vt:lpstr>Tema</vt:lpstr>
      </vt:variant>
      <vt:variant>
        <vt:i4>1</vt:i4>
      </vt:variant>
      <vt:variant>
        <vt:lpstr>Lysbildetitler</vt:lpstr>
      </vt:variant>
      <vt:variant>
        <vt:i4>35</vt:i4>
      </vt:variant>
    </vt:vector>
  </HeadingPairs>
  <TitlesOfParts>
    <vt:vector size="36" baseType="lpstr">
      <vt:lpstr>Office-tema</vt:lpstr>
      <vt:lpstr>PowerPoint-presentasjon</vt:lpstr>
      <vt:lpstr>Innhold</vt:lpstr>
      <vt:lpstr>1. Innledning</vt:lpstr>
      <vt:lpstr>2. Om modellen «4 Indikasjoner for håndhygiene» </vt:lpstr>
      <vt:lpstr>Om modellen forts.</vt:lpstr>
      <vt:lpstr>3. Observasjon av håndhygienen etter modellen</vt:lpstr>
      <vt:lpstr>4. Gjennomføring av observasjon i NOST </vt:lpstr>
      <vt:lpstr>Gjennomføring av observasjon forts. </vt:lpstr>
      <vt:lpstr>5. Hvordan observere med modulen          «4 Indikasjoner» i NOST </vt:lpstr>
      <vt:lpstr>Hvordan observere forts.</vt:lpstr>
      <vt:lpstr>Hvordan observere forts.</vt:lpstr>
      <vt:lpstr>Hvordan observere forts.</vt:lpstr>
      <vt:lpstr>Hvordan observere forts.</vt:lpstr>
      <vt:lpstr>Hvordan observere forts.</vt:lpstr>
      <vt:lpstr>Hvordan observere forts.</vt:lpstr>
      <vt:lpstr>Hvordan observere forts.</vt:lpstr>
      <vt:lpstr>Hvordan observere forts.</vt:lpstr>
      <vt:lpstr>Hvordan observere forts. </vt:lpstr>
      <vt:lpstr>Slette registrerte data på et kort</vt:lpstr>
      <vt:lpstr>Hvordan observere forts. </vt:lpstr>
      <vt:lpstr>Hvordan observere forts.</vt:lpstr>
      <vt:lpstr>Hvordan observere forts.</vt:lpstr>
      <vt:lpstr>Hvordan observere forts. </vt:lpstr>
      <vt:lpstr>Hvordan avslutte en sesjon</vt:lpstr>
      <vt:lpstr>Se og redigere observasjoner under en pågående sesjon</vt:lpstr>
      <vt:lpstr>Hvordan redigere observasjoner som er lagret</vt:lpstr>
      <vt:lpstr>Oversikt over resultater fra en sesjon</vt:lpstr>
      <vt:lpstr>Oversikt over resultater fra en sesjon</vt:lpstr>
      <vt:lpstr>Hvordan dele data med koordinator (sende sesjon)</vt:lpstr>
      <vt:lpstr>Hvordan dele data med koordinator (sende sesjon) forts. </vt:lpstr>
      <vt:lpstr>Hovedmeny</vt:lpstr>
      <vt:lpstr>Sendte sesjoner</vt:lpstr>
      <vt:lpstr>Mulig å legge snarvei på telefonens skjerm</vt:lpstr>
      <vt:lpstr>PowerPoint-presentasjon</vt:lpstr>
      <vt:lpstr>Hold deg oppdatert!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Fagernes, Mette</dc:creator>
  <cp:lastModifiedBy>Mette Fagernes</cp:lastModifiedBy>
  <cp:revision>666</cp:revision>
  <dcterms:created xsi:type="dcterms:W3CDTF">2021-09-06T08:33:13Z</dcterms:created>
  <dcterms:modified xsi:type="dcterms:W3CDTF">2023-03-29T12:42:59Z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0x0101001A53831D2B1FCA4E97E310390BB7D9B8</vt:lpwstr>
  </property>
  <property fmtid="{D5CDD505-2E9C-101B-9397-08002B2CF9AE}" pid="3" name="TaxKeyword">
    <vt:lpwstr/>
  </property>
  <property fmtid="{D5CDD505-2E9C-101B-9397-08002B2CF9AE}" pid="4" name="FHI_Topic">
    <vt:lpwstr/>
  </property>
  <property fmtid="{D5CDD505-2E9C-101B-9397-08002B2CF9AE}" pid="5" name="FHITopic">
    <vt:lpwstr/>
  </property>
  <property fmtid="{D5CDD505-2E9C-101B-9397-08002B2CF9AE}" pid="6" name="MediaServiceImageTags">
    <vt:lpwstr/>
  </property>
</Properties>
</file>