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1"/>
  </p:notesMasterIdLst>
  <p:sldIdLst>
    <p:sldId id="370" r:id="rId5"/>
    <p:sldId id="411" r:id="rId6"/>
    <p:sldId id="376" r:id="rId7"/>
    <p:sldId id="406" r:id="rId8"/>
    <p:sldId id="430" r:id="rId9"/>
    <p:sldId id="799" r:id="rId10"/>
    <p:sldId id="801" r:id="rId11"/>
    <p:sldId id="412" r:id="rId12"/>
    <p:sldId id="414" r:id="rId13"/>
    <p:sldId id="415" r:id="rId14"/>
    <p:sldId id="381" r:id="rId15"/>
    <p:sldId id="428" r:id="rId16"/>
    <p:sldId id="424" r:id="rId17"/>
    <p:sldId id="336" r:id="rId18"/>
    <p:sldId id="361" r:id="rId19"/>
    <p:sldId id="364" r:id="rId20"/>
    <p:sldId id="365" r:id="rId21"/>
    <p:sldId id="427" r:id="rId22"/>
    <p:sldId id="362" r:id="rId23"/>
    <p:sldId id="426" r:id="rId24"/>
    <p:sldId id="377" r:id="rId25"/>
    <p:sldId id="410" r:id="rId26"/>
    <p:sldId id="800" r:id="rId27"/>
    <p:sldId id="429" r:id="rId28"/>
    <p:sldId id="379" r:id="rId29"/>
    <p:sldId id="374" r:id="rId30"/>
    <p:sldId id="421" r:id="rId31"/>
    <p:sldId id="366" r:id="rId32"/>
    <p:sldId id="422" r:id="rId33"/>
    <p:sldId id="373" r:id="rId34"/>
    <p:sldId id="330" r:id="rId35"/>
    <p:sldId id="368" r:id="rId36"/>
    <p:sldId id="354" r:id="rId37"/>
    <p:sldId id="357" r:id="rId38"/>
    <p:sldId id="802" r:id="rId39"/>
    <p:sldId id="845" r:id="rId40"/>
  </p:sldIdLst>
  <p:sldSz cx="12192000" cy="6858000"/>
  <p:notesSz cx="6858000" cy="9144000"/>
  <p:defaultTex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gernes, Mette" initials="FM" lastIdx="3" clrIdx="0">
    <p:extLst>
      <p:ext uri="{19B8F6BF-5375-455C-9EA6-DF929625EA0E}">
        <p15:presenceInfo xmlns:p15="http://schemas.microsoft.com/office/powerpoint/2012/main" userId="S::Mette.Fagernes@fhi.no::d0bebb58-8e24-4b7d-b91b-ebb9313fbcdb" providerId="AD"/>
      </p:ext>
    </p:extLst>
  </p:cmAuthor>
  <p:cmAuthor id="2" name="Jadczak, Urszula Agnieszka" initials="JUA" lastIdx="1" clrIdx="1">
    <p:extLst>
      <p:ext uri="{19B8F6BF-5375-455C-9EA6-DF929625EA0E}">
        <p15:presenceInfo xmlns:p15="http://schemas.microsoft.com/office/powerpoint/2012/main" userId="S::UrszulaAgnieszka.Jadczak@fhi.no::7d7f875a-356a-4000-8ff9-90b5bea146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86D"/>
    <a:srgbClr val="AF544C"/>
    <a:srgbClr val="AE625C"/>
    <a:srgbClr val="E8EFF2"/>
    <a:srgbClr val="EFECE8"/>
    <a:srgbClr val="E0DBD4"/>
    <a:srgbClr val="363F66"/>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E0AAFF-9DA8-4FBE-83FD-43A70B5A2691}" v="5" dt="2023-03-29T12:38:08.7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92" autoAdjust="0"/>
    <p:restoredTop sz="96357" autoAdjust="0"/>
  </p:normalViewPr>
  <p:slideViewPr>
    <p:cSldViewPr snapToGrid="0">
      <p:cViewPr varScale="1">
        <p:scale>
          <a:sx n="162" d="100"/>
          <a:sy n="162" d="100"/>
        </p:scale>
        <p:origin x="69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tte Fagernes" userId="d0bebb58-8e24-4b7d-b91b-ebb9313fbcdb" providerId="ADAL" clId="{22E0AAFF-9DA8-4FBE-83FD-43A70B5A2691}"/>
    <pc:docChg chg="undo custSel addSld modSld">
      <pc:chgData name="Mette Fagernes" userId="d0bebb58-8e24-4b7d-b91b-ebb9313fbcdb" providerId="ADAL" clId="{22E0AAFF-9DA8-4FBE-83FD-43A70B5A2691}" dt="2023-03-29T12:38:08.717" v="269"/>
      <pc:docMkLst>
        <pc:docMk/>
      </pc:docMkLst>
      <pc:sldChg chg="add">
        <pc:chgData name="Mette Fagernes" userId="d0bebb58-8e24-4b7d-b91b-ebb9313fbcdb" providerId="ADAL" clId="{22E0AAFF-9DA8-4FBE-83FD-43A70B5A2691}" dt="2023-03-29T12:38:08.717" v="269"/>
        <pc:sldMkLst>
          <pc:docMk/>
          <pc:sldMk cId="3991851836" sldId="357"/>
        </pc:sldMkLst>
      </pc:sldChg>
      <pc:sldChg chg="modSp mod">
        <pc:chgData name="Mette Fagernes" userId="d0bebb58-8e24-4b7d-b91b-ebb9313fbcdb" providerId="ADAL" clId="{22E0AAFF-9DA8-4FBE-83FD-43A70B5A2691}" dt="2023-03-29T12:30:34.100" v="21" actId="20577"/>
        <pc:sldMkLst>
          <pc:docMk/>
          <pc:sldMk cId="485472911" sldId="370"/>
        </pc:sldMkLst>
        <pc:spChg chg="mod">
          <ac:chgData name="Mette Fagernes" userId="d0bebb58-8e24-4b7d-b91b-ebb9313fbcdb" providerId="ADAL" clId="{22E0AAFF-9DA8-4FBE-83FD-43A70B5A2691}" dt="2023-03-29T12:30:34.100" v="21" actId="20577"/>
          <ac:spMkLst>
            <pc:docMk/>
            <pc:sldMk cId="485472911" sldId="370"/>
            <ac:spMk id="9" creationId="{4A3B9D5E-3410-470F-AC1E-750D16144BA1}"/>
          </ac:spMkLst>
        </pc:spChg>
      </pc:sldChg>
      <pc:sldChg chg="addSp delSp modSp mod">
        <pc:chgData name="Mette Fagernes" userId="d0bebb58-8e24-4b7d-b91b-ebb9313fbcdb" providerId="ADAL" clId="{22E0AAFF-9DA8-4FBE-83FD-43A70B5A2691}" dt="2023-03-29T12:31:56.033" v="31" actId="14100"/>
        <pc:sldMkLst>
          <pc:docMk/>
          <pc:sldMk cId="3908385927" sldId="376"/>
        </pc:sldMkLst>
        <pc:spChg chg="mod">
          <ac:chgData name="Mette Fagernes" userId="d0bebb58-8e24-4b7d-b91b-ebb9313fbcdb" providerId="ADAL" clId="{22E0AAFF-9DA8-4FBE-83FD-43A70B5A2691}" dt="2023-03-29T12:31:18.317" v="27" actId="20577"/>
          <ac:spMkLst>
            <pc:docMk/>
            <pc:sldMk cId="3908385927" sldId="376"/>
            <ac:spMk id="4" creationId="{0CADF815-E261-83FB-4475-BDE131D0E4C7}"/>
          </ac:spMkLst>
        </pc:spChg>
        <pc:picChg chg="add mod">
          <ac:chgData name="Mette Fagernes" userId="d0bebb58-8e24-4b7d-b91b-ebb9313fbcdb" providerId="ADAL" clId="{22E0AAFF-9DA8-4FBE-83FD-43A70B5A2691}" dt="2023-03-29T12:31:56.033" v="31" actId="14100"/>
          <ac:picMkLst>
            <pc:docMk/>
            <pc:sldMk cId="3908385927" sldId="376"/>
            <ac:picMk id="3" creationId="{B863B317-C5EB-CAB1-2077-3FC412CA1B3B}"/>
          </ac:picMkLst>
        </pc:picChg>
        <pc:picChg chg="del">
          <ac:chgData name="Mette Fagernes" userId="d0bebb58-8e24-4b7d-b91b-ebb9313fbcdb" providerId="ADAL" clId="{22E0AAFF-9DA8-4FBE-83FD-43A70B5A2691}" dt="2023-03-29T12:31:35.546" v="28" actId="478"/>
          <ac:picMkLst>
            <pc:docMk/>
            <pc:sldMk cId="3908385927" sldId="376"/>
            <ac:picMk id="5" creationId="{60AA4C1C-9939-6E71-E2A0-EE65EDE57A0E}"/>
          </ac:picMkLst>
        </pc:picChg>
      </pc:sldChg>
      <pc:sldChg chg="modSp mod">
        <pc:chgData name="Mette Fagernes" userId="d0bebb58-8e24-4b7d-b91b-ebb9313fbcdb" providerId="ADAL" clId="{22E0AAFF-9DA8-4FBE-83FD-43A70B5A2691}" dt="2023-03-29T12:36:49.535" v="268" actId="5793"/>
        <pc:sldMkLst>
          <pc:docMk/>
          <pc:sldMk cId="1113423356" sldId="415"/>
        </pc:sldMkLst>
        <pc:spChg chg="mod">
          <ac:chgData name="Mette Fagernes" userId="d0bebb58-8e24-4b7d-b91b-ebb9313fbcdb" providerId="ADAL" clId="{22E0AAFF-9DA8-4FBE-83FD-43A70B5A2691}" dt="2023-03-29T12:36:49.535" v="268" actId="5793"/>
          <ac:spMkLst>
            <pc:docMk/>
            <pc:sldMk cId="1113423356" sldId="415"/>
            <ac:spMk id="4" creationId="{126027D7-1DA3-4ABC-8A48-5D255D54CE0C}"/>
          </ac:spMkLst>
        </pc:spChg>
      </pc:sldChg>
      <pc:sldChg chg="addSp modSp new mod">
        <pc:chgData name="Mette Fagernes" userId="d0bebb58-8e24-4b7d-b91b-ebb9313fbcdb" providerId="ADAL" clId="{22E0AAFF-9DA8-4FBE-83FD-43A70B5A2691}" dt="2023-03-29T12:35:26.726" v="251" actId="20577"/>
        <pc:sldMkLst>
          <pc:docMk/>
          <pc:sldMk cId="2420467551" sldId="801"/>
        </pc:sldMkLst>
        <pc:spChg chg="mod">
          <ac:chgData name="Mette Fagernes" userId="d0bebb58-8e24-4b7d-b91b-ebb9313fbcdb" providerId="ADAL" clId="{22E0AAFF-9DA8-4FBE-83FD-43A70B5A2691}" dt="2023-03-29T12:32:59.253" v="71" actId="113"/>
          <ac:spMkLst>
            <pc:docMk/>
            <pc:sldMk cId="2420467551" sldId="801"/>
            <ac:spMk id="2" creationId="{9EA10C66-D96E-AEE7-060F-E31885F7A570}"/>
          </ac:spMkLst>
        </pc:spChg>
        <pc:spChg chg="mod">
          <ac:chgData name="Mette Fagernes" userId="d0bebb58-8e24-4b7d-b91b-ebb9313fbcdb" providerId="ADAL" clId="{22E0AAFF-9DA8-4FBE-83FD-43A70B5A2691}" dt="2023-03-29T12:35:26.726" v="251" actId="20577"/>
          <ac:spMkLst>
            <pc:docMk/>
            <pc:sldMk cId="2420467551" sldId="801"/>
            <ac:spMk id="4" creationId="{25BE7100-4D26-D425-1BBC-F4E1CEE44C59}"/>
          </ac:spMkLst>
        </pc:spChg>
        <pc:picChg chg="add mod">
          <ac:chgData name="Mette Fagernes" userId="d0bebb58-8e24-4b7d-b91b-ebb9313fbcdb" providerId="ADAL" clId="{22E0AAFF-9DA8-4FBE-83FD-43A70B5A2691}" dt="2023-03-29T12:34:56.254" v="244" actId="1076"/>
          <ac:picMkLst>
            <pc:docMk/>
            <pc:sldMk cId="2420467551" sldId="801"/>
            <ac:picMk id="5" creationId="{39AF1690-BA95-0ACF-1169-5983831E366E}"/>
          </ac:picMkLst>
        </pc:picChg>
      </pc:sldChg>
      <pc:sldChg chg="add">
        <pc:chgData name="Mette Fagernes" userId="d0bebb58-8e24-4b7d-b91b-ebb9313fbcdb" providerId="ADAL" clId="{22E0AAFF-9DA8-4FBE-83FD-43A70B5A2691}" dt="2023-03-29T12:38:08.717" v="269"/>
        <pc:sldMkLst>
          <pc:docMk/>
          <pc:sldMk cId="331557210" sldId="802"/>
        </pc:sldMkLst>
      </pc:sldChg>
      <pc:sldChg chg="add">
        <pc:chgData name="Mette Fagernes" userId="d0bebb58-8e24-4b7d-b91b-ebb9313fbcdb" providerId="ADAL" clId="{22E0AAFF-9DA8-4FBE-83FD-43A70B5A2691}" dt="2023-03-29T12:38:08.717" v="269"/>
        <pc:sldMkLst>
          <pc:docMk/>
          <pc:sldMk cId="1112686154" sldId="84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EBC5B-04F3-4C11-9453-AD70019F1296}" type="datetimeFigureOut">
              <a:rPr lang="nb-NO" smtClean="0"/>
              <a:t>29.03.2023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8AD8F3-0350-44BA-933B-98872F5805AB}" type="slidenum">
              <a:rPr lang="nb-NO" smtClean="0"/>
              <a:t>‹#›</a:t>
            </a:fld>
            <a:endParaRPr lang="nb-NO"/>
          </a:p>
        </p:txBody>
      </p:sp>
    </p:spTree>
    <p:extLst>
      <p:ext uri="{BB962C8B-B14F-4D97-AF65-F5344CB8AC3E}">
        <p14:creationId xmlns:p14="http://schemas.microsoft.com/office/powerpoint/2010/main" val="1762048884"/>
      </p:ext>
    </p:extLst>
  </p:cSld>
  <p:clrMap bg1="lt1" tx1="dk1" bg2="lt2" tx2="dk2" accent1="accent1" accent2="accent2" accent3="accent3" accent4="accent4" accent5="accent5" accent6="accent6" hlink="hlink" folHlink="folHlink"/>
  <p:notesStyle>
    <a:lvl1pPr marL="0" algn="l" defTabSz="914263" rtl="0" eaLnBrk="1" latinLnBrk="0" hangingPunct="1">
      <a:defRPr sz="1200" kern="1200">
        <a:solidFill>
          <a:schemeClr val="tx1"/>
        </a:solidFill>
        <a:latin typeface="+mn-lt"/>
        <a:ea typeface="+mn-ea"/>
        <a:cs typeface="+mn-cs"/>
      </a:defRPr>
    </a:lvl1pPr>
    <a:lvl2pPr marL="457132" algn="l" defTabSz="914263" rtl="0" eaLnBrk="1" latinLnBrk="0" hangingPunct="1">
      <a:defRPr sz="1200" kern="1200">
        <a:solidFill>
          <a:schemeClr val="tx1"/>
        </a:solidFill>
        <a:latin typeface="+mn-lt"/>
        <a:ea typeface="+mn-ea"/>
        <a:cs typeface="+mn-cs"/>
      </a:defRPr>
    </a:lvl2pPr>
    <a:lvl3pPr marL="914263" algn="l" defTabSz="914263" rtl="0" eaLnBrk="1" latinLnBrk="0" hangingPunct="1">
      <a:defRPr sz="1200" kern="1200">
        <a:solidFill>
          <a:schemeClr val="tx1"/>
        </a:solidFill>
        <a:latin typeface="+mn-lt"/>
        <a:ea typeface="+mn-ea"/>
        <a:cs typeface="+mn-cs"/>
      </a:defRPr>
    </a:lvl3pPr>
    <a:lvl4pPr marL="1371395" algn="l" defTabSz="914263" rtl="0" eaLnBrk="1" latinLnBrk="0" hangingPunct="1">
      <a:defRPr sz="1200" kern="1200">
        <a:solidFill>
          <a:schemeClr val="tx1"/>
        </a:solidFill>
        <a:latin typeface="+mn-lt"/>
        <a:ea typeface="+mn-ea"/>
        <a:cs typeface="+mn-cs"/>
      </a:defRPr>
    </a:lvl4pPr>
    <a:lvl5pPr marL="1828526" algn="l" defTabSz="914263" rtl="0" eaLnBrk="1" latinLnBrk="0" hangingPunct="1">
      <a:defRPr sz="1200" kern="1200">
        <a:solidFill>
          <a:schemeClr val="tx1"/>
        </a:solidFill>
        <a:latin typeface="+mn-lt"/>
        <a:ea typeface="+mn-ea"/>
        <a:cs typeface="+mn-cs"/>
      </a:defRPr>
    </a:lvl5pPr>
    <a:lvl6pPr marL="2285657" algn="l" defTabSz="914263" rtl="0" eaLnBrk="1" latinLnBrk="0" hangingPunct="1">
      <a:defRPr sz="1200" kern="1200">
        <a:solidFill>
          <a:schemeClr val="tx1"/>
        </a:solidFill>
        <a:latin typeface="+mn-lt"/>
        <a:ea typeface="+mn-ea"/>
        <a:cs typeface="+mn-cs"/>
      </a:defRPr>
    </a:lvl6pPr>
    <a:lvl7pPr marL="2742789" algn="l" defTabSz="914263" rtl="0" eaLnBrk="1" latinLnBrk="0" hangingPunct="1">
      <a:defRPr sz="1200" kern="1200">
        <a:solidFill>
          <a:schemeClr val="tx1"/>
        </a:solidFill>
        <a:latin typeface="+mn-lt"/>
        <a:ea typeface="+mn-ea"/>
        <a:cs typeface="+mn-cs"/>
      </a:defRPr>
    </a:lvl7pPr>
    <a:lvl8pPr marL="3199920" algn="l" defTabSz="914263" rtl="0" eaLnBrk="1" latinLnBrk="0" hangingPunct="1">
      <a:defRPr sz="1200" kern="1200">
        <a:solidFill>
          <a:schemeClr val="tx1"/>
        </a:solidFill>
        <a:latin typeface="+mn-lt"/>
        <a:ea typeface="+mn-ea"/>
        <a:cs typeface="+mn-cs"/>
      </a:defRPr>
    </a:lvl8pPr>
    <a:lvl9pPr marL="3657052" algn="l" defTabSz="9142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28AD8F3-0350-44BA-933B-98872F5805AB}" type="slidenum">
              <a:rPr lang="nb-NO" smtClean="0"/>
              <a:t>1</a:t>
            </a:fld>
            <a:endParaRPr lang="nb-NO"/>
          </a:p>
        </p:txBody>
      </p:sp>
    </p:spTree>
    <p:extLst>
      <p:ext uri="{BB962C8B-B14F-4D97-AF65-F5344CB8AC3E}">
        <p14:creationId xmlns:p14="http://schemas.microsoft.com/office/powerpoint/2010/main" val="3214863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E28AD8F3-0350-44BA-933B-98872F5805AB}" type="slidenum">
              <a:rPr lang="nb-NO" smtClean="0"/>
              <a:t>31</a:t>
            </a:fld>
            <a:endParaRPr lang="nb-NO"/>
          </a:p>
        </p:txBody>
      </p:sp>
    </p:spTree>
    <p:extLst>
      <p:ext uri="{BB962C8B-B14F-4D97-AF65-F5344CB8AC3E}">
        <p14:creationId xmlns:p14="http://schemas.microsoft.com/office/powerpoint/2010/main" val="2204292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28AD8F3-0350-44BA-933B-98872F5805AB}" type="slidenum">
              <a:rPr lang="nb-NO" smtClean="0"/>
              <a:t>36</a:t>
            </a:fld>
            <a:endParaRPr lang="nb-NO"/>
          </a:p>
        </p:txBody>
      </p:sp>
    </p:spTree>
    <p:extLst>
      <p:ext uri="{BB962C8B-B14F-4D97-AF65-F5344CB8AC3E}">
        <p14:creationId xmlns:p14="http://schemas.microsoft.com/office/powerpoint/2010/main" val="2189488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28AD8F3-0350-44BA-933B-98872F5805AB}" type="slidenum">
              <a:rPr lang="nb-NO" smtClean="0"/>
              <a:t>3</a:t>
            </a:fld>
            <a:endParaRPr lang="nb-NO"/>
          </a:p>
        </p:txBody>
      </p:sp>
    </p:spTree>
    <p:extLst>
      <p:ext uri="{BB962C8B-B14F-4D97-AF65-F5344CB8AC3E}">
        <p14:creationId xmlns:p14="http://schemas.microsoft.com/office/powerpoint/2010/main" val="4155860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28AD8F3-0350-44BA-933B-98872F5805AB}" type="slidenum">
              <a:rPr lang="nb-NO" smtClean="0"/>
              <a:t>4</a:t>
            </a:fld>
            <a:endParaRPr lang="nb-NO"/>
          </a:p>
        </p:txBody>
      </p:sp>
    </p:spTree>
    <p:extLst>
      <p:ext uri="{BB962C8B-B14F-4D97-AF65-F5344CB8AC3E}">
        <p14:creationId xmlns:p14="http://schemas.microsoft.com/office/powerpoint/2010/main" val="2183154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28AD8F3-0350-44BA-933B-98872F5805AB}" type="slidenum">
              <a:rPr lang="nb-NO" smtClean="0"/>
              <a:t>6</a:t>
            </a:fld>
            <a:endParaRPr lang="nb-NO"/>
          </a:p>
        </p:txBody>
      </p:sp>
    </p:spTree>
    <p:extLst>
      <p:ext uri="{BB962C8B-B14F-4D97-AF65-F5344CB8AC3E}">
        <p14:creationId xmlns:p14="http://schemas.microsoft.com/office/powerpoint/2010/main" val="764841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28AD8F3-0350-44BA-933B-98872F5805AB}" type="slidenum">
              <a:rPr lang="nb-NO" smtClean="0"/>
              <a:t>12</a:t>
            </a:fld>
            <a:endParaRPr lang="nb-NO"/>
          </a:p>
        </p:txBody>
      </p:sp>
    </p:spTree>
    <p:extLst>
      <p:ext uri="{BB962C8B-B14F-4D97-AF65-F5344CB8AC3E}">
        <p14:creationId xmlns:p14="http://schemas.microsoft.com/office/powerpoint/2010/main" val="1436035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28AD8F3-0350-44BA-933B-98872F5805AB}" type="slidenum">
              <a:rPr lang="nb-NO" smtClean="0"/>
              <a:t>13</a:t>
            </a:fld>
            <a:endParaRPr lang="nb-NO"/>
          </a:p>
        </p:txBody>
      </p:sp>
    </p:spTree>
    <p:extLst>
      <p:ext uri="{BB962C8B-B14F-4D97-AF65-F5344CB8AC3E}">
        <p14:creationId xmlns:p14="http://schemas.microsoft.com/office/powerpoint/2010/main" val="3403461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28AD8F3-0350-44BA-933B-98872F5805AB}" type="slidenum">
              <a:rPr lang="nb-NO" smtClean="0"/>
              <a:t>14</a:t>
            </a:fld>
            <a:endParaRPr lang="nb-NO"/>
          </a:p>
        </p:txBody>
      </p:sp>
    </p:spTree>
    <p:extLst>
      <p:ext uri="{BB962C8B-B14F-4D97-AF65-F5344CB8AC3E}">
        <p14:creationId xmlns:p14="http://schemas.microsoft.com/office/powerpoint/2010/main" val="3395609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28AD8F3-0350-44BA-933B-98872F5805AB}" type="slidenum">
              <a:rPr lang="nb-NO" smtClean="0"/>
              <a:t>19</a:t>
            </a:fld>
            <a:endParaRPr lang="nb-NO"/>
          </a:p>
        </p:txBody>
      </p:sp>
    </p:spTree>
    <p:extLst>
      <p:ext uri="{BB962C8B-B14F-4D97-AF65-F5344CB8AC3E}">
        <p14:creationId xmlns:p14="http://schemas.microsoft.com/office/powerpoint/2010/main" val="153560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28AD8F3-0350-44BA-933B-98872F5805AB}" type="slidenum">
              <a:rPr lang="nb-NO" smtClean="0"/>
              <a:t>21</a:t>
            </a:fld>
            <a:endParaRPr lang="nb-NO"/>
          </a:p>
        </p:txBody>
      </p:sp>
    </p:spTree>
    <p:extLst>
      <p:ext uri="{BB962C8B-B14F-4D97-AF65-F5344CB8AC3E}">
        <p14:creationId xmlns:p14="http://schemas.microsoft.com/office/powerpoint/2010/main" val="22400477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9" name="Bilde 8">
            <a:extLst>
              <a:ext uri="{FF2B5EF4-FFF2-40B4-BE49-F238E27FC236}">
                <a16:creationId xmlns:a16="http://schemas.microsoft.com/office/drawing/2014/main" id="{F8400FF1-AAA5-469B-A4A3-F45FA4C853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94760" y="0"/>
            <a:ext cx="2597240" cy="1450257"/>
          </a:xfrm>
          <a:prstGeom prst="rect">
            <a:avLst/>
          </a:prstGeom>
        </p:spPr>
      </p:pic>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rgbClr val="363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2" name="Plassholder for tekst 1">
            <a:extLst>
              <a:ext uri="{FF2B5EF4-FFF2-40B4-BE49-F238E27FC236}">
                <a16:creationId xmlns:a16="http://schemas.microsoft.com/office/drawing/2014/main" id="{9CBEFC26-1592-4935-998C-8DC22E61E250}"/>
              </a:ext>
            </a:extLst>
          </p:cNvPr>
          <p:cNvSpPr>
            <a:spLocks noGrp="1"/>
          </p:cNvSpPr>
          <p:nvPr>
            <p:ph type="body" sz="quarter" idx="13" hasCustomPrompt="1"/>
          </p:nvPr>
        </p:nvSpPr>
        <p:spPr>
          <a:xfrm>
            <a:off x="1787633" y="4223636"/>
            <a:ext cx="1575130" cy="215444"/>
          </a:xfrm>
          <a:prstGeom prst="rect">
            <a:avLst/>
          </a:prstGeom>
        </p:spPr>
        <p:txBody>
          <a:bodyPr lIns="0" tIns="0" rIns="0" bIns="0">
            <a:spAutoFit/>
          </a:bodyPr>
          <a:lstStyle>
            <a:lvl1pPr marL="0" indent="0">
              <a:buNone/>
              <a:defRPr sz="1250">
                <a:solidFill>
                  <a:schemeClr val="accent4"/>
                </a:solidFill>
              </a:defRPr>
            </a:lvl1pPr>
          </a:lstStyle>
          <a:p>
            <a:pPr lvl="0"/>
            <a:r>
              <a:rPr lang="nb-NO" dirty="0"/>
              <a:t>06.12.2017</a:t>
            </a:r>
          </a:p>
        </p:txBody>
      </p:sp>
      <p:sp>
        <p:nvSpPr>
          <p:cNvPr id="15" name="Plassholder for tekst 12">
            <a:extLst>
              <a:ext uri="{FF2B5EF4-FFF2-40B4-BE49-F238E27FC236}">
                <a16:creationId xmlns:a16="http://schemas.microsoft.com/office/drawing/2014/main" id="{F0E40FAC-DF77-434E-86EF-C54ECA3869D8}"/>
              </a:ext>
            </a:extLst>
          </p:cNvPr>
          <p:cNvSpPr>
            <a:spLocks noGrp="1"/>
          </p:cNvSpPr>
          <p:nvPr>
            <p:ph type="body" sz="quarter" idx="14"/>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accent1"/>
                </a:solidFill>
              </a:defRPr>
            </a:lvl1pPr>
          </a:lstStyle>
          <a:p>
            <a:pPr lvl="0"/>
            <a:r>
              <a:rPr lang="nb-NO"/>
              <a:t>Klikk for å redigere tekststiler i malen</a:t>
            </a:r>
          </a:p>
        </p:txBody>
      </p:sp>
      <p:sp>
        <p:nvSpPr>
          <p:cNvPr id="17" name="Plassholder for tekst 15">
            <a:extLst>
              <a:ext uri="{FF2B5EF4-FFF2-40B4-BE49-F238E27FC236}">
                <a16:creationId xmlns:a16="http://schemas.microsoft.com/office/drawing/2014/main" id="{6F12FC5E-4545-42F2-9348-0E18A3CB2D96}"/>
              </a:ext>
            </a:extLst>
          </p:cNvPr>
          <p:cNvSpPr>
            <a:spLocks noGrp="1"/>
          </p:cNvSpPr>
          <p:nvPr>
            <p:ph type="body" sz="quarter" idx="15"/>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accent4"/>
                </a:solidFill>
              </a:defRPr>
            </a:lvl1pPr>
          </a:lstStyle>
          <a:p>
            <a:pPr lvl="0"/>
            <a:r>
              <a:rPr lang="nb-NO"/>
              <a:t>Klikk for å redigere tekststiler i malen</a:t>
            </a:r>
          </a:p>
        </p:txBody>
      </p:sp>
    </p:spTree>
    <p:extLst>
      <p:ext uri="{BB962C8B-B14F-4D97-AF65-F5344CB8AC3E}">
        <p14:creationId xmlns:p14="http://schemas.microsoft.com/office/powerpoint/2010/main" val="2044032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 undertittel og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015459" y="1886854"/>
            <a:ext cx="10160523" cy="4172835"/>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endParaRPr lang="en-US" dirty="0"/>
          </a:p>
        </p:txBody>
      </p:sp>
      <p:sp>
        <p:nvSpPr>
          <p:cNvPr id="10" name="Title 1">
            <a:extLst>
              <a:ext uri="{FF2B5EF4-FFF2-40B4-BE49-F238E27FC236}">
                <a16:creationId xmlns:a16="http://schemas.microsoft.com/office/drawing/2014/main" id="{54A6810E-3AC0-4C81-B564-5E5630596CA8}"/>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dirty="0"/>
          </a:p>
        </p:txBody>
      </p:sp>
      <p:sp>
        <p:nvSpPr>
          <p:cNvPr id="11" name="Plassholder for tekst 7">
            <a:extLst>
              <a:ext uri="{FF2B5EF4-FFF2-40B4-BE49-F238E27FC236}">
                <a16:creationId xmlns:a16="http://schemas.microsoft.com/office/drawing/2014/main" id="{85B3523D-5A38-41D3-815A-5CB4E3F24C7A}"/>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Tree>
    <p:extLst>
      <p:ext uri="{BB962C8B-B14F-4D97-AF65-F5344CB8AC3E}">
        <p14:creationId xmlns:p14="http://schemas.microsoft.com/office/powerpoint/2010/main" val="2342291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og sidestilt lite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73775" y="2304555"/>
            <a:ext cx="5012505" cy="3753904"/>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endParaRPr lang="en-US" dirty="0"/>
          </a:p>
        </p:txBody>
      </p:sp>
      <p:sp>
        <p:nvSpPr>
          <p:cNvPr id="11" name="Title 1">
            <a:extLst>
              <a:ext uri="{FF2B5EF4-FFF2-40B4-BE49-F238E27FC236}">
                <a16:creationId xmlns:a16="http://schemas.microsoft.com/office/drawing/2014/main" id="{DAD0B88A-A80B-4411-B14E-F769A08E69E8}"/>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dirty="0"/>
          </a:p>
        </p:txBody>
      </p:sp>
      <p:sp>
        <p:nvSpPr>
          <p:cNvPr id="12" name="Plassholder for tekst 7">
            <a:extLst>
              <a:ext uri="{FF2B5EF4-FFF2-40B4-BE49-F238E27FC236}">
                <a16:creationId xmlns:a16="http://schemas.microsoft.com/office/drawing/2014/main" id="{FE2A336A-8174-48F0-ADC9-4E8D8938C6F0}"/>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8" name="Plassholder for tekst 3">
            <a:extLst>
              <a:ext uri="{FF2B5EF4-FFF2-40B4-BE49-F238E27FC236}">
                <a16:creationId xmlns:a16="http://schemas.microsoft.com/office/drawing/2014/main" id="{F9DE84A6-17C0-4C02-A8D5-E719114951C9}"/>
              </a:ext>
            </a:extLst>
          </p:cNvPr>
          <p:cNvSpPr>
            <a:spLocks noGrp="1"/>
          </p:cNvSpPr>
          <p:nvPr>
            <p:ph type="body" sz="quarter" idx="13"/>
          </p:nvPr>
        </p:nvSpPr>
        <p:spPr>
          <a:xfrm>
            <a:off x="1015459" y="2177396"/>
            <a:ext cx="4652654" cy="364114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852325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og stort sidestilt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73776" y="705770"/>
            <a:ext cx="5005277" cy="5352688"/>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endParaRPr lang="nb-NO" dirty="0"/>
          </a:p>
        </p:txBody>
      </p:sp>
      <p:sp>
        <p:nvSpPr>
          <p:cNvPr id="12" name="Title 1">
            <a:extLst>
              <a:ext uri="{FF2B5EF4-FFF2-40B4-BE49-F238E27FC236}">
                <a16:creationId xmlns:a16="http://schemas.microsoft.com/office/drawing/2014/main" id="{48D14CBF-06D0-410A-A384-2F0263FF93DB}"/>
              </a:ext>
            </a:extLst>
          </p:cNvPr>
          <p:cNvSpPr>
            <a:spLocks noGrp="1"/>
          </p:cNvSpPr>
          <p:nvPr>
            <p:ph type="title"/>
          </p:nvPr>
        </p:nvSpPr>
        <p:spPr>
          <a:xfrm>
            <a:off x="1015459" y="718428"/>
            <a:ext cx="4652654" cy="1288194"/>
          </a:xfrm>
        </p:spPr>
        <p:txBody>
          <a:bodyPr wrap="square">
            <a:normAutofit/>
          </a:bodyPr>
          <a:lstStyle>
            <a:lvl1pPr>
              <a:defRPr/>
            </a:lvl1pPr>
          </a:lstStyle>
          <a:p>
            <a:r>
              <a:rPr lang="nb-NO"/>
              <a:t>Klikk for å redigere tittelstil</a:t>
            </a:r>
            <a:endParaRPr lang="en-US" dirty="0"/>
          </a:p>
        </p:txBody>
      </p:sp>
      <p:sp>
        <p:nvSpPr>
          <p:cNvPr id="13" name="Plassholder for tekst 7">
            <a:extLst>
              <a:ext uri="{FF2B5EF4-FFF2-40B4-BE49-F238E27FC236}">
                <a16:creationId xmlns:a16="http://schemas.microsoft.com/office/drawing/2014/main" id="{7CB85700-175E-4EDD-B51A-0A26EC224D24}"/>
              </a:ext>
            </a:extLst>
          </p:cNvPr>
          <p:cNvSpPr>
            <a:spLocks noGrp="1"/>
          </p:cNvSpPr>
          <p:nvPr>
            <p:ph type="body" sz="quarter" idx="11"/>
          </p:nvPr>
        </p:nvSpPr>
        <p:spPr>
          <a:xfrm>
            <a:off x="1015339" y="2016562"/>
            <a:ext cx="4652654"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9" name="Plassholder for tekst 3">
            <a:extLst>
              <a:ext uri="{FF2B5EF4-FFF2-40B4-BE49-F238E27FC236}">
                <a16:creationId xmlns:a16="http://schemas.microsoft.com/office/drawing/2014/main" id="{99581385-AFD9-41D4-8184-E39DB5EDF20D}"/>
              </a:ext>
            </a:extLst>
          </p:cNvPr>
          <p:cNvSpPr>
            <a:spLocks noGrp="1"/>
          </p:cNvSpPr>
          <p:nvPr>
            <p:ph type="body" sz="quarter" idx="13"/>
          </p:nvPr>
        </p:nvSpPr>
        <p:spPr>
          <a:xfrm>
            <a:off x="1015459" y="3000723"/>
            <a:ext cx="4652654" cy="281782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4067580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73776" y="705770"/>
            <a:ext cx="5005277" cy="5352688"/>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endParaRPr lang="nb-NO" dirty="0"/>
          </a:p>
        </p:txBody>
      </p:sp>
      <p:sp>
        <p:nvSpPr>
          <p:cNvPr id="9" name="Picture Placeholder 2">
            <a:extLst>
              <a:ext uri="{FF2B5EF4-FFF2-40B4-BE49-F238E27FC236}">
                <a16:creationId xmlns:a16="http://schemas.microsoft.com/office/drawing/2014/main" id="{38E98DD2-BC0F-4148-82DD-F0C2C23793B6}"/>
              </a:ext>
            </a:extLst>
          </p:cNvPr>
          <p:cNvSpPr>
            <a:spLocks noGrp="1"/>
          </p:cNvSpPr>
          <p:nvPr>
            <p:ph type="pic" idx="11"/>
          </p:nvPr>
        </p:nvSpPr>
        <p:spPr>
          <a:xfrm>
            <a:off x="1015460" y="705770"/>
            <a:ext cx="5005277" cy="5352688"/>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endParaRPr lang="nb-NO" dirty="0"/>
          </a:p>
        </p:txBody>
      </p:sp>
    </p:spTree>
    <p:extLst>
      <p:ext uri="{BB962C8B-B14F-4D97-AF65-F5344CB8AC3E}">
        <p14:creationId xmlns:p14="http://schemas.microsoft.com/office/powerpoint/2010/main" val="429461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elbild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38E98DD2-BC0F-4148-82DD-F0C2C23793B6}"/>
              </a:ext>
            </a:extLst>
          </p:cNvPr>
          <p:cNvSpPr>
            <a:spLocks noGrp="1"/>
          </p:cNvSpPr>
          <p:nvPr>
            <p:ph type="pic" idx="11"/>
          </p:nvPr>
        </p:nvSpPr>
        <p:spPr>
          <a:xfrm>
            <a:off x="0" y="0"/>
            <a:ext cx="12192000" cy="6858000"/>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endParaRPr lang="nb-NO" dirty="0"/>
          </a:p>
        </p:txBody>
      </p:sp>
    </p:spTree>
    <p:extLst>
      <p:ext uri="{BB962C8B-B14F-4D97-AF65-F5344CB8AC3E}">
        <p14:creationId xmlns:p14="http://schemas.microsoft.com/office/powerpoint/2010/main" val="2318130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A16EDB9-171D-4C15-B8C6-14B0D3C5F807}"/>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dirty="0"/>
          </a:p>
        </p:txBody>
      </p:sp>
      <p:sp>
        <p:nvSpPr>
          <p:cNvPr id="8" name="Plassholder for innhold 6">
            <a:extLst>
              <a:ext uri="{FF2B5EF4-FFF2-40B4-BE49-F238E27FC236}">
                <a16:creationId xmlns:a16="http://schemas.microsoft.com/office/drawing/2014/main" id="{FFDE66EE-3198-45B5-9D05-5E301D4F6ADB}"/>
              </a:ext>
            </a:extLst>
          </p:cNvPr>
          <p:cNvSpPr>
            <a:spLocks noGrp="1"/>
          </p:cNvSpPr>
          <p:nvPr>
            <p:ph sz="quarter" idx="14"/>
          </p:nvPr>
        </p:nvSpPr>
        <p:spPr>
          <a:xfrm>
            <a:off x="1015457" y="1825625"/>
            <a:ext cx="4896969" cy="399291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Plassholder for innhold 6">
            <a:extLst>
              <a:ext uri="{FF2B5EF4-FFF2-40B4-BE49-F238E27FC236}">
                <a16:creationId xmlns:a16="http://schemas.microsoft.com/office/drawing/2014/main" id="{16F96EB8-7127-4811-90DA-3D1F6F798B21}"/>
              </a:ext>
            </a:extLst>
          </p:cNvPr>
          <p:cNvSpPr>
            <a:spLocks noGrp="1"/>
          </p:cNvSpPr>
          <p:nvPr>
            <p:ph sz="quarter" idx="15"/>
          </p:nvPr>
        </p:nvSpPr>
        <p:spPr>
          <a:xfrm>
            <a:off x="6634090" y="1825625"/>
            <a:ext cx="4896969" cy="399291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1550101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B12D631-7A0B-4B39-A29E-CDA51B281925}"/>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dirty="0"/>
          </a:p>
        </p:txBody>
      </p:sp>
      <p:sp>
        <p:nvSpPr>
          <p:cNvPr id="9" name="Plassholder for tekst 7">
            <a:extLst>
              <a:ext uri="{FF2B5EF4-FFF2-40B4-BE49-F238E27FC236}">
                <a16:creationId xmlns:a16="http://schemas.microsoft.com/office/drawing/2014/main" id="{85D593EB-16A8-4421-9A8F-46863917504B}"/>
              </a:ext>
            </a:extLst>
          </p:cNvPr>
          <p:cNvSpPr>
            <a:spLocks noGrp="1"/>
          </p:cNvSpPr>
          <p:nvPr>
            <p:ph type="body" sz="quarter" idx="11"/>
          </p:nvPr>
        </p:nvSpPr>
        <p:spPr>
          <a:xfrm>
            <a:off x="1015457" y="1363702"/>
            <a:ext cx="4896969"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10" name="Plassholder for tekst 7">
            <a:extLst>
              <a:ext uri="{FF2B5EF4-FFF2-40B4-BE49-F238E27FC236}">
                <a16:creationId xmlns:a16="http://schemas.microsoft.com/office/drawing/2014/main" id="{42B2FF28-0E84-441E-ADA8-C148AAD2BA3E}"/>
              </a:ext>
            </a:extLst>
          </p:cNvPr>
          <p:cNvSpPr>
            <a:spLocks noGrp="1"/>
          </p:cNvSpPr>
          <p:nvPr>
            <p:ph type="body" sz="quarter" idx="16"/>
          </p:nvPr>
        </p:nvSpPr>
        <p:spPr>
          <a:xfrm>
            <a:off x="6634090" y="1363702"/>
            <a:ext cx="4896969"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12" name="Plassholder for innhold 6">
            <a:extLst>
              <a:ext uri="{FF2B5EF4-FFF2-40B4-BE49-F238E27FC236}">
                <a16:creationId xmlns:a16="http://schemas.microsoft.com/office/drawing/2014/main" id="{F71BB101-025E-4F4A-82D1-EF1861D81ABE}"/>
              </a:ext>
            </a:extLst>
          </p:cNvPr>
          <p:cNvSpPr>
            <a:spLocks noGrp="1"/>
          </p:cNvSpPr>
          <p:nvPr>
            <p:ph sz="quarter" idx="17"/>
          </p:nvPr>
        </p:nvSpPr>
        <p:spPr>
          <a:xfrm>
            <a:off x="1015457" y="2177397"/>
            <a:ext cx="4896969" cy="364114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3" name="Plassholder for innhold 6">
            <a:extLst>
              <a:ext uri="{FF2B5EF4-FFF2-40B4-BE49-F238E27FC236}">
                <a16:creationId xmlns:a16="http://schemas.microsoft.com/office/drawing/2014/main" id="{89C1D998-2F94-4B8D-95A1-A60D90B940AF}"/>
              </a:ext>
            </a:extLst>
          </p:cNvPr>
          <p:cNvSpPr>
            <a:spLocks noGrp="1"/>
          </p:cNvSpPr>
          <p:nvPr>
            <p:ph sz="quarter" idx="15"/>
          </p:nvPr>
        </p:nvSpPr>
        <p:spPr>
          <a:xfrm>
            <a:off x="6634090" y="2177397"/>
            <a:ext cx="4896969" cy="364114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808213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BBACFA4-E01F-4C1A-AEBB-A1ADB98F6531}"/>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dirty="0"/>
          </a:p>
        </p:txBody>
      </p:sp>
    </p:spTree>
    <p:extLst>
      <p:ext uri="{BB962C8B-B14F-4D97-AF65-F5344CB8AC3E}">
        <p14:creationId xmlns:p14="http://schemas.microsoft.com/office/powerpoint/2010/main" val="2581053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5829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871"/>
                </a:solidFill>
              </a:defRPr>
            </a:lvl1pPr>
          </a:lstStyle>
          <a:p>
            <a:r>
              <a:rPr lang="nb-NO"/>
              <a:t>Click to edit Master title style</a:t>
            </a:r>
            <a:endParaRPr lang="nb-NO" dirty="0"/>
          </a:p>
        </p:txBody>
      </p:sp>
      <p:sp>
        <p:nvSpPr>
          <p:cNvPr id="3" name="Content Placeholder 2"/>
          <p:cNvSpPr>
            <a:spLocks noGrp="1"/>
          </p:cNvSpPr>
          <p:nvPr>
            <p:ph idx="1"/>
          </p:nvPr>
        </p:nvSpPr>
        <p:spPr/>
        <p:txBody>
          <a:bodyPr/>
          <a:lstStyle>
            <a:lvl1pPr>
              <a:defRPr>
                <a:solidFill>
                  <a:srgbClr val="003871"/>
                </a:solidFill>
              </a:defRPr>
            </a:lvl1pPr>
            <a:lvl2pPr>
              <a:defRPr>
                <a:solidFill>
                  <a:srgbClr val="003871"/>
                </a:solidFill>
              </a:defRPr>
            </a:lvl2pPr>
            <a:lvl3pPr>
              <a:defRPr>
                <a:solidFill>
                  <a:srgbClr val="003871"/>
                </a:solidFill>
              </a:defRPr>
            </a:lvl3pPr>
            <a:lvl4pPr>
              <a:defRPr>
                <a:solidFill>
                  <a:srgbClr val="003871"/>
                </a:solidFill>
              </a:defRPr>
            </a:lvl4pPr>
            <a:lvl5pPr>
              <a:defRPr>
                <a:solidFill>
                  <a:srgbClr val="003871"/>
                </a:solidFill>
              </a:defRPr>
            </a:lvl5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10" name="Rectangle 9"/>
          <p:cNvSpPr/>
          <p:nvPr/>
        </p:nvSpPr>
        <p:spPr>
          <a:xfrm>
            <a:off x="0" y="6498000"/>
            <a:ext cx="1680000" cy="360000"/>
          </a:xfrm>
          <a:prstGeom prst="rect">
            <a:avLst/>
          </a:prstGeom>
          <a:solidFill>
            <a:srgbClr val="003871"/>
          </a:solidFill>
          <a:ln w="0" cap="flat" cmpd="sng" algn="ctr">
            <a:noFill/>
            <a:prstDash val="solid"/>
            <a:round/>
            <a:headEnd type="none" w="med" len="med"/>
            <a:tailEnd type="none" w="med" len="me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1" name="Rectangle 10"/>
          <p:cNvSpPr/>
          <p:nvPr/>
        </p:nvSpPr>
        <p:spPr>
          <a:xfrm>
            <a:off x="1680000" y="6498000"/>
            <a:ext cx="10512000" cy="360000"/>
          </a:xfrm>
          <a:prstGeom prst="rect">
            <a:avLst/>
          </a:prstGeom>
          <a:gradFill flip="none" rotWithShape="1">
            <a:gsLst>
              <a:gs pos="10000">
                <a:srgbClr val="39AEBB"/>
              </a:gs>
              <a:gs pos="92000">
                <a:srgbClr val="003871"/>
              </a:gs>
            </a:gsLst>
            <a:lin ang="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12" name="Picture 11" descr="Logo negativ.png"/>
          <p:cNvPicPr>
            <a:picLocks noChangeAspect="1"/>
          </p:cNvPicPr>
          <p:nvPr/>
        </p:nvPicPr>
        <p:blipFill>
          <a:blip r:embed="rId2"/>
          <a:stretch>
            <a:fillRect/>
          </a:stretch>
        </p:blipFill>
        <p:spPr>
          <a:xfrm>
            <a:off x="60474" y="6570569"/>
            <a:ext cx="1537219" cy="223365"/>
          </a:xfrm>
          <a:prstGeom prst="rect">
            <a:avLst/>
          </a:prstGeom>
        </p:spPr>
      </p:pic>
      <p:cxnSp>
        <p:nvCxnSpPr>
          <p:cNvPr id="8" name="Straight Connector 7"/>
          <p:cNvCxnSpPr/>
          <p:nvPr/>
        </p:nvCxnSpPr>
        <p:spPr>
          <a:xfrm>
            <a:off x="0" y="1495929"/>
            <a:ext cx="12192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userDrawn="1"/>
        </p:nvSpPr>
        <p:spPr>
          <a:xfrm>
            <a:off x="0" y="6498000"/>
            <a:ext cx="1680000" cy="360000"/>
          </a:xfrm>
          <a:prstGeom prst="rect">
            <a:avLst/>
          </a:prstGeom>
          <a:solidFill>
            <a:srgbClr val="003871"/>
          </a:solidFill>
          <a:ln w="0" cap="flat" cmpd="sng" algn="ctr">
            <a:noFill/>
            <a:prstDash val="solid"/>
            <a:round/>
            <a:headEnd type="none" w="med" len="med"/>
            <a:tailEnd type="none" w="med" len="me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 name="Rectangle 12"/>
          <p:cNvSpPr/>
          <p:nvPr userDrawn="1"/>
        </p:nvSpPr>
        <p:spPr>
          <a:xfrm>
            <a:off x="1680000" y="6498000"/>
            <a:ext cx="10512000" cy="360000"/>
          </a:xfrm>
          <a:prstGeom prst="rect">
            <a:avLst/>
          </a:prstGeom>
          <a:gradFill flip="none" rotWithShape="1">
            <a:gsLst>
              <a:gs pos="10000">
                <a:srgbClr val="39AEBB"/>
              </a:gs>
              <a:gs pos="92000">
                <a:srgbClr val="003871"/>
              </a:gs>
            </a:gsLst>
            <a:lin ang="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14" name="Picture 13" descr="Logo negativ.png"/>
          <p:cNvPicPr>
            <a:picLocks noChangeAspect="1"/>
          </p:cNvPicPr>
          <p:nvPr userDrawn="1"/>
        </p:nvPicPr>
        <p:blipFill>
          <a:blip r:embed="rId2"/>
          <a:stretch>
            <a:fillRect/>
          </a:stretch>
        </p:blipFill>
        <p:spPr>
          <a:xfrm>
            <a:off x="60474" y="6570569"/>
            <a:ext cx="1537219" cy="223365"/>
          </a:xfrm>
          <a:prstGeom prst="rect">
            <a:avLst/>
          </a:prstGeom>
        </p:spPr>
      </p:pic>
      <p:cxnSp>
        <p:nvCxnSpPr>
          <p:cNvPr id="15" name="Straight Connector 14"/>
          <p:cNvCxnSpPr/>
          <p:nvPr userDrawn="1"/>
        </p:nvCxnSpPr>
        <p:spPr>
          <a:xfrm>
            <a:off x="0" y="1495929"/>
            <a:ext cx="12192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0060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killeside blågr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8A745DB-83D6-4C7A-98A5-A53C5B594DAC}"/>
              </a:ext>
            </a:extLst>
          </p:cNvPr>
          <p:cNvSpPr/>
          <p:nvPr userDrawn="1"/>
        </p:nvSpPr>
        <p:spPr>
          <a:xfrm>
            <a:off x="289163" y="1886854"/>
            <a:ext cx="11611163" cy="46811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dirty="0"/>
          </a:p>
        </p:txBody>
      </p:sp>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9" name="Plassholder for tekst 12">
            <a:extLst>
              <a:ext uri="{FF2B5EF4-FFF2-40B4-BE49-F238E27FC236}">
                <a16:creationId xmlns:a16="http://schemas.microsoft.com/office/drawing/2014/main" id="{C935626B-B2F0-4C1D-B10F-C71FBA0ED987}"/>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10" name="Plassholder for tekst 15">
            <a:extLst>
              <a:ext uri="{FF2B5EF4-FFF2-40B4-BE49-F238E27FC236}">
                <a16:creationId xmlns:a16="http://schemas.microsoft.com/office/drawing/2014/main" id="{21AA3D13-F0CA-4E21-B27D-43A764962A55}"/>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3692579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Tittel og innhold lys brun bakgrunn">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A01CC69B-9FD8-427A-82DE-123472262D0A}"/>
              </a:ext>
            </a:extLst>
          </p:cNvPr>
          <p:cNvSpPr/>
          <p:nvPr userDrawn="1"/>
        </p:nvSpPr>
        <p:spPr>
          <a:xfrm>
            <a:off x="291674" y="291670"/>
            <a:ext cx="11611163" cy="6276311"/>
          </a:xfrm>
          <a:prstGeom prst="rect">
            <a:avLst/>
          </a:prstGeom>
          <a:solidFill>
            <a:srgbClr val="EFE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2" name="Title 1"/>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dirty="0"/>
          </a:p>
        </p:txBody>
      </p:sp>
      <p:sp>
        <p:nvSpPr>
          <p:cNvPr id="8" name="Plassholder for tekst 7">
            <a:extLst>
              <a:ext uri="{FF2B5EF4-FFF2-40B4-BE49-F238E27FC236}">
                <a16:creationId xmlns:a16="http://schemas.microsoft.com/office/drawing/2014/main" id="{CD5B7968-9160-4F95-9A28-7FEC1B18BF11}"/>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11" name="Plassholder for tekst 10">
            <a:extLst>
              <a:ext uri="{FF2B5EF4-FFF2-40B4-BE49-F238E27FC236}">
                <a16:creationId xmlns:a16="http://schemas.microsoft.com/office/drawing/2014/main" id="{745275BF-CA46-49C6-A317-71743D61B0EC}"/>
              </a:ext>
            </a:extLst>
          </p:cNvPr>
          <p:cNvSpPr>
            <a:spLocks noGrp="1"/>
          </p:cNvSpPr>
          <p:nvPr>
            <p:ph type="body" sz="quarter" idx="12"/>
          </p:nvPr>
        </p:nvSpPr>
        <p:spPr>
          <a:xfrm>
            <a:off x="1015459" y="2177396"/>
            <a:ext cx="10515600" cy="3641147"/>
          </a:xfrm>
          <a:prstGeom prst="rect">
            <a:avLst/>
          </a:prstGeom>
        </p:spPr>
        <p:txBody>
          <a:bodyPr lIns="0" tIns="0" rIns="0" bIns="0">
            <a:normAutofit/>
          </a:bodyPr>
          <a:lstStyle>
            <a:lvl1pPr>
              <a:defRPr sz="2200"/>
            </a:lvl1pPr>
          </a:lstStyle>
          <a:p>
            <a:pPr lvl="0"/>
            <a:r>
              <a:rPr lang="nb-NO"/>
              <a:t>Klikk for å redigere tekststiler i malen</a:t>
            </a:r>
          </a:p>
        </p:txBody>
      </p:sp>
    </p:spTree>
    <p:extLst>
      <p:ext uri="{BB962C8B-B14F-4D97-AF65-F5344CB8AC3E}">
        <p14:creationId xmlns:p14="http://schemas.microsoft.com/office/powerpoint/2010/main" val="667460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killeside plommefarge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15" name="Plassholder for tekst 12">
            <a:extLst>
              <a:ext uri="{FF2B5EF4-FFF2-40B4-BE49-F238E27FC236}">
                <a16:creationId xmlns:a16="http://schemas.microsoft.com/office/drawing/2014/main" id="{7336BBC4-5B27-4896-803A-C8F8ABA542EB}"/>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17" name="Plassholder for tekst 15">
            <a:extLst>
              <a:ext uri="{FF2B5EF4-FFF2-40B4-BE49-F238E27FC236}">
                <a16:creationId xmlns:a16="http://schemas.microsoft.com/office/drawing/2014/main" id="{242C4BBA-EF72-4A3D-A43C-4E125BE206E1}"/>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385177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killeside indigo">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8" name="Plassholder for tekst 12">
            <a:extLst>
              <a:ext uri="{FF2B5EF4-FFF2-40B4-BE49-F238E27FC236}">
                <a16:creationId xmlns:a16="http://schemas.microsoft.com/office/drawing/2014/main" id="{E4D28808-863E-4D4E-BA97-DCBC5096F9C6}"/>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9" name="Plassholder for tekst 15">
            <a:extLst>
              <a:ext uri="{FF2B5EF4-FFF2-40B4-BE49-F238E27FC236}">
                <a16:creationId xmlns:a16="http://schemas.microsoft.com/office/drawing/2014/main" id="{3EDF36FE-51A5-42D8-AFF5-F1BA231C0CF8}"/>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1128582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killeside lysros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8" name="Plassholder for tekst 12">
            <a:extLst>
              <a:ext uri="{FF2B5EF4-FFF2-40B4-BE49-F238E27FC236}">
                <a16:creationId xmlns:a16="http://schemas.microsoft.com/office/drawing/2014/main" id="{AEBBE4AD-AB7F-4AB4-A22C-A354D2D75506}"/>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9" name="Plassholder for tekst 15">
            <a:extLst>
              <a:ext uri="{FF2B5EF4-FFF2-40B4-BE49-F238E27FC236}">
                <a16:creationId xmlns:a16="http://schemas.microsoft.com/office/drawing/2014/main" id="{F25938EB-4234-419C-9618-D4E54F96830A}"/>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96575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killeside ros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8" name="Plassholder for tekst 12">
            <a:extLst>
              <a:ext uri="{FF2B5EF4-FFF2-40B4-BE49-F238E27FC236}">
                <a16:creationId xmlns:a16="http://schemas.microsoft.com/office/drawing/2014/main" id="{A2BDBFD9-16A2-48B2-B6FA-D1CFE7584D32}"/>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9" name="Plassholder for tekst 15">
            <a:extLst>
              <a:ext uri="{FF2B5EF4-FFF2-40B4-BE49-F238E27FC236}">
                <a16:creationId xmlns:a16="http://schemas.microsoft.com/office/drawing/2014/main" id="{20587365-12BA-4302-94BB-74C8FB61AB2A}"/>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1458037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tel og innhold lys brun bakgrunn">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A01CC69B-9FD8-427A-82DE-123472262D0A}"/>
              </a:ext>
            </a:extLst>
          </p:cNvPr>
          <p:cNvSpPr/>
          <p:nvPr userDrawn="1"/>
        </p:nvSpPr>
        <p:spPr>
          <a:xfrm>
            <a:off x="291674" y="291670"/>
            <a:ext cx="11611163" cy="6276311"/>
          </a:xfrm>
          <a:prstGeom prst="rect">
            <a:avLst/>
          </a:prstGeom>
          <a:solidFill>
            <a:srgbClr val="EFE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2" name="Title 1"/>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dirty="0"/>
          </a:p>
        </p:txBody>
      </p:sp>
      <p:sp>
        <p:nvSpPr>
          <p:cNvPr id="8" name="Plassholder for tekst 7">
            <a:extLst>
              <a:ext uri="{FF2B5EF4-FFF2-40B4-BE49-F238E27FC236}">
                <a16:creationId xmlns:a16="http://schemas.microsoft.com/office/drawing/2014/main" id="{CD5B7968-9160-4F95-9A28-7FEC1B18BF11}"/>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9" name="Plassholder for tekst 3">
            <a:extLst>
              <a:ext uri="{FF2B5EF4-FFF2-40B4-BE49-F238E27FC236}">
                <a16:creationId xmlns:a16="http://schemas.microsoft.com/office/drawing/2014/main" id="{988337F4-0EAE-4190-9837-17391DC08EA1}"/>
              </a:ext>
            </a:extLst>
          </p:cNvPr>
          <p:cNvSpPr>
            <a:spLocks noGrp="1"/>
          </p:cNvSpPr>
          <p:nvPr>
            <p:ph type="body" sz="quarter" idx="13"/>
          </p:nvPr>
        </p:nvSpPr>
        <p:spPr>
          <a:xfrm>
            <a:off x="1015459" y="2177396"/>
            <a:ext cx="10515600" cy="364114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143282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6109BC7-6B2B-455F-AAF6-F2D02D73C756}"/>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dirty="0"/>
          </a:p>
        </p:txBody>
      </p:sp>
      <p:sp>
        <p:nvSpPr>
          <p:cNvPr id="10" name="Plassholder for tekst 7">
            <a:extLst>
              <a:ext uri="{FF2B5EF4-FFF2-40B4-BE49-F238E27FC236}">
                <a16:creationId xmlns:a16="http://schemas.microsoft.com/office/drawing/2014/main" id="{75588BA0-191B-489B-AFF1-4ED326CF141D}"/>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5" name="Plassholder for tekst 3">
            <a:extLst>
              <a:ext uri="{FF2B5EF4-FFF2-40B4-BE49-F238E27FC236}">
                <a16:creationId xmlns:a16="http://schemas.microsoft.com/office/drawing/2014/main" id="{7249BEA4-D06E-4C20-83BD-17A917A012CC}"/>
              </a:ext>
            </a:extLst>
          </p:cNvPr>
          <p:cNvSpPr>
            <a:spLocks noGrp="1"/>
          </p:cNvSpPr>
          <p:nvPr>
            <p:ph type="body" sz="quarter" idx="13"/>
          </p:nvPr>
        </p:nvSpPr>
        <p:spPr>
          <a:xfrm>
            <a:off x="1015459" y="2177396"/>
            <a:ext cx="10515600" cy="364114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12627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015459" y="1505162"/>
            <a:ext cx="10160523" cy="4554527"/>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endParaRPr lang="en-US" dirty="0"/>
          </a:p>
        </p:txBody>
      </p:sp>
      <p:sp>
        <p:nvSpPr>
          <p:cNvPr id="7" name="Title 1">
            <a:extLst>
              <a:ext uri="{FF2B5EF4-FFF2-40B4-BE49-F238E27FC236}">
                <a16:creationId xmlns:a16="http://schemas.microsoft.com/office/drawing/2014/main" id="{AD4FCC46-56CB-4D81-8A0F-DB762CFE828D}"/>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dirty="0"/>
          </a:p>
        </p:txBody>
      </p:sp>
    </p:spTree>
    <p:extLst>
      <p:ext uri="{BB962C8B-B14F-4D97-AF65-F5344CB8AC3E}">
        <p14:creationId xmlns:p14="http://schemas.microsoft.com/office/powerpoint/2010/main" val="3005231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5459" y="662815"/>
            <a:ext cx="10515600" cy="644097"/>
          </a:xfrm>
          <a:prstGeom prst="rect">
            <a:avLst/>
          </a:prstGeom>
        </p:spPr>
        <p:txBody>
          <a:bodyPr vert="horz" lIns="0" tIns="0" rIns="0" bIns="0" rtlCol="0" anchor="t" anchorCtr="0">
            <a:spAutoFit/>
          </a:bodyPr>
          <a:lstStyle/>
          <a:p>
            <a:r>
              <a:rPr lang="nb-NO" dirty="0"/>
              <a:t>Klikk for å redigere tittelstil</a:t>
            </a:r>
            <a:endParaRPr lang="en-US" dirty="0"/>
          </a:p>
        </p:txBody>
      </p:sp>
      <p:sp>
        <p:nvSpPr>
          <p:cNvPr id="3" name="Text Placeholder 2"/>
          <p:cNvSpPr>
            <a:spLocks noGrp="1"/>
          </p:cNvSpPr>
          <p:nvPr>
            <p:ph type="body" idx="1"/>
          </p:nvPr>
        </p:nvSpPr>
        <p:spPr>
          <a:xfrm>
            <a:off x="1015459" y="2177396"/>
            <a:ext cx="10515600" cy="3732598"/>
          </a:xfrm>
          <a:prstGeom prst="rect">
            <a:avLst/>
          </a:prstGeom>
        </p:spPr>
        <p:txBody>
          <a:bodyPr vert="horz" lIns="0" tIns="0" rIns="0" bIns="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Tree>
    <p:extLst>
      <p:ext uri="{BB962C8B-B14F-4D97-AF65-F5344CB8AC3E}">
        <p14:creationId xmlns:p14="http://schemas.microsoft.com/office/powerpoint/2010/main" val="4010887774"/>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75" r:id="rId5"/>
    <p:sldLayoutId id="2147483676" r:id="rId6"/>
    <p:sldLayoutId id="2147483662" r:id="rId7"/>
    <p:sldLayoutId id="2147483677" r:id="rId8"/>
    <p:sldLayoutId id="2147483669" r:id="rId9"/>
    <p:sldLayoutId id="2147483678" r:id="rId10"/>
    <p:sldLayoutId id="2147483679" r:id="rId11"/>
    <p:sldLayoutId id="2147483680" r:id="rId12"/>
    <p:sldLayoutId id="2147483681" r:id="rId13"/>
    <p:sldLayoutId id="2147483682" r:id="rId14"/>
    <p:sldLayoutId id="2147483664" r:id="rId15"/>
    <p:sldLayoutId id="2147483665" r:id="rId16"/>
    <p:sldLayoutId id="2147483666" r:id="rId17"/>
    <p:sldLayoutId id="2147483667" r:id="rId18"/>
    <p:sldLayoutId id="2147483683" r:id="rId19"/>
    <p:sldLayoutId id="2147483684" r:id="rId20"/>
  </p:sldLayoutIdLst>
  <p:hf sldNum="0" hdr="0" ftr="0"/>
  <p:txStyles>
    <p:titleStyle>
      <a:lvl1pPr algn="l" defTabSz="914446" rtl="0" eaLnBrk="1" latinLnBrk="0" hangingPunct="1">
        <a:lnSpc>
          <a:spcPct val="90000"/>
        </a:lnSpc>
        <a:spcBef>
          <a:spcPct val="0"/>
        </a:spcBef>
        <a:buNone/>
        <a:defRPr sz="4651" kern="1200">
          <a:solidFill>
            <a:schemeClr val="accent6"/>
          </a:solidFill>
          <a:latin typeface="+mj-lt"/>
          <a:ea typeface="+mj-ea"/>
          <a:cs typeface="+mj-cs"/>
        </a:defRPr>
      </a:lvl1pPr>
    </p:titleStyle>
    <p:bodyStyle>
      <a:lvl1pPr marL="270054" indent="-270054" algn="l" defTabSz="914446" rtl="0" eaLnBrk="1" latinLnBrk="0" hangingPunct="1">
        <a:lnSpc>
          <a:spcPct val="120000"/>
        </a:lnSpc>
        <a:spcBef>
          <a:spcPts val="0"/>
        </a:spcBef>
        <a:spcAft>
          <a:spcPts val="300"/>
        </a:spcAft>
        <a:buClr>
          <a:schemeClr val="accent4"/>
        </a:buClr>
        <a:buSzPct val="100000"/>
        <a:buFontTx/>
        <a:buBlip>
          <a:blip r:embed="rId22"/>
        </a:buBlip>
        <a:defRPr sz="2800" kern="1200">
          <a:solidFill>
            <a:schemeClr val="dk1"/>
          </a:solidFill>
          <a:latin typeface="+mn-lt"/>
          <a:ea typeface="+mn-ea"/>
          <a:cs typeface="+mn-cs"/>
        </a:defRPr>
      </a:lvl1pPr>
      <a:lvl2pPr marL="540108" indent="-180036" algn="l" defTabSz="914446" rtl="0" eaLnBrk="1" latinLnBrk="0" hangingPunct="1">
        <a:lnSpc>
          <a:spcPct val="90000"/>
        </a:lnSpc>
        <a:spcBef>
          <a:spcPts val="0"/>
        </a:spcBef>
        <a:buClr>
          <a:schemeClr val="accent4"/>
        </a:buClr>
        <a:buFontTx/>
        <a:buBlip>
          <a:blip r:embed="rId22"/>
        </a:buBlip>
        <a:defRPr sz="2000" kern="1200">
          <a:solidFill>
            <a:schemeClr val="dk1"/>
          </a:solidFill>
          <a:latin typeface="+mn-lt"/>
          <a:ea typeface="+mn-ea"/>
          <a:cs typeface="+mn-cs"/>
        </a:defRPr>
      </a:lvl2pPr>
      <a:lvl3pPr marL="720144" indent="-180036" algn="l" defTabSz="914446" rtl="0" eaLnBrk="1" latinLnBrk="0" hangingPunct="1">
        <a:lnSpc>
          <a:spcPct val="90000"/>
        </a:lnSpc>
        <a:spcBef>
          <a:spcPts val="500"/>
        </a:spcBef>
        <a:buClr>
          <a:schemeClr val="accent4"/>
        </a:buClr>
        <a:buFontTx/>
        <a:buBlip>
          <a:blip r:embed="rId22"/>
        </a:buBlip>
        <a:defRPr sz="1800" kern="1200">
          <a:solidFill>
            <a:schemeClr val="dk1"/>
          </a:solidFill>
          <a:latin typeface="+mn-lt"/>
          <a:ea typeface="+mn-ea"/>
          <a:cs typeface="+mn-cs"/>
        </a:defRPr>
      </a:lvl3pPr>
      <a:lvl4pPr marL="900180" indent="-180036" algn="l" defTabSz="914446" rtl="0" eaLnBrk="1" latinLnBrk="0" hangingPunct="1">
        <a:lnSpc>
          <a:spcPct val="90000"/>
        </a:lnSpc>
        <a:spcBef>
          <a:spcPts val="500"/>
        </a:spcBef>
        <a:buClr>
          <a:schemeClr val="accent4"/>
        </a:buClr>
        <a:buFontTx/>
        <a:buBlip>
          <a:blip r:embed="rId22"/>
        </a:buBlip>
        <a:defRPr sz="1600" kern="1200">
          <a:solidFill>
            <a:schemeClr val="dk1"/>
          </a:solidFill>
          <a:latin typeface="+mn-lt"/>
          <a:ea typeface="+mn-ea"/>
          <a:cs typeface="+mn-cs"/>
        </a:defRPr>
      </a:lvl4pPr>
      <a:lvl5pPr marL="1080216" indent="-180036" algn="l" defTabSz="914446" rtl="0" eaLnBrk="1" latinLnBrk="0" hangingPunct="1">
        <a:lnSpc>
          <a:spcPct val="90000"/>
        </a:lnSpc>
        <a:spcBef>
          <a:spcPts val="500"/>
        </a:spcBef>
        <a:buClr>
          <a:schemeClr val="accent4"/>
        </a:buClr>
        <a:buFontTx/>
        <a:buBlip>
          <a:blip r:embed="rId22"/>
        </a:buBlip>
        <a:defRPr sz="1400" kern="1200">
          <a:solidFill>
            <a:schemeClr val="dk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hi.no/nettpub/nost/beskrivelse-av-den-tekniske-losningen/administrasjonsgrensesnittet/?term=&amp;h=1" TargetMode="External"/><Relationship Id="rId2" Type="http://schemas.openxmlformats.org/officeDocument/2006/relationships/hyperlink" Target="https://nost.fhi.no/"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fhi.no/nettpub/nost/nytt-om-nost/nytt-om-nost/?term=&amp;h=1"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s://www.fhi.no/sv/forebygging-i-helsetjenesten/handhygiene/"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35.xml.rels><?xml version="1.0" encoding="UTF-8" standalone="yes"?>
<Relationships xmlns="http://schemas.openxmlformats.org/package/2006/relationships"><Relationship Id="rId3" Type="http://schemas.openxmlformats.org/officeDocument/2006/relationships/hyperlink" Target="https://www.fhi.no/nettpub/nost/beskrivelse-av-den-tekniske-losningen/administrasjonsgrensesnittet/?term=&amp;h=1" TargetMode="External"/><Relationship Id="rId7" Type="http://schemas.openxmlformats.org/officeDocument/2006/relationships/hyperlink" Target="https://www.fhi.no/sv/forebygging-i-helsetjenesten/handhygiene/" TargetMode="External"/><Relationship Id="rId2" Type="http://schemas.openxmlformats.org/officeDocument/2006/relationships/hyperlink" Target="https://www.fhi.no/nettpub/nost/" TargetMode="External"/><Relationship Id="rId1" Type="http://schemas.openxmlformats.org/officeDocument/2006/relationships/slideLayout" Target="../slideLayouts/slideLayout7.xml"/><Relationship Id="rId6" Type="http://schemas.openxmlformats.org/officeDocument/2006/relationships/hyperlink" Target="https://www.fhi.no/sys/nytt/?blockId=83577&amp;ownerPage=45561&amp;language=no" TargetMode="External"/><Relationship Id="rId5" Type="http://schemas.openxmlformats.org/officeDocument/2006/relationships/hyperlink" Target="https://www.fhi.no/sv/forebygging-i-helsetjenesten/handhygiene/film-pres/" TargetMode="External"/><Relationship Id="rId4" Type="http://schemas.openxmlformats.org/officeDocument/2006/relationships/hyperlink" Target="https://www.fhi.no/nettpub/handhygiene/"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mailto:nost@fhi.no"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ww.fhi.no/publ/eldre/isoleringsveilederen/"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fhi.no/nettpub/nasjonal-veileder-for-basale-smittevernrutiner/alle-kapitler/personlig-beskyttelsesutstyr/?term=&amp;h=1" TargetMode="Externa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4">
            <a:extLst>
              <a:ext uri="{FF2B5EF4-FFF2-40B4-BE49-F238E27FC236}">
                <a16:creationId xmlns:a16="http://schemas.microsoft.com/office/drawing/2014/main" id="{4A9AD410-B832-4952-B734-6A001D48E39E}"/>
              </a:ext>
            </a:extLst>
          </p:cNvPr>
          <p:cNvSpPr>
            <a:spLocks noGrp="1"/>
          </p:cNvSpPr>
          <p:nvPr>
            <p:ph type="body" sz="quarter" idx="13"/>
          </p:nvPr>
        </p:nvSpPr>
        <p:spPr/>
        <p:txBody>
          <a:bodyPr/>
          <a:lstStyle/>
          <a:p>
            <a:pPr algn="r"/>
            <a:r>
              <a:rPr lang="nb-NO" dirty="0"/>
              <a:t>	</a:t>
            </a:r>
          </a:p>
        </p:txBody>
      </p:sp>
      <p:sp>
        <p:nvSpPr>
          <p:cNvPr id="8" name="Plassholder for tekst 7">
            <a:extLst>
              <a:ext uri="{FF2B5EF4-FFF2-40B4-BE49-F238E27FC236}">
                <a16:creationId xmlns:a16="http://schemas.microsoft.com/office/drawing/2014/main" id="{F76785BA-71C0-44BE-BBBD-59CA6DE88DBE}"/>
              </a:ext>
            </a:extLst>
          </p:cNvPr>
          <p:cNvSpPr>
            <a:spLocks noGrp="1"/>
          </p:cNvSpPr>
          <p:nvPr>
            <p:ph type="body" sz="quarter" idx="14"/>
          </p:nvPr>
        </p:nvSpPr>
        <p:spPr>
          <a:xfrm>
            <a:off x="1120141" y="2505670"/>
            <a:ext cx="10378484" cy="1600438"/>
          </a:xfrm>
        </p:spPr>
        <p:txBody>
          <a:bodyPr/>
          <a:lstStyle/>
          <a:p>
            <a:pPr algn="r"/>
            <a:r>
              <a:rPr lang="nb-NO" sz="6000" dirty="0">
                <a:solidFill>
                  <a:schemeClr val="accent4"/>
                </a:solidFill>
              </a:rPr>
              <a:t>NOST</a:t>
            </a:r>
            <a:r>
              <a:rPr lang="nb-NO" sz="4400" dirty="0"/>
              <a:t> - Nasjonalt verktøy for observasjon av smitteforebyggende tiltak i helsetjenesten </a:t>
            </a:r>
          </a:p>
        </p:txBody>
      </p:sp>
      <p:sp>
        <p:nvSpPr>
          <p:cNvPr id="9" name="Plassholder for tekst 8">
            <a:extLst>
              <a:ext uri="{FF2B5EF4-FFF2-40B4-BE49-F238E27FC236}">
                <a16:creationId xmlns:a16="http://schemas.microsoft.com/office/drawing/2014/main" id="{4A3B9D5E-3410-470F-AC1E-750D16144BA1}"/>
              </a:ext>
            </a:extLst>
          </p:cNvPr>
          <p:cNvSpPr>
            <a:spLocks noGrp="1"/>
          </p:cNvSpPr>
          <p:nvPr>
            <p:ph type="body" sz="quarter" idx="15"/>
          </p:nvPr>
        </p:nvSpPr>
        <p:spPr>
          <a:xfrm>
            <a:off x="2548891" y="4561945"/>
            <a:ext cx="8949734" cy="615553"/>
          </a:xfrm>
        </p:spPr>
        <p:txBody>
          <a:bodyPr vert="horz" lIns="0" tIns="0" rIns="0" bIns="0" rtlCol="0" anchor="t">
            <a:spAutoFit/>
          </a:bodyPr>
          <a:lstStyle/>
          <a:p>
            <a:pPr algn="r"/>
            <a:r>
              <a:rPr lang="nb-NO" sz="4000" dirty="0">
                <a:cs typeface="Calibri"/>
              </a:rPr>
              <a:t>Modul 4: Beskyttelsesutstyr </a:t>
            </a:r>
            <a:endParaRPr lang="nb-NO" sz="4000" dirty="0"/>
          </a:p>
        </p:txBody>
      </p:sp>
      <p:sp>
        <p:nvSpPr>
          <p:cNvPr id="6" name="Plassholder for tekst 2">
            <a:extLst>
              <a:ext uri="{FF2B5EF4-FFF2-40B4-BE49-F238E27FC236}">
                <a16:creationId xmlns:a16="http://schemas.microsoft.com/office/drawing/2014/main" id="{D9960F4D-111B-40E3-96BB-83D8FB134006}"/>
              </a:ext>
            </a:extLst>
          </p:cNvPr>
          <p:cNvSpPr txBox="1">
            <a:spLocks/>
          </p:cNvSpPr>
          <p:nvPr/>
        </p:nvSpPr>
        <p:spPr>
          <a:xfrm>
            <a:off x="3691498" y="5818001"/>
            <a:ext cx="7807127" cy="246221"/>
          </a:xfrm>
          <a:prstGeom prst="rect">
            <a:avLst/>
          </a:prstGeom>
        </p:spPr>
        <p:txBody>
          <a:bodyPr vert="horz" lIns="0" tIns="0" rIns="0" bIns="0" rtlCol="0" anchor="t">
            <a:spAutoFit/>
          </a:bodyPr>
          <a:lstStyle>
            <a:lvl1pPr marL="0" indent="0" algn="l" defTabSz="914446" rtl="0" eaLnBrk="1" latinLnBrk="0" hangingPunct="1">
              <a:lnSpc>
                <a:spcPct val="100000"/>
              </a:lnSpc>
              <a:spcBef>
                <a:spcPts val="0"/>
              </a:spcBef>
              <a:spcAft>
                <a:spcPts val="0"/>
              </a:spcAft>
              <a:buClr>
                <a:schemeClr val="accent4"/>
              </a:buClr>
              <a:buSzPct val="100000"/>
              <a:buFontTx/>
              <a:buNone/>
              <a:defRPr sz="2701" kern="1200">
                <a:solidFill>
                  <a:schemeClr val="bg1"/>
                </a:solidFill>
                <a:latin typeface="+mn-lt"/>
                <a:ea typeface="+mn-ea"/>
                <a:cs typeface="+mn-cs"/>
              </a:defRPr>
            </a:lvl1pPr>
            <a:lvl2pPr marL="540108" indent="-180036" algn="l" defTabSz="914446" rtl="0" eaLnBrk="1" latinLnBrk="0" hangingPunct="1">
              <a:lnSpc>
                <a:spcPct val="90000"/>
              </a:lnSpc>
              <a:spcBef>
                <a:spcPts val="0"/>
              </a:spcBef>
              <a:buClr>
                <a:schemeClr val="accent4"/>
              </a:buClr>
              <a:buFontTx/>
              <a:buBlip>
                <a:blip r:embed="rId3"/>
              </a:buBlip>
              <a:defRPr sz="2000" kern="1200">
                <a:solidFill>
                  <a:schemeClr val="dk1"/>
                </a:solidFill>
                <a:latin typeface="+mn-lt"/>
                <a:ea typeface="+mn-ea"/>
                <a:cs typeface="+mn-cs"/>
              </a:defRPr>
            </a:lvl2pPr>
            <a:lvl3pPr marL="720144" indent="-180036" algn="l" defTabSz="914446" rtl="0" eaLnBrk="1" latinLnBrk="0" hangingPunct="1">
              <a:lnSpc>
                <a:spcPct val="90000"/>
              </a:lnSpc>
              <a:spcBef>
                <a:spcPts val="500"/>
              </a:spcBef>
              <a:buClr>
                <a:schemeClr val="accent4"/>
              </a:buClr>
              <a:buFontTx/>
              <a:buBlip>
                <a:blip r:embed="rId3"/>
              </a:buBlip>
              <a:defRPr sz="1800" kern="1200">
                <a:solidFill>
                  <a:schemeClr val="dk1"/>
                </a:solidFill>
                <a:latin typeface="+mn-lt"/>
                <a:ea typeface="+mn-ea"/>
                <a:cs typeface="+mn-cs"/>
              </a:defRPr>
            </a:lvl3pPr>
            <a:lvl4pPr marL="900180" indent="-180036" algn="l" defTabSz="914446" rtl="0" eaLnBrk="1" latinLnBrk="0" hangingPunct="1">
              <a:lnSpc>
                <a:spcPct val="90000"/>
              </a:lnSpc>
              <a:spcBef>
                <a:spcPts val="500"/>
              </a:spcBef>
              <a:buClr>
                <a:schemeClr val="accent4"/>
              </a:buClr>
              <a:buFontTx/>
              <a:buBlip>
                <a:blip r:embed="rId3"/>
              </a:buBlip>
              <a:defRPr sz="1600" kern="1200">
                <a:solidFill>
                  <a:schemeClr val="dk1"/>
                </a:solidFill>
                <a:latin typeface="+mn-lt"/>
                <a:ea typeface="+mn-ea"/>
                <a:cs typeface="+mn-cs"/>
              </a:defRPr>
            </a:lvl4pPr>
            <a:lvl5pPr marL="1080216" indent="-180036" algn="l" defTabSz="914446" rtl="0" eaLnBrk="1" latinLnBrk="0" hangingPunct="1">
              <a:lnSpc>
                <a:spcPct val="90000"/>
              </a:lnSpc>
              <a:spcBef>
                <a:spcPts val="500"/>
              </a:spcBef>
              <a:buClr>
                <a:schemeClr val="accent4"/>
              </a:buClr>
              <a:buFontTx/>
              <a:buBlip>
                <a:blip r:embed="rId3"/>
              </a:buBlip>
              <a:defRPr sz="1400" kern="1200">
                <a:solidFill>
                  <a:schemeClr val="dk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nb-NO" sz="1600" b="1" dirty="0">
                <a:ea typeface="+mn-lt"/>
                <a:cs typeface="+mn-lt"/>
              </a:rPr>
              <a:t>Mars 2023</a:t>
            </a:r>
          </a:p>
        </p:txBody>
      </p:sp>
    </p:spTree>
    <p:extLst>
      <p:ext uri="{BB962C8B-B14F-4D97-AF65-F5344CB8AC3E}">
        <p14:creationId xmlns:p14="http://schemas.microsoft.com/office/powerpoint/2010/main" val="48547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261142-7219-4D60-B621-B46B0373220D}"/>
              </a:ext>
            </a:extLst>
          </p:cNvPr>
          <p:cNvSpPr>
            <a:spLocks noGrp="1"/>
          </p:cNvSpPr>
          <p:nvPr>
            <p:ph type="title"/>
          </p:nvPr>
        </p:nvSpPr>
        <p:spPr>
          <a:xfrm>
            <a:off x="1015459" y="718428"/>
            <a:ext cx="10515600" cy="1932452"/>
          </a:xfrm>
        </p:spPr>
        <p:txBody>
          <a:bodyPr/>
          <a:lstStyle/>
          <a:p>
            <a:r>
              <a:rPr lang="nb-NO" b="1" dirty="0"/>
              <a:t>4. Hvordan observere med modulen «Beskyttelsesutstyr» i NOST</a:t>
            </a:r>
            <a:br>
              <a:rPr lang="nb-NO" b="1" dirty="0"/>
            </a:br>
            <a:endParaRPr lang="nb-NO" b="1" dirty="0"/>
          </a:p>
        </p:txBody>
      </p:sp>
      <p:sp>
        <p:nvSpPr>
          <p:cNvPr id="4" name="Plassholder for tekst 3">
            <a:extLst>
              <a:ext uri="{FF2B5EF4-FFF2-40B4-BE49-F238E27FC236}">
                <a16:creationId xmlns:a16="http://schemas.microsoft.com/office/drawing/2014/main" id="{126027D7-1DA3-4ABC-8A48-5D255D54CE0C}"/>
              </a:ext>
            </a:extLst>
          </p:cNvPr>
          <p:cNvSpPr>
            <a:spLocks noGrp="1"/>
          </p:cNvSpPr>
          <p:nvPr>
            <p:ph type="body" sz="quarter" idx="13"/>
          </p:nvPr>
        </p:nvSpPr>
        <p:spPr>
          <a:xfrm>
            <a:off x="1015459" y="2177396"/>
            <a:ext cx="10161082" cy="4991500"/>
          </a:xfrm>
        </p:spPr>
        <p:txBody>
          <a:bodyPr>
            <a:normAutofit/>
          </a:bodyPr>
          <a:lstStyle/>
          <a:p>
            <a:pPr>
              <a:buFont typeface="Arial" panose="020B0604020202020204" pitchFamily="34" charset="0"/>
              <a:buChar char="•"/>
            </a:pPr>
            <a:r>
              <a:rPr lang="nb-NO" sz="2400" dirty="0"/>
              <a:t>Logg på løsningen via </a:t>
            </a:r>
            <a:r>
              <a:rPr lang="nb-NO" sz="2400" u="sng" dirty="0">
                <a:solidFill>
                  <a:srgbClr val="BF1E54"/>
                </a:solidFill>
                <a:latin typeface="Brandon Regular"/>
                <a:hlinkClick r:id="rId2" tooltip="https://nost.fhi.no/">
                  <a:extLst>
                    <a:ext uri="{A12FA001-AC4F-418D-AE19-62706E023703}">
                      <ahyp:hlinkClr xmlns:ahyp="http://schemas.microsoft.com/office/drawing/2018/hyperlinkcolor" val="tx"/>
                    </a:ext>
                  </a:extLst>
                </a:hlinkClick>
              </a:rPr>
              <a:t>https://nost.fhi.no</a:t>
            </a:r>
            <a:endParaRPr lang="nb-NO" sz="2400" u="sng" dirty="0">
              <a:solidFill>
                <a:srgbClr val="BF1E54"/>
              </a:solidFill>
              <a:latin typeface="Brandon Regular"/>
            </a:endParaRPr>
          </a:p>
          <a:p>
            <a:pPr marL="0" indent="0">
              <a:buNone/>
            </a:pPr>
            <a:endParaRPr lang="nb-NO" sz="2400" u="sng" dirty="0">
              <a:solidFill>
                <a:srgbClr val="BF1E54"/>
              </a:solidFill>
              <a:latin typeface="Brandon Regular"/>
            </a:endParaRPr>
          </a:p>
          <a:p>
            <a:pPr>
              <a:buFont typeface="Arial" panose="020B0604020202020204" pitchFamily="34" charset="0"/>
              <a:buChar char="•"/>
            </a:pPr>
            <a:r>
              <a:rPr lang="nb-NO" sz="2400" dirty="0">
                <a:cs typeface="Calibri"/>
              </a:rPr>
              <a:t>NB! For å kunne starte observasjon må det være lagt inn minst en avdeling ved enheten fra </a:t>
            </a:r>
            <a:r>
              <a:rPr lang="nb-NO" sz="2400" dirty="0">
                <a:cs typeface="Calibri"/>
                <a:hlinkClick r:id="rId3"/>
              </a:rPr>
              <a:t>administratorgrensesnittet</a:t>
            </a:r>
            <a:r>
              <a:rPr lang="nb-NO" sz="2400" dirty="0">
                <a:cs typeface="Calibri"/>
              </a:rPr>
              <a:t>.</a:t>
            </a:r>
          </a:p>
          <a:p>
            <a:pPr>
              <a:buFont typeface="Arial" panose="020B0604020202020204" pitchFamily="34" charset="0"/>
              <a:buChar char="•"/>
            </a:pPr>
            <a:endParaRPr lang="nb-NO" sz="2400" dirty="0"/>
          </a:p>
          <a:p>
            <a:pPr marL="0" indent="0">
              <a:buNone/>
            </a:pPr>
            <a:endParaRPr lang="nb-NO" sz="2600" dirty="0"/>
          </a:p>
        </p:txBody>
      </p:sp>
    </p:spTree>
    <p:extLst>
      <p:ext uri="{BB962C8B-B14F-4D97-AF65-F5344CB8AC3E}">
        <p14:creationId xmlns:p14="http://schemas.microsoft.com/office/powerpoint/2010/main" val="1113423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4676EC77-D016-4969-BD2B-1831BCBB2844}"/>
              </a:ext>
            </a:extLst>
          </p:cNvPr>
          <p:cNvPicPr>
            <a:picLocks noChangeAspect="1"/>
          </p:cNvPicPr>
          <p:nvPr/>
        </p:nvPicPr>
        <p:blipFill>
          <a:blip r:embed="rId2"/>
          <a:stretch>
            <a:fillRect/>
          </a:stretch>
        </p:blipFill>
        <p:spPr>
          <a:xfrm>
            <a:off x="8706954" y="726914"/>
            <a:ext cx="2601953" cy="5412658"/>
          </a:xfrm>
          <a:prstGeom prst="rect">
            <a:avLst/>
          </a:prstGeom>
        </p:spPr>
      </p:pic>
      <p:sp>
        <p:nvSpPr>
          <p:cNvPr id="2" name="Tittel 1">
            <a:extLst>
              <a:ext uri="{FF2B5EF4-FFF2-40B4-BE49-F238E27FC236}">
                <a16:creationId xmlns:a16="http://schemas.microsoft.com/office/drawing/2014/main" id="{42AC2ED6-E93B-4F3D-A600-C24E10F74DAB}"/>
              </a:ext>
            </a:extLst>
          </p:cNvPr>
          <p:cNvSpPr>
            <a:spLocks noGrp="1"/>
          </p:cNvSpPr>
          <p:nvPr>
            <p:ph type="title"/>
          </p:nvPr>
        </p:nvSpPr>
        <p:spPr/>
        <p:txBody>
          <a:bodyPr/>
          <a:lstStyle/>
          <a:p>
            <a:r>
              <a:rPr lang="nb-NO" sz="4650" b="1" dirty="0"/>
              <a:t>Hvordan observere forts.</a:t>
            </a:r>
            <a:endParaRPr lang="nb-NO" dirty="0"/>
          </a:p>
        </p:txBody>
      </p:sp>
      <p:sp>
        <p:nvSpPr>
          <p:cNvPr id="3" name="Plassholder for tekst 2">
            <a:extLst>
              <a:ext uri="{FF2B5EF4-FFF2-40B4-BE49-F238E27FC236}">
                <a16:creationId xmlns:a16="http://schemas.microsoft.com/office/drawing/2014/main" id="{BDC71E9C-599C-496F-A270-F9B47B876272}"/>
              </a:ext>
            </a:extLst>
          </p:cNvPr>
          <p:cNvSpPr>
            <a:spLocks noGrp="1"/>
          </p:cNvSpPr>
          <p:nvPr>
            <p:ph type="body" sz="quarter" idx="11"/>
          </p:nvPr>
        </p:nvSpPr>
        <p:spPr/>
        <p:txBody>
          <a:bodyPr/>
          <a:lstStyle/>
          <a:p>
            <a:r>
              <a:rPr lang="nb-NO" dirty="0"/>
              <a:t>Begreper</a:t>
            </a:r>
          </a:p>
        </p:txBody>
      </p:sp>
      <p:sp>
        <p:nvSpPr>
          <p:cNvPr id="4" name="Plassholder for tekst 3">
            <a:extLst>
              <a:ext uri="{FF2B5EF4-FFF2-40B4-BE49-F238E27FC236}">
                <a16:creationId xmlns:a16="http://schemas.microsoft.com/office/drawing/2014/main" id="{0E069422-6960-4C36-8387-A27BDF94E3CC}"/>
              </a:ext>
            </a:extLst>
          </p:cNvPr>
          <p:cNvSpPr>
            <a:spLocks noGrp="1"/>
          </p:cNvSpPr>
          <p:nvPr>
            <p:ph type="body" sz="quarter" idx="13"/>
          </p:nvPr>
        </p:nvSpPr>
        <p:spPr>
          <a:xfrm>
            <a:off x="1015339" y="1809636"/>
            <a:ext cx="7374059" cy="4857494"/>
          </a:xfrm>
        </p:spPr>
        <p:txBody>
          <a:bodyPr>
            <a:normAutofit/>
          </a:bodyPr>
          <a:lstStyle/>
          <a:p>
            <a:pPr>
              <a:buFont typeface="Arial" panose="020B0604020202020204" pitchFamily="34" charset="0"/>
              <a:buChar char="•"/>
            </a:pPr>
            <a:r>
              <a:rPr lang="nb-NO" sz="2400" dirty="0">
                <a:cs typeface="Calibri"/>
              </a:rPr>
              <a:t>Begrepet «Sesjon» benyttes om en samling observasjoner ved samme avdeling gjennomført i en sammenhengende tidsperiode (ofte 20-30 minutter).</a:t>
            </a:r>
          </a:p>
          <a:p>
            <a:pPr>
              <a:buFont typeface="Arial" panose="020B0604020202020204" pitchFamily="34" charset="0"/>
              <a:buChar char="•"/>
            </a:pPr>
            <a:r>
              <a:rPr lang="nb-NO" sz="2400" dirty="0">
                <a:cs typeface="Calibri"/>
              </a:rPr>
              <a:t>Begrepet «Kort» benyttes om firkanten hvor alle registreringer knyttet til en enkeltobservasjon føres opp. Når kortet lagres (ved å dras til høyre) tømmes det. Man kan da starte å registrere neste observasjon, av samme person eller et annen observasjonsobjekt .</a:t>
            </a:r>
          </a:p>
          <a:p>
            <a:pPr>
              <a:buFont typeface="Arial" panose="020B0604020202020204" pitchFamily="34" charset="0"/>
              <a:buChar char="•"/>
            </a:pPr>
            <a:r>
              <a:rPr lang="nb-NO" sz="2400" dirty="0"/>
              <a:t>«Indikasjon» benyttes om en situasjon hvor det er anbefalt å benytte beskyttelsesutstyr. Indikert = anbefalt.</a:t>
            </a:r>
          </a:p>
          <a:p>
            <a:pPr>
              <a:buFont typeface="Arial" panose="020B0604020202020204" pitchFamily="34" charset="0"/>
              <a:buChar char="•"/>
            </a:pPr>
            <a:endParaRPr lang="nb-NO" sz="2400" dirty="0">
              <a:cs typeface="Calibri"/>
            </a:endParaRPr>
          </a:p>
          <a:p>
            <a:pPr algn="l" rtl="0" fontAlgn="base">
              <a:buFont typeface="Arial" panose="020B0604020202020204" pitchFamily="34" charset="0"/>
              <a:buChar char="•"/>
            </a:pPr>
            <a:endParaRPr lang="nb-NO" dirty="0"/>
          </a:p>
        </p:txBody>
      </p:sp>
      <p:sp>
        <p:nvSpPr>
          <p:cNvPr id="6" name="Rektangel: avrundede hjørner 5">
            <a:extLst>
              <a:ext uri="{FF2B5EF4-FFF2-40B4-BE49-F238E27FC236}">
                <a16:creationId xmlns:a16="http://schemas.microsoft.com/office/drawing/2014/main" id="{37DE330E-842E-41E0-957A-AA45380DC08A}"/>
              </a:ext>
            </a:extLst>
          </p:cNvPr>
          <p:cNvSpPr/>
          <p:nvPr/>
        </p:nvSpPr>
        <p:spPr>
          <a:xfrm>
            <a:off x="8908026" y="1610524"/>
            <a:ext cx="2141466" cy="4306529"/>
          </a:xfrm>
          <a:prstGeom prst="roundRect">
            <a:avLst/>
          </a:prstGeom>
          <a:noFill/>
          <a:ln w="53975">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420432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44FDCC0-FE7A-4730-8D12-600F83B19730}"/>
              </a:ext>
            </a:extLst>
          </p:cNvPr>
          <p:cNvSpPr>
            <a:spLocks noGrp="1"/>
          </p:cNvSpPr>
          <p:nvPr>
            <p:ph type="title"/>
          </p:nvPr>
        </p:nvSpPr>
        <p:spPr>
          <a:xfrm>
            <a:off x="1015459" y="718428"/>
            <a:ext cx="8385215" cy="644097"/>
          </a:xfrm>
        </p:spPr>
        <p:txBody>
          <a:bodyPr/>
          <a:lstStyle/>
          <a:p>
            <a:r>
              <a:rPr lang="nb-NO" b="1" dirty="0"/>
              <a:t>Hvordan observere forts.</a:t>
            </a:r>
          </a:p>
        </p:txBody>
      </p:sp>
      <p:sp>
        <p:nvSpPr>
          <p:cNvPr id="3" name="Plassholder for tekst 2">
            <a:extLst>
              <a:ext uri="{FF2B5EF4-FFF2-40B4-BE49-F238E27FC236}">
                <a16:creationId xmlns:a16="http://schemas.microsoft.com/office/drawing/2014/main" id="{1AE11FEB-788A-4C98-88B6-1B1CFD717FA4}"/>
              </a:ext>
            </a:extLst>
          </p:cNvPr>
          <p:cNvSpPr>
            <a:spLocks noGrp="1"/>
          </p:cNvSpPr>
          <p:nvPr>
            <p:ph type="body" sz="quarter" idx="13"/>
          </p:nvPr>
        </p:nvSpPr>
        <p:spPr>
          <a:xfrm>
            <a:off x="916719" y="2065898"/>
            <a:ext cx="8698621" cy="4052995"/>
          </a:xfrm>
        </p:spPr>
        <p:txBody>
          <a:bodyPr>
            <a:normAutofit fontScale="92500"/>
          </a:bodyPr>
          <a:lstStyle/>
          <a:p>
            <a:pPr>
              <a:buFont typeface="Arial" panose="020B0604020202020204" pitchFamily="34" charset="0"/>
              <a:buChar char="•"/>
            </a:pPr>
            <a:r>
              <a:rPr lang="nb-NO" dirty="0"/>
              <a:t>Det fylles ut ett kort per observasjon per observasjonsobjekt, dvs. for hver situasjon hvor beskyttelsesutstyr er indikert eller situasjoner hvor det blir benyttet uten at det er indikert. </a:t>
            </a:r>
          </a:p>
          <a:p>
            <a:pPr>
              <a:buFont typeface="Arial" panose="020B0604020202020204" pitchFamily="34" charset="0"/>
              <a:buChar char="•"/>
            </a:pPr>
            <a:r>
              <a:rPr lang="nb-NO" dirty="0"/>
              <a:t>Ett kort = en person i en situasjon.</a:t>
            </a:r>
          </a:p>
          <a:p>
            <a:pPr>
              <a:buFont typeface="Arial" panose="020B0604020202020204" pitchFamily="34" charset="0"/>
              <a:buChar char="•"/>
            </a:pPr>
            <a:r>
              <a:rPr lang="nb-NO" dirty="0">
                <a:solidFill>
                  <a:srgbClr val="000000"/>
                </a:solidFill>
                <a:latin typeface="Calibri" panose="020F0502020204030204" pitchFamily="34" charset="0"/>
              </a:rPr>
              <a:t>M</a:t>
            </a:r>
            <a:r>
              <a:rPr lang="nb-NO" b="0" i="0" u="none" strike="noStrike" dirty="0">
                <a:solidFill>
                  <a:srgbClr val="000000"/>
                </a:solidFill>
                <a:effectLst/>
                <a:latin typeface="Calibri" panose="020F0502020204030204" pitchFamily="34" charset="0"/>
              </a:rPr>
              <a:t>an kan observere samme helsepersonell flere ganger under samme sesjon. Det fremkommer ikke i dataene hvor mange observasjoner (lagrede kort) som er av en og samme helsepersonell.</a:t>
            </a:r>
            <a:r>
              <a:rPr lang="nb-NO" dirty="0"/>
              <a:t> </a:t>
            </a:r>
          </a:p>
          <a:p>
            <a:pPr marL="0" indent="0">
              <a:buNone/>
            </a:pPr>
            <a:endParaRPr lang="nb-NO" dirty="0"/>
          </a:p>
        </p:txBody>
      </p:sp>
      <p:sp>
        <p:nvSpPr>
          <p:cNvPr id="6" name="Plassholder for tekst 2">
            <a:extLst>
              <a:ext uri="{FF2B5EF4-FFF2-40B4-BE49-F238E27FC236}">
                <a16:creationId xmlns:a16="http://schemas.microsoft.com/office/drawing/2014/main" id="{34FB53FE-25EF-478A-9D1B-E25513CE7C37}"/>
              </a:ext>
            </a:extLst>
          </p:cNvPr>
          <p:cNvSpPr>
            <a:spLocks noGrp="1"/>
          </p:cNvSpPr>
          <p:nvPr>
            <p:ph type="body" sz="quarter" idx="11"/>
          </p:nvPr>
        </p:nvSpPr>
        <p:spPr>
          <a:xfrm>
            <a:off x="1015458" y="1362525"/>
            <a:ext cx="9080649" cy="846642"/>
          </a:xfrm>
        </p:spPr>
        <p:txBody>
          <a:bodyPr/>
          <a:lstStyle/>
          <a:p>
            <a:r>
              <a:rPr lang="nb-NO" dirty="0"/>
              <a:t>Ett kort for å registrere en person per situasjon (observasjon)</a:t>
            </a:r>
          </a:p>
        </p:txBody>
      </p:sp>
    </p:spTree>
    <p:extLst>
      <p:ext uri="{BB962C8B-B14F-4D97-AF65-F5344CB8AC3E}">
        <p14:creationId xmlns:p14="http://schemas.microsoft.com/office/powerpoint/2010/main" val="4285266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9FF8626-1640-478B-BF01-664B34889C0C}"/>
              </a:ext>
            </a:extLst>
          </p:cNvPr>
          <p:cNvSpPr>
            <a:spLocks noGrp="1"/>
          </p:cNvSpPr>
          <p:nvPr>
            <p:ph type="title"/>
          </p:nvPr>
        </p:nvSpPr>
        <p:spPr>
          <a:xfrm>
            <a:off x="1015339" y="526517"/>
            <a:ext cx="10515600" cy="644097"/>
          </a:xfrm>
        </p:spPr>
        <p:txBody>
          <a:bodyPr/>
          <a:lstStyle/>
          <a:p>
            <a:r>
              <a:rPr lang="nb-NO" b="1" dirty="0"/>
              <a:t>Hvordan observere forts.</a:t>
            </a:r>
          </a:p>
        </p:txBody>
      </p:sp>
      <p:sp>
        <p:nvSpPr>
          <p:cNvPr id="3" name="Plassholder for tekst 2">
            <a:extLst>
              <a:ext uri="{FF2B5EF4-FFF2-40B4-BE49-F238E27FC236}">
                <a16:creationId xmlns:a16="http://schemas.microsoft.com/office/drawing/2014/main" id="{A4643C27-6912-44C8-9067-60A925C2BA23}"/>
              </a:ext>
            </a:extLst>
          </p:cNvPr>
          <p:cNvSpPr>
            <a:spLocks noGrp="1"/>
          </p:cNvSpPr>
          <p:nvPr>
            <p:ph type="body" sz="quarter" idx="11"/>
          </p:nvPr>
        </p:nvSpPr>
        <p:spPr>
          <a:xfrm>
            <a:off x="1015339" y="1170614"/>
            <a:ext cx="10515600" cy="423242"/>
          </a:xfrm>
        </p:spPr>
        <p:txBody>
          <a:bodyPr/>
          <a:lstStyle/>
          <a:p>
            <a:r>
              <a:rPr lang="nb-NO" dirty="0"/>
              <a:t>Modulen har fire hovedkategorier</a:t>
            </a:r>
          </a:p>
        </p:txBody>
      </p:sp>
      <p:sp>
        <p:nvSpPr>
          <p:cNvPr id="4" name="Plassholder for tekst 3">
            <a:extLst>
              <a:ext uri="{FF2B5EF4-FFF2-40B4-BE49-F238E27FC236}">
                <a16:creationId xmlns:a16="http://schemas.microsoft.com/office/drawing/2014/main" id="{554FB25C-DD77-4336-93DC-E436BC564BB8}"/>
              </a:ext>
            </a:extLst>
          </p:cNvPr>
          <p:cNvSpPr>
            <a:spLocks noGrp="1"/>
          </p:cNvSpPr>
          <p:nvPr>
            <p:ph type="body" sz="quarter" idx="13"/>
          </p:nvPr>
        </p:nvSpPr>
        <p:spPr>
          <a:xfrm>
            <a:off x="1015339" y="1706395"/>
            <a:ext cx="10515600" cy="4920182"/>
          </a:xfrm>
        </p:spPr>
        <p:txBody>
          <a:bodyPr>
            <a:normAutofit lnSpcReduction="10000"/>
          </a:bodyPr>
          <a:lstStyle/>
          <a:p>
            <a:pPr>
              <a:buFont typeface="Arial" panose="020B0604020202020204" pitchFamily="34" charset="0"/>
              <a:buChar char="•"/>
            </a:pPr>
            <a:r>
              <a:rPr lang="nb-NO" sz="2000" dirty="0"/>
              <a:t>Modulen «Beskyttelsesutstyr» har 4 hovedkategorier:</a:t>
            </a:r>
          </a:p>
          <a:p>
            <a:pPr lvl="1">
              <a:buFont typeface="Courier New" panose="02070309020205020404" pitchFamily="49" charset="0"/>
              <a:buChar char="o"/>
            </a:pPr>
            <a:r>
              <a:rPr lang="nb-NO" dirty="0"/>
              <a:t>Basale smittevernrutiner</a:t>
            </a:r>
          </a:p>
          <a:p>
            <a:pPr lvl="1">
              <a:buSzPct val="76000"/>
              <a:buFont typeface="Courier New" panose="02070309020205020404" pitchFamily="49" charset="0"/>
              <a:buChar char="o"/>
            </a:pPr>
            <a:r>
              <a:rPr lang="nb-NO" dirty="0"/>
              <a:t>Kontaktsmitteregime</a:t>
            </a:r>
          </a:p>
          <a:p>
            <a:pPr lvl="1">
              <a:buSzPct val="76000"/>
              <a:buFont typeface="Courier New" panose="02070309020205020404" pitchFamily="49" charset="0"/>
              <a:buChar char="o"/>
            </a:pPr>
            <a:r>
              <a:rPr lang="nb-NO" dirty="0"/>
              <a:t>Dråpesmitteregime</a:t>
            </a:r>
          </a:p>
          <a:p>
            <a:pPr lvl="1">
              <a:buSzPct val="76000"/>
              <a:buFont typeface="Courier New" panose="02070309020205020404" pitchFamily="49" charset="0"/>
              <a:buChar char="o"/>
            </a:pPr>
            <a:r>
              <a:rPr lang="nb-NO" dirty="0"/>
              <a:t>Luftsmitteregime</a:t>
            </a:r>
          </a:p>
          <a:p>
            <a:pPr lvl="1">
              <a:buSzPct val="76000"/>
              <a:buFont typeface="Courier New" panose="02070309020205020404" pitchFamily="49" charset="0"/>
              <a:buChar char="o"/>
            </a:pPr>
            <a:endParaRPr lang="nb-NO" dirty="0"/>
          </a:p>
          <a:p>
            <a:pPr>
              <a:buFont typeface="Arial" panose="020B0604020202020204" pitchFamily="34" charset="0"/>
              <a:buChar char="•"/>
            </a:pPr>
            <a:r>
              <a:rPr lang="nb-NO" sz="2000" dirty="0"/>
              <a:t>Inndelingen er i samsvar med hvordan de nasjonale rådene om personlig beskyttelsesutstyr i dag er inndelt, som tidligere beskrevet.</a:t>
            </a:r>
          </a:p>
          <a:p>
            <a:pPr>
              <a:buFont typeface="Arial" panose="020B0604020202020204" pitchFamily="34" charset="0"/>
              <a:buChar char="•"/>
            </a:pPr>
            <a:r>
              <a:rPr lang="nb-NO" sz="2000" dirty="0"/>
              <a:t>Før observasjonen starter må observatøren avgjøre om situasjonen skal observeres i henhold til basale smittevernrutiner, eller om det er en situasjon med kjent eller mistenkt smitte hvor ett av de tre isoleringsregimene er gjeldende.</a:t>
            </a:r>
          </a:p>
          <a:p>
            <a:pPr>
              <a:buFont typeface="Arial" panose="020B0604020202020204" pitchFamily="34" charset="0"/>
              <a:buChar char="•"/>
            </a:pPr>
            <a:r>
              <a:rPr lang="nb-NO" sz="2000" dirty="0"/>
              <a:t>For isoleringsregimene er det i NOST forhåndsdefinert hva som, i henhold til anbefalt praksis, er indikert beskyttelsesutstyr. Observatøren kan imidlertid enkelt overstyre det forhåndsdefinerte beskyttelsesutstyr ved å trekke fra og/eller legge til beskyttelsesutstyr som observatøren mener er indikert i den spesifikke situasjonen. </a:t>
            </a:r>
          </a:p>
          <a:p>
            <a:pPr>
              <a:buFont typeface="Arial" panose="020B0604020202020204" pitchFamily="34" charset="0"/>
              <a:buChar char="•"/>
            </a:pPr>
            <a:endParaRPr lang="nb-NO" sz="2000" dirty="0"/>
          </a:p>
          <a:p>
            <a:pPr marL="0" indent="0">
              <a:buNone/>
            </a:pPr>
            <a:endParaRPr lang="nb-NO" dirty="0"/>
          </a:p>
          <a:p>
            <a:pPr marL="0" indent="0">
              <a:buNone/>
            </a:pPr>
            <a:endParaRPr lang="nb-NO" dirty="0"/>
          </a:p>
        </p:txBody>
      </p:sp>
    </p:spTree>
    <p:extLst>
      <p:ext uri="{BB962C8B-B14F-4D97-AF65-F5344CB8AC3E}">
        <p14:creationId xmlns:p14="http://schemas.microsoft.com/office/powerpoint/2010/main" val="3932788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97EEDF1-B1B4-4B9B-992B-D3157E3D4398}"/>
              </a:ext>
            </a:extLst>
          </p:cNvPr>
          <p:cNvSpPr>
            <a:spLocks noGrp="1"/>
          </p:cNvSpPr>
          <p:nvPr>
            <p:ph type="title"/>
          </p:nvPr>
        </p:nvSpPr>
        <p:spPr>
          <a:xfrm>
            <a:off x="838200" y="494098"/>
            <a:ext cx="10795527" cy="644151"/>
          </a:xfrm>
        </p:spPr>
        <p:txBody>
          <a:bodyPr/>
          <a:lstStyle/>
          <a:p>
            <a:r>
              <a:rPr lang="nb-NO" b="1" dirty="0"/>
              <a:t>Hvordan observere forts.</a:t>
            </a:r>
          </a:p>
        </p:txBody>
      </p:sp>
      <p:sp>
        <p:nvSpPr>
          <p:cNvPr id="4" name="Plassholder for tekst 3">
            <a:extLst>
              <a:ext uri="{FF2B5EF4-FFF2-40B4-BE49-F238E27FC236}">
                <a16:creationId xmlns:a16="http://schemas.microsoft.com/office/drawing/2014/main" id="{9B074470-5D34-48CD-AE2F-537DDB83F266}"/>
              </a:ext>
            </a:extLst>
          </p:cNvPr>
          <p:cNvSpPr>
            <a:spLocks noGrp="1"/>
          </p:cNvSpPr>
          <p:nvPr>
            <p:ph type="body" sz="quarter" idx="13"/>
          </p:nvPr>
        </p:nvSpPr>
        <p:spPr>
          <a:xfrm>
            <a:off x="804839" y="1969445"/>
            <a:ext cx="6583513" cy="4179269"/>
          </a:xfrm>
        </p:spPr>
        <p:txBody>
          <a:bodyPr>
            <a:normAutofit/>
          </a:bodyPr>
          <a:lstStyle/>
          <a:p>
            <a:pPr marL="0" indent="0">
              <a:buNone/>
            </a:pPr>
            <a:r>
              <a:rPr lang="nb-NO" sz="2400" dirty="0"/>
              <a:t>Før du kan starte å observere må du:</a:t>
            </a:r>
          </a:p>
          <a:p>
            <a:pPr marL="784404" lvl="1" indent="-514350">
              <a:buFont typeface="+mj-lt"/>
              <a:buAutoNum type="arabicPeriod"/>
            </a:pPr>
            <a:r>
              <a:rPr lang="nb-NO" sz="2400" dirty="0"/>
              <a:t>Velge institusjon (om du er registrert ved flere)</a:t>
            </a:r>
          </a:p>
          <a:p>
            <a:pPr marL="784404" lvl="1" indent="-514350">
              <a:buFont typeface="+mj-lt"/>
              <a:buAutoNum type="arabicPeriod"/>
            </a:pPr>
            <a:r>
              <a:rPr lang="nb-NO" sz="2400" dirty="0"/>
              <a:t>Velge avdeling (om du er registrert ved flere)</a:t>
            </a:r>
          </a:p>
          <a:p>
            <a:pPr marL="784404" lvl="1" indent="-514350">
              <a:buFont typeface="+mj-lt"/>
              <a:buAutoNum type="arabicPeriod"/>
            </a:pPr>
            <a:r>
              <a:rPr lang="nb-NO" sz="2400" dirty="0"/>
              <a:t>Velge modulen «Beskyttelsesutstyr»</a:t>
            </a:r>
          </a:p>
          <a:p>
            <a:pPr marL="784404" lvl="1" indent="-514350">
              <a:buFont typeface="+mj-lt"/>
              <a:buAutoNum type="arabicPeriod"/>
            </a:pPr>
            <a:r>
              <a:rPr lang="nb-NO" sz="2400" dirty="0"/>
              <a:t>Velge profesjon(er) du ønsker å observere (dette kan enkelt endres underveis)</a:t>
            </a:r>
          </a:p>
          <a:p>
            <a:pPr marL="784404" lvl="1" indent="-514350">
              <a:buFont typeface="+mj-lt"/>
              <a:buAutoNum type="arabicPeriod"/>
            </a:pPr>
            <a:endParaRPr lang="nb-NO" sz="2400" dirty="0"/>
          </a:p>
          <a:p>
            <a:pPr marL="270054" lvl="1" indent="0">
              <a:buNone/>
            </a:pPr>
            <a:r>
              <a:rPr lang="nb-NO" sz="2400" dirty="0"/>
              <a:t>Klikk på «Start observasjon».</a:t>
            </a:r>
          </a:p>
          <a:p>
            <a:pPr marL="270054" lvl="1" indent="0">
              <a:buNone/>
            </a:pPr>
            <a:endParaRPr lang="nb-NO" sz="2400" dirty="0"/>
          </a:p>
          <a:p>
            <a:pPr marL="0" indent="0">
              <a:buNone/>
            </a:pPr>
            <a:endParaRPr lang="nb-NO" sz="2400" dirty="0"/>
          </a:p>
          <a:p>
            <a:pPr marL="0" indent="0">
              <a:buNone/>
            </a:pPr>
            <a:endParaRPr lang="nb-NO" dirty="0"/>
          </a:p>
        </p:txBody>
      </p:sp>
      <p:pic>
        <p:nvPicPr>
          <p:cNvPr id="16" name="Bilde 15">
            <a:extLst>
              <a:ext uri="{FF2B5EF4-FFF2-40B4-BE49-F238E27FC236}">
                <a16:creationId xmlns:a16="http://schemas.microsoft.com/office/drawing/2014/main" id="{2AD91F89-769C-F149-8B79-CF9FDF717D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2033" y="1474519"/>
            <a:ext cx="2562640" cy="4665051"/>
          </a:xfrm>
          <a:prstGeom prst="rect">
            <a:avLst/>
          </a:prstGeom>
        </p:spPr>
      </p:pic>
      <p:sp>
        <p:nvSpPr>
          <p:cNvPr id="7" name="Plassholder for tekst 2">
            <a:extLst>
              <a:ext uri="{FF2B5EF4-FFF2-40B4-BE49-F238E27FC236}">
                <a16:creationId xmlns:a16="http://schemas.microsoft.com/office/drawing/2014/main" id="{DD5C4D55-5660-4E32-A146-DDE881426F3A}"/>
              </a:ext>
            </a:extLst>
          </p:cNvPr>
          <p:cNvSpPr>
            <a:spLocks noGrp="1"/>
          </p:cNvSpPr>
          <p:nvPr>
            <p:ph type="body" sz="quarter" idx="11"/>
          </p:nvPr>
        </p:nvSpPr>
        <p:spPr>
          <a:xfrm>
            <a:off x="838200" y="1165154"/>
            <a:ext cx="10515600" cy="423242"/>
          </a:xfrm>
        </p:spPr>
        <p:txBody>
          <a:bodyPr/>
          <a:lstStyle/>
          <a:p>
            <a:r>
              <a:rPr lang="nb-NO" dirty="0"/>
              <a:t>Institusjon, avdeling, modul og profesjon </a:t>
            </a:r>
          </a:p>
        </p:txBody>
      </p:sp>
      <p:pic>
        <p:nvPicPr>
          <p:cNvPr id="6" name="Bilde 5">
            <a:extLst>
              <a:ext uri="{FF2B5EF4-FFF2-40B4-BE49-F238E27FC236}">
                <a16:creationId xmlns:a16="http://schemas.microsoft.com/office/drawing/2014/main" id="{007E3050-188D-4639-9790-C8603383DC23}"/>
              </a:ext>
            </a:extLst>
          </p:cNvPr>
          <p:cNvPicPr>
            <a:picLocks noChangeAspect="1"/>
          </p:cNvPicPr>
          <p:nvPr/>
        </p:nvPicPr>
        <p:blipFill>
          <a:blip r:embed="rId4"/>
          <a:stretch>
            <a:fillRect/>
          </a:stretch>
        </p:blipFill>
        <p:spPr>
          <a:xfrm>
            <a:off x="9637913" y="1474519"/>
            <a:ext cx="2213666" cy="4567307"/>
          </a:xfrm>
          <a:prstGeom prst="rect">
            <a:avLst/>
          </a:prstGeom>
        </p:spPr>
      </p:pic>
    </p:spTree>
    <p:extLst>
      <p:ext uri="{BB962C8B-B14F-4D97-AF65-F5344CB8AC3E}">
        <p14:creationId xmlns:p14="http://schemas.microsoft.com/office/powerpoint/2010/main" val="1516095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B25FAC-EEF7-4C6B-BF33-888EBB28FCD4}"/>
              </a:ext>
            </a:extLst>
          </p:cNvPr>
          <p:cNvSpPr>
            <a:spLocks noGrp="1"/>
          </p:cNvSpPr>
          <p:nvPr>
            <p:ph type="title"/>
          </p:nvPr>
        </p:nvSpPr>
        <p:spPr>
          <a:xfrm>
            <a:off x="1015339" y="747469"/>
            <a:ext cx="10515600" cy="644097"/>
          </a:xfrm>
        </p:spPr>
        <p:txBody>
          <a:bodyPr/>
          <a:lstStyle/>
          <a:p>
            <a:r>
              <a:rPr lang="nb-NO" b="1" dirty="0"/>
              <a:t>Hvordan observere forts.</a:t>
            </a:r>
          </a:p>
        </p:txBody>
      </p:sp>
      <p:sp>
        <p:nvSpPr>
          <p:cNvPr id="3" name="Plassholder for tekst 2">
            <a:extLst>
              <a:ext uri="{FF2B5EF4-FFF2-40B4-BE49-F238E27FC236}">
                <a16:creationId xmlns:a16="http://schemas.microsoft.com/office/drawing/2014/main" id="{54076A7C-E59F-49C7-81F3-C17303101312}"/>
              </a:ext>
            </a:extLst>
          </p:cNvPr>
          <p:cNvSpPr>
            <a:spLocks noGrp="1"/>
          </p:cNvSpPr>
          <p:nvPr>
            <p:ph type="body" sz="quarter" idx="11"/>
          </p:nvPr>
        </p:nvSpPr>
        <p:spPr/>
        <p:txBody>
          <a:bodyPr/>
          <a:lstStyle/>
          <a:p>
            <a:r>
              <a:rPr lang="nb-NO" dirty="0"/>
              <a:t>Valg av kategori </a:t>
            </a:r>
          </a:p>
        </p:txBody>
      </p:sp>
      <p:pic>
        <p:nvPicPr>
          <p:cNvPr id="5" name="Bilde 4">
            <a:extLst>
              <a:ext uri="{FF2B5EF4-FFF2-40B4-BE49-F238E27FC236}">
                <a16:creationId xmlns:a16="http://schemas.microsoft.com/office/drawing/2014/main" id="{8F5494F7-7F41-4454-A38C-7B253740A32D}"/>
              </a:ext>
            </a:extLst>
          </p:cNvPr>
          <p:cNvPicPr>
            <a:picLocks noChangeAspect="1"/>
          </p:cNvPicPr>
          <p:nvPr/>
        </p:nvPicPr>
        <p:blipFill>
          <a:blip r:embed="rId2"/>
          <a:stretch>
            <a:fillRect/>
          </a:stretch>
        </p:blipFill>
        <p:spPr>
          <a:xfrm>
            <a:off x="8615085" y="747469"/>
            <a:ext cx="2814302" cy="5125624"/>
          </a:xfrm>
          <a:prstGeom prst="rect">
            <a:avLst/>
          </a:prstGeom>
        </p:spPr>
      </p:pic>
      <p:sp>
        <p:nvSpPr>
          <p:cNvPr id="4" name="Plassholder for tekst 3">
            <a:extLst>
              <a:ext uri="{FF2B5EF4-FFF2-40B4-BE49-F238E27FC236}">
                <a16:creationId xmlns:a16="http://schemas.microsoft.com/office/drawing/2014/main" id="{A40A1AA7-35F2-345D-6717-A5C87B07D2C2}"/>
              </a:ext>
            </a:extLst>
          </p:cNvPr>
          <p:cNvSpPr>
            <a:spLocks noGrp="1"/>
          </p:cNvSpPr>
          <p:nvPr>
            <p:ph type="body" sz="quarter" idx="13"/>
          </p:nvPr>
        </p:nvSpPr>
        <p:spPr>
          <a:xfrm>
            <a:off x="997599" y="2004755"/>
            <a:ext cx="7384257" cy="3641147"/>
          </a:xfrm>
        </p:spPr>
        <p:txBody>
          <a:bodyPr vert="horz" lIns="0" tIns="0" rIns="0" bIns="0" rtlCol="0" anchor="t">
            <a:normAutofit/>
          </a:bodyPr>
          <a:lstStyle/>
          <a:p>
            <a:pPr>
              <a:buFont typeface="Arial" panose="020B0604020202020204" pitchFamily="34" charset="0"/>
              <a:buChar char="•"/>
            </a:pPr>
            <a:r>
              <a:rPr lang="nb-NO" sz="2400" dirty="0"/>
              <a:t>Man må deretter velge kategori du skal observere etter. Er det en situasjon uten kjent eller mistenkt smitte hvor beskyttelsesutstyr skal benyttes i henhold til de basale smittevernrutinene, eller er det en situasjon hvor det er innført isoleringsregime (kontakt-, dråpe- eller luftsmitteregime) grunnet kjent eller mistenkt smitte.  </a:t>
            </a:r>
          </a:p>
        </p:txBody>
      </p:sp>
    </p:spTree>
    <p:extLst>
      <p:ext uri="{BB962C8B-B14F-4D97-AF65-F5344CB8AC3E}">
        <p14:creationId xmlns:p14="http://schemas.microsoft.com/office/powerpoint/2010/main" val="86513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B25FAC-EEF7-4C6B-BF33-888EBB28FCD4}"/>
              </a:ext>
            </a:extLst>
          </p:cNvPr>
          <p:cNvSpPr>
            <a:spLocks noGrp="1"/>
          </p:cNvSpPr>
          <p:nvPr>
            <p:ph type="title"/>
          </p:nvPr>
        </p:nvSpPr>
        <p:spPr>
          <a:xfrm>
            <a:off x="1015339" y="747469"/>
            <a:ext cx="10515600" cy="644097"/>
          </a:xfrm>
        </p:spPr>
        <p:txBody>
          <a:bodyPr/>
          <a:lstStyle/>
          <a:p>
            <a:r>
              <a:rPr lang="nb-NO" b="1" dirty="0"/>
              <a:t>Modulen «Beskyttelsesutstyr» forts.</a:t>
            </a:r>
          </a:p>
        </p:txBody>
      </p:sp>
      <p:sp>
        <p:nvSpPr>
          <p:cNvPr id="3" name="Plassholder for tekst 2">
            <a:extLst>
              <a:ext uri="{FF2B5EF4-FFF2-40B4-BE49-F238E27FC236}">
                <a16:creationId xmlns:a16="http://schemas.microsoft.com/office/drawing/2014/main" id="{54076A7C-E59F-49C7-81F3-C17303101312}"/>
              </a:ext>
            </a:extLst>
          </p:cNvPr>
          <p:cNvSpPr>
            <a:spLocks noGrp="1"/>
          </p:cNvSpPr>
          <p:nvPr>
            <p:ph type="body" sz="quarter" idx="11"/>
          </p:nvPr>
        </p:nvSpPr>
        <p:spPr/>
        <p:txBody>
          <a:bodyPr vert="horz" wrap="square" lIns="0" tIns="0" rIns="0" bIns="0" rtlCol="0" anchor="t">
            <a:spAutoFit/>
          </a:bodyPr>
          <a:lstStyle/>
          <a:p>
            <a:r>
              <a:rPr lang="nb-NO" sz="2750">
                <a:ea typeface="Calibri"/>
                <a:cs typeface="Calibri"/>
              </a:rPr>
              <a:t>Basale smittevernrutiner</a:t>
            </a:r>
            <a:endParaRPr lang="nb-NO"/>
          </a:p>
        </p:txBody>
      </p:sp>
      <p:pic>
        <p:nvPicPr>
          <p:cNvPr id="6" name="Bilde 5">
            <a:extLst>
              <a:ext uri="{FF2B5EF4-FFF2-40B4-BE49-F238E27FC236}">
                <a16:creationId xmlns:a16="http://schemas.microsoft.com/office/drawing/2014/main" id="{5B30E364-C1A1-468C-A2AE-149C85D68780}"/>
              </a:ext>
            </a:extLst>
          </p:cNvPr>
          <p:cNvPicPr>
            <a:picLocks noChangeAspect="1"/>
          </p:cNvPicPr>
          <p:nvPr/>
        </p:nvPicPr>
        <p:blipFill>
          <a:blip r:embed="rId2"/>
          <a:stretch>
            <a:fillRect/>
          </a:stretch>
        </p:blipFill>
        <p:spPr>
          <a:xfrm>
            <a:off x="8610544" y="1287664"/>
            <a:ext cx="3063985" cy="5570336"/>
          </a:xfrm>
          <a:prstGeom prst="rect">
            <a:avLst/>
          </a:prstGeom>
        </p:spPr>
      </p:pic>
      <p:sp>
        <p:nvSpPr>
          <p:cNvPr id="4" name="Plassholder for tekst 3">
            <a:extLst>
              <a:ext uri="{FF2B5EF4-FFF2-40B4-BE49-F238E27FC236}">
                <a16:creationId xmlns:a16="http://schemas.microsoft.com/office/drawing/2014/main" id="{B3AA150A-806C-FA80-DC27-26CD29B466B8}"/>
              </a:ext>
            </a:extLst>
          </p:cNvPr>
          <p:cNvSpPr>
            <a:spLocks noGrp="1"/>
          </p:cNvSpPr>
          <p:nvPr>
            <p:ph type="body" sz="quarter" idx="13"/>
          </p:nvPr>
        </p:nvSpPr>
        <p:spPr>
          <a:xfrm>
            <a:off x="949975" y="1855927"/>
            <a:ext cx="7290914" cy="3051975"/>
          </a:xfrm>
        </p:spPr>
        <p:txBody>
          <a:bodyPr vert="horz" lIns="0" tIns="0" rIns="0" bIns="0" rtlCol="0" anchor="t">
            <a:normAutofit/>
          </a:bodyPr>
          <a:lstStyle/>
          <a:p>
            <a:pPr marL="269875" indent="-269875">
              <a:buFont typeface="Arial" panose="020B0604020202020204" pitchFamily="34" charset="0"/>
              <a:buChar char="•"/>
            </a:pPr>
            <a:r>
              <a:rPr lang="nb-NO" sz="2400" dirty="0">
                <a:ea typeface="Calibri"/>
                <a:cs typeface="Calibri"/>
              </a:rPr>
              <a:t>Dersom basale smittevernrutiner velges får man opp en liste over ulike typer personlig beskyttelsesutstyr. </a:t>
            </a:r>
            <a:endParaRPr lang="nb-NO" sz="2400" dirty="0"/>
          </a:p>
          <a:p>
            <a:pPr marL="269875" indent="-269875">
              <a:buFont typeface="Arial" panose="020B0604020202020204" pitchFamily="34" charset="0"/>
              <a:buChar char="•"/>
            </a:pPr>
            <a:r>
              <a:rPr lang="nb-NO" sz="2400" dirty="0">
                <a:ea typeface="Calibri"/>
                <a:cs typeface="Calibri"/>
              </a:rPr>
              <a:t>Velg hva som er indikert i den aktuelle situasjonen ved å sette en hake ved indikert utstyr. </a:t>
            </a:r>
            <a:endParaRPr lang="nb-NO" sz="2400" dirty="0"/>
          </a:p>
          <a:p>
            <a:pPr marL="269875" indent="-269875">
              <a:buFont typeface="Arial" panose="020B0604020202020204" pitchFamily="34" charset="0"/>
              <a:buChar char="•"/>
            </a:pPr>
            <a:r>
              <a:rPr lang="nb-NO" sz="2400" dirty="0">
                <a:ea typeface="Calibri"/>
                <a:cs typeface="Calibri"/>
              </a:rPr>
              <a:t>Start observasjonen.</a:t>
            </a:r>
          </a:p>
          <a:p>
            <a:pPr marL="269875" indent="-269875">
              <a:buFont typeface="Arial" panose="020B0604020202020204" pitchFamily="34" charset="0"/>
              <a:buChar char="•"/>
            </a:pPr>
            <a:endParaRPr lang="nb-NO" dirty="0">
              <a:ea typeface="Calibri"/>
              <a:cs typeface="Calibri"/>
            </a:endParaRPr>
          </a:p>
          <a:p>
            <a:pPr marL="269875" indent="-269875">
              <a:buFont typeface="Arial" panose="020B0604020202020204" pitchFamily="34" charset="0"/>
              <a:buChar char="•"/>
            </a:pPr>
            <a:endParaRPr lang="nb-NO" dirty="0">
              <a:ea typeface="Calibri"/>
              <a:cs typeface="Calibri"/>
            </a:endParaRPr>
          </a:p>
          <a:p>
            <a:pPr marL="269875" indent="-269875">
              <a:buFont typeface="Arial" panose="020B0604020202020204" pitchFamily="34" charset="0"/>
              <a:buChar char="•"/>
            </a:pPr>
            <a:endParaRPr lang="nb-NO" dirty="0">
              <a:ea typeface="Calibri"/>
              <a:cs typeface="Calibri"/>
            </a:endParaRPr>
          </a:p>
        </p:txBody>
      </p:sp>
    </p:spTree>
    <p:extLst>
      <p:ext uri="{BB962C8B-B14F-4D97-AF65-F5344CB8AC3E}">
        <p14:creationId xmlns:p14="http://schemas.microsoft.com/office/powerpoint/2010/main" val="4148170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F347E95-D02F-64D8-E9F0-60123DD07B16}"/>
              </a:ext>
            </a:extLst>
          </p:cNvPr>
          <p:cNvSpPr>
            <a:spLocks noGrp="1"/>
          </p:cNvSpPr>
          <p:nvPr>
            <p:ph type="title"/>
          </p:nvPr>
        </p:nvSpPr>
        <p:spPr/>
        <p:txBody>
          <a:bodyPr/>
          <a:lstStyle/>
          <a:p>
            <a:r>
              <a:rPr lang="nb-NO" b="1" dirty="0"/>
              <a:t>Modulen «Beskyttelsesutstyr» forts.</a:t>
            </a:r>
          </a:p>
        </p:txBody>
      </p:sp>
      <p:sp>
        <p:nvSpPr>
          <p:cNvPr id="3" name="Plassholder for tekst 2">
            <a:extLst>
              <a:ext uri="{FF2B5EF4-FFF2-40B4-BE49-F238E27FC236}">
                <a16:creationId xmlns:a16="http://schemas.microsoft.com/office/drawing/2014/main" id="{F6A9F901-7B2C-99A8-9B5A-85612A4AA420}"/>
              </a:ext>
            </a:extLst>
          </p:cNvPr>
          <p:cNvSpPr>
            <a:spLocks noGrp="1"/>
          </p:cNvSpPr>
          <p:nvPr>
            <p:ph type="body" sz="quarter" idx="11"/>
          </p:nvPr>
        </p:nvSpPr>
        <p:spPr/>
        <p:txBody>
          <a:bodyPr vert="horz" wrap="square" lIns="0" tIns="0" rIns="0" bIns="0" rtlCol="0" anchor="t">
            <a:spAutoFit/>
          </a:bodyPr>
          <a:lstStyle/>
          <a:p>
            <a:r>
              <a:rPr lang="nb-NO" sz="2750">
                <a:ea typeface="Calibri"/>
                <a:cs typeface="Calibri"/>
              </a:rPr>
              <a:t>Observasjon i henhold til et isoleringsregime</a:t>
            </a:r>
            <a:endParaRPr lang="nb-NO"/>
          </a:p>
        </p:txBody>
      </p:sp>
      <p:sp>
        <p:nvSpPr>
          <p:cNvPr id="4" name="Plassholder for tekst 3">
            <a:extLst>
              <a:ext uri="{FF2B5EF4-FFF2-40B4-BE49-F238E27FC236}">
                <a16:creationId xmlns:a16="http://schemas.microsoft.com/office/drawing/2014/main" id="{E9CA0BC0-02D9-A5EA-7B64-B1A0965048E1}"/>
              </a:ext>
            </a:extLst>
          </p:cNvPr>
          <p:cNvSpPr>
            <a:spLocks noGrp="1"/>
          </p:cNvSpPr>
          <p:nvPr>
            <p:ph type="body" sz="quarter" idx="13"/>
          </p:nvPr>
        </p:nvSpPr>
        <p:spPr>
          <a:xfrm>
            <a:off x="1015459" y="2177397"/>
            <a:ext cx="7022230" cy="3316902"/>
          </a:xfrm>
        </p:spPr>
        <p:txBody>
          <a:bodyPr vert="horz" lIns="0" tIns="0" rIns="0" bIns="0" rtlCol="0" anchor="t">
            <a:normAutofit fontScale="92500"/>
          </a:bodyPr>
          <a:lstStyle/>
          <a:p>
            <a:pPr>
              <a:buFont typeface="Arial" panose="020B0604020202020204" pitchFamily="34" charset="0"/>
              <a:buChar char="•"/>
            </a:pPr>
            <a:r>
              <a:rPr lang="nb-NO" sz="2600" dirty="0">
                <a:ea typeface="Calibri"/>
                <a:cs typeface="Calibri"/>
              </a:rPr>
              <a:t>Dersom man velger å observere etter et isoleringsregime (kontakt-, dråpe-, eller luft-) vil det være forhåndsregistrerte valg i henhold til gjeldende anbefalinger for det aktuelle isoleringsregimet. Disse kan man enkelt endre ved å endre avkryssingen. </a:t>
            </a:r>
          </a:p>
          <a:p>
            <a:pPr marL="0" indent="0">
              <a:buNone/>
            </a:pPr>
            <a:endParaRPr lang="nb-NO" sz="2600" dirty="0">
              <a:ea typeface="Calibri"/>
              <a:cs typeface="Calibri"/>
            </a:endParaRPr>
          </a:p>
          <a:p>
            <a:pPr>
              <a:buFont typeface="Arial" panose="020B0604020202020204" pitchFamily="34" charset="0"/>
              <a:buChar char="•"/>
            </a:pPr>
            <a:r>
              <a:rPr lang="nb-NO" sz="2600" dirty="0">
                <a:ea typeface="Calibri"/>
                <a:cs typeface="Calibri"/>
              </a:rPr>
              <a:t>Start observasjonen.</a:t>
            </a:r>
          </a:p>
          <a:p>
            <a:pPr marL="269875" indent="-269875"/>
            <a:endParaRPr lang="nb-NO" dirty="0">
              <a:ea typeface="Calibri"/>
              <a:cs typeface="Calibri"/>
            </a:endParaRPr>
          </a:p>
        </p:txBody>
      </p:sp>
      <p:pic>
        <p:nvPicPr>
          <p:cNvPr id="5" name="Bilde 5">
            <a:extLst>
              <a:ext uri="{FF2B5EF4-FFF2-40B4-BE49-F238E27FC236}">
                <a16:creationId xmlns:a16="http://schemas.microsoft.com/office/drawing/2014/main" id="{DF098D5A-D4E3-8C57-13DF-582D4660BCE6}"/>
              </a:ext>
            </a:extLst>
          </p:cNvPr>
          <p:cNvPicPr>
            <a:picLocks noChangeAspect="1"/>
          </p:cNvPicPr>
          <p:nvPr/>
        </p:nvPicPr>
        <p:blipFill>
          <a:blip r:embed="rId2"/>
          <a:stretch>
            <a:fillRect/>
          </a:stretch>
        </p:blipFill>
        <p:spPr>
          <a:xfrm>
            <a:off x="9012393" y="1473692"/>
            <a:ext cx="2407213" cy="4958003"/>
          </a:xfrm>
          <a:prstGeom prst="rect">
            <a:avLst/>
          </a:prstGeom>
        </p:spPr>
      </p:pic>
    </p:spTree>
    <p:extLst>
      <p:ext uri="{BB962C8B-B14F-4D97-AF65-F5344CB8AC3E}">
        <p14:creationId xmlns:p14="http://schemas.microsoft.com/office/powerpoint/2010/main" val="740448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F347E95-D02F-64D8-E9F0-60123DD07B16}"/>
              </a:ext>
            </a:extLst>
          </p:cNvPr>
          <p:cNvSpPr>
            <a:spLocks noGrp="1"/>
          </p:cNvSpPr>
          <p:nvPr>
            <p:ph type="title"/>
          </p:nvPr>
        </p:nvSpPr>
        <p:spPr/>
        <p:txBody>
          <a:bodyPr/>
          <a:lstStyle/>
          <a:p>
            <a:r>
              <a:rPr lang="nb-NO" b="1" dirty="0"/>
              <a:t>Modulen «Beskyttelsesutstyr» forts.</a:t>
            </a:r>
          </a:p>
        </p:txBody>
      </p:sp>
      <p:sp>
        <p:nvSpPr>
          <p:cNvPr id="3" name="Plassholder for tekst 2">
            <a:extLst>
              <a:ext uri="{FF2B5EF4-FFF2-40B4-BE49-F238E27FC236}">
                <a16:creationId xmlns:a16="http://schemas.microsoft.com/office/drawing/2014/main" id="{F6A9F901-7B2C-99A8-9B5A-85612A4AA420}"/>
              </a:ext>
            </a:extLst>
          </p:cNvPr>
          <p:cNvSpPr>
            <a:spLocks noGrp="1"/>
          </p:cNvSpPr>
          <p:nvPr>
            <p:ph type="body" sz="quarter" idx="11"/>
          </p:nvPr>
        </p:nvSpPr>
        <p:spPr/>
        <p:txBody>
          <a:bodyPr vert="horz" wrap="square" lIns="0" tIns="0" rIns="0" bIns="0" rtlCol="0" anchor="t">
            <a:spAutoFit/>
          </a:bodyPr>
          <a:lstStyle/>
          <a:p>
            <a:r>
              <a:rPr lang="nb-NO" sz="2750" dirty="0">
                <a:ea typeface="Calibri"/>
                <a:cs typeface="Calibri"/>
              </a:rPr>
              <a:t>Indikert utstyr oppe, ikke indikert nede</a:t>
            </a:r>
            <a:endParaRPr lang="nb-NO" dirty="0"/>
          </a:p>
        </p:txBody>
      </p:sp>
      <p:sp>
        <p:nvSpPr>
          <p:cNvPr id="4" name="Plassholder for tekst 3">
            <a:extLst>
              <a:ext uri="{FF2B5EF4-FFF2-40B4-BE49-F238E27FC236}">
                <a16:creationId xmlns:a16="http://schemas.microsoft.com/office/drawing/2014/main" id="{E9CA0BC0-02D9-A5EA-7B64-B1A0965048E1}"/>
              </a:ext>
            </a:extLst>
          </p:cNvPr>
          <p:cNvSpPr>
            <a:spLocks noGrp="1"/>
          </p:cNvSpPr>
          <p:nvPr>
            <p:ph type="body" sz="quarter" idx="13"/>
          </p:nvPr>
        </p:nvSpPr>
        <p:spPr>
          <a:xfrm>
            <a:off x="1015459" y="2177397"/>
            <a:ext cx="7022230" cy="2809382"/>
          </a:xfrm>
        </p:spPr>
        <p:txBody>
          <a:bodyPr vert="horz" lIns="0" tIns="0" rIns="0" bIns="0" rtlCol="0" anchor="t">
            <a:normAutofit fontScale="92500" lnSpcReduction="10000"/>
          </a:bodyPr>
          <a:lstStyle/>
          <a:p>
            <a:pPr>
              <a:buFont typeface="Arial" panose="020B0604020202020204" pitchFamily="34" charset="0"/>
              <a:buChar char="•"/>
            </a:pPr>
            <a:r>
              <a:rPr lang="nb-NO" sz="2400" dirty="0">
                <a:ea typeface="Calibri"/>
                <a:cs typeface="Calibri"/>
              </a:rPr>
              <a:t>Når man har valgt utstyr og trykker på «Start observasjon» får man opp observasjonskort.</a:t>
            </a:r>
          </a:p>
          <a:p>
            <a:pPr>
              <a:buFont typeface="Arial" panose="020B0604020202020204" pitchFamily="34" charset="0"/>
              <a:buChar char="•"/>
            </a:pPr>
            <a:r>
              <a:rPr lang="nb-NO" sz="2400" dirty="0">
                <a:ea typeface="Calibri"/>
                <a:cs typeface="Calibri"/>
              </a:rPr>
              <a:t>Utstyr som er indikert er plassert i øverste boks, mens utstyr som ikke er indikert er plassert i nederste boks</a:t>
            </a:r>
          </a:p>
          <a:p>
            <a:pPr>
              <a:buFont typeface="Arial" panose="020B0604020202020204" pitchFamily="34" charset="0"/>
              <a:buChar char="•"/>
            </a:pPr>
            <a:r>
              <a:rPr lang="nb-NO" sz="2400" dirty="0">
                <a:ea typeface="Calibri"/>
                <a:cs typeface="Calibri"/>
              </a:rPr>
              <a:t>Om observatøren endre mening om hva som er indikert kan man enkelt dra utstyrsgrupper fra den ene boksen til den andre.</a:t>
            </a:r>
          </a:p>
        </p:txBody>
      </p:sp>
      <p:pic>
        <p:nvPicPr>
          <p:cNvPr id="6" name="Bilde 5">
            <a:extLst>
              <a:ext uri="{FF2B5EF4-FFF2-40B4-BE49-F238E27FC236}">
                <a16:creationId xmlns:a16="http://schemas.microsoft.com/office/drawing/2014/main" id="{D2B36B7B-DC50-4130-94DB-D2F673A660DF}"/>
              </a:ext>
            </a:extLst>
          </p:cNvPr>
          <p:cNvPicPr>
            <a:picLocks noChangeAspect="1"/>
          </p:cNvPicPr>
          <p:nvPr/>
        </p:nvPicPr>
        <p:blipFill>
          <a:blip r:embed="rId2"/>
          <a:stretch>
            <a:fillRect/>
          </a:stretch>
        </p:blipFill>
        <p:spPr>
          <a:xfrm>
            <a:off x="8459979" y="1362525"/>
            <a:ext cx="2514970" cy="5008260"/>
          </a:xfrm>
          <a:prstGeom prst="rect">
            <a:avLst/>
          </a:prstGeom>
        </p:spPr>
      </p:pic>
      <p:cxnSp>
        <p:nvCxnSpPr>
          <p:cNvPr id="13" name="Rett pilkobling 12">
            <a:extLst>
              <a:ext uri="{FF2B5EF4-FFF2-40B4-BE49-F238E27FC236}">
                <a16:creationId xmlns:a16="http://schemas.microsoft.com/office/drawing/2014/main" id="{667860BE-FD35-4D32-9778-F1AF8955358C}"/>
              </a:ext>
            </a:extLst>
          </p:cNvPr>
          <p:cNvCxnSpPr/>
          <p:nvPr/>
        </p:nvCxnSpPr>
        <p:spPr>
          <a:xfrm>
            <a:off x="10567447" y="3987538"/>
            <a:ext cx="0" cy="433536"/>
          </a:xfrm>
          <a:prstGeom prst="straightConnector1">
            <a:avLst/>
          </a:prstGeom>
          <a:ln w="15875">
            <a:solidFill>
              <a:srgbClr val="F3786D"/>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Ellipse 15">
            <a:extLst>
              <a:ext uri="{FF2B5EF4-FFF2-40B4-BE49-F238E27FC236}">
                <a16:creationId xmlns:a16="http://schemas.microsoft.com/office/drawing/2014/main" id="{04AEB5A9-8659-4812-ABBD-CD3D875AE2A1}"/>
              </a:ext>
            </a:extLst>
          </p:cNvPr>
          <p:cNvSpPr/>
          <p:nvPr/>
        </p:nvSpPr>
        <p:spPr>
          <a:xfrm>
            <a:off x="8639088" y="2978869"/>
            <a:ext cx="825424" cy="169683"/>
          </a:xfrm>
          <a:prstGeom prst="ellipse">
            <a:avLst/>
          </a:prstGeom>
          <a:noFill/>
          <a:ln w="15875">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Ellipse 16">
            <a:extLst>
              <a:ext uri="{FF2B5EF4-FFF2-40B4-BE49-F238E27FC236}">
                <a16:creationId xmlns:a16="http://schemas.microsoft.com/office/drawing/2014/main" id="{525BCEF3-D859-48C9-B461-02DE1ED46BAE}"/>
              </a:ext>
            </a:extLst>
          </p:cNvPr>
          <p:cNvSpPr/>
          <p:nvPr/>
        </p:nvSpPr>
        <p:spPr>
          <a:xfrm>
            <a:off x="8639088" y="4270244"/>
            <a:ext cx="825424" cy="169683"/>
          </a:xfrm>
          <a:prstGeom prst="ellipse">
            <a:avLst/>
          </a:prstGeom>
          <a:noFill/>
          <a:ln w="15875">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1665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Bilde 28">
            <a:extLst>
              <a:ext uri="{FF2B5EF4-FFF2-40B4-BE49-F238E27FC236}">
                <a16:creationId xmlns:a16="http://schemas.microsoft.com/office/drawing/2014/main" id="{5A3E8375-D785-4A64-B9CA-C59AFFCFBAA6}"/>
              </a:ext>
            </a:extLst>
          </p:cNvPr>
          <p:cNvPicPr>
            <a:picLocks noChangeAspect="1"/>
          </p:cNvPicPr>
          <p:nvPr/>
        </p:nvPicPr>
        <p:blipFill>
          <a:blip r:embed="rId3"/>
          <a:stretch>
            <a:fillRect/>
          </a:stretch>
        </p:blipFill>
        <p:spPr>
          <a:xfrm>
            <a:off x="2755703" y="3501000"/>
            <a:ext cx="1674848" cy="3492236"/>
          </a:xfrm>
          <a:prstGeom prst="rect">
            <a:avLst/>
          </a:prstGeom>
        </p:spPr>
      </p:pic>
      <p:pic>
        <p:nvPicPr>
          <p:cNvPr id="13" name="Bilde 12">
            <a:extLst>
              <a:ext uri="{FF2B5EF4-FFF2-40B4-BE49-F238E27FC236}">
                <a16:creationId xmlns:a16="http://schemas.microsoft.com/office/drawing/2014/main" id="{5BC58911-B2DD-420E-A7AD-A3CD3B26EC4F}"/>
              </a:ext>
            </a:extLst>
          </p:cNvPr>
          <p:cNvPicPr>
            <a:picLocks noChangeAspect="1"/>
          </p:cNvPicPr>
          <p:nvPr/>
        </p:nvPicPr>
        <p:blipFill>
          <a:blip r:embed="rId4"/>
          <a:stretch>
            <a:fillRect/>
          </a:stretch>
        </p:blipFill>
        <p:spPr>
          <a:xfrm>
            <a:off x="876906" y="3511574"/>
            <a:ext cx="1718689" cy="3422562"/>
          </a:xfrm>
          <a:prstGeom prst="rect">
            <a:avLst/>
          </a:prstGeom>
        </p:spPr>
      </p:pic>
      <p:pic>
        <p:nvPicPr>
          <p:cNvPr id="10" name="Bilde 9">
            <a:extLst>
              <a:ext uri="{FF2B5EF4-FFF2-40B4-BE49-F238E27FC236}">
                <a16:creationId xmlns:a16="http://schemas.microsoft.com/office/drawing/2014/main" id="{4FC36676-3D86-4EBA-A10C-D86BB4C6118B}"/>
              </a:ext>
            </a:extLst>
          </p:cNvPr>
          <p:cNvPicPr>
            <a:picLocks noChangeAspect="1"/>
          </p:cNvPicPr>
          <p:nvPr/>
        </p:nvPicPr>
        <p:blipFill>
          <a:blip r:embed="rId5"/>
          <a:stretch>
            <a:fillRect/>
          </a:stretch>
        </p:blipFill>
        <p:spPr>
          <a:xfrm>
            <a:off x="8605877" y="3452473"/>
            <a:ext cx="1692010" cy="3540763"/>
          </a:xfrm>
          <a:prstGeom prst="rect">
            <a:avLst/>
          </a:prstGeom>
        </p:spPr>
      </p:pic>
      <p:sp>
        <p:nvSpPr>
          <p:cNvPr id="2" name="Tittel 1">
            <a:extLst>
              <a:ext uri="{FF2B5EF4-FFF2-40B4-BE49-F238E27FC236}">
                <a16:creationId xmlns:a16="http://schemas.microsoft.com/office/drawing/2014/main" id="{8AB25FAC-EEF7-4C6B-BF33-888EBB28FCD4}"/>
              </a:ext>
            </a:extLst>
          </p:cNvPr>
          <p:cNvSpPr>
            <a:spLocks noGrp="1"/>
          </p:cNvSpPr>
          <p:nvPr>
            <p:ph type="title"/>
          </p:nvPr>
        </p:nvSpPr>
        <p:spPr>
          <a:xfrm>
            <a:off x="1015339" y="747469"/>
            <a:ext cx="10515600" cy="644097"/>
          </a:xfrm>
        </p:spPr>
        <p:txBody>
          <a:bodyPr/>
          <a:lstStyle/>
          <a:p>
            <a:r>
              <a:rPr lang="nb-NO" b="1" dirty="0"/>
              <a:t>Modulen «Beskyttelsesutstyr» forts.</a:t>
            </a:r>
          </a:p>
        </p:txBody>
      </p:sp>
      <p:sp>
        <p:nvSpPr>
          <p:cNvPr id="4" name="Plassholder for tekst 3">
            <a:extLst>
              <a:ext uri="{FF2B5EF4-FFF2-40B4-BE49-F238E27FC236}">
                <a16:creationId xmlns:a16="http://schemas.microsoft.com/office/drawing/2014/main" id="{B3AA150A-806C-FA80-DC27-26CD29B466B8}"/>
              </a:ext>
            </a:extLst>
          </p:cNvPr>
          <p:cNvSpPr>
            <a:spLocks noGrp="1"/>
          </p:cNvSpPr>
          <p:nvPr>
            <p:ph type="body" sz="quarter" idx="13"/>
          </p:nvPr>
        </p:nvSpPr>
        <p:spPr>
          <a:xfrm>
            <a:off x="876906" y="1403200"/>
            <a:ext cx="10654033" cy="2108374"/>
          </a:xfrm>
        </p:spPr>
        <p:txBody>
          <a:bodyPr vert="horz" lIns="0" tIns="0" rIns="0" bIns="0" rtlCol="0" anchor="t">
            <a:normAutofit fontScale="85000" lnSpcReduction="20000"/>
          </a:bodyPr>
          <a:lstStyle/>
          <a:p>
            <a:pPr marL="269875" indent="-269875">
              <a:buFont typeface="Arial,Sans-Serif" panose="020B0604020202020204" pitchFamily="34" charset="0"/>
              <a:buChar char="•"/>
            </a:pPr>
            <a:r>
              <a:rPr lang="nb-NO" sz="2000" dirty="0">
                <a:ea typeface="+mn-lt"/>
                <a:cs typeface="+mn-lt"/>
              </a:rPr>
              <a:t>Se at du registrerer på rett kort (profesjon).</a:t>
            </a:r>
            <a:endParaRPr lang="en-US" sz="2000" dirty="0">
              <a:ea typeface="+mn-lt"/>
              <a:cs typeface="+mn-lt"/>
            </a:endParaRPr>
          </a:p>
          <a:p>
            <a:pPr>
              <a:buFont typeface="Arial" panose="020B0604020202020204" pitchFamily="34" charset="0"/>
              <a:buChar char="•"/>
            </a:pPr>
            <a:r>
              <a:rPr lang="nb-NO" sz="2000" dirty="0">
                <a:ea typeface="Calibri"/>
                <a:cs typeface="Calibri"/>
              </a:rPr>
              <a:t>Kryss av for utstyret helsepersonellet benytter. Når du krysser av for en type utstyr kommer det opp spørsmål om det er korrekt benyttet, spørsmålet må besvares før man kan krysse av for neste type utstyr.</a:t>
            </a:r>
          </a:p>
          <a:p>
            <a:pPr>
              <a:buFont typeface="Arial" panose="020B0604020202020204" pitchFamily="34" charset="0"/>
              <a:buChar char="•"/>
            </a:pPr>
            <a:r>
              <a:rPr lang="nb-NO" sz="2000" dirty="0">
                <a:ea typeface="Calibri"/>
                <a:cs typeface="Calibri"/>
              </a:rPr>
              <a:t>Svarer du «Riktig bruk» og lagrer, merkes utstyret med en grønn hake som indikerer at det er benyttet og at det er benyttet på rett måte.  </a:t>
            </a:r>
          </a:p>
          <a:p>
            <a:pPr>
              <a:buFont typeface="Arial" panose="020B0604020202020204" pitchFamily="34" charset="0"/>
              <a:buChar char="•"/>
            </a:pPr>
            <a:r>
              <a:rPr lang="nb-NO" sz="2000" dirty="0">
                <a:ea typeface="Calibri"/>
                <a:cs typeface="Calibri"/>
              </a:rPr>
              <a:t>Svarere du «Feil bruk» kommer det opp forhåndsdefinerte svaralternativer samt mulighet til fritekst i kommentarfelt. Når du lagrer merkes utstyret med en rød hake som indikerer at det er benyttet, men på feil måte. </a:t>
            </a:r>
          </a:p>
          <a:p>
            <a:pPr marL="269875" indent="-269875">
              <a:buFont typeface="Arial" panose="020B0604020202020204" pitchFamily="34" charset="0"/>
              <a:buChar char="•"/>
            </a:pPr>
            <a:endParaRPr lang="nb-NO" sz="2000" dirty="0">
              <a:ea typeface="Calibri"/>
              <a:cs typeface="Calibri"/>
            </a:endParaRPr>
          </a:p>
          <a:p>
            <a:pPr marL="269875" indent="-269875">
              <a:buFont typeface="Arial" panose="020B0604020202020204" pitchFamily="34" charset="0"/>
              <a:buChar char="•"/>
            </a:pPr>
            <a:endParaRPr lang="nb-NO" sz="2000" dirty="0">
              <a:ea typeface="Calibri"/>
              <a:cs typeface="Calibri"/>
            </a:endParaRPr>
          </a:p>
          <a:p>
            <a:pPr marL="269875" indent="-269875">
              <a:buFont typeface="Arial" panose="020B0604020202020204" pitchFamily="34" charset="0"/>
              <a:buChar char="•"/>
            </a:pPr>
            <a:endParaRPr lang="nb-NO" sz="2000" dirty="0">
              <a:ea typeface="Calibri"/>
              <a:cs typeface="Calibri"/>
            </a:endParaRPr>
          </a:p>
          <a:p>
            <a:pPr marL="269875" indent="-269875">
              <a:buFont typeface="Arial" panose="020B0604020202020204" pitchFamily="34" charset="0"/>
              <a:buChar char="•"/>
            </a:pPr>
            <a:endParaRPr lang="nb-NO" sz="2000" dirty="0">
              <a:ea typeface="Calibri"/>
              <a:cs typeface="Calibri"/>
            </a:endParaRPr>
          </a:p>
        </p:txBody>
      </p:sp>
      <p:sp>
        <p:nvSpPr>
          <p:cNvPr id="8" name="Ellipse 7">
            <a:extLst>
              <a:ext uri="{FF2B5EF4-FFF2-40B4-BE49-F238E27FC236}">
                <a16:creationId xmlns:a16="http://schemas.microsoft.com/office/drawing/2014/main" id="{B92BB3C1-EA40-4B0C-B359-A7628E7ED7FB}"/>
              </a:ext>
            </a:extLst>
          </p:cNvPr>
          <p:cNvSpPr/>
          <p:nvPr/>
        </p:nvSpPr>
        <p:spPr>
          <a:xfrm>
            <a:off x="994335" y="4170785"/>
            <a:ext cx="1252104" cy="508000"/>
          </a:xfrm>
          <a:prstGeom prst="ellipse">
            <a:avLst/>
          </a:prstGeom>
          <a:noFill/>
          <a:ln w="19050">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85A51D6B-1874-40BD-B391-06C4F015AE0E}"/>
              </a:ext>
            </a:extLst>
          </p:cNvPr>
          <p:cNvPicPr>
            <a:picLocks noChangeAspect="1"/>
          </p:cNvPicPr>
          <p:nvPr/>
        </p:nvPicPr>
        <p:blipFill>
          <a:blip r:embed="rId6"/>
          <a:stretch>
            <a:fillRect/>
          </a:stretch>
        </p:blipFill>
        <p:spPr>
          <a:xfrm>
            <a:off x="4744162" y="3511574"/>
            <a:ext cx="1678408" cy="3422562"/>
          </a:xfrm>
          <a:prstGeom prst="rect">
            <a:avLst/>
          </a:prstGeom>
        </p:spPr>
      </p:pic>
      <p:pic>
        <p:nvPicPr>
          <p:cNvPr id="17" name="Bilde 16">
            <a:extLst>
              <a:ext uri="{FF2B5EF4-FFF2-40B4-BE49-F238E27FC236}">
                <a16:creationId xmlns:a16="http://schemas.microsoft.com/office/drawing/2014/main" id="{9A9EF7D1-0FEB-48B5-BAD1-232FD25BB216}"/>
              </a:ext>
            </a:extLst>
          </p:cNvPr>
          <p:cNvPicPr>
            <a:picLocks noChangeAspect="1"/>
          </p:cNvPicPr>
          <p:nvPr/>
        </p:nvPicPr>
        <p:blipFill>
          <a:blip r:embed="rId7"/>
          <a:stretch>
            <a:fillRect/>
          </a:stretch>
        </p:blipFill>
        <p:spPr>
          <a:xfrm>
            <a:off x="6686302" y="3511574"/>
            <a:ext cx="1692010" cy="3422562"/>
          </a:xfrm>
          <a:prstGeom prst="rect">
            <a:avLst/>
          </a:prstGeom>
        </p:spPr>
      </p:pic>
      <p:sp>
        <p:nvSpPr>
          <p:cNvPr id="20" name="Ellipse 19">
            <a:extLst>
              <a:ext uri="{FF2B5EF4-FFF2-40B4-BE49-F238E27FC236}">
                <a16:creationId xmlns:a16="http://schemas.microsoft.com/office/drawing/2014/main" id="{965C6801-6C27-47F5-89EC-E86C652FB211}"/>
              </a:ext>
            </a:extLst>
          </p:cNvPr>
          <p:cNvSpPr/>
          <p:nvPr/>
        </p:nvSpPr>
        <p:spPr>
          <a:xfrm>
            <a:off x="1138941" y="4733119"/>
            <a:ext cx="421594" cy="350625"/>
          </a:xfrm>
          <a:prstGeom prst="ellipse">
            <a:avLst/>
          </a:prstGeom>
          <a:noFill/>
          <a:ln w="19050">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cxnSp>
        <p:nvCxnSpPr>
          <p:cNvPr id="24" name="Rett pilkobling 23">
            <a:extLst>
              <a:ext uri="{FF2B5EF4-FFF2-40B4-BE49-F238E27FC236}">
                <a16:creationId xmlns:a16="http://schemas.microsoft.com/office/drawing/2014/main" id="{26181DC3-41EA-48C2-BB07-3BC3B18A877E}"/>
              </a:ext>
            </a:extLst>
          </p:cNvPr>
          <p:cNvCxnSpPr>
            <a:cxnSpLocks/>
          </p:cNvCxnSpPr>
          <p:nvPr/>
        </p:nvCxnSpPr>
        <p:spPr>
          <a:xfrm flipV="1">
            <a:off x="3608962" y="4908431"/>
            <a:ext cx="1507787" cy="72132"/>
          </a:xfrm>
          <a:prstGeom prst="straightConnector1">
            <a:avLst/>
          </a:prstGeom>
          <a:ln w="22225">
            <a:solidFill>
              <a:srgbClr val="F3786D"/>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Rett pilkobling 24">
            <a:extLst>
              <a:ext uri="{FF2B5EF4-FFF2-40B4-BE49-F238E27FC236}">
                <a16:creationId xmlns:a16="http://schemas.microsoft.com/office/drawing/2014/main" id="{91CCBA9B-D48C-4259-88E7-F2D64B3EAC57}"/>
              </a:ext>
            </a:extLst>
          </p:cNvPr>
          <p:cNvCxnSpPr>
            <a:cxnSpLocks/>
          </p:cNvCxnSpPr>
          <p:nvPr/>
        </p:nvCxnSpPr>
        <p:spPr>
          <a:xfrm flipV="1">
            <a:off x="7532307" y="4908431"/>
            <a:ext cx="1919575" cy="175313"/>
          </a:xfrm>
          <a:prstGeom prst="straightConnector1">
            <a:avLst/>
          </a:prstGeom>
          <a:ln w="22225">
            <a:solidFill>
              <a:srgbClr val="F3786D"/>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5626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1C9FC8-16D5-4FB1-9B41-CF8FF1467FFA}"/>
              </a:ext>
            </a:extLst>
          </p:cNvPr>
          <p:cNvSpPr>
            <a:spLocks noGrp="1"/>
          </p:cNvSpPr>
          <p:nvPr>
            <p:ph type="title"/>
          </p:nvPr>
        </p:nvSpPr>
        <p:spPr/>
        <p:txBody>
          <a:bodyPr/>
          <a:lstStyle/>
          <a:p>
            <a:r>
              <a:rPr lang="nb-NO" b="1" dirty="0"/>
              <a:t>Innhold</a:t>
            </a:r>
          </a:p>
        </p:txBody>
      </p:sp>
      <p:sp>
        <p:nvSpPr>
          <p:cNvPr id="3" name="Plassholder for tekst 2">
            <a:extLst>
              <a:ext uri="{FF2B5EF4-FFF2-40B4-BE49-F238E27FC236}">
                <a16:creationId xmlns:a16="http://schemas.microsoft.com/office/drawing/2014/main" id="{0E22CDC8-7A77-46E0-B3DA-0E8FF7C97871}"/>
              </a:ext>
            </a:extLst>
          </p:cNvPr>
          <p:cNvSpPr>
            <a:spLocks noGrp="1"/>
          </p:cNvSpPr>
          <p:nvPr>
            <p:ph type="body" sz="quarter" idx="11"/>
          </p:nvPr>
        </p:nvSpPr>
        <p:spPr/>
        <p:txBody>
          <a:bodyPr/>
          <a:lstStyle/>
          <a:p>
            <a:endParaRPr lang="nb-NO"/>
          </a:p>
        </p:txBody>
      </p:sp>
      <p:sp>
        <p:nvSpPr>
          <p:cNvPr id="4" name="Plassholder for tekst 3">
            <a:extLst>
              <a:ext uri="{FF2B5EF4-FFF2-40B4-BE49-F238E27FC236}">
                <a16:creationId xmlns:a16="http://schemas.microsoft.com/office/drawing/2014/main" id="{A2958546-4ED9-4E01-9A69-182222A454D4}"/>
              </a:ext>
            </a:extLst>
          </p:cNvPr>
          <p:cNvSpPr>
            <a:spLocks noGrp="1"/>
          </p:cNvSpPr>
          <p:nvPr>
            <p:ph type="body" sz="quarter" idx="13"/>
          </p:nvPr>
        </p:nvSpPr>
        <p:spPr>
          <a:xfrm>
            <a:off x="1015458" y="2177396"/>
            <a:ext cx="10754295" cy="3641147"/>
          </a:xfrm>
        </p:spPr>
        <p:txBody>
          <a:bodyPr/>
          <a:lstStyle/>
          <a:p>
            <a:pPr marL="514350" indent="-514350">
              <a:buFont typeface="+mj-lt"/>
              <a:buAutoNum type="arabicPeriod"/>
            </a:pPr>
            <a:r>
              <a:rPr lang="nb-NO" dirty="0"/>
              <a:t>Innledning</a:t>
            </a:r>
          </a:p>
          <a:p>
            <a:pPr marL="514350" indent="-514350">
              <a:buFont typeface="+mj-lt"/>
              <a:buAutoNum type="arabicPeriod"/>
            </a:pPr>
            <a:r>
              <a:rPr lang="nb-NO" dirty="0"/>
              <a:t>Personlig beskyttelsesutstyr – anbefalinger for helsepersonell</a:t>
            </a:r>
          </a:p>
          <a:p>
            <a:pPr marL="514350" indent="-514350">
              <a:buFont typeface="+mj-lt"/>
              <a:buAutoNum type="arabicPeriod"/>
            </a:pPr>
            <a:r>
              <a:rPr lang="nb-NO" dirty="0"/>
              <a:t>Gjennomføring av observasjon – organisering og etiske betraktninger</a:t>
            </a:r>
          </a:p>
          <a:p>
            <a:pPr marL="514350" indent="-514350">
              <a:buFont typeface="+mj-lt"/>
              <a:buAutoNum type="arabicPeriod"/>
            </a:pPr>
            <a:r>
              <a:rPr lang="nb-NO" dirty="0"/>
              <a:t>Hvordan observere med modulen «Beskyttelsesutstyr»</a:t>
            </a:r>
          </a:p>
        </p:txBody>
      </p:sp>
    </p:spTree>
    <p:extLst>
      <p:ext uri="{BB962C8B-B14F-4D97-AF65-F5344CB8AC3E}">
        <p14:creationId xmlns:p14="http://schemas.microsoft.com/office/powerpoint/2010/main" val="2953451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B25FAC-EEF7-4C6B-BF33-888EBB28FCD4}"/>
              </a:ext>
            </a:extLst>
          </p:cNvPr>
          <p:cNvSpPr>
            <a:spLocks noGrp="1"/>
          </p:cNvSpPr>
          <p:nvPr>
            <p:ph type="title"/>
          </p:nvPr>
        </p:nvSpPr>
        <p:spPr>
          <a:xfrm>
            <a:off x="1015339" y="747469"/>
            <a:ext cx="10515600" cy="644097"/>
          </a:xfrm>
        </p:spPr>
        <p:txBody>
          <a:bodyPr/>
          <a:lstStyle/>
          <a:p>
            <a:r>
              <a:rPr lang="nb-NO" b="1" dirty="0"/>
              <a:t>Modulen «Beskyttelsesutstyr» forts.</a:t>
            </a:r>
          </a:p>
        </p:txBody>
      </p:sp>
      <p:sp>
        <p:nvSpPr>
          <p:cNvPr id="4" name="Plassholder for tekst 3">
            <a:extLst>
              <a:ext uri="{FF2B5EF4-FFF2-40B4-BE49-F238E27FC236}">
                <a16:creationId xmlns:a16="http://schemas.microsoft.com/office/drawing/2014/main" id="{B3AA150A-806C-FA80-DC27-26CD29B466B8}"/>
              </a:ext>
            </a:extLst>
          </p:cNvPr>
          <p:cNvSpPr>
            <a:spLocks noGrp="1"/>
          </p:cNvSpPr>
          <p:nvPr>
            <p:ph type="body" sz="quarter" idx="13"/>
          </p:nvPr>
        </p:nvSpPr>
        <p:spPr>
          <a:xfrm>
            <a:off x="925792" y="2006622"/>
            <a:ext cx="5949554" cy="4488445"/>
          </a:xfrm>
        </p:spPr>
        <p:txBody>
          <a:bodyPr vert="horz" lIns="0" tIns="0" rIns="0" bIns="0" rtlCol="0" anchor="t">
            <a:normAutofit/>
          </a:bodyPr>
          <a:lstStyle/>
          <a:p>
            <a:pPr marL="269875" indent="-269875">
              <a:buFont typeface="Arial,Sans-Serif" panose="020B0604020202020204" pitchFamily="34" charset="0"/>
              <a:buChar char="•"/>
            </a:pPr>
            <a:r>
              <a:rPr lang="nb-NO" sz="2400" dirty="0">
                <a:ea typeface="Calibri"/>
                <a:cs typeface="Calibri"/>
              </a:rPr>
              <a:t>Dersom observasjonsobjektet benytter alt utstyr som er indikert, og benytter alt indikert utstyr korrekt, kan man krysse av for alt på en gang med knappen "Alt utstyr korrekt benyttet". </a:t>
            </a:r>
          </a:p>
          <a:p>
            <a:pPr marL="269875" indent="-269875">
              <a:buFont typeface="Arial" panose="020B0604020202020204" pitchFamily="34" charset="0"/>
              <a:buChar char="•"/>
            </a:pPr>
            <a:r>
              <a:rPr lang="nb-NO" sz="2400" dirty="0">
                <a:ea typeface="Calibri"/>
                <a:cs typeface="Calibri"/>
              </a:rPr>
              <a:t>Det kommer da en rød firkant rundt «Alt utstyr korrekt benyttet» og alt indikert utstyr får en grønn hake, uten at man får opp spørsmål for hver type utstyr om det er benyttet korrekt eller ikke.</a:t>
            </a:r>
          </a:p>
          <a:p>
            <a:pPr marL="269875" indent="-269875">
              <a:buFont typeface="Arial" panose="020B0604020202020204" pitchFamily="34" charset="0"/>
              <a:buChar char="•"/>
            </a:pPr>
            <a:endParaRPr lang="nb-NO" sz="2000" dirty="0">
              <a:ea typeface="Calibri"/>
              <a:cs typeface="Calibri"/>
            </a:endParaRPr>
          </a:p>
          <a:p>
            <a:pPr marL="269875" indent="-269875">
              <a:buFont typeface="Arial" panose="020B0604020202020204" pitchFamily="34" charset="0"/>
              <a:buChar char="•"/>
            </a:pPr>
            <a:endParaRPr lang="nb-NO" sz="2000" dirty="0">
              <a:ea typeface="Calibri"/>
              <a:cs typeface="Calibri"/>
            </a:endParaRPr>
          </a:p>
          <a:p>
            <a:pPr marL="269875" indent="-269875">
              <a:buFont typeface="Arial" panose="020B0604020202020204" pitchFamily="34" charset="0"/>
              <a:buChar char="•"/>
            </a:pPr>
            <a:endParaRPr lang="nb-NO" sz="2000" dirty="0">
              <a:ea typeface="Calibri"/>
              <a:cs typeface="Calibri"/>
            </a:endParaRPr>
          </a:p>
        </p:txBody>
      </p:sp>
      <p:pic>
        <p:nvPicPr>
          <p:cNvPr id="5" name="Bilde 5">
            <a:extLst>
              <a:ext uri="{FF2B5EF4-FFF2-40B4-BE49-F238E27FC236}">
                <a16:creationId xmlns:a16="http://schemas.microsoft.com/office/drawing/2014/main" id="{BE157C00-C73F-E497-3B27-668B42D59B34}"/>
              </a:ext>
            </a:extLst>
          </p:cNvPr>
          <p:cNvPicPr>
            <a:picLocks noChangeAspect="1"/>
          </p:cNvPicPr>
          <p:nvPr/>
        </p:nvPicPr>
        <p:blipFill>
          <a:blip r:embed="rId2"/>
          <a:stretch>
            <a:fillRect/>
          </a:stretch>
        </p:blipFill>
        <p:spPr>
          <a:xfrm>
            <a:off x="7395451" y="1819876"/>
            <a:ext cx="2117928" cy="4227908"/>
          </a:xfrm>
          <a:prstGeom prst="rect">
            <a:avLst/>
          </a:prstGeom>
        </p:spPr>
      </p:pic>
      <p:cxnSp>
        <p:nvCxnSpPr>
          <p:cNvPr id="7" name="Rett pilkobling 6">
            <a:extLst>
              <a:ext uri="{FF2B5EF4-FFF2-40B4-BE49-F238E27FC236}">
                <a16:creationId xmlns:a16="http://schemas.microsoft.com/office/drawing/2014/main" id="{C6C06824-3DDD-4D34-98F0-5D6EA7966B14}"/>
              </a:ext>
            </a:extLst>
          </p:cNvPr>
          <p:cNvCxnSpPr>
            <a:cxnSpLocks/>
          </p:cNvCxnSpPr>
          <p:nvPr/>
        </p:nvCxnSpPr>
        <p:spPr>
          <a:xfrm>
            <a:off x="6749592" y="2400823"/>
            <a:ext cx="1318083" cy="1542232"/>
          </a:xfrm>
          <a:prstGeom prst="straightConnector1">
            <a:avLst/>
          </a:prstGeom>
          <a:ln w="28575">
            <a:solidFill>
              <a:srgbClr val="F3786D"/>
            </a:solidFill>
            <a:tailEnd type="triangle"/>
          </a:ln>
        </p:spPr>
        <p:style>
          <a:lnRef idx="1">
            <a:schemeClr val="accent1"/>
          </a:lnRef>
          <a:fillRef idx="0">
            <a:schemeClr val="accent1"/>
          </a:fillRef>
          <a:effectRef idx="0">
            <a:schemeClr val="accent1"/>
          </a:effectRef>
          <a:fontRef idx="minor">
            <a:schemeClr val="tx1"/>
          </a:fontRef>
        </p:style>
      </p:cxnSp>
      <p:pic>
        <p:nvPicPr>
          <p:cNvPr id="9" name="Bilde 8">
            <a:extLst>
              <a:ext uri="{FF2B5EF4-FFF2-40B4-BE49-F238E27FC236}">
                <a16:creationId xmlns:a16="http://schemas.microsoft.com/office/drawing/2014/main" id="{BB5F5A96-7167-4D5F-888B-A318EE2C03F2}"/>
              </a:ext>
            </a:extLst>
          </p:cNvPr>
          <p:cNvPicPr>
            <a:picLocks noChangeAspect="1"/>
          </p:cNvPicPr>
          <p:nvPr/>
        </p:nvPicPr>
        <p:blipFill>
          <a:blip r:embed="rId3"/>
          <a:stretch>
            <a:fillRect/>
          </a:stretch>
        </p:blipFill>
        <p:spPr>
          <a:xfrm>
            <a:off x="9780920" y="1819877"/>
            <a:ext cx="2013744" cy="4227908"/>
          </a:xfrm>
          <a:prstGeom prst="rect">
            <a:avLst/>
          </a:prstGeom>
        </p:spPr>
      </p:pic>
      <p:sp>
        <p:nvSpPr>
          <p:cNvPr id="10" name="Ellipse 9">
            <a:extLst>
              <a:ext uri="{FF2B5EF4-FFF2-40B4-BE49-F238E27FC236}">
                <a16:creationId xmlns:a16="http://schemas.microsoft.com/office/drawing/2014/main" id="{CE288902-6B9E-4FE9-A6A4-2A59C2A26294}"/>
              </a:ext>
            </a:extLst>
          </p:cNvPr>
          <p:cNvSpPr/>
          <p:nvPr/>
        </p:nvSpPr>
        <p:spPr>
          <a:xfrm>
            <a:off x="10003348" y="3327662"/>
            <a:ext cx="1026013" cy="359790"/>
          </a:xfrm>
          <a:prstGeom prst="ellipse">
            <a:avLst/>
          </a:prstGeom>
          <a:noFill/>
          <a:ln w="22225">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Ellipse 10">
            <a:extLst>
              <a:ext uri="{FF2B5EF4-FFF2-40B4-BE49-F238E27FC236}">
                <a16:creationId xmlns:a16="http://schemas.microsoft.com/office/drawing/2014/main" id="{C01476C3-13C8-429B-BEFC-5CB1CDF36260}"/>
              </a:ext>
            </a:extLst>
          </p:cNvPr>
          <p:cNvSpPr/>
          <p:nvPr/>
        </p:nvSpPr>
        <p:spPr>
          <a:xfrm>
            <a:off x="10087371" y="3860748"/>
            <a:ext cx="1400841" cy="359790"/>
          </a:xfrm>
          <a:prstGeom prst="ellipse">
            <a:avLst/>
          </a:prstGeom>
          <a:noFill/>
          <a:ln w="22225">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tekst 2">
            <a:extLst>
              <a:ext uri="{FF2B5EF4-FFF2-40B4-BE49-F238E27FC236}">
                <a16:creationId xmlns:a16="http://schemas.microsoft.com/office/drawing/2014/main" id="{DCC380E0-D09E-4868-A501-7C424410E5CF}"/>
              </a:ext>
            </a:extLst>
          </p:cNvPr>
          <p:cNvSpPr>
            <a:spLocks noGrp="1"/>
          </p:cNvSpPr>
          <p:nvPr>
            <p:ph type="body" sz="quarter" idx="11"/>
          </p:nvPr>
        </p:nvSpPr>
        <p:spPr>
          <a:xfrm>
            <a:off x="1015339" y="1396634"/>
            <a:ext cx="10515600" cy="423242"/>
          </a:xfrm>
        </p:spPr>
        <p:txBody>
          <a:bodyPr/>
          <a:lstStyle/>
          <a:p>
            <a:r>
              <a:rPr lang="nb-NO" dirty="0"/>
              <a:t>Snarvei når indikert utsyr er rett benyttet</a:t>
            </a:r>
          </a:p>
        </p:txBody>
      </p:sp>
    </p:spTree>
    <p:extLst>
      <p:ext uri="{BB962C8B-B14F-4D97-AF65-F5344CB8AC3E}">
        <p14:creationId xmlns:p14="http://schemas.microsoft.com/office/powerpoint/2010/main" val="1269598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44FDCC0-FE7A-4730-8D12-600F83B19730}"/>
              </a:ext>
            </a:extLst>
          </p:cNvPr>
          <p:cNvSpPr>
            <a:spLocks noGrp="1"/>
          </p:cNvSpPr>
          <p:nvPr>
            <p:ph type="title"/>
          </p:nvPr>
        </p:nvSpPr>
        <p:spPr>
          <a:xfrm>
            <a:off x="1015459" y="718428"/>
            <a:ext cx="8385215" cy="644097"/>
          </a:xfrm>
        </p:spPr>
        <p:txBody>
          <a:bodyPr/>
          <a:lstStyle/>
          <a:p>
            <a:r>
              <a:rPr lang="nb-NO" b="1" dirty="0"/>
              <a:t>Hvordan observere forts.</a:t>
            </a:r>
          </a:p>
        </p:txBody>
      </p:sp>
      <p:sp>
        <p:nvSpPr>
          <p:cNvPr id="3" name="Plassholder for tekst 2">
            <a:extLst>
              <a:ext uri="{FF2B5EF4-FFF2-40B4-BE49-F238E27FC236}">
                <a16:creationId xmlns:a16="http://schemas.microsoft.com/office/drawing/2014/main" id="{1AE11FEB-788A-4C98-88B6-1B1CFD717FA4}"/>
              </a:ext>
            </a:extLst>
          </p:cNvPr>
          <p:cNvSpPr>
            <a:spLocks noGrp="1"/>
          </p:cNvSpPr>
          <p:nvPr>
            <p:ph type="body" sz="quarter" idx="13"/>
          </p:nvPr>
        </p:nvSpPr>
        <p:spPr>
          <a:xfrm>
            <a:off x="916719" y="2065898"/>
            <a:ext cx="7548551" cy="4052995"/>
          </a:xfrm>
        </p:spPr>
        <p:txBody>
          <a:bodyPr>
            <a:normAutofit fontScale="85000" lnSpcReduction="20000"/>
          </a:bodyPr>
          <a:lstStyle/>
          <a:p>
            <a:pPr>
              <a:buFont typeface="Arial" panose="020B0604020202020204" pitchFamily="34" charset="0"/>
              <a:buChar char="•"/>
            </a:pPr>
            <a:r>
              <a:rPr lang="nb-NO" dirty="0"/>
              <a:t>Ikke indikert utstyr registreres på samme måte som indikert utstyr. </a:t>
            </a:r>
          </a:p>
          <a:p>
            <a:pPr>
              <a:buFont typeface="Arial" panose="020B0604020202020204" pitchFamily="34" charset="0"/>
              <a:buChar char="•"/>
            </a:pPr>
            <a:endParaRPr lang="nb-NO" dirty="0"/>
          </a:p>
          <a:p>
            <a:pPr>
              <a:buFont typeface="Arial" panose="020B0604020202020204" pitchFamily="34" charset="0"/>
              <a:buChar char="•"/>
            </a:pPr>
            <a:r>
              <a:rPr lang="nb-NO" dirty="0"/>
              <a:t>Også her vil det være grønn hake når utstyret registreres som rett benyttet, og rød hake når utstyret ikke er korrekt benyttet. I datasettet vil skillet mellom indikert- og ikke indikert utstyr opprettholdes. Man beholder da oversikt over om man har brukt indikert utstyr, hva man har benyttet av ikke indikert utstyr, og om utstyret er rett benyttet – uavhengig av om det er indikert eller ikke. </a:t>
            </a:r>
          </a:p>
        </p:txBody>
      </p:sp>
      <p:sp>
        <p:nvSpPr>
          <p:cNvPr id="6" name="Plassholder for tekst 2">
            <a:extLst>
              <a:ext uri="{FF2B5EF4-FFF2-40B4-BE49-F238E27FC236}">
                <a16:creationId xmlns:a16="http://schemas.microsoft.com/office/drawing/2014/main" id="{34FB53FE-25EF-478A-9D1B-E25513CE7C37}"/>
              </a:ext>
            </a:extLst>
          </p:cNvPr>
          <p:cNvSpPr>
            <a:spLocks noGrp="1"/>
          </p:cNvSpPr>
          <p:nvPr>
            <p:ph type="body" sz="quarter" idx="11"/>
          </p:nvPr>
        </p:nvSpPr>
        <p:spPr>
          <a:xfrm>
            <a:off x="1015458" y="1362525"/>
            <a:ext cx="8385215" cy="423321"/>
          </a:xfrm>
        </p:spPr>
        <p:txBody>
          <a:bodyPr/>
          <a:lstStyle/>
          <a:p>
            <a:r>
              <a:rPr lang="nb-NO" dirty="0"/>
              <a:t>Registrering av ikke indikert utstyr</a:t>
            </a:r>
          </a:p>
        </p:txBody>
      </p:sp>
      <p:pic>
        <p:nvPicPr>
          <p:cNvPr id="7" name="Bilde 6">
            <a:extLst>
              <a:ext uri="{FF2B5EF4-FFF2-40B4-BE49-F238E27FC236}">
                <a16:creationId xmlns:a16="http://schemas.microsoft.com/office/drawing/2014/main" id="{BB881FCC-7E16-44F4-8C4E-9008BE2F39BC}"/>
              </a:ext>
            </a:extLst>
          </p:cNvPr>
          <p:cNvPicPr>
            <a:picLocks noChangeAspect="1"/>
          </p:cNvPicPr>
          <p:nvPr/>
        </p:nvPicPr>
        <p:blipFill>
          <a:blip r:embed="rId3"/>
          <a:stretch>
            <a:fillRect/>
          </a:stretch>
        </p:blipFill>
        <p:spPr>
          <a:xfrm>
            <a:off x="8814062" y="320211"/>
            <a:ext cx="2998648" cy="6217577"/>
          </a:xfrm>
          <a:prstGeom prst="rect">
            <a:avLst/>
          </a:prstGeom>
        </p:spPr>
      </p:pic>
    </p:spTree>
    <p:extLst>
      <p:ext uri="{BB962C8B-B14F-4D97-AF65-F5344CB8AC3E}">
        <p14:creationId xmlns:p14="http://schemas.microsoft.com/office/powerpoint/2010/main" val="2141696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922B98DD-D9E9-4AC2-9A99-E093FA8DA4D3}"/>
              </a:ext>
            </a:extLst>
          </p:cNvPr>
          <p:cNvPicPr>
            <a:picLocks noChangeAspect="1"/>
          </p:cNvPicPr>
          <p:nvPr/>
        </p:nvPicPr>
        <p:blipFill>
          <a:blip r:embed="rId2"/>
          <a:stretch>
            <a:fillRect/>
          </a:stretch>
        </p:blipFill>
        <p:spPr>
          <a:xfrm>
            <a:off x="7766567" y="1714564"/>
            <a:ext cx="2152896" cy="4282888"/>
          </a:xfrm>
          <a:prstGeom prst="rect">
            <a:avLst/>
          </a:prstGeom>
        </p:spPr>
      </p:pic>
      <p:sp>
        <p:nvSpPr>
          <p:cNvPr id="2" name="Tittel 1">
            <a:extLst>
              <a:ext uri="{FF2B5EF4-FFF2-40B4-BE49-F238E27FC236}">
                <a16:creationId xmlns:a16="http://schemas.microsoft.com/office/drawing/2014/main" id="{944FDCC0-FE7A-4730-8D12-600F83B19730}"/>
              </a:ext>
            </a:extLst>
          </p:cNvPr>
          <p:cNvSpPr>
            <a:spLocks noGrp="1"/>
          </p:cNvSpPr>
          <p:nvPr>
            <p:ph type="title"/>
          </p:nvPr>
        </p:nvSpPr>
        <p:spPr>
          <a:xfrm>
            <a:off x="1015459" y="718428"/>
            <a:ext cx="8385215" cy="644097"/>
          </a:xfrm>
        </p:spPr>
        <p:txBody>
          <a:bodyPr/>
          <a:lstStyle/>
          <a:p>
            <a:r>
              <a:rPr lang="nb-NO" b="1" dirty="0"/>
              <a:t>Hvordan observere forts.</a:t>
            </a:r>
          </a:p>
        </p:txBody>
      </p:sp>
      <p:sp>
        <p:nvSpPr>
          <p:cNvPr id="3" name="Plassholder for tekst 2">
            <a:extLst>
              <a:ext uri="{FF2B5EF4-FFF2-40B4-BE49-F238E27FC236}">
                <a16:creationId xmlns:a16="http://schemas.microsoft.com/office/drawing/2014/main" id="{1AE11FEB-788A-4C98-88B6-1B1CFD717FA4}"/>
              </a:ext>
            </a:extLst>
          </p:cNvPr>
          <p:cNvSpPr>
            <a:spLocks noGrp="1"/>
          </p:cNvSpPr>
          <p:nvPr>
            <p:ph type="body" sz="quarter" idx="13"/>
          </p:nvPr>
        </p:nvSpPr>
        <p:spPr>
          <a:xfrm>
            <a:off x="1015458" y="1991239"/>
            <a:ext cx="5718717" cy="4451506"/>
          </a:xfrm>
        </p:spPr>
        <p:txBody>
          <a:bodyPr>
            <a:normAutofit/>
          </a:bodyPr>
          <a:lstStyle/>
          <a:p>
            <a:pPr>
              <a:buFont typeface="Arial" panose="020B0604020202020204" pitchFamily="34" charset="0"/>
              <a:buChar char="•"/>
            </a:pPr>
            <a:r>
              <a:rPr lang="nb-NO" sz="2400" dirty="0"/>
              <a:t>Det er mulig å legge til en kommentar til det enkelte kort (observasjon) som lagres med observasjonen.</a:t>
            </a:r>
          </a:p>
        </p:txBody>
      </p:sp>
      <p:sp>
        <p:nvSpPr>
          <p:cNvPr id="6" name="Plassholder for tekst 2">
            <a:extLst>
              <a:ext uri="{FF2B5EF4-FFF2-40B4-BE49-F238E27FC236}">
                <a16:creationId xmlns:a16="http://schemas.microsoft.com/office/drawing/2014/main" id="{34FB53FE-25EF-478A-9D1B-E25513CE7C37}"/>
              </a:ext>
            </a:extLst>
          </p:cNvPr>
          <p:cNvSpPr>
            <a:spLocks noGrp="1"/>
          </p:cNvSpPr>
          <p:nvPr>
            <p:ph type="body" sz="quarter" idx="11"/>
          </p:nvPr>
        </p:nvSpPr>
        <p:spPr>
          <a:xfrm>
            <a:off x="1015458" y="1362525"/>
            <a:ext cx="10515600" cy="423242"/>
          </a:xfrm>
        </p:spPr>
        <p:txBody>
          <a:bodyPr/>
          <a:lstStyle/>
          <a:p>
            <a:r>
              <a:rPr lang="nb-NO" dirty="0"/>
              <a:t>Legge til kommentar</a:t>
            </a:r>
          </a:p>
        </p:txBody>
      </p:sp>
      <p:cxnSp>
        <p:nvCxnSpPr>
          <p:cNvPr id="14" name="Rett pilkobling 13">
            <a:extLst>
              <a:ext uri="{FF2B5EF4-FFF2-40B4-BE49-F238E27FC236}">
                <a16:creationId xmlns:a16="http://schemas.microsoft.com/office/drawing/2014/main" id="{323710CD-C074-45EE-B608-C810EEEFCB2E}"/>
              </a:ext>
            </a:extLst>
          </p:cNvPr>
          <p:cNvCxnSpPr>
            <a:cxnSpLocks/>
          </p:cNvCxnSpPr>
          <p:nvPr/>
        </p:nvCxnSpPr>
        <p:spPr>
          <a:xfrm>
            <a:off x="6770291" y="2237712"/>
            <a:ext cx="1494705" cy="3171996"/>
          </a:xfrm>
          <a:prstGeom prst="straightConnector1">
            <a:avLst/>
          </a:prstGeom>
          <a:ln w="41275">
            <a:solidFill>
              <a:srgbClr val="EE756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4475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44FDCC0-FE7A-4730-8D12-600F83B19730}"/>
              </a:ext>
            </a:extLst>
          </p:cNvPr>
          <p:cNvSpPr>
            <a:spLocks noGrp="1"/>
          </p:cNvSpPr>
          <p:nvPr>
            <p:ph type="title"/>
          </p:nvPr>
        </p:nvSpPr>
        <p:spPr>
          <a:xfrm>
            <a:off x="1015459" y="718428"/>
            <a:ext cx="8385215" cy="644097"/>
          </a:xfrm>
        </p:spPr>
        <p:txBody>
          <a:bodyPr/>
          <a:lstStyle/>
          <a:p>
            <a:r>
              <a:rPr lang="nb-NO" b="1" dirty="0"/>
              <a:t>Hvordan observere forts.</a:t>
            </a:r>
          </a:p>
        </p:txBody>
      </p:sp>
      <p:sp>
        <p:nvSpPr>
          <p:cNvPr id="3" name="Plassholder for tekst 2">
            <a:extLst>
              <a:ext uri="{FF2B5EF4-FFF2-40B4-BE49-F238E27FC236}">
                <a16:creationId xmlns:a16="http://schemas.microsoft.com/office/drawing/2014/main" id="{1AE11FEB-788A-4C98-88B6-1B1CFD717FA4}"/>
              </a:ext>
            </a:extLst>
          </p:cNvPr>
          <p:cNvSpPr>
            <a:spLocks noGrp="1"/>
          </p:cNvSpPr>
          <p:nvPr>
            <p:ph type="body" sz="quarter" idx="13"/>
          </p:nvPr>
        </p:nvSpPr>
        <p:spPr>
          <a:xfrm>
            <a:off x="1015458" y="1991239"/>
            <a:ext cx="5718717" cy="4451506"/>
          </a:xfrm>
        </p:spPr>
        <p:txBody>
          <a:bodyPr vert="horz" lIns="0" tIns="0" rIns="0" bIns="0" rtlCol="0" anchor="t">
            <a:normAutofit/>
          </a:bodyPr>
          <a:lstStyle/>
          <a:p>
            <a:pPr marL="269875" indent="-269875">
              <a:buFont typeface="Arial" panose="020B0604020202020204" pitchFamily="34" charset="0"/>
              <a:buChar char="•"/>
            </a:pPr>
            <a:r>
              <a:rPr lang="nb-NO" sz="2400" dirty="0"/>
              <a:t>Observasjonen lagres ved å skyve hele kortet ut til  høyre. </a:t>
            </a:r>
            <a:endParaRPr lang="nb-NO"/>
          </a:p>
          <a:p>
            <a:pPr marL="269875" indent="-269875">
              <a:buFont typeface="Arial" panose="020B0604020202020204" pitchFamily="34" charset="0"/>
              <a:buChar char="•"/>
            </a:pPr>
            <a:r>
              <a:rPr lang="nb-NO" sz="2400" dirty="0"/>
              <a:t>Man ser da i </a:t>
            </a:r>
            <a:r>
              <a:rPr lang="nb-NO" sz="2400" dirty="0" err="1"/>
              <a:t>tellelisten</a:t>
            </a:r>
            <a:r>
              <a:rPr lang="nb-NO" sz="2400" dirty="0"/>
              <a:t> oppe til venstre at den økes med en observasjon. </a:t>
            </a:r>
            <a:endParaRPr lang="nb-NO"/>
          </a:p>
        </p:txBody>
      </p:sp>
      <p:sp>
        <p:nvSpPr>
          <p:cNvPr id="6" name="Plassholder for tekst 2">
            <a:extLst>
              <a:ext uri="{FF2B5EF4-FFF2-40B4-BE49-F238E27FC236}">
                <a16:creationId xmlns:a16="http://schemas.microsoft.com/office/drawing/2014/main" id="{34FB53FE-25EF-478A-9D1B-E25513CE7C37}"/>
              </a:ext>
            </a:extLst>
          </p:cNvPr>
          <p:cNvSpPr>
            <a:spLocks noGrp="1"/>
          </p:cNvSpPr>
          <p:nvPr>
            <p:ph type="body" sz="quarter" idx="11"/>
          </p:nvPr>
        </p:nvSpPr>
        <p:spPr>
          <a:xfrm>
            <a:off x="1015458" y="1362525"/>
            <a:ext cx="10515600" cy="423242"/>
          </a:xfrm>
        </p:spPr>
        <p:txBody>
          <a:bodyPr vert="horz" wrap="square" lIns="0" tIns="0" rIns="0" bIns="0" rtlCol="0" anchor="t">
            <a:spAutoFit/>
          </a:bodyPr>
          <a:lstStyle/>
          <a:p>
            <a:r>
              <a:rPr lang="nb-NO" sz="2750" dirty="0"/>
              <a:t>Lagre kort </a:t>
            </a:r>
            <a:endParaRPr lang="nb-NO" dirty="0"/>
          </a:p>
        </p:txBody>
      </p:sp>
      <p:pic>
        <p:nvPicPr>
          <p:cNvPr id="8" name="Bilde 7">
            <a:extLst>
              <a:ext uri="{FF2B5EF4-FFF2-40B4-BE49-F238E27FC236}">
                <a16:creationId xmlns:a16="http://schemas.microsoft.com/office/drawing/2014/main" id="{20389154-8DEC-4054-B42E-78F65A161D07}"/>
              </a:ext>
            </a:extLst>
          </p:cNvPr>
          <p:cNvPicPr>
            <a:picLocks noChangeAspect="1"/>
          </p:cNvPicPr>
          <p:nvPr/>
        </p:nvPicPr>
        <p:blipFill>
          <a:blip r:embed="rId2"/>
          <a:stretch>
            <a:fillRect/>
          </a:stretch>
        </p:blipFill>
        <p:spPr>
          <a:xfrm>
            <a:off x="8733692" y="920299"/>
            <a:ext cx="2581315" cy="5219273"/>
          </a:xfrm>
          <a:prstGeom prst="rect">
            <a:avLst/>
          </a:prstGeom>
        </p:spPr>
      </p:pic>
      <p:cxnSp>
        <p:nvCxnSpPr>
          <p:cNvPr id="11" name="Rett pilkobling 10">
            <a:extLst>
              <a:ext uri="{FF2B5EF4-FFF2-40B4-BE49-F238E27FC236}">
                <a16:creationId xmlns:a16="http://schemas.microsoft.com/office/drawing/2014/main" id="{2CD71C0C-F8BD-43F9-9DEA-31DCA1340ED7}"/>
              </a:ext>
            </a:extLst>
          </p:cNvPr>
          <p:cNvCxnSpPr>
            <a:cxnSpLocks/>
          </p:cNvCxnSpPr>
          <p:nvPr/>
        </p:nvCxnSpPr>
        <p:spPr>
          <a:xfrm>
            <a:off x="10175403" y="3895048"/>
            <a:ext cx="1355655" cy="0"/>
          </a:xfrm>
          <a:prstGeom prst="straightConnector1">
            <a:avLst/>
          </a:prstGeom>
          <a:ln w="41275">
            <a:solidFill>
              <a:srgbClr val="EE756A"/>
            </a:solidFill>
            <a:tailEnd type="triangle"/>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a16="http://schemas.microsoft.com/office/drawing/2014/main" id="{D9091289-54B8-4D07-B25C-E443E3BF73BB}"/>
              </a:ext>
            </a:extLst>
          </p:cNvPr>
          <p:cNvSpPr/>
          <p:nvPr/>
        </p:nvSpPr>
        <p:spPr>
          <a:xfrm>
            <a:off x="8979080" y="1713191"/>
            <a:ext cx="421594" cy="350625"/>
          </a:xfrm>
          <a:prstGeom prst="ellipse">
            <a:avLst/>
          </a:prstGeom>
          <a:noFill/>
          <a:ln w="19050">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3934766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53B79B3-B17A-43FD-B182-B0C6B53E09CC}"/>
              </a:ext>
            </a:extLst>
          </p:cNvPr>
          <p:cNvSpPr>
            <a:spLocks noGrp="1"/>
          </p:cNvSpPr>
          <p:nvPr>
            <p:ph type="title"/>
          </p:nvPr>
        </p:nvSpPr>
        <p:spPr/>
        <p:txBody>
          <a:bodyPr/>
          <a:lstStyle/>
          <a:p>
            <a:r>
              <a:rPr lang="nb-NO" b="1" dirty="0"/>
              <a:t>Hvordan observere forts. </a:t>
            </a:r>
          </a:p>
        </p:txBody>
      </p:sp>
      <p:sp>
        <p:nvSpPr>
          <p:cNvPr id="3" name="Plassholder for tekst 2">
            <a:extLst>
              <a:ext uri="{FF2B5EF4-FFF2-40B4-BE49-F238E27FC236}">
                <a16:creationId xmlns:a16="http://schemas.microsoft.com/office/drawing/2014/main" id="{D4DF76EE-A524-4AEC-B20B-29EA6DE657A5}"/>
              </a:ext>
            </a:extLst>
          </p:cNvPr>
          <p:cNvSpPr>
            <a:spLocks noGrp="1"/>
          </p:cNvSpPr>
          <p:nvPr>
            <p:ph type="body" sz="quarter" idx="11"/>
          </p:nvPr>
        </p:nvSpPr>
        <p:spPr/>
        <p:txBody>
          <a:bodyPr/>
          <a:lstStyle/>
          <a:p>
            <a:r>
              <a:rPr lang="nb-NO" dirty="0"/>
              <a:t>Bytte fra en observasjonskategori til en annen </a:t>
            </a:r>
          </a:p>
        </p:txBody>
      </p:sp>
      <p:sp>
        <p:nvSpPr>
          <p:cNvPr id="4" name="Plassholder for tekst 3">
            <a:extLst>
              <a:ext uri="{FF2B5EF4-FFF2-40B4-BE49-F238E27FC236}">
                <a16:creationId xmlns:a16="http://schemas.microsoft.com/office/drawing/2014/main" id="{F04E1EDC-5533-46CE-8686-F43705A1F774}"/>
              </a:ext>
            </a:extLst>
          </p:cNvPr>
          <p:cNvSpPr>
            <a:spLocks noGrp="1"/>
          </p:cNvSpPr>
          <p:nvPr>
            <p:ph type="body" sz="quarter" idx="13"/>
          </p:nvPr>
        </p:nvSpPr>
        <p:spPr>
          <a:xfrm>
            <a:off x="1015459" y="2177396"/>
            <a:ext cx="5766119" cy="2420483"/>
          </a:xfrm>
        </p:spPr>
        <p:txBody>
          <a:bodyPr>
            <a:normAutofit/>
          </a:bodyPr>
          <a:lstStyle/>
          <a:p>
            <a:pPr>
              <a:buFont typeface="Arial" panose="020B0604020202020204" pitchFamily="34" charset="0"/>
              <a:buChar char="•"/>
            </a:pPr>
            <a:r>
              <a:rPr lang="nb-NO" sz="2400" dirty="0"/>
              <a:t>Man kan endre kategori under en sesjon ved å gå inn på «Til beskyttelsesutstyr»</a:t>
            </a:r>
          </a:p>
          <a:p>
            <a:pPr>
              <a:buFont typeface="Arial" panose="020B0604020202020204" pitchFamily="34" charset="0"/>
              <a:buChar char="•"/>
            </a:pPr>
            <a:r>
              <a:rPr lang="nb-NO" sz="2400" dirty="0"/>
              <a:t>Man kan så bytte kategori før neste observasjon, uten at sesjonen avbrytes.</a:t>
            </a:r>
          </a:p>
        </p:txBody>
      </p:sp>
      <p:pic>
        <p:nvPicPr>
          <p:cNvPr id="6" name="Bilde 5">
            <a:extLst>
              <a:ext uri="{FF2B5EF4-FFF2-40B4-BE49-F238E27FC236}">
                <a16:creationId xmlns:a16="http://schemas.microsoft.com/office/drawing/2014/main" id="{17D5969C-32FD-4D00-A132-3A6C8B17FF90}"/>
              </a:ext>
            </a:extLst>
          </p:cNvPr>
          <p:cNvPicPr>
            <a:picLocks noChangeAspect="1"/>
          </p:cNvPicPr>
          <p:nvPr/>
        </p:nvPicPr>
        <p:blipFill>
          <a:blip r:embed="rId2"/>
          <a:stretch>
            <a:fillRect/>
          </a:stretch>
        </p:blipFill>
        <p:spPr>
          <a:xfrm>
            <a:off x="7057330" y="1911706"/>
            <a:ext cx="2227143" cy="4616355"/>
          </a:xfrm>
          <a:prstGeom prst="rect">
            <a:avLst/>
          </a:prstGeom>
        </p:spPr>
      </p:pic>
      <p:pic>
        <p:nvPicPr>
          <p:cNvPr id="8" name="Bilde 7">
            <a:extLst>
              <a:ext uri="{FF2B5EF4-FFF2-40B4-BE49-F238E27FC236}">
                <a16:creationId xmlns:a16="http://schemas.microsoft.com/office/drawing/2014/main" id="{A416BC1A-75F9-4724-8EC4-69BE24C6F329}"/>
              </a:ext>
            </a:extLst>
          </p:cNvPr>
          <p:cNvPicPr>
            <a:picLocks noChangeAspect="1"/>
          </p:cNvPicPr>
          <p:nvPr/>
        </p:nvPicPr>
        <p:blipFill>
          <a:blip r:embed="rId3"/>
          <a:stretch>
            <a:fillRect/>
          </a:stretch>
        </p:blipFill>
        <p:spPr>
          <a:xfrm>
            <a:off x="9478583" y="1855162"/>
            <a:ext cx="2246586" cy="4672899"/>
          </a:xfrm>
          <a:prstGeom prst="rect">
            <a:avLst/>
          </a:prstGeom>
        </p:spPr>
      </p:pic>
      <p:sp>
        <p:nvSpPr>
          <p:cNvPr id="9" name="Ellipse 8">
            <a:extLst>
              <a:ext uri="{FF2B5EF4-FFF2-40B4-BE49-F238E27FC236}">
                <a16:creationId xmlns:a16="http://schemas.microsoft.com/office/drawing/2014/main" id="{114B9A1A-F372-4676-83C9-BAFD26F15B00}"/>
              </a:ext>
            </a:extLst>
          </p:cNvPr>
          <p:cNvSpPr/>
          <p:nvPr/>
        </p:nvSpPr>
        <p:spPr>
          <a:xfrm>
            <a:off x="6975688" y="2790351"/>
            <a:ext cx="2007909" cy="461913"/>
          </a:xfrm>
          <a:prstGeom prst="ellipse">
            <a:avLst/>
          </a:prstGeom>
          <a:noFill/>
          <a:ln w="22225">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761202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3721328-4DAC-4C30-A1AD-161DF68FE887}"/>
              </a:ext>
            </a:extLst>
          </p:cNvPr>
          <p:cNvSpPr>
            <a:spLocks noGrp="1"/>
          </p:cNvSpPr>
          <p:nvPr>
            <p:ph type="title"/>
          </p:nvPr>
        </p:nvSpPr>
        <p:spPr/>
        <p:txBody>
          <a:bodyPr/>
          <a:lstStyle/>
          <a:p>
            <a:r>
              <a:rPr lang="nb-NO" b="1" dirty="0"/>
              <a:t>Hvordan observere forts.</a:t>
            </a:r>
          </a:p>
        </p:txBody>
      </p:sp>
      <p:sp>
        <p:nvSpPr>
          <p:cNvPr id="3" name="Plassholder for innhold 2">
            <a:extLst>
              <a:ext uri="{FF2B5EF4-FFF2-40B4-BE49-F238E27FC236}">
                <a16:creationId xmlns:a16="http://schemas.microsoft.com/office/drawing/2014/main" id="{C3760A51-C952-4BEC-B3D3-51EC91E8AE53}"/>
              </a:ext>
            </a:extLst>
          </p:cNvPr>
          <p:cNvSpPr>
            <a:spLocks noGrp="1"/>
          </p:cNvSpPr>
          <p:nvPr>
            <p:ph type="body" sz="quarter" idx="11"/>
          </p:nvPr>
        </p:nvSpPr>
        <p:spPr/>
        <p:txBody>
          <a:bodyPr/>
          <a:lstStyle/>
          <a:p>
            <a:r>
              <a:rPr lang="nb-NO" dirty="0"/>
              <a:t>Slette kort eller legge til nytt kort</a:t>
            </a:r>
          </a:p>
        </p:txBody>
      </p:sp>
      <p:sp>
        <p:nvSpPr>
          <p:cNvPr id="4" name="Plassholder for tekst 3">
            <a:extLst>
              <a:ext uri="{FF2B5EF4-FFF2-40B4-BE49-F238E27FC236}">
                <a16:creationId xmlns:a16="http://schemas.microsoft.com/office/drawing/2014/main" id="{F696603D-5C44-4321-B166-62DCFAB88EB0}"/>
              </a:ext>
            </a:extLst>
          </p:cNvPr>
          <p:cNvSpPr>
            <a:spLocks noGrp="1"/>
          </p:cNvSpPr>
          <p:nvPr>
            <p:ph type="body" sz="quarter" idx="13"/>
          </p:nvPr>
        </p:nvSpPr>
        <p:spPr>
          <a:xfrm>
            <a:off x="1015459" y="2177396"/>
            <a:ext cx="7947566" cy="3641147"/>
          </a:xfrm>
        </p:spPr>
        <p:txBody>
          <a:bodyPr>
            <a:normAutofit/>
          </a:bodyPr>
          <a:lstStyle/>
          <a:p>
            <a:pPr>
              <a:buFont typeface="Arial" panose="020B0604020202020204" pitchFamily="34" charset="0"/>
              <a:buChar char="•"/>
            </a:pPr>
            <a:r>
              <a:rPr lang="nb-NO" sz="2400" dirty="0"/>
              <a:t>Dersom du har oppe flere kort enn du ønsker kan du enkelt slette et kort ved å dra det til venstre. NB! Innholdet på kortet forsvinner når det slettes, slik at det er viktig å lagre siste observasjon på kortet før kortet slettes. </a:t>
            </a:r>
          </a:p>
          <a:p>
            <a:pPr>
              <a:buFont typeface="Arial" panose="020B0604020202020204" pitchFamily="34" charset="0"/>
              <a:buChar char="•"/>
            </a:pPr>
            <a:r>
              <a:rPr lang="nb-NO" sz="2400" dirty="0"/>
              <a:t>Ønsker man flere kort oppe kan man legge til et nytt kort ved å trykke på «Nytt kort». Man får da spørsmål om hvilken profesjon kortet skal ha før det legger seg øverst, over de andre kortene man ha oppe på skjermen. </a:t>
            </a:r>
          </a:p>
        </p:txBody>
      </p:sp>
      <p:pic>
        <p:nvPicPr>
          <p:cNvPr id="6" name="Bilde 5">
            <a:extLst>
              <a:ext uri="{FF2B5EF4-FFF2-40B4-BE49-F238E27FC236}">
                <a16:creationId xmlns:a16="http://schemas.microsoft.com/office/drawing/2014/main" id="{DBB1363B-7966-48EB-8F88-7C2CA151797B}"/>
              </a:ext>
            </a:extLst>
          </p:cNvPr>
          <p:cNvPicPr>
            <a:picLocks noChangeAspect="1"/>
          </p:cNvPicPr>
          <p:nvPr/>
        </p:nvPicPr>
        <p:blipFill>
          <a:blip r:embed="rId2"/>
          <a:stretch>
            <a:fillRect/>
          </a:stretch>
        </p:blipFill>
        <p:spPr>
          <a:xfrm>
            <a:off x="9438115" y="1229710"/>
            <a:ext cx="2515760" cy="5111640"/>
          </a:xfrm>
          <a:prstGeom prst="rect">
            <a:avLst/>
          </a:prstGeom>
        </p:spPr>
      </p:pic>
      <p:cxnSp>
        <p:nvCxnSpPr>
          <p:cNvPr id="8" name="Rett pilkobling 7">
            <a:extLst>
              <a:ext uri="{FF2B5EF4-FFF2-40B4-BE49-F238E27FC236}">
                <a16:creationId xmlns:a16="http://schemas.microsoft.com/office/drawing/2014/main" id="{43EB7CE2-5489-4D42-A0E0-4235AE9FA521}"/>
              </a:ext>
            </a:extLst>
          </p:cNvPr>
          <p:cNvCxnSpPr>
            <a:cxnSpLocks/>
          </p:cNvCxnSpPr>
          <p:nvPr/>
        </p:nvCxnSpPr>
        <p:spPr>
          <a:xfrm flipH="1">
            <a:off x="8763896" y="4780519"/>
            <a:ext cx="1510051" cy="0"/>
          </a:xfrm>
          <a:prstGeom prst="straightConnector1">
            <a:avLst/>
          </a:prstGeom>
          <a:ln w="41275">
            <a:solidFill>
              <a:srgbClr val="EE756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8176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e 12">
            <a:extLst>
              <a:ext uri="{FF2B5EF4-FFF2-40B4-BE49-F238E27FC236}">
                <a16:creationId xmlns:a16="http://schemas.microsoft.com/office/drawing/2014/main" id="{392831A1-EF90-42C2-8AFE-591D7F25F71B}"/>
              </a:ext>
            </a:extLst>
          </p:cNvPr>
          <p:cNvPicPr>
            <a:picLocks noChangeAspect="1"/>
          </p:cNvPicPr>
          <p:nvPr/>
        </p:nvPicPr>
        <p:blipFill>
          <a:blip r:embed="rId2"/>
          <a:stretch>
            <a:fillRect/>
          </a:stretch>
        </p:blipFill>
        <p:spPr>
          <a:xfrm>
            <a:off x="10056619" y="2220663"/>
            <a:ext cx="1629808" cy="3252258"/>
          </a:xfrm>
          <a:prstGeom prst="rect">
            <a:avLst/>
          </a:prstGeom>
        </p:spPr>
      </p:pic>
      <p:pic>
        <p:nvPicPr>
          <p:cNvPr id="10" name="Bilde 9">
            <a:extLst>
              <a:ext uri="{FF2B5EF4-FFF2-40B4-BE49-F238E27FC236}">
                <a16:creationId xmlns:a16="http://schemas.microsoft.com/office/drawing/2014/main" id="{588B15C0-C789-4D61-BEB8-AFC980C9FAB1}"/>
              </a:ext>
            </a:extLst>
          </p:cNvPr>
          <p:cNvPicPr>
            <a:picLocks noChangeAspect="1"/>
          </p:cNvPicPr>
          <p:nvPr/>
        </p:nvPicPr>
        <p:blipFill>
          <a:blip r:embed="rId3"/>
          <a:stretch>
            <a:fillRect/>
          </a:stretch>
        </p:blipFill>
        <p:spPr>
          <a:xfrm>
            <a:off x="8442117" y="2221579"/>
            <a:ext cx="1586565" cy="3251342"/>
          </a:xfrm>
          <a:prstGeom prst="rect">
            <a:avLst/>
          </a:prstGeom>
        </p:spPr>
      </p:pic>
      <p:pic>
        <p:nvPicPr>
          <p:cNvPr id="7" name="Bilde 6">
            <a:extLst>
              <a:ext uri="{FF2B5EF4-FFF2-40B4-BE49-F238E27FC236}">
                <a16:creationId xmlns:a16="http://schemas.microsoft.com/office/drawing/2014/main" id="{56956A17-9D39-4EF3-87D9-68DFBCBAC0A4}"/>
              </a:ext>
            </a:extLst>
          </p:cNvPr>
          <p:cNvPicPr>
            <a:picLocks noChangeAspect="1"/>
          </p:cNvPicPr>
          <p:nvPr/>
        </p:nvPicPr>
        <p:blipFill>
          <a:blip r:embed="rId4"/>
          <a:stretch>
            <a:fillRect/>
          </a:stretch>
        </p:blipFill>
        <p:spPr>
          <a:xfrm>
            <a:off x="6830473" y="2221580"/>
            <a:ext cx="1583707" cy="3251341"/>
          </a:xfrm>
          <a:prstGeom prst="rect">
            <a:avLst/>
          </a:prstGeom>
        </p:spPr>
      </p:pic>
      <p:pic>
        <p:nvPicPr>
          <p:cNvPr id="3" name="Bilde 2">
            <a:extLst>
              <a:ext uri="{FF2B5EF4-FFF2-40B4-BE49-F238E27FC236}">
                <a16:creationId xmlns:a16="http://schemas.microsoft.com/office/drawing/2014/main" id="{5A9396CD-44FA-4E19-A021-DDACE89E4D60}"/>
              </a:ext>
            </a:extLst>
          </p:cNvPr>
          <p:cNvPicPr>
            <a:picLocks noChangeAspect="1"/>
          </p:cNvPicPr>
          <p:nvPr/>
        </p:nvPicPr>
        <p:blipFill>
          <a:blip r:embed="rId5"/>
          <a:stretch>
            <a:fillRect/>
          </a:stretch>
        </p:blipFill>
        <p:spPr>
          <a:xfrm>
            <a:off x="5185513" y="2238362"/>
            <a:ext cx="1583707" cy="3238150"/>
          </a:xfrm>
          <a:prstGeom prst="rect">
            <a:avLst/>
          </a:prstGeom>
        </p:spPr>
      </p:pic>
      <p:sp>
        <p:nvSpPr>
          <p:cNvPr id="2" name="Tittel 1">
            <a:extLst>
              <a:ext uri="{FF2B5EF4-FFF2-40B4-BE49-F238E27FC236}">
                <a16:creationId xmlns:a16="http://schemas.microsoft.com/office/drawing/2014/main" id="{460295D5-AC71-0782-E5BF-AE92AD496B25}"/>
              </a:ext>
            </a:extLst>
          </p:cNvPr>
          <p:cNvSpPr>
            <a:spLocks noGrp="1"/>
          </p:cNvSpPr>
          <p:nvPr>
            <p:ph type="title"/>
          </p:nvPr>
        </p:nvSpPr>
        <p:spPr>
          <a:xfrm>
            <a:off x="866631" y="486256"/>
            <a:ext cx="10741818" cy="1107996"/>
          </a:xfrm>
        </p:spPr>
        <p:txBody>
          <a:bodyPr/>
          <a:lstStyle/>
          <a:p>
            <a:r>
              <a:rPr lang="nb-NO" sz="4000" b="1" dirty="0">
                <a:cs typeface="Calibri"/>
              </a:rPr>
              <a:t>Se og redigere observasjoner under en pågående sesjon</a:t>
            </a:r>
          </a:p>
        </p:txBody>
      </p:sp>
      <p:sp>
        <p:nvSpPr>
          <p:cNvPr id="4" name="Plassholder for tekst 3">
            <a:extLst>
              <a:ext uri="{FF2B5EF4-FFF2-40B4-BE49-F238E27FC236}">
                <a16:creationId xmlns:a16="http://schemas.microsoft.com/office/drawing/2014/main" id="{03B8649B-74F7-55A9-BF5A-460914336940}"/>
              </a:ext>
            </a:extLst>
          </p:cNvPr>
          <p:cNvSpPr>
            <a:spLocks noGrp="1"/>
          </p:cNvSpPr>
          <p:nvPr>
            <p:ph type="body" sz="quarter" idx="13"/>
          </p:nvPr>
        </p:nvSpPr>
        <p:spPr>
          <a:xfrm>
            <a:off x="866632" y="1879473"/>
            <a:ext cx="4162568" cy="4721352"/>
          </a:xfrm>
        </p:spPr>
        <p:txBody>
          <a:bodyPr vert="horz" lIns="0" tIns="0" rIns="0" bIns="0" rtlCol="0" anchor="t">
            <a:normAutofit fontScale="92500"/>
          </a:bodyPr>
          <a:lstStyle/>
          <a:p>
            <a:pPr marL="0" indent="0">
              <a:buNone/>
            </a:pPr>
            <a:r>
              <a:rPr lang="nb-NO" sz="2000" dirty="0">
                <a:cs typeface="Calibri"/>
              </a:rPr>
              <a:t>Det er mulig å se på og redigere observasjoner (kort) som er lagret under en sesjon uten å avslutte sesjonen:</a:t>
            </a:r>
          </a:p>
          <a:p>
            <a:pPr marL="342900" indent="-342900">
              <a:buFont typeface="Arial"/>
              <a:buChar char="•"/>
            </a:pPr>
            <a:endParaRPr lang="nb-NO" sz="2000" dirty="0">
              <a:cs typeface="Calibri"/>
            </a:endParaRPr>
          </a:p>
          <a:p>
            <a:pPr>
              <a:buFont typeface="Arial" panose="020B0604020202020204" pitchFamily="34" charset="0"/>
              <a:buChar char="•"/>
            </a:pPr>
            <a:r>
              <a:rPr lang="nb-NO" sz="2000" dirty="0">
                <a:cs typeface="Calibri"/>
              </a:rPr>
              <a:t>Gå inn på </a:t>
            </a:r>
            <a:r>
              <a:rPr lang="nb-NO" sz="2000" dirty="0" err="1">
                <a:cs typeface="Calibri" panose="020F0502020204030204"/>
              </a:rPr>
              <a:t>tellelisten</a:t>
            </a:r>
            <a:r>
              <a:rPr lang="nb-NO" sz="2000" dirty="0">
                <a:cs typeface="Calibri" panose="020F0502020204030204"/>
              </a:rPr>
              <a:t> oppe i venstre hjørne.</a:t>
            </a:r>
          </a:p>
          <a:p>
            <a:pPr>
              <a:buFont typeface="Arial" panose="020B0604020202020204" pitchFamily="34" charset="0"/>
              <a:buChar char="•"/>
            </a:pPr>
            <a:r>
              <a:rPr lang="nb-NO" sz="2000" dirty="0">
                <a:cs typeface="Calibri" panose="020F0502020204030204"/>
              </a:rPr>
              <a:t>Åpne og redigere observasjonene (kortene) du ønsker å redigere ved å trykke på kortet og deretter «Rediger».</a:t>
            </a:r>
          </a:p>
          <a:p>
            <a:pPr>
              <a:buFont typeface="Arial" panose="020B0604020202020204" pitchFamily="34" charset="0"/>
              <a:buChar char="•"/>
            </a:pPr>
            <a:r>
              <a:rPr lang="nb-NO" sz="2000" dirty="0">
                <a:cs typeface="Calibri" panose="020F0502020204030204"/>
              </a:rPr>
              <a:t>Gjør endringer og trykk «Lagre».</a:t>
            </a:r>
          </a:p>
          <a:p>
            <a:pPr>
              <a:buFont typeface="Arial" panose="020B0604020202020204" pitchFamily="34" charset="0"/>
              <a:buChar char="•"/>
            </a:pPr>
            <a:r>
              <a:rPr lang="nb-NO" sz="2000" dirty="0">
                <a:cs typeface="Calibri" panose="020F0502020204030204"/>
              </a:rPr>
              <a:t>Gå tilbake for videre observasjon ved å trykke «Tilbake til observasjon»</a:t>
            </a:r>
          </a:p>
          <a:p>
            <a:pPr>
              <a:buFont typeface="Arial" panose="020B0604020202020204" pitchFamily="34" charset="0"/>
              <a:buChar char="•"/>
            </a:pPr>
            <a:endParaRPr lang="nb-NO" sz="2000" dirty="0">
              <a:cs typeface="Calibri" panose="020F0502020204030204"/>
            </a:endParaRPr>
          </a:p>
          <a:p>
            <a:pPr marL="269875" indent="-269875"/>
            <a:endParaRPr lang="nb-NO" sz="2000" dirty="0">
              <a:cs typeface="Calibri" panose="020F0502020204030204"/>
            </a:endParaRPr>
          </a:p>
        </p:txBody>
      </p:sp>
      <p:sp>
        <p:nvSpPr>
          <p:cNvPr id="14" name="Ellipse 13">
            <a:extLst>
              <a:ext uri="{FF2B5EF4-FFF2-40B4-BE49-F238E27FC236}">
                <a16:creationId xmlns:a16="http://schemas.microsoft.com/office/drawing/2014/main" id="{50BF36AE-59DD-C335-7C32-C8906EB6F477}"/>
              </a:ext>
            </a:extLst>
          </p:cNvPr>
          <p:cNvSpPr/>
          <p:nvPr/>
        </p:nvSpPr>
        <p:spPr>
          <a:xfrm>
            <a:off x="5172258" y="2448628"/>
            <a:ext cx="601266" cy="547688"/>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Ellipse 15">
            <a:extLst>
              <a:ext uri="{FF2B5EF4-FFF2-40B4-BE49-F238E27FC236}">
                <a16:creationId xmlns:a16="http://schemas.microsoft.com/office/drawing/2014/main" id="{D44F464B-49C7-4B23-BE46-AB018005557E}"/>
              </a:ext>
            </a:extLst>
          </p:cNvPr>
          <p:cNvSpPr/>
          <p:nvPr/>
        </p:nvSpPr>
        <p:spPr>
          <a:xfrm>
            <a:off x="6711463" y="3583593"/>
            <a:ext cx="1730654" cy="547688"/>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Ellipse 16">
            <a:extLst>
              <a:ext uri="{FF2B5EF4-FFF2-40B4-BE49-F238E27FC236}">
                <a16:creationId xmlns:a16="http://schemas.microsoft.com/office/drawing/2014/main" id="{1F2D9E65-F3C5-453E-A24B-304E4B86B8C1}"/>
              </a:ext>
            </a:extLst>
          </p:cNvPr>
          <p:cNvSpPr/>
          <p:nvPr/>
        </p:nvSpPr>
        <p:spPr>
          <a:xfrm>
            <a:off x="8470054" y="3915156"/>
            <a:ext cx="601266" cy="547688"/>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Ellipse 17">
            <a:extLst>
              <a:ext uri="{FF2B5EF4-FFF2-40B4-BE49-F238E27FC236}">
                <a16:creationId xmlns:a16="http://schemas.microsoft.com/office/drawing/2014/main" id="{EA7EED23-B1A6-4C64-A245-AF999E3BECAA}"/>
              </a:ext>
            </a:extLst>
          </p:cNvPr>
          <p:cNvSpPr/>
          <p:nvPr/>
        </p:nvSpPr>
        <p:spPr>
          <a:xfrm>
            <a:off x="10170729" y="3986551"/>
            <a:ext cx="601266" cy="507196"/>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Ellipse 20">
            <a:extLst>
              <a:ext uri="{FF2B5EF4-FFF2-40B4-BE49-F238E27FC236}">
                <a16:creationId xmlns:a16="http://schemas.microsoft.com/office/drawing/2014/main" id="{1E60E7B9-C889-4C8E-9FDA-A580B4D3D4BB}"/>
              </a:ext>
            </a:extLst>
          </p:cNvPr>
          <p:cNvSpPr/>
          <p:nvPr/>
        </p:nvSpPr>
        <p:spPr>
          <a:xfrm>
            <a:off x="10215453" y="2670254"/>
            <a:ext cx="923924" cy="547688"/>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858262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BB0CDA-F4C6-4937-91EB-83CE38A67588}"/>
              </a:ext>
            </a:extLst>
          </p:cNvPr>
          <p:cNvSpPr>
            <a:spLocks noGrp="1"/>
          </p:cNvSpPr>
          <p:nvPr>
            <p:ph type="title"/>
          </p:nvPr>
        </p:nvSpPr>
        <p:spPr/>
        <p:txBody>
          <a:bodyPr/>
          <a:lstStyle/>
          <a:p>
            <a:r>
              <a:rPr lang="nb-NO" b="1" dirty="0"/>
              <a:t>Hvordan avslutte en sesjon</a:t>
            </a:r>
          </a:p>
        </p:txBody>
      </p:sp>
      <p:sp>
        <p:nvSpPr>
          <p:cNvPr id="3" name="Plassholder for tekst 2">
            <a:extLst>
              <a:ext uri="{FF2B5EF4-FFF2-40B4-BE49-F238E27FC236}">
                <a16:creationId xmlns:a16="http://schemas.microsoft.com/office/drawing/2014/main" id="{C23F6A31-EA36-4E1F-9EBB-1086E3183BC5}"/>
              </a:ext>
            </a:extLst>
          </p:cNvPr>
          <p:cNvSpPr>
            <a:spLocks noGrp="1"/>
          </p:cNvSpPr>
          <p:nvPr>
            <p:ph type="body" sz="quarter" idx="11"/>
          </p:nvPr>
        </p:nvSpPr>
        <p:spPr/>
        <p:txBody>
          <a:bodyPr/>
          <a:lstStyle/>
          <a:p>
            <a:r>
              <a:rPr lang="nb-NO" dirty="0"/>
              <a:t>En sesjon kan avsluttes på to måter</a:t>
            </a:r>
          </a:p>
        </p:txBody>
      </p:sp>
      <p:sp>
        <p:nvSpPr>
          <p:cNvPr id="4" name="Plassholder for tekst 3">
            <a:extLst>
              <a:ext uri="{FF2B5EF4-FFF2-40B4-BE49-F238E27FC236}">
                <a16:creationId xmlns:a16="http://schemas.microsoft.com/office/drawing/2014/main" id="{39DDAE64-D06A-4432-9A4E-87192658D80C}"/>
              </a:ext>
            </a:extLst>
          </p:cNvPr>
          <p:cNvSpPr>
            <a:spLocks noGrp="1"/>
          </p:cNvSpPr>
          <p:nvPr>
            <p:ph type="body" sz="quarter" idx="13"/>
          </p:nvPr>
        </p:nvSpPr>
        <p:spPr>
          <a:xfrm>
            <a:off x="1015460" y="2177395"/>
            <a:ext cx="10300240" cy="3316903"/>
          </a:xfrm>
        </p:spPr>
        <p:txBody>
          <a:bodyPr>
            <a:normAutofit/>
          </a:bodyPr>
          <a:lstStyle/>
          <a:p>
            <a:pPr>
              <a:buFont typeface="Arial" panose="020B0604020202020204" pitchFamily="34" charset="0"/>
              <a:buChar char="•"/>
            </a:pPr>
            <a:r>
              <a:rPr lang="nb-NO" sz="2400" dirty="0"/>
              <a:t>Om observatøren trykker på hovedmenyen oppe i høyre hjørne og deretter velger å gå inn på en av punktene på hovedmenyen, avsluttes sesjonen automatisk og lagrer seg under «ikke sendte sesjoner» i hovedmenyen.</a:t>
            </a:r>
          </a:p>
          <a:p>
            <a:pPr>
              <a:buFont typeface="Arial" panose="020B0604020202020204" pitchFamily="34" charset="0"/>
              <a:buChar char="•"/>
            </a:pPr>
            <a:r>
              <a:rPr lang="nb-NO" sz="2400" dirty="0"/>
              <a:t>Om observatøren går inn på telleknappen opp i venstre hjørne og deretter </a:t>
            </a:r>
            <a:r>
              <a:rPr lang="nb-NO" sz="2400" dirty="0" err="1"/>
              <a:t>scroller</a:t>
            </a:r>
            <a:r>
              <a:rPr lang="nb-NO" sz="2400" dirty="0"/>
              <a:t> seg ned og velger «Send koordinator», avsluttes sesjonen og legger seg under «Sendte sesjoner» i hovedmenyen.</a:t>
            </a:r>
          </a:p>
          <a:p>
            <a:pPr marL="0" indent="0">
              <a:buNone/>
            </a:pPr>
            <a:endParaRPr lang="nb-NO" sz="2400" dirty="0"/>
          </a:p>
        </p:txBody>
      </p:sp>
    </p:spTree>
    <p:extLst>
      <p:ext uri="{BB962C8B-B14F-4D97-AF65-F5344CB8AC3E}">
        <p14:creationId xmlns:p14="http://schemas.microsoft.com/office/powerpoint/2010/main" val="3706153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6C807F-FE2A-5EC4-A676-26B00FB1BD22}"/>
              </a:ext>
            </a:extLst>
          </p:cNvPr>
          <p:cNvSpPr>
            <a:spLocks noGrp="1"/>
          </p:cNvSpPr>
          <p:nvPr>
            <p:ph type="title"/>
          </p:nvPr>
        </p:nvSpPr>
        <p:spPr>
          <a:xfrm>
            <a:off x="1015459" y="718428"/>
            <a:ext cx="10515600" cy="1288045"/>
          </a:xfrm>
        </p:spPr>
        <p:txBody>
          <a:bodyPr/>
          <a:lstStyle/>
          <a:p>
            <a:r>
              <a:rPr lang="nb-NO" sz="4650" b="1">
                <a:ea typeface="Calibri"/>
                <a:cs typeface="Calibri"/>
              </a:rPr>
              <a:t>Hvordan redigere observasjoner som er lagret</a:t>
            </a:r>
          </a:p>
        </p:txBody>
      </p:sp>
      <p:sp>
        <p:nvSpPr>
          <p:cNvPr id="4" name="Plassholder for tekst 3">
            <a:extLst>
              <a:ext uri="{FF2B5EF4-FFF2-40B4-BE49-F238E27FC236}">
                <a16:creationId xmlns:a16="http://schemas.microsoft.com/office/drawing/2014/main" id="{DC1DB20E-17A5-3030-D430-7D6CEE540832}"/>
              </a:ext>
            </a:extLst>
          </p:cNvPr>
          <p:cNvSpPr>
            <a:spLocks noGrp="1"/>
          </p:cNvSpPr>
          <p:nvPr>
            <p:ph type="body" sz="quarter" idx="13"/>
          </p:nvPr>
        </p:nvSpPr>
        <p:spPr>
          <a:xfrm>
            <a:off x="1015459" y="2177396"/>
            <a:ext cx="7795022" cy="3962176"/>
          </a:xfrm>
        </p:spPr>
        <p:txBody>
          <a:bodyPr vert="horz" lIns="0" tIns="0" rIns="0" bIns="0" rtlCol="0" anchor="t">
            <a:normAutofit/>
          </a:bodyPr>
          <a:lstStyle/>
          <a:p>
            <a:pPr>
              <a:buFont typeface="Arial" panose="020B0604020202020204" pitchFamily="34" charset="0"/>
              <a:buChar char="•"/>
            </a:pPr>
            <a:r>
              <a:rPr lang="nb-NO" sz="2400" dirty="0">
                <a:ea typeface="Calibri"/>
                <a:cs typeface="Calibri"/>
              </a:rPr>
              <a:t>Observatøren kan redigere lagrede data før de sendes koordinator. Dette gjøres ved å gå inn på "Ikke sendte sesjoner" på hovedmenyen og velge "Se detaljer" på aktuell sesjon.</a:t>
            </a:r>
            <a:endParaRPr lang="nb-NO" sz="2400" dirty="0"/>
          </a:p>
          <a:p>
            <a:pPr>
              <a:buFont typeface="Arial" panose="020B0604020202020204" pitchFamily="34" charset="0"/>
              <a:buChar char="•"/>
            </a:pPr>
            <a:r>
              <a:rPr lang="nb-NO" sz="2400" dirty="0">
                <a:ea typeface="Calibri"/>
                <a:cs typeface="Calibri"/>
              </a:rPr>
              <a:t>Her kan observatøren redigere enkeltobservasjoner, slette enkeltobservasjoner (kort) og slette hele sesjoner. </a:t>
            </a:r>
          </a:p>
          <a:p>
            <a:pPr>
              <a:buFont typeface="Arial" panose="020B0604020202020204" pitchFamily="34" charset="0"/>
              <a:buChar char="•"/>
            </a:pPr>
            <a:r>
              <a:rPr lang="nb-NO" sz="2400" dirty="0">
                <a:ea typeface="Calibri"/>
                <a:cs typeface="Calibri"/>
              </a:rPr>
              <a:t>Man velger aktuell sesjon og trykker deretter på observasjonen man ønsker å redigere.</a:t>
            </a:r>
          </a:p>
        </p:txBody>
      </p:sp>
      <p:pic>
        <p:nvPicPr>
          <p:cNvPr id="8" name="Bilde 7">
            <a:extLst>
              <a:ext uri="{FF2B5EF4-FFF2-40B4-BE49-F238E27FC236}">
                <a16:creationId xmlns:a16="http://schemas.microsoft.com/office/drawing/2014/main" id="{9D7188FA-2C22-4838-8F3A-5A6A28BEFCDE}"/>
              </a:ext>
            </a:extLst>
          </p:cNvPr>
          <p:cNvPicPr>
            <a:picLocks noChangeAspect="1"/>
          </p:cNvPicPr>
          <p:nvPr/>
        </p:nvPicPr>
        <p:blipFill>
          <a:blip r:embed="rId2"/>
          <a:stretch>
            <a:fillRect/>
          </a:stretch>
        </p:blipFill>
        <p:spPr>
          <a:xfrm>
            <a:off x="8941041" y="1582615"/>
            <a:ext cx="2343834" cy="4818183"/>
          </a:xfrm>
          <a:prstGeom prst="rect">
            <a:avLst/>
          </a:prstGeom>
        </p:spPr>
      </p:pic>
    </p:spTree>
    <p:extLst>
      <p:ext uri="{BB962C8B-B14F-4D97-AF65-F5344CB8AC3E}">
        <p14:creationId xmlns:p14="http://schemas.microsoft.com/office/powerpoint/2010/main" val="3713049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4BB41E6D-3DB3-46CE-BBA9-B6F83F1BC27F}"/>
              </a:ext>
            </a:extLst>
          </p:cNvPr>
          <p:cNvPicPr>
            <a:picLocks noChangeAspect="1"/>
          </p:cNvPicPr>
          <p:nvPr/>
        </p:nvPicPr>
        <p:blipFill>
          <a:blip r:embed="rId2"/>
          <a:stretch>
            <a:fillRect/>
          </a:stretch>
        </p:blipFill>
        <p:spPr>
          <a:xfrm>
            <a:off x="9424574" y="1595643"/>
            <a:ext cx="2464078" cy="5025121"/>
          </a:xfrm>
          <a:prstGeom prst="rect">
            <a:avLst/>
          </a:prstGeom>
        </p:spPr>
      </p:pic>
      <p:pic>
        <p:nvPicPr>
          <p:cNvPr id="8" name="Bilde 7">
            <a:extLst>
              <a:ext uri="{FF2B5EF4-FFF2-40B4-BE49-F238E27FC236}">
                <a16:creationId xmlns:a16="http://schemas.microsoft.com/office/drawing/2014/main" id="{0804D733-76C6-480D-8F7B-114756029538}"/>
              </a:ext>
            </a:extLst>
          </p:cNvPr>
          <p:cNvPicPr>
            <a:picLocks noChangeAspect="1"/>
          </p:cNvPicPr>
          <p:nvPr/>
        </p:nvPicPr>
        <p:blipFill>
          <a:blip r:embed="rId3"/>
          <a:stretch>
            <a:fillRect/>
          </a:stretch>
        </p:blipFill>
        <p:spPr>
          <a:xfrm>
            <a:off x="6966697" y="1595643"/>
            <a:ext cx="2457877" cy="5025121"/>
          </a:xfrm>
          <a:prstGeom prst="rect">
            <a:avLst/>
          </a:prstGeom>
        </p:spPr>
      </p:pic>
      <p:sp>
        <p:nvSpPr>
          <p:cNvPr id="2" name="Tittel 1">
            <a:extLst>
              <a:ext uri="{FF2B5EF4-FFF2-40B4-BE49-F238E27FC236}">
                <a16:creationId xmlns:a16="http://schemas.microsoft.com/office/drawing/2014/main" id="{B003721D-3A6F-1205-4377-FC9AE8FF7194}"/>
              </a:ext>
            </a:extLst>
          </p:cNvPr>
          <p:cNvSpPr>
            <a:spLocks noGrp="1"/>
          </p:cNvSpPr>
          <p:nvPr>
            <p:ph type="title"/>
          </p:nvPr>
        </p:nvSpPr>
        <p:spPr>
          <a:xfrm>
            <a:off x="1015459" y="718428"/>
            <a:ext cx="10515600" cy="1288045"/>
          </a:xfrm>
        </p:spPr>
        <p:txBody>
          <a:bodyPr/>
          <a:lstStyle/>
          <a:p>
            <a:r>
              <a:rPr lang="nb-NO" sz="4650" b="1">
                <a:ea typeface="Calibri"/>
                <a:cs typeface="Calibri"/>
              </a:rPr>
              <a:t>Hvordan dele data med koordinator (sende sesjon)</a:t>
            </a:r>
          </a:p>
        </p:txBody>
      </p:sp>
      <p:sp>
        <p:nvSpPr>
          <p:cNvPr id="4" name="Plassholder for tekst 3">
            <a:extLst>
              <a:ext uri="{FF2B5EF4-FFF2-40B4-BE49-F238E27FC236}">
                <a16:creationId xmlns:a16="http://schemas.microsoft.com/office/drawing/2014/main" id="{9D482573-CC02-C136-1E41-4F627D5A495E}"/>
              </a:ext>
            </a:extLst>
          </p:cNvPr>
          <p:cNvSpPr>
            <a:spLocks noGrp="1"/>
          </p:cNvSpPr>
          <p:nvPr>
            <p:ph type="body" sz="quarter" idx="13"/>
          </p:nvPr>
        </p:nvSpPr>
        <p:spPr>
          <a:xfrm>
            <a:off x="1015459" y="2177397"/>
            <a:ext cx="6020992" cy="3962176"/>
          </a:xfrm>
        </p:spPr>
        <p:txBody>
          <a:bodyPr vert="horz" lIns="0" tIns="0" rIns="0" bIns="0" rtlCol="0" anchor="t">
            <a:normAutofit/>
          </a:bodyPr>
          <a:lstStyle/>
          <a:p>
            <a:pPr marL="0" indent="0">
              <a:buNone/>
            </a:pPr>
            <a:r>
              <a:rPr lang="nb-NO" sz="2000" dirty="0">
                <a:ea typeface="Calibri"/>
                <a:cs typeface="Calibri"/>
              </a:rPr>
              <a:t>Når sesjonen er ferdig kan observatøren velge å sende sesjonen umiddelbart til koordinator, eller vente til senere. Observatøren kan sende på to måter:</a:t>
            </a:r>
            <a:endParaRPr lang="nb-NO" dirty="0"/>
          </a:p>
          <a:p>
            <a:pPr marL="269875" indent="-269875"/>
            <a:endParaRPr lang="nb-NO" sz="2000" dirty="0">
              <a:ea typeface="Calibri"/>
              <a:cs typeface="Calibri"/>
            </a:endParaRPr>
          </a:p>
          <a:p>
            <a:pPr marL="0" indent="0">
              <a:buNone/>
            </a:pPr>
            <a:r>
              <a:rPr lang="nb-NO" sz="2000" dirty="0">
                <a:ea typeface="Calibri"/>
                <a:cs typeface="Calibri"/>
              </a:rPr>
              <a:t>1. Under pågående observasjon kan observatør avslutte sesjonen ved å sende den til koordinator:</a:t>
            </a:r>
          </a:p>
          <a:p>
            <a:pPr>
              <a:buFont typeface="Arial" panose="020B0604020202020204" pitchFamily="34" charset="0"/>
              <a:buChar char="•"/>
            </a:pPr>
            <a:endParaRPr lang="nb-NO" sz="2000" dirty="0">
              <a:ea typeface="Calibri"/>
              <a:cs typeface="Calibri"/>
            </a:endParaRPr>
          </a:p>
          <a:p>
            <a:pPr>
              <a:buFont typeface="Arial" panose="020B0604020202020204" pitchFamily="34" charset="0"/>
              <a:buChar char="•"/>
            </a:pPr>
            <a:r>
              <a:rPr lang="nb-NO" sz="2000" dirty="0">
                <a:ea typeface="Calibri"/>
                <a:cs typeface="Calibri"/>
              </a:rPr>
              <a:t>Gå inn på </a:t>
            </a:r>
            <a:r>
              <a:rPr lang="nb-NO" sz="2000" dirty="0" err="1">
                <a:ea typeface="Calibri"/>
                <a:cs typeface="Calibri"/>
              </a:rPr>
              <a:t>tellelisten</a:t>
            </a:r>
            <a:r>
              <a:rPr lang="nb-NO" sz="2000" dirty="0">
                <a:ea typeface="Calibri"/>
                <a:cs typeface="Calibri"/>
              </a:rPr>
              <a:t> i venstre hjørne </a:t>
            </a:r>
            <a:endParaRPr lang="nb-NO" dirty="0"/>
          </a:p>
          <a:p>
            <a:pPr>
              <a:buFont typeface="Arial" panose="020B0604020202020204" pitchFamily="34" charset="0"/>
              <a:buChar char="•"/>
            </a:pPr>
            <a:r>
              <a:rPr lang="nb-NO" sz="2000" dirty="0" err="1">
                <a:ea typeface="Calibri"/>
                <a:cs typeface="Calibri"/>
              </a:rPr>
              <a:t>Scroll</a:t>
            </a:r>
            <a:r>
              <a:rPr lang="nb-NO" sz="2000" dirty="0">
                <a:ea typeface="Calibri"/>
                <a:cs typeface="Calibri"/>
              </a:rPr>
              <a:t> ned siden og velg "Send koordinator"</a:t>
            </a:r>
          </a:p>
          <a:p>
            <a:pPr marL="269875" indent="-269875"/>
            <a:endParaRPr lang="nb-NO" sz="2000" dirty="0">
              <a:ea typeface="Calibri"/>
              <a:cs typeface="Calibri"/>
            </a:endParaRPr>
          </a:p>
          <a:p>
            <a:pPr marL="269875" indent="-269875"/>
            <a:endParaRPr lang="nb-NO" sz="2000" dirty="0">
              <a:ea typeface="Calibri"/>
              <a:cs typeface="Calibri"/>
            </a:endParaRPr>
          </a:p>
          <a:p>
            <a:pPr marL="269875" indent="-269875"/>
            <a:endParaRPr lang="nb-NO" dirty="0">
              <a:ea typeface="Calibri"/>
              <a:cs typeface="Calibri"/>
            </a:endParaRPr>
          </a:p>
        </p:txBody>
      </p:sp>
      <p:sp>
        <p:nvSpPr>
          <p:cNvPr id="10" name="Ellipse 9">
            <a:extLst>
              <a:ext uri="{FF2B5EF4-FFF2-40B4-BE49-F238E27FC236}">
                <a16:creationId xmlns:a16="http://schemas.microsoft.com/office/drawing/2014/main" id="{485C5D49-0A54-05D8-1BB0-4BFB7B2324F9}"/>
              </a:ext>
            </a:extLst>
          </p:cNvPr>
          <p:cNvSpPr/>
          <p:nvPr/>
        </p:nvSpPr>
        <p:spPr>
          <a:xfrm>
            <a:off x="7156904" y="2177397"/>
            <a:ext cx="601266" cy="535782"/>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Ellipse 6">
            <a:extLst>
              <a:ext uri="{FF2B5EF4-FFF2-40B4-BE49-F238E27FC236}">
                <a16:creationId xmlns:a16="http://schemas.microsoft.com/office/drawing/2014/main" id="{FEDD9528-9F75-4532-B7DE-BF06581A02ED}"/>
              </a:ext>
            </a:extLst>
          </p:cNvPr>
          <p:cNvSpPr/>
          <p:nvPr/>
        </p:nvSpPr>
        <p:spPr>
          <a:xfrm>
            <a:off x="10691349" y="4851528"/>
            <a:ext cx="970383" cy="545397"/>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229197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6804806-9300-0872-C774-6FCF6BD21566}"/>
              </a:ext>
            </a:extLst>
          </p:cNvPr>
          <p:cNvSpPr>
            <a:spLocks noGrp="1"/>
          </p:cNvSpPr>
          <p:nvPr>
            <p:ph type="title"/>
          </p:nvPr>
        </p:nvSpPr>
        <p:spPr>
          <a:xfrm>
            <a:off x="946755" y="687199"/>
            <a:ext cx="10515600" cy="644097"/>
          </a:xfrm>
        </p:spPr>
        <p:txBody>
          <a:bodyPr/>
          <a:lstStyle/>
          <a:p>
            <a:r>
              <a:rPr lang="nb-NO" sz="4650" b="1" dirty="0">
                <a:cs typeface="Calibri"/>
              </a:rPr>
              <a:t>1. Innledning</a:t>
            </a:r>
            <a:endParaRPr lang="nb-NO" b="1" dirty="0"/>
          </a:p>
        </p:txBody>
      </p:sp>
      <p:sp>
        <p:nvSpPr>
          <p:cNvPr id="4" name="Plassholder for tekst 3">
            <a:extLst>
              <a:ext uri="{FF2B5EF4-FFF2-40B4-BE49-F238E27FC236}">
                <a16:creationId xmlns:a16="http://schemas.microsoft.com/office/drawing/2014/main" id="{0CADF815-E261-83FB-4475-BDE131D0E4C7}"/>
              </a:ext>
            </a:extLst>
          </p:cNvPr>
          <p:cNvSpPr>
            <a:spLocks noGrp="1"/>
          </p:cNvSpPr>
          <p:nvPr>
            <p:ph type="body" sz="quarter" idx="13"/>
          </p:nvPr>
        </p:nvSpPr>
        <p:spPr>
          <a:xfrm>
            <a:off x="862143" y="1745557"/>
            <a:ext cx="8609235" cy="4810691"/>
          </a:xfrm>
        </p:spPr>
        <p:txBody>
          <a:bodyPr vert="horz" lIns="0" tIns="0" rIns="0" bIns="0" rtlCol="0" anchor="t">
            <a:normAutofit/>
          </a:bodyPr>
          <a:lstStyle/>
          <a:p>
            <a:pPr>
              <a:buFont typeface="Arial" panose="020B0604020202020204" pitchFamily="34" charset="0"/>
              <a:buChar char="•"/>
            </a:pPr>
            <a:r>
              <a:rPr lang="nb-NO" sz="2200" dirty="0">
                <a:cs typeface="Calibri"/>
              </a:rPr>
              <a:t>I dette dokumentet gis en presentasjon av modulen «Beskyttelsesutstyr» i NOST -  Nasjonalt verktøy for observasjon av smitteforebyggende tiltak i helsetjenesten. </a:t>
            </a:r>
          </a:p>
          <a:p>
            <a:pPr>
              <a:buFont typeface="Arial" panose="020B0604020202020204" pitchFamily="34" charset="0"/>
              <a:buChar char="•"/>
            </a:pPr>
            <a:r>
              <a:rPr lang="nb-NO" sz="2200" b="1" dirty="0">
                <a:cs typeface="Calibri"/>
              </a:rPr>
              <a:t>I modulen observere man både om indikert beskyttelsesutstyr er benyttet, og om det er benyttet på rett måte.</a:t>
            </a:r>
          </a:p>
          <a:p>
            <a:pPr>
              <a:buFont typeface="Arial" panose="020B0604020202020204" pitchFamily="34" charset="0"/>
              <a:buChar char="•"/>
            </a:pPr>
            <a:r>
              <a:rPr lang="nb-NO" sz="2200" dirty="0">
                <a:cs typeface="Calibri"/>
              </a:rPr>
              <a:t>Les mer om løsningen, inkludert hvordan du oppretter bruker og logger deg på, i </a:t>
            </a:r>
            <a:r>
              <a:rPr lang="nb-NO" sz="2200" dirty="0">
                <a:cs typeface="Calibri"/>
                <a:hlinkClick r:id="rId3"/>
              </a:rPr>
              <a:t>håndboken for NOST</a:t>
            </a:r>
            <a:r>
              <a:rPr lang="nb-NO" sz="2200" dirty="0">
                <a:cs typeface="Calibri"/>
              </a:rPr>
              <a:t>.</a:t>
            </a:r>
          </a:p>
          <a:p>
            <a:pPr>
              <a:buFont typeface="Arial" panose="020B0604020202020204" pitchFamily="34" charset="0"/>
              <a:buChar char="•"/>
            </a:pPr>
            <a:endParaRPr lang="nb-NO" dirty="0">
              <a:cs typeface="Calibri"/>
            </a:endParaRPr>
          </a:p>
          <a:p>
            <a:pPr marL="269875" indent="-269875"/>
            <a:endParaRPr lang="nb-NO" sz="2400" dirty="0">
              <a:cs typeface="Calibri"/>
            </a:endParaRPr>
          </a:p>
          <a:p>
            <a:pPr marL="0" indent="0">
              <a:buNone/>
            </a:pPr>
            <a:endParaRPr lang="nb-NO" dirty="0">
              <a:cs typeface="Calibri"/>
            </a:endParaRPr>
          </a:p>
          <a:p>
            <a:pPr marL="269875" indent="-269875"/>
            <a:endParaRPr lang="nb-NO" dirty="0">
              <a:cs typeface="Calibri"/>
            </a:endParaRPr>
          </a:p>
        </p:txBody>
      </p:sp>
      <p:pic>
        <p:nvPicPr>
          <p:cNvPr id="3" name="Bilde 2">
            <a:extLst>
              <a:ext uri="{FF2B5EF4-FFF2-40B4-BE49-F238E27FC236}">
                <a16:creationId xmlns:a16="http://schemas.microsoft.com/office/drawing/2014/main" id="{B863B317-C5EB-CAB1-2077-3FC412CA1B3B}"/>
              </a:ext>
            </a:extLst>
          </p:cNvPr>
          <p:cNvPicPr>
            <a:picLocks noChangeAspect="1"/>
          </p:cNvPicPr>
          <p:nvPr/>
        </p:nvPicPr>
        <p:blipFill>
          <a:blip r:embed="rId4"/>
          <a:stretch>
            <a:fillRect/>
          </a:stretch>
        </p:blipFill>
        <p:spPr>
          <a:xfrm>
            <a:off x="9686741" y="2395248"/>
            <a:ext cx="2002411" cy="3990260"/>
          </a:xfrm>
          <a:prstGeom prst="rect">
            <a:avLst/>
          </a:prstGeom>
        </p:spPr>
      </p:pic>
    </p:spTree>
    <p:extLst>
      <p:ext uri="{BB962C8B-B14F-4D97-AF65-F5344CB8AC3E}">
        <p14:creationId xmlns:p14="http://schemas.microsoft.com/office/powerpoint/2010/main" val="3908385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607D4D93-5ED7-446D-8083-1685865FB8AD}"/>
              </a:ext>
            </a:extLst>
          </p:cNvPr>
          <p:cNvPicPr>
            <a:picLocks noChangeAspect="1"/>
          </p:cNvPicPr>
          <p:nvPr/>
        </p:nvPicPr>
        <p:blipFill>
          <a:blip r:embed="rId2"/>
          <a:stretch>
            <a:fillRect/>
          </a:stretch>
        </p:blipFill>
        <p:spPr>
          <a:xfrm>
            <a:off x="10119396" y="1539270"/>
            <a:ext cx="1702637" cy="3472706"/>
          </a:xfrm>
          <a:prstGeom prst="rect">
            <a:avLst/>
          </a:prstGeom>
        </p:spPr>
      </p:pic>
      <p:pic>
        <p:nvPicPr>
          <p:cNvPr id="6" name="Bilde 5">
            <a:extLst>
              <a:ext uri="{FF2B5EF4-FFF2-40B4-BE49-F238E27FC236}">
                <a16:creationId xmlns:a16="http://schemas.microsoft.com/office/drawing/2014/main" id="{8F353D8B-72A8-43F1-B30A-B27CE0F0D0C3}"/>
              </a:ext>
            </a:extLst>
          </p:cNvPr>
          <p:cNvPicPr>
            <a:picLocks noChangeAspect="1"/>
          </p:cNvPicPr>
          <p:nvPr/>
        </p:nvPicPr>
        <p:blipFill>
          <a:blip r:embed="rId3"/>
          <a:stretch>
            <a:fillRect/>
          </a:stretch>
        </p:blipFill>
        <p:spPr>
          <a:xfrm>
            <a:off x="8490070" y="1508521"/>
            <a:ext cx="1666899" cy="3472706"/>
          </a:xfrm>
          <a:prstGeom prst="rect">
            <a:avLst/>
          </a:prstGeom>
        </p:spPr>
      </p:pic>
      <p:sp>
        <p:nvSpPr>
          <p:cNvPr id="2" name="Tittel 1">
            <a:extLst>
              <a:ext uri="{FF2B5EF4-FFF2-40B4-BE49-F238E27FC236}">
                <a16:creationId xmlns:a16="http://schemas.microsoft.com/office/drawing/2014/main" id="{B003721D-3A6F-1205-4377-FC9AE8FF7194}"/>
              </a:ext>
            </a:extLst>
          </p:cNvPr>
          <p:cNvSpPr>
            <a:spLocks noGrp="1"/>
          </p:cNvSpPr>
          <p:nvPr>
            <p:ph type="title"/>
          </p:nvPr>
        </p:nvSpPr>
        <p:spPr>
          <a:xfrm>
            <a:off x="1015459" y="718428"/>
            <a:ext cx="10515600" cy="1288045"/>
          </a:xfrm>
        </p:spPr>
        <p:txBody>
          <a:bodyPr/>
          <a:lstStyle/>
          <a:p>
            <a:r>
              <a:rPr lang="nb-NO" sz="4650" b="1">
                <a:ea typeface="Calibri"/>
                <a:cs typeface="Calibri"/>
              </a:rPr>
              <a:t>Hvordan dele data med koordinator (sende sesjon) forts. </a:t>
            </a:r>
          </a:p>
        </p:txBody>
      </p:sp>
      <p:sp>
        <p:nvSpPr>
          <p:cNvPr id="4" name="Plassholder for tekst 3">
            <a:extLst>
              <a:ext uri="{FF2B5EF4-FFF2-40B4-BE49-F238E27FC236}">
                <a16:creationId xmlns:a16="http://schemas.microsoft.com/office/drawing/2014/main" id="{9D482573-CC02-C136-1E41-4F627D5A495E}"/>
              </a:ext>
            </a:extLst>
          </p:cNvPr>
          <p:cNvSpPr>
            <a:spLocks noGrp="1"/>
          </p:cNvSpPr>
          <p:nvPr>
            <p:ph type="body" sz="quarter" idx="13"/>
          </p:nvPr>
        </p:nvSpPr>
        <p:spPr>
          <a:xfrm>
            <a:off x="1015459" y="2177396"/>
            <a:ext cx="5809547" cy="4572196"/>
          </a:xfrm>
        </p:spPr>
        <p:txBody>
          <a:bodyPr vert="horz" lIns="0" tIns="0" rIns="0" bIns="0" rtlCol="0" anchor="t">
            <a:normAutofit lnSpcReduction="10000"/>
          </a:bodyPr>
          <a:lstStyle/>
          <a:p>
            <a:pPr marL="0" indent="0">
              <a:buNone/>
            </a:pPr>
            <a:r>
              <a:rPr lang="nb-NO" sz="2000" dirty="0">
                <a:ea typeface="Calibri"/>
                <a:cs typeface="Calibri"/>
              </a:rPr>
              <a:t>2. Observatøren kan også sender en sesjon til koordinator fra hovedmenyen:</a:t>
            </a:r>
            <a:endParaRPr lang="nb-NO" dirty="0">
              <a:ea typeface="Calibri"/>
              <a:cs typeface="Calibri"/>
            </a:endParaRPr>
          </a:p>
          <a:p>
            <a:pPr marL="269875" indent="-269875">
              <a:buFont typeface="Arial"/>
              <a:buChar char="•"/>
            </a:pPr>
            <a:r>
              <a:rPr lang="nb-NO" sz="2000" dirty="0">
                <a:ea typeface="+mn-lt"/>
                <a:cs typeface="Calibri"/>
              </a:rPr>
              <a:t>Velg "Ikke</a:t>
            </a:r>
            <a:r>
              <a:rPr lang="nb-NO" sz="2000" dirty="0">
                <a:ea typeface="+mn-lt"/>
                <a:cs typeface="+mn-lt"/>
              </a:rPr>
              <a:t> sendte sesjoner"</a:t>
            </a:r>
            <a:endParaRPr lang="nb-NO" dirty="0">
              <a:ea typeface="+mn-lt"/>
              <a:cs typeface="Calibri"/>
            </a:endParaRPr>
          </a:p>
          <a:p>
            <a:pPr marL="269875" indent="-269875">
              <a:buFont typeface="Arial"/>
              <a:buChar char="•"/>
            </a:pPr>
            <a:r>
              <a:rPr lang="nb-NO" sz="2000" dirty="0">
                <a:ea typeface="Calibri"/>
                <a:cs typeface="Calibri"/>
              </a:rPr>
              <a:t>Velg "Se detaljer" for aktuell sesjon slik at alle enkeltobservasjonene i sesjonen blir synlig </a:t>
            </a:r>
            <a:endParaRPr lang="nb-NO" dirty="0">
              <a:ea typeface="Calibri"/>
              <a:cs typeface="Calibri"/>
            </a:endParaRPr>
          </a:p>
          <a:p>
            <a:pPr marL="269875" indent="-269875">
              <a:buFont typeface="Arial"/>
              <a:buChar char="•"/>
            </a:pPr>
            <a:r>
              <a:rPr lang="nb-NO" sz="2000" dirty="0" err="1">
                <a:ea typeface="Calibri"/>
                <a:cs typeface="Calibri"/>
              </a:rPr>
              <a:t>Scroll</a:t>
            </a:r>
            <a:r>
              <a:rPr lang="nb-NO" sz="2000" dirty="0">
                <a:ea typeface="Calibri"/>
                <a:cs typeface="Calibri"/>
              </a:rPr>
              <a:t> ned siden og velg  "Send til koordinator"</a:t>
            </a:r>
            <a:endParaRPr lang="nb-NO" dirty="0">
              <a:cs typeface="Calibri"/>
            </a:endParaRPr>
          </a:p>
          <a:p>
            <a:pPr marL="269875" indent="-269875"/>
            <a:endParaRPr lang="nb-NO" sz="2000" dirty="0">
              <a:ea typeface="Calibri"/>
              <a:cs typeface="Calibri"/>
            </a:endParaRPr>
          </a:p>
          <a:p>
            <a:pPr marL="0" indent="0">
              <a:buNone/>
            </a:pPr>
            <a:r>
              <a:rPr lang="nb-NO" sz="2000" dirty="0">
                <a:ea typeface="Calibri"/>
                <a:cs typeface="Calibri"/>
              </a:rPr>
              <a:t>Når observatøren har sendt dataene til koordinatoren har vedkommende mistet muligheten til å redigere dataene. Er det behov for endringer etter at dataene er sendt må dette gjøres av koordinatoren i </a:t>
            </a:r>
            <a:r>
              <a:rPr lang="nb-NO" sz="2000" dirty="0" err="1">
                <a:ea typeface="Calibri"/>
                <a:cs typeface="Calibri"/>
              </a:rPr>
              <a:t>admin</a:t>
            </a:r>
            <a:r>
              <a:rPr lang="nb-NO" sz="2000" dirty="0">
                <a:ea typeface="Calibri"/>
                <a:cs typeface="Calibri"/>
              </a:rPr>
              <a:t>. grensesnittet. </a:t>
            </a:r>
            <a:endParaRPr lang="en-US" sz="2000" dirty="0">
              <a:ea typeface="+mn-lt"/>
              <a:cs typeface="+mn-lt"/>
            </a:endParaRPr>
          </a:p>
          <a:p>
            <a:pPr marL="269875" indent="-269875"/>
            <a:endParaRPr lang="nb-NO" dirty="0">
              <a:ea typeface="Calibri"/>
              <a:cs typeface="Calibri"/>
            </a:endParaRPr>
          </a:p>
        </p:txBody>
      </p:sp>
      <p:pic>
        <p:nvPicPr>
          <p:cNvPr id="3" name="Bilde 6">
            <a:extLst>
              <a:ext uri="{FF2B5EF4-FFF2-40B4-BE49-F238E27FC236}">
                <a16:creationId xmlns:a16="http://schemas.microsoft.com/office/drawing/2014/main" id="{0B634B6E-689E-D455-51AF-B9C1CF1F65A4}"/>
              </a:ext>
            </a:extLst>
          </p:cNvPr>
          <p:cNvPicPr>
            <a:picLocks noChangeAspect="1"/>
          </p:cNvPicPr>
          <p:nvPr/>
        </p:nvPicPr>
        <p:blipFill>
          <a:blip r:embed="rId4"/>
          <a:stretch>
            <a:fillRect/>
          </a:stretch>
        </p:blipFill>
        <p:spPr>
          <a:xfrm>
            <a:off x="6825006" y="1508521"/>
            <a:ext cx="1692849" cy="3472706"/>
          </a:xfrm>
          <a:prstGeom prst="rect">
            <a:avLst/>
          </a:prstGeom>
        </p:spPr>
      </p:pic>
      <p:sp>
        <p:nvSpPr>
          <p:cNvPr id="8" name="Ellipse 7">
            <a:extLst>
              <a:ext uri="{FF2B5EF4-FFF2-40B4-BE49-F238E27FC236}">
                <a16:creationId xmlns:a16="http://schemas.microsoft.com/office/drawing/2014/main" id="{2545F7CE-5ECA-4E5D-9E9A-0BD50785ADF1}"/>
              </a:ext>
            </a:extLst>
          </p:cNvPr>
          <p:cNvSpPr/>
          <p:nvPr/>
        </p:nvSpPr>
        <p:spPr>
          <a:xfrm>
            <a:off x="9202538" y="3326190"/>
            <a:ext cx="808653" cy="535782"/>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Ellipse 9">
            <a:extLst>
              <a:ext uri="{FF2B5EF4-FFF2-40B4-BE49-F238E27FC236}">
                <a16:creationId xmlns:a16="http://schemas.microsoft.com/office/drawing/2014/main" id="{7B509E7A-0D0A-49CD-A849-5CAC4D269761}"/>
              </a:ext>
            </a:extLst>
          </p:cNvPr>
          <p:cNvSpPr/>
          <p:nvPr/>
        </p:nvSpPr>
        <p:spPr>
          <a:xfrm>
            <a:off x="7183581" y="2528675"/>
            <a:ext cx="1185051" cy="535782"/>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Ellipse 10">
            <a:extLst>
              <a:ext uri="{FF2B5EF4-FFF2-40B4-BE49-F238E27FC236}">
                <a16:creationId xmlns:a16="http://schemas.microsoft.com/office/drawing/2014/main" id="{E5C10F0A-2D74-4BBD-8B15-17DC134F980C}"/>
              </a:ext>
            </a:extLst>
          </p:cNvPr>
          <p:cNvSpPr/>
          <p:nvPr/>
        </p:nvSpPr>
        <p:spPr>
          <a:xfrm>
            <a:off x="10954998" y="3649711"/>
            <a:ext cx="685519" cy="535782"/>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2567094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356C3F8-06F2-4EAC-ADA6-C9DB0EC0419C}"/>
              </a:ext>
            </a:extLst>
          </p:cNvPr>
          <p:cNvSpPr>
            <a:spLocks noGrp="1"/>
          </p:cNvSpPr>
          <p:nvPr>
            <p:ph type="title"/>
          </p:nvPr>
        </p:nvSpPr>
        <p:spPr/>
        <p:txBody>
          <a:bodyPr/>
          <a:lstStyle/>
          <a:p>
            <a:r>
              <a:rPr lang="nb-NO" b="1"/>
              <a:t>Hovedmeny</a:t>
            </a:r>
          </a:p>
        </p:txBody>
      </p:sp>
      <p:sp>
        <p:nvSpPr>
          <p:cNvPr id="4" name="Plassholder for tekst 3">
            <a:extLst>
              <a:ext uri="{FF2B5EF4-FFF2-40B4-BE49-F238E27FC236}">
                <a16:creationId xmlns:a16="http://schemas.microsoft.com/office/drawing/2014/main" id="{ADDB2B22-FC49-457E-BD13-494548B9B19B}"/>
              </a:ext>
            </a:extLst>
          </p:cNvPr>
          <p:cNvSpPr>
            <a:spLocks noGrp="1"/>
          </p:cNvSpPr>
          <p:nvPr>
            <p:ph type="body" sz="quarter" idx="13"/>
          </p:nvPr>
        </p:nvSpPr>
        <p:spPr>
          <a:xfrm>
            <a:off x="991170" y="1741801"/>
            <a:ext cx="6485697" cy="4349134"/>
          </a:xfrm>
        </p:spPr>
        <p:txBody>
          <a:bodyPr vert="horz" lIns="0" tIns="0" rIns="0" bIns="0" rtlCol="0" anchor="t">
            <a:normAutofit fontScale="62500" lnSpcReduction="20000"/>
          </a:bodyPr>
          <a:lstStyle/>
          <a:p>
            <a:pPr marL="0" indent="0">
              <a:buNone/>
            </a:pPr>
            <a:r>
              <a:rPr lang="nb-NO" b="1" dirty="0">
                <a:ea typeface="+mn-lt"/>
                <a:cs typeface="+mn-lt"/>
              </a:rPr>
              <a:t>Du kan gå til hovedmenyen, uansett hvor du er i løsningen.</a:t>
            </a:r>
            <a:r>
              <a:rPr lang="nb-NO" b="1" dirty="0">
                <a:ea typeface="Calibri"/>
                <a:cs typeface="Calibri"/>
              </a:rPr>
              <a:t> Fra hovedmenyen kan du: </a:t>
            </a:r>
            <a:endParaRPr lang="nb-NO" dirty="0"/>
          </a:p>
          <a:p>
            <a:pPr marL="0" indent="0">
              <a:buNone/>
            </a:pPr>
            <a:endParaRPr lang="nb-NO" b="1" dirty="0">
              <a:ea typeface="Calibri"/>
              <a:cs typeface="Calibri"/>
            </a:endParaRPr>
          </a:p>
          <a:p>
            <a:pPr marL="539750" lvl="1" indent="-179705">
              <a:buFont typeface="Arial" panose="020B0604020202020204" pitchFamily="34" charset="0"/>
              <a:buChar char="•"/>
            </a:pPr>
            <a:r>
              <a:rPr lang="nb-NO" sz="3200" dirty="0">
                <a:solidFill>
                  <a:schemeClr val="tx1"/>
                </a:solidFill>
              </a:rPr>
              <a:t>Starte en ny sesjon (observasjon).</a:t>
            </a:r>
            <a:endParaRPr lang="nb-NO" sz="3200" dirty="0">
              <a:solidFill>
                <a:schemeClr val="tx1"/>
              </a:solidFill>
              <a:ea typeface="Calibri" panose="020F0502020204030204"/>
              <a:cs typeface="Calibri" panose="020F0502020204030204"/>
            </a:endParaRPr>
          </a:p>
          <a:p>
            <a:pPr marL="539750" lvl="1" indent="-179705">
              <a:buFont typeface="Arial" panose="020B0604020202020204" pitchFamily="34" charset="0"/>
              <a:buChar char="•"/>
            </a:pPr>
            <a:endParaRPr lang="nb-NO" sz="3200" dirty="0">
              <a:solidFill>
                <a:schemeClr val="tx1"/>
              </a:solidFill>
              <a:ea typeface="Calibri" panose="020F0502020204030204"/>
              <a:cs typeface="Calibri" panose="020F0502020204030204"/>
            </a:endParaRPr>
          </a:p>
          <a:p>
            <a:pPr marL="539750" lvl="1" indent="-179705">
              <a:buFont typeface="Arial" panose="020B0604020202020204" pitchFamily="34" charset="0"/>
              <a:buChar char="•"/>
            </a:pPr>
            <a:r>
              <a:rPr lang="nb-NO" sz="3200" dirty="0">
                <a:solidFill>
                  <a:schemeClr val="tx1"/>
                </a:solidFill>
                <a:ea typeface="Calibri" panose="020F0502020204030204"/>
                <a:cs typeface="Calibri" panose="020F0502020204030204"/>
              </a:rPr>
              <a:t>Se på og endre sesjoner som ikke er send til koordinator.</a:t>
            </a:r>
          </a:p>
          <a:p>
            <a:pPr marL="539750" lvl="1" indent="-179705">
              <a:buFont typeface="Arial" panose="020B0604020202020204" pitchFamily="34" charset="0"/>
              <a:buChar char="•"/>
            </a:pPr>
            <a:endParaRPr lang="nb-NO" sz="3200" dirty="0">
              <a:solidFill>
                <a:schemeClr val="tx1"/>
              </a:solidFill>
            </a:endParaRPr>
          </a:p>
          <a:p>
            <a:pPr marL="539750" lvl="1" indent="-179705">
              <a:buFont typeface="Arial" panose="020B0604020202020204" pitchFamily="34" charset="0"/>
              <a:buChar char="•"/>
            </a:pPr>
            <a:r>
              <a:rPr lang="nb-NO" sz="3200" dirty="0">
                <a:solidFill>
                  <a:schemeClr val="tx1"/>
                </a:solidFill>
              </a:rPr>
              <a:t>Se på sesjoner som er send til koordinator. </a:t>
            </a:r>
            <a:endParaRPr lang="nb-NO" sz="3200" dirty="0">
              <a:solidFill>
                <a:schemeClr val="tx1"/>
              </a:solidFill>
              <a:ea typeface="Calibri"/>
              <a:cs typeface="Calibri"/>
            </a:endParaRPr>
          </a:p>
          <a:p>
            <a:pPr marL="539750" lvl="1" indent="-179705">
              <a:buFont typeface="Arial" panose="020B0604020202020204" pitchFamily="34" charset="0"/>
              <a:buChar char="•"/>
            </a:pPr>
            <a:endParaRPr lang="nb-NO" sz="3200" dirty="0">
              <a:solidFill>
                <a:schemeClr val="tx1"/>
              </a:solidFill>
              <a:ea typeface="+mn-lt"/>
              <a:cs typeface="+mn-lt"/>
            </a:endParaRPr>
          </a:p>
          <a:p>
            <a:pPr marL="539750" lvl="1" indent="-179705">
              <a:buFont typeface="Arial" panose="020B0604020202020204" pitchFamily="34" charset="0"/>
              <a:buChar char="•"/>
            </a:pPr>
            <a:r>
              <a:rPr lang="nb-NO" sz="3200" dirty="0">
                <a:solidFill>
                  <a:schemeClr val="tx1"/>
                </a:solidFill>
              </a:rPr>
              <a:t>Se på din profil.</a:t>
            </a:r>
            <a:endParaRPr lang="nb-NO" sz="3200" dirty="0">
              <a:solidFill>
                <a:schemeClr val="tx1"/>
              </a:solidFill>
              <a:ea typeface="Calibri"/>
              <a:cs typeface="Calibri"/>
            </a:endParaRPr>
          </a:p>
          <a:p>
            <a:pPr marL="539750" lvl="1" indent="-179705">
              <a:buFont typeface="Arial" panose="020B0604020202020204" pitchFamily="34" charset="0"/>
              <a:buChar char="•"/>
            </a:pPr>
            <a:endParaRPr lang="nb-NO" sz="3200" dirty="0">
              <a:ea typeface="+mn-lt"/>
              <a:cs typeface="+mn-lt"/>
            </a:endParaRPr>
          </a:p>
          <a:p>
            <a:pPr marL="89991" indent="0">
              <a:buNone/>
            </a:pPr>
            <a:r>
              <a:rPr lang="nb-NO" sz="3200" dirty="0">
                <a:ea typeface="+mn-lt"/>
                <a:cs typeface="+mn-lt"/>
              </a:rPr>
              <a:t>NB - Dersom du har startet en observasjonssesjon vil sesjonen avsluttes når du går inn på et underpunkt i hovedmenyen slik at du må opprette en ny sesjon for å fortsette å observere. </a:t>
            </a:r>
            <a:endParaRPr lang="nb-NO" sz="3200" dirty="0">
              <a:ea typeface="Calibri" panose="020F0502020204030204"/>
              <a:cs typeface="Calibri" panose="020F0502020204030204"/>
            </a:endParaRPr>
          </a:p>
          <a:p>
            <a:pPr marL="539750" lvl="1" indent="-179705">
              <a:buFont typeface="Arial" panose="020B0604020202020204" pitchFamily="34" charset="0"/>
              <a:buChar char="•"/>
            </a:pPr>
            <a:endParaRPr lang="nb-NO" sz="3200" dirty="0">
              <a:solidFill>
                <a:schemeClr val="tx1"/>
              </a:solidFill>
              <a:ea typeface="Calibri"/>
              <a:cs typeface="Calibri"/>
            </a:endParaRPr>
          </a:p>
          <a:p>
            <a:pPr marL="0" indent="0">
              <a:buNone/>
            </a:pPr>
            <a:endParaRPr lang="nb-NO" dirty="0">
              <a:ea typeface="Calibri" panose="020F0502020204030204"/>
              <a:cs typeface="Calibri" panose="020F0502020204030204"/>
            </a:endParaRPr>
          </a:p>
        </p:txBody>
      </p:sp>
      <p:pic>
        <p:nvPicPr>
          <p:cNvPr id="7" name="Bilde 6">
            <a:extLst>
              <a:ext uri="{FF2B5EF4-FFF2-40B4-BE49-F238E27FC236}">
                <a16:creationId xmlns:a16="http://schemas.microsoft.com/office/drawing/2014/main" id="{FDA737FF-BA0C-D745-8FA3-0B22E1E4D6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1665" y="2618521"/>
            <a:ext cx="2111609" cy="3843990"/>
          </a:xfrm>
          <a:prstGeom prst="rect">
            <a:avLst/>
          </a:prstGeom>
        </p:spPr>
      </p:pic>
      <p:pic>
        <p:nvPicPr>
          <p:cNvPr id="6" name="Bilde 5">
            <a:extLst>
              <a:ext uri="{FF2B5EF4-FFF2-40B4-BE49-F238E27FC236}">
                <a16:creationId xmlns:a16="http://schemas.microsoft.com/office/drawing/2014/main" id="{155671C5-CAC2-4475-8E17-7AAC7CBB9BE8}"/>
              </a:ext>
            </a:extLst>
          </p:cNvPr>
          <p:cNvPicPr>
            <a:picLocks noChangeAspect="1"/>
          </p:cNvPicPr>
          <p:nvPr/>
        </p:nvPicPr>
        <p:blipFill>
          <a:blip r:embed="rId4"/>
          <a:stretch>
            <a:fillRect/>
          </a:stretch>
        </p:blipFill>
        <p:spPr>
          <a:xfrm>
            <a:off x="9342087" y="1679585"/>
            <a:ext cx="2728230" cy="4973113"/>
          </a:xfrm>
          <a:prstGeom prst="rect">
            <a:avLst/>
          </a:prstGeom>
        </p:spPr>
      </p:pic>
      <p:sp>
        <p:nvSpPr>
          <p:cNvPr id="12" name="Plassholder for tekst 11">
            <a:extLst>
              <a:ext uri="{FF2B5EF4-FFF2-40B4-BE49-F238E27FC236}">
                <a16:creationId xmlns:a16="http://schemas.microsoft.com/office/drawing/2014/main" id="{E2D48AAA-35B9-4B7C-A46C-24AF382D21BB}"/>
              </a:ext>
            </a:extLst>
          </p:cNvPr>
          <p:cNvSpPr>
            <a:spLocks noGrp="1"/>
          </p:cNvSpPr>
          <p:nvPr>
            <p:ph type="body" sz="quarter" idx="11"/>
          </p:nvPr>
        </p:nvSpPr>
        <p:spPr>
          <a:xfrm>
            <a:off x="1015339" y="1327983"/>
            <a:ext cx="10515600" cy="307777"/>
          </a:xfrm>
        </p:spPr>
        <p:txBody>
          <a:bodyPr vert="horz" wrap="square" lIns="0" tIns="0" rIns="0" bIns="0" rtlCol="0" anchor="t">
            <a:spAutoFit/>
          </a:bodyPr>
          <a:lstStyle/>
          <a:p>
            <a:endParaRPr lang="nb-NO" sz="2000" b="1">
              <a:solidFill>
                <a:schemeClr val="dk1"/>
              </a:solidFill>
              <a:ea typeface="Calibri" panose="020F0502020204030204"/>
              <a:cs typeface="Calibri" panose="020F0502020204030204"/>
            </a:endParaRPr>
          </a:p>
        </p:txBody>
      </p:sp>
      <p:sp>
        <p:nvSpPr>
          <p:cNvPr id="9" name="Ellipse 8">
            <a:extLst>
              <a:ext uri="{FF2B5EF4-FFF2-40B4-BE49-F238E27FC236}">
                <a16:creationId xmlns:a16="http://schemas.microsoft.com/office/drawing/2014/main" id="{7EC0EF38-EFC0-4A17-AA9A-04912EFD824C}"/>
              </a:ext>
            </a:extLst>
          </p:cNvPr>
          <p:cNvSpPr/>
          <p:nvPr/>
        </p:nvSpPr>
        <p:spPr>
          <a:xfrm>
            <a:off x="8624555" y="3257319"/>
            <a:ext cx="911331" cy="343361"/>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552726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2039965-FB1C-75CD-AEAC-FAA357507CD6}"/>
              </a:ext>
            </a:extLst>
          </p:cNvPr>
          <p:cNvSpPr>
            <a:spLocks noGrp="1"/>
          </p:cNvSpPr>
          <p:nvPr>
            <p:ph type="title"/>
          </p:nvPr>
        </p:nvSpPr>
        <p:spPr/>
        <p:txBody>
          <a:bodyPr/>
          <a:lstStyle/>
          <a:p>
            <a:r>
              <a:rPr lang="nb-NO" sz="4650" b="1">
                <a:ea typeface="Calibri"/>
                <a:cs typeface="Calibri"/>
              </a:rPr>
              <a:t>Sendte sesjoner</a:t>
            </a:r>
            <a:endParaRPr lang="nb-NO" b="1"/>
          </a:p>
        </p:txBody>
      </p:sp>
      <p:sp>
        <p:nvSpPr>
          <p:cNvPr id="3" name="Plassholder for tekst 2">
            <a:extLst>
              <a:ext uri="{FF2B5EF4-FFF2-40B4-BE49-F238E27FC236}">
                <a16:creationId xmlns:a16="http://schemas.microsoft.com/office/drawing/2014/main" id="{86822603-CE03-F5B6-430D-E3B49ECE11E0}"/>
              </a:ext>
            </a:extLst>
          </p:cNvPr>
          <p:cNvSpPr>
            <a:spLocks noGrp="1"/>
          </p:cNvSpPr>
          <p:nvPr>
            <p:ph type="body" sz="quarter" idx="11"/>
          </p:nvPr>
        </p:nvSpPr>
        <p:spPr/>
        <p:txBody>
          <a:bodyPr/>
          <a:lstStyle/>
          <a:p>
            <a:endParaRPr lang="nb-NO"/>
          </a:p>
        </p:txBody>
      </p:sp>
      <p:sp>
        <p:nvSpPr>
          <p:cNvPr id="4" name="Plassholder for tekst 3">
            <a:extLst>
              <a:ext uri="{FF2B5EF4-FFF2-40B4-BE49-F238E27FC236}">
                <a16:creationId xmlns:a16="http://schemas.microsoft.com/office/drawing/2014/main" id="{8568D6AE-137B-DF02-6CC0-F9BD55AE3967}"/>
              </a:ext>
            </a:extLst>
          </p:cNvPr>
          <p:cNvSpPr>
            <a:spLocks noGrp="1"/>
          </p:cNvSpPr>
          <p:nvPr>
            <p:ph type="body" sz="quarter" idx="13"/>
          </p:nvPr>
        </p:nvSpPr>
        <p:spPr/>
        <p:txBody>
          <a:bodyPr vert="horz" lIns="0" tIns="0" rIns="0" bIns="0" rtlCol="0" anchor="t">
            <a:normAutofit fontScale="92500"/>
          </a:bodyPr>
          <a:lstStyle/>
          <a:p>
            <a:pPr>
              <a:buFont typeface="Arial" panose="020B0604020202020204" pitchFamily="34" charset="0"/>
              <a:buChar char="•"/>
            </a:pPr>
            <a:r>
              <a:rPr lang="nb-NO" dirty="0">
                <a:ea typeface="Calibri"/>
                <a:cs typeface="Calibri"/>
              </a:rPr>
              <a:t>Observatøren kan se sendte sesjoner ved å gå inn på "Sendte sesjoner" i hovedmenyen. </a:t>
            </a:r>
          </a:p>
          <a:p>
            <a:pPr>
              <a:buFont typeface="Arial" panose="020B0604020202020204" pitchFamily="34" charset="0"/>
              <a:buChar char="•"/>
            </a:pPr>
            <a:r>
              <a:rPr lang="nb-NO" dirty="0">
                <a:ea typeface="Calibri"/>
                <a:cs typeface="Calibri"/>
              </a:rPr>
              <a:t>Her kan man gå inn på hver enkelte sesjon, se detaljene på den enkelte observasjon (kort) og finne kort oppsummering av resultater fra sesjonen.</a:t>
            </a:r>
          </a:p>
          <a:p>
            <a:pPr>
              <a:buFont typeface="Arial" panose="020B0604020202020204" pitchFamily="34" charset="0"/>
              <a:buChar char="•"/>
            </a:pPr>
            <a:r>
              <a:rPr lang="nb-NO" dirty="0">
                <a:ea typeface="Calibri"/>
                <a:cs typeface="Calibri"/>
              </a:rPr>
              <a:t>Man kan også laste ned dataene som Excel fil.</a:t>
            </a:r>
          </a:p>
          <a:p>
            <a:pPr>
              <a:buFont typeface="Arial" panose="020B0604020202020204" pitchFamily="34" charset="0"/>
              <a:buChar char="•"/>
            </a:pPr>
            <a:r>
              <a:rPr lang="nb-NO" dirty="0">
                <a:ea typeface="Calibri"/>
                <a:cs typeface="Calibri"/>
              </a:rPr>
              <a:t>Det er ikke mulig å redigere sendte sesjoner. Koordinatoren har imidlertid anledning til å redigere dataene fra </a:t>
            </a:r>
            <a:r>
              <a:rPr lang="nb-NO" dirty="0" err="1">
                <a:ea typeface="Calibri"/>
                <a:cs typeface="Calibri"/>
              </a:rPr>
              <a:t>admin.grensesnittet</a:t>
            </a:r>
            <a:r>
              <a:rPr lang="nb-NO" dirty="0">
                <a:ea typeface="Calibri"/>
                <a:cs typeface="Calibri"/>
              </a:rPr>
              <a:t>. </a:t>
            </a:r>
          </a:p>
          <a:p>
            <a:pPr marL="269875" indent="-269875"/>
            <a:endParaRPr lang="nb-NO" dirty="0">
              <a:ea typeface="Calibri"/>
              <a:cs typeface="Calibri"/>
            </a:endParaRPr>
          </a:p>
        </p:txBody>
      </p:sp>
    </p:spTree>
    <p:extLst>
      <p:ext uri="{BB962C8B-B14F-4D97-AF65-F5344CB8AC3E}">
        <p14:creationId xmlns:p14="http://schemas.microsoft.com/office/powerpoint/2010/main" val="2770470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8E47AA0A-4883-45D0-9D0B-5465AA8F10DA}"/>
              </a:ext>
            </a:extLst>
          </p:cNvPr>
          <p:cNvSpPr>
            <a:spLocks noGrp="1"/>
          </p:cNvSpPr>
          <p:nvPr>
            <p:ph type="body" sz="quarter" idx="13"/>
          </p:nvPr>
        </p:nvSpPr>
        <p:spPr>
          <a:xfrm>
            <a:off x="1170734" y="1349260"/>
            <a:ext cx="10483553" cy="4671977"/>
          </a:xfrm>
        </p:spPr>
        <p:txBody>
          <a:bodyPr/>
          <a:lstStyle/>
          <a:p>
            <a:pPr marL="0" indent="0">
              <a:buNone/>
            </a:pPr>
            <a:r>
              <a:rPr lang="nb-NO" dirty="0"/>
              <a:t>For mer informasjon om NOST og opplæring i andre moduler se </a:t>
            </a:r>
            <a:r>
              <a:rPr lang="nb-NO" dirty="0">
                <a:hlinkClick r:id="rId2"/>
              </a:rPr>
              <a:t>Temasiden om håndhygiene i helsetjenesten</a:t>
            </a:r>
            <a:endParaRPr lang="nb-NO" dirty="0"/>
          </a:p>
          <a:p>
            <a:pPr marL="0" indent="0">
              <a:buNone/>
            </a:pPr>
            <a:endParaRPr lang="nb-NO" dirty="0"/>
          </a:p>
          <a:p>
            <a:pPr marL="0" indent="0">
              <a:buNone/>
            </a:pPr>
            <a:r>
              <a:rPr lang="nb-NO" dirty="0"/>
              <a:t>Ny nasjonal veileder for basale smittevernrutiner er under utarbeidelse. Denne er forventet publisert ila april 2022, og vil inneholder eget kapittel om bruk av personlig beskyttelsesutstyr. </a:t>
            </a:r>
          </a:p>
          <a:p>
            <a:pPr marL="0" indent="0">
              <a:buNone/>
            </a:pPr>
            <a:endParaRPr lang="nb-NO" dirty="0"/>
          </a:p>
          <a:p>
            <a:pPr marL="0" indent="0">
              <a:buNone/>
            </a:pPr>
            <a:endParaRPr lang="nb-NO" dirty="0"/>
          </a:p>
          <a:p>
            <a:pPr marL="0" indent="0">
              <a:buNone/>
            </a:pPr>
            <a:endParaRPr lang="nb-NO" dirty="0"/>
          </a:p>
        </p:txBody>
      </p:sp>
    </p:spTree>
    <p:extLst>
      <p:ext uri="{BB962C8B-B14F-4D97-AF65-F5344CB8AC3E}">
        <p14:creationId xmlns:p14="http://schemas.microsoft.com/office/powerpoint/2010/main" val="2059901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404A95-C206-DA05-C05B-240A9647EA59}"/>
              </a:ext>
            </a:extLst>
          </p:cNvPr>
          <p:cNvSpPr>
            <a:spLocks noGrp="1"/>
          </p:cNvSpPr>
          <p:nvPr>
            <p:ph type="title"/>
          </p:nvPr>
        </p:nvSpPr>
        <p:spPr>
          <a:xfrm>
            <a:off x="997601" y="718428"/>
            <a:ext cx="11140677" cy="644022"/>
          </a:xfrm>
        </p:spPr>
        <p:txBody>
          <a:bodyPr/>
          <a:lstStyle/>
          <a:p>
            <a:r>
              <a:rPr lang="nb-NO" sz="4650" b="1" dirty="0">
                <a:ea typeface="Calibri"/>
                <a:cs typeface="Calibri"/>
              </a:rPr>
              <a:t>Mulig å legge snarvei på telefonens skjerm</a:t>
            </a:r>
          </a:p>
        </p:txBody>
      </p:sp>
      <p:sp>
        <p:nvSpPr>
          <p:cNvPr id="3" name="Plassholder for tekst 2">
            <a:extLst>
              <a:ext uri="{FF2B5EF4-FFF2-40B4-BE49-F238E27FC236}">
                <a16:creationId xmlns:a16="http://schemas.microsoft.com/office/drawing/2014/main" id="{01D24554-0C6E-918E-A6B6-69C9F793314F}"/>
              </a:ext>
            </a:extLst>
          </p:cNvPr>
          <p:cNvSpPr>
            <a:spLocks noGrp="1"/>
          </p:cNvSpPr>
          <p:nvPr>
            <p:ph type="body" sz="quarter" idx="11"/>
          </p:nvPr>
        </p:nvSpPr>
        <p:spPr/>
        <p:txBody>
          <a:bodyPr/>
          <a:lstStyle/>
          <a:p>
            <a:endParaRPr lang="nb-NO"/>
          </a:p>
        </p:txBody>
      </p:sp>
      <p:pic>
        <p:nvPicPr>
          <p:cNvPr id="1028" name="Picture 4">
            <a:extLst>
              <a:ext uri="{FF2B5EF4-FFF2-40B4-BE49-F238E27FC236}">
                <a16:creationId xmlns:a16="http://schemas.microsoft.com/office/drawing/2014/main" id="{12D5E234-8BF2-CB82-7D93-146BD9E878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853" y="1871923"/>
            <a:ext cx="2276377" cy="4680604"/>
          </a:xfrm>
          <a:prstGeom prst="rect">
            <a:avLst/>
          </a:prstGeom>
          <a:noFill/>
          <a:extLst>
            <a:ext uri="{909E8E84-426E-40DD-AFC4-6F175D3DCCD1}">
              <a14:hiddenFill xmlns:a14="http://schemas.microsoft.com/office/drawing/2010/main">
                <a:solidFill>
                  <a:srgbClr val="FFFFFF"/>
                </a:solidFill>
              </a14:hiddenFill>
            </a:ext>
          </a:extLst>
        </p:spPr>
      </p:pic>
      <p:sp>
        <p:nvSpPr>
          <p:cNvPr id="7" name="TekstSylinder 6">
            <a:extLst>
              <a:ext uri="{FF2B5EF4-FFF2-40B4-BE49-F238E27FC236}">
                <a16:creationId xmlns:a16="http://schemas.microsoft.com/office/drawing/2014/main" id="{D8315EC0-31DA-35D1-700E-78828D2B7CE5}"/>
              </a:ext>
            </a:extLst>
          </p:cNvPr>
          <p:cNvSpPr txBox="1"/>
          <p:nvPr/>
        </p:nvSpPr>
        <p:spPr>
          <a:xfrm>
            <a:off x="2887167" y="2680456"/>
            <a:ext cx="904903" cy="307777"/>
          </a:xfrm>
          <a:prstGeom prst="rect">
            <a:avLst/>
          </a:prstGeom>
          <a:noFill/>
        </p:spPr>
        <p:txBody>
          <a:bodyPr wrap="square">
            <a:spAutoFit/>
          </a:bodyPr>
          <a:lstStyle/>
          <a:p>
            <a:r>
              <a:rPr lang="nb-NO" b="0" i="0" dirty="0">
                <a:solidFill>
                  <a:srgbClr val="000000"/>
                </a:solidFill>
                <a:effectLst/>
                <a:latin typeface="Times New Roman" panose="02020603050405020304" pitchFamily="18" charset="0"/>
              </a:rPr>
              <a:t> </a:t>
            </a:r>
            <a:r>
              <a:rPr lang="nb-NO" sz="1400" b="1" i="0" dirty="0">
                <a:solidFill>
                  <a:srgbClr val="000000"/>
                </a:solidFill>
                <a:effectLst/>
                <a:latin typeface="Times New Roman" panose="02020603050405020304" pitchFamily="18" charset="0"/>
              </a:rPr>
              <a:t>Send til</a:t>
            </a:r>
            <a:endParaRPr lang="nb-NO" sz="1400" b="1" dirty="0"/>
          </a:p>
        </p:txBody>
      </p:sp>
      <p:sp>
        <p:nvSpPr>
          <p:cNvPr id="9" name="TekstSylinder 8">
            <a:extLst>
              <a:ext uri="{FF2B5EF4-FFF2-40B4-BE49-F238E27FC236}">
                <a16:creationId xmlns:a16="http://schemas.microsoft.com/office/drawing/2014/main" id="{778DEF34-0430-9090-E07A-F5976E4DDD3E}"/>
              </a:ext>
            </a:extLst>
          </p:cNvPr>
          <p:cNvSpPr txBox="1"/>
          <p:nvPr/>
        </p:nvSpPr>
        <p:spPr>
          <a:xfrm>
            <a:off x="5267391" y="3100336"/>
            <a:ext cx="6097064" cy="230832"/>
          </a:xfrm>
          <a:prstGeom prst="rect">
            <a:avLst/>
          </a:prstGeom>
          <a:noFill/>
        </p:spPr>
        <p:txBody>
          <a:bodyPr wrap="square">
            <a:spAutoFit/>
          </a:bodyPr>
          <a:lstStyle/>
          <a:p>
            <a:r>
              <a:rPr lang="nb-NO" dirty="0">
                <a:solidFill>
                  <a:srgbClr val="F3786D"/>
                </a:solidFill>
              </a:rPr>
              <a:t> </a:t>
            </a:r>
          </a:p>
        </p:txBody>
      </p:sp>
      <p:cxnSp>
        <p:nvCxnSpPr>
          <p:cNvPr id="11" name="Rett pilkobling 10">
            <a:extLst>
              <a:ext uri="{FF2B5EF4-FFF2-40B4-BE49-F238E27FC236}">
                <a16:creationId xmlns:a16="http://schemas.microsoft.com/office/drawing/2014/main" id="{519D34F2-9207-F55C-3F34-4AA98DC94800}"/>
              </a:ext>
            </a:extLst>
          </p:cNvPr>
          <p:cNvCxnSpPr>
            <a:cxnSpLocks/>
          </p:cNvCxnSpPr>
          <p:nvPr/>
        </p:nvCxnSpPr>
        <p:spPr>
          <a:xfrm flipH="1">
            <a:off x="1655661" y="2988233"/>
            <a:ext cx="1432860" cy="3056220"/>
          </a:xfrm>
          <a:prstGeom prst="straightConnector1">
            <a:avLst/>
          </a:prstGeom>
          <a:ln w="25400">
            <a:solidFill>
              <a:srgbClr val="F3786D"/>
            </a:solidFill>
            <a:tailEnd type="triangle"/>
          </a:ln>
        </p:spPr>
        <p:style>
          <a:lnRef idx="1">
            <a:schemeClr val="accent1"/>
          </a:lnRef>
          <a:fillRef idx="0">
            <a:schemeClr val="accent1"/>
          </a:fillRef>
          <a:effectRef idx="0">
            <a:schemeClr val="accent1"/>
          </a:effectRef>
          <a:fontRef idx="minor">
            <a:schemeClr val="tx1"/>
          </a:fontRef>
        </p:style>
      </p:cxnSp>
      <p:pic>
        <p:nvPicPr>
          <p:cNvPr id="1030" name="Picture 6">
            <a:extLst>
              <a:ext uri="{FF2B5EF4-FFF2-40B4-BE49-F238E27FC236}">
                <a16:creationId xmlns:a16="http://schemas.microsoft.com/office/drawing/2014/main" id="{445BBF7D-2A67-10ED-E622-56ED0FDCF1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808" y="1691415"/>
            <a:ext cx="2307903" cy="4861112"/>
          </a:xfrm>
          <a:prstGeom prst="rect">
            <a:avLst/>
          </a:prstGeom>
          <a:noFill/>
          <a:extLst>
            <a:ext uri="{909E8E84-426E-40DD-AFC4-6F175D3DCCD1}">
              <a14:hiddenFill xmlns:a14="http://schemas.microsoft.com/office/drawing/2010/main">
                <a:solidFill>
                  <a:srgbClr val="FFFFFF"/>
                </a:solidFill>
              </a14:hiddenFill>
            </a:ext>
          </a:extLst>
        </p:spPr>
      </p:pic>
      <p:sp>
        <p:nvSpPr>
          <p:cNvPr id="14" name="TekstSylinder 13">
            <a:extLst>
              <a:ext uri="{FF2B5EF4-FFF2-40B4-BE49-F238E27FC236}">
                <a16:creationId xmlns:a16="http://schemas.microsoft.com/office/drawing/2014/main" id="{178E1598-8C5E-8A78-444A-BC705052951F}"/>
              </a:ext>
            </a:extLst>
          </p:cNvPr>
          <p:cNvSpPr txBox="1"/>
          <p:nvPr/>
        </p:nvSpPr>
        <p:spPr>
          <a:xfrm>
            <a:off x="6229910" y="2366163"/>
            <a:ext cx="904903" cy="738664"/>
          </a:xfrm>
          <a:prstGeom prst="rect">
            <a:avLst/>
          </a:prstGeom>
          <a:noFill/>
        </p:spPr>
        <p:txBody>
          <a:bodyPr wrap="square">
            <a:spAutoFit/>
          </a:bodyPr>
          <a:lstStyle/>
          <a:p>
            <a:r>
              <a:rPr lang="nb-NO" b="0" i="0" dirty="0">
                <a:solidFill>
                  <a:srgbClr val="000000"/>
                </a:solidFill>
                <a:effectLst/>
                <a:latin typeface="Times New Roman" panose="02020603050405020304" pitchFamily="18" charset="0"/>
              </a:rPr>
              <a:t> </a:t>
            </a:r>
            <a:r>
              <a:rPr lang="nb-NO" sz="1400" b="1" i="0" dirty="0">
                <a:solidFill>
                  <a:srgbClr val="000000"/>
                </a:solidFill>
                <a:effectLst/>
                <a:latin typeface="Times New Roman" panose="02020603050405020304" pitchFamily="18" charset="0"/>
              </a:rPr>
              <a:t>Legg til på hjem skjerm</a:t>
            </a:r>
            <a:endParaRPr lang="nb-NO" sz="1400" b="1" dirty="0"/>
          </a:p>
        </p:txBody>
      </p:sp>
      <p:cxnSp>
        <p:nvCxnSpPr>
          <p:cNvPr id="15" name="Rett pilkobling 14">
            <a:extLst>
              <a:ext uri="{FF2B5EF4-FFF2-40B4-BE49-F238E27FC236}">
                <a16:creationId xmlns:a16="http://schemas.microsoft.com/office/drawing/2014/main" id="{8096EAA3-36E9-BD19-611F-16C6525A65A0}"/>
              </a:ext>
            </a:extLst>
          </p:cNvPr>
          <p:cNvCxnSpPr>
            <a:cxnSpLocks/>
          </p:cNvCxnSpPr>
          <p:nvPr/>
        </p:nvCxnSpPr>
        <p:spPr>
          <a:xfrm flipH="1">
            <a:off x="5624438" y="3091278"/>
            <a:ext cx="907047" cy="2241894"/>
          </a:xfrm>
          <a:prstGeom prst="straightConnector1">
            <a:avLst/>
          </a:prstGeom>
          <a:ln w="25400">
            <a:solidFill>
              <a:srgbClr val="F3786D"/>
            </a:solidFill>
            <a:tailEnd type="triangle"/>
          </a:ln>
        </p:spPr>
        <p:style>
          <a:lnRef idx="1">
            <a:schemeClr val="accent1"/>
          </a:lnRef>
          <a:fillRef idx="0">
            <a:schemeClr val="accent1"/>
          </a:fillRef>
          <a:effectRef idx="0">
            <a:schemeClr val="accent1"/>
          </a:effectRef>
          <a:fontRef idx="minor">
            <a:schemeClr val="tx1"/>
          </a:fontRef>
        </p:style>
      </p:cxnSp>
      <p:pic>
        <p:nvPicPr>
          <p:cNvPr id="1032" name="Picture 8">
            <a:extLst>
              <a:ext uri="{FF2B5EF4-FFF2-40B4-BE49-F238E27FC236}">
                <a16:creationId xmlns:a16="http://schemas.microsoft.com/office/drawing/2014/main" id="{8A76BF36-E509-D6C3-D098-0B8900F59E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5017" y="1786944"/>
            <a:ext cx="2284946" cy="4810412"/>
          </a:xfrm>
          <a:prstGeom prst="rect">
            <a:avLst/>
          </a:prstGeom>
          <a:noFill/>
          <a:extLst>
            <a:ext uri="{909E8E84-426E-40DD-AFC4-6F175D3DCCD1}">
              <a14:hiddenFill xmlns:a14="http://schemas.microsoft.com/office/drawing/2010/main">
                <a:solidFill>
                  <a:srgbClr val="FFFFFF"/>
                </a:solidFill>
              </a14:hiddenFill>
            </a:ext>
          </a:extLst>
        </p:spPr>
      </p:pic>
      <p:sp>
        <p:nvSpPr>
          <p:cNvPr id="17" name="TekstSylinder 16">
            <a:extLst>
              <a:ext uri="{FF2B5EF4-FFF2-40B4-BE49-F238E27FC236}">
                <a16:creationId xmlns:a16="http://schemas.microsoft.com/office/drawing/2014/main" id="{F5C40096-6C9B-C2F5-ACF1-57B8AD8E3617}"/>
              </a:ext>
            </a:extLst>
          </p:cNvPr>
          <p:cNvSpPr txBox="1"/>
          <p:nvPr/>
        </p:nvSpPr>
        <p:spPr>
          <a:xfrm>
            <a:off x="10217999" y="1994586"/>
            <a:ext cx="904903" cy="738664"/>
          </a:xfrm>
          <a:prstGeom prst="rect">
            <a:avLst/>
          </a:prstGeom>
          <a:noFill/>
        </p:spPr>
        <p:txBody>
          <a:bodyPr wrap="square">
            <a:spAutoFit/>
          </a:bodyPr>
          <a:lstStyle/>
          <a:p>
            <a:r>
              <a:rPr lang="nb-NO" b="0" i="0" dirty="0">
                <a:solidFill>
                  <a:srgbClr val="000000"/>
                </a:solidFill>
                <a:effectLst/>
                <a:latin typeface="Times New Roman" panose="02020603050405020304" pitchFamily="18" charset="0"/>
              </a:rPr>
              <a:t> </a:t>
            </a:r>
            <a:r>
              <a:rPr lang="nb-NO" sz="1400" b="1" i="0" dirty="0">
                <a:solidFill>
                  <a:srgbClr val="000000"/>
                </a:solidFill>
                <a:effectLst/>
                <a:latin typeface="Times New Roman" panose="02020603050405020304" pitchFamily="18" charset="0"/>
              </a:rPr>
              <a:t>Legg til på hjem skjerm</a:t>
            </a:r>
            <a:endParaRPr lang="nb-NO" sz="1400" b="1" dirty="0"/>
          </a:p>
        </p:txBody>
      </p:sp>
      <p:cxnSp>
        <p:nvCxnSpPr>
          <p:cNvPr id="21" name="Rett pilkobling 20">
            <a:extLst>
              <a:ext uri="{FF2B5EF4-FFF2-40B4-BE49-F238E27FC236}">
                <a16:creationId xmlns:a16="http://schemas.microsoft.com/office/drawing/2014/main" id="{0BABFAD0-425C-42A1-E88C-E45CEC59C270}"/>
              </a:ext>
            </a:extLst>
          </p:cNvPr>
          <p:cNvCxnSpPr>
            <a:cxnSpLocks/>
          </p:cNvCxnSpPr>
          <p:nvPr/>
        </p:nvCxnSpPr>
        <p:spPr>
          <a:xfrm flipH="1" flipV="1">
            <a:off x="9719228" y="2243132"/>
            <a:ext cx="589507" cy="211968"/>
          </a:xfrm>
          <a:prstGeom prst="straightConnector1">
            <a:avLst/>
          </a:prstGeom>
          <a:ln w="25400">
            <a:solidFill>
              <a:srgbClr val="F3786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18518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8E47AA0A-4883-45D0-9D0B-5465AA8F10DA}"/>
              </a:ext>
            </a:extLst>
          </p:cNvPr>
          <p:cNvSpPr>
            <a:spLocks noGrp="1"/>
          </p:cNvSpPr>
          <p:nvPr>
            <p:ph type="body" sz="quarter" idx="13"/>
          </p:nvPr>
        </p:nvSpPr>
        <p:spPr>
          <a:xfrm>
            <a:off x="1170734" y="1349260"/>
            <a:ext cx="10483553" cy="4671977"/>
          </a:xfrm>
        </p:spPr>
        <p:txBody>
          <a:bodyPr>
            <a:normAutofit lnSpcReduction="10000"/>
          </a:bodyPr>
          <a:lstStyle/>
          <a:p>
            <a:pPr>
              <a:buFont typeface="Arial" panose="020B0604020202020204" pitchFamily="34" charset="0"/>
              <a:buChar char="•"/>
            </a:pPr>
            <a:r>
              <a:rPr lang="nb-NO" dirty="0"/>
              <a:t>For mer informasjon om NOST og opplæring i andre moduler se </a:t>
            </a:r>
            <a:r>
              <a:rPr lang="nb-NO" dirty="0">
                <a:hlinkClick r:id="rId2"/>
              </a:rPr>
              <a:t>Håndbok for NOST</a:t>
            </a:r>
            <a:r>
              <a:rPr lang="nb-NO" dirty="0"/>
              <a:t>, inkludert artikkelen om </a:t>
            </a:r>
            <a:r>
              <a:rPr lang="nb-NO" dirty="0">
                <a:hlinkClick r:id="rId3"/>
              </a:rPr>
              <a:t>administratorgrensesnittet</a:t>
            </a:r>
            <a:r>
              <a:rPr lang="nb-NO" dirty="0"/>
              <a:t>. </a:t>
            </a:r>
          </a:p>
          <a:p>
            <a:pPr>
              <a:buFont typeface="Arial" panose="020B0604020202020204" pitchFamily="34" charset="0"/>
              <a:buChar char="•"/>
            </a:pPr>
            <a:endParaRPr lang="nb-NO" dirty="0"/>
          </a:p>
          <a:p>
            <a:pPr>
              <a:buFont typeface="Arial" panose="020B0604020202020204" pitchFamily="34" charset="0"/>
              <a:buChar char="•"/>
            </a:pPr>
            <a:r>
              <a:rPr lang="nb-NO" dirty="0"/>
              <a:t>For mer om modellen 4 Indikasjoner og råd om håndhygiene til helsepersonell, se </a:t>
            </a:r>
            <a:r>
              <a:rPr lang="nb-NO" dirty="0">
                <a:hlinkClick r:id="rId4"/>
              </a:rPr>
              <a:t>Nasjonal veileder for håndhygiene</a:t>
            </a:r>
            <a:r>
              <a:rPr lang="nb-NO" dirty="0"/>
              <a:t>.</a:t>
            </a:r>
          </a:p>
          <a:p>
            <a:pPr>
              <a:buFont typeface="Arial" panose="020B0604020202020204" pitchFamily="34" charset="0"/>
              <a:buChar char="•"/>
            </a:pPr>
            <a:endParaRPr lang="nb-NO" dirty="0"/>
          </a:p>
          <a:p>
            <a:pPr>
              <a:buFont typeface="Arial" panose="020B0604020202020204" pitchFamily="34" charset="0"/>
              <a:buChar char="•"/>
            </a:pPr>
            <a:r>
              <a:rPr lang="nb-NO" dirty="0"/>
              <a:t>Det finnes mye undervisningsmateriell om håndhygiene </a:t>
            </a:r>
            <a:r>
              <a:rPr lang="nb-NO" dirty="0">
                <a:solidFill>
                  <a:srgbClr val="0070C0"/>
                </a:solidFill>
              </a:rPr>
              <a:t>(</a:t>
            </a:r>
            <a:r>
              <a:rPr lang="nb-NO" dirty="0">
                <a:hlinkClick r:id="rId5"/>
              </a:rPr>
              <a:t>filmer, </a:t>
            </a:r>
            <a:r>
              <a:rPr lang="nb-NO" dirty="0" err="1">
                <a:hlinkClick r:id="rId5"/>
              </a:rPr>
              <a:t>pp</a:t>
            </a:r>
            <a:r>
              <a:rPr lang="nb-NO" dirty="0">
                <a:hlinkClick r:id="rId5"/>
              </a:rPr>
              <a:t>-presentasjoner, quiz mm</a:t>
            </a:r>
            <a:r>
              <a:rPr lang="nb-NO" dirty="0"/>
              <a:t> og </a:t>
            </a:r>
            <a:r>
              <a:rPr lang="nb-NO" dirty="0">
                <a:hlinkClick r:id="rId6"/>
              </a:rPr>
              <a:t>plakater</a:t>
            </a:r>
            <a:r>
              <a:rPr lang="nb-NO" dirty="0">
                <a:solidFill>
                  <a:srgbClr val="0070C0"/>
                </a:solidFill>
              </a:rPr>
              <a:t>)</a:t>
            </a:r>
            <a:r>
              <a:rPr lang="nb-NO" dirty="0"/>
              <a:t> fritt tilgjengelig på temasiden </a:t>
            </a:r>
            <a:r>
              <a:rPr lang="nb-NO" dirty="0">
                <a:hlinkClick r:id="rId7"/>
              </a:rPr>
              <a:t>Håndhygiene i helsetjenesten</a:t>
            </a:r>
            <a:r>
              <a:rPr lang="nb-NO" dirty="0"/>
              <a:t>. </a:t>
            </a:r>
          </a:p>
          <a:p>
            <a:pPr marL="0" indent="0">
              <a:buNone/>
            </a:pPr>
            <a:endParaRPr lang="nb-NO" dirty="0"/>
          </a:p>
          <a:p>
            <a:pPr marL="0" indent="0">
              <a:buNone/>
            </a:pPr>
            <a:endParaRPr lang="nb-NO" dirty="0"/>
          </a:p>
          <a:p>
            <a:pPr marL="0" indent="0">
              <a:buNone/>
            </a:pPr>
            <a:endParaRPr lang="nb-NO" dirty="0"/>
          </a:p>
          <a:p>
            <a:pPr marL="0" indent="0">
              <a:buNone/>
            </a:pPr>
            <a:endParaRPr lang="nb-NO" dirty="0"/>
          </a:p>
        </p:txBody>
      </p:sp>
    </p:spTree>
    <p:extLst>
      <p:ext uri="{BB962C8B-B14F-4D97-AF65-F5344CB8AC3E}">
        <p14:creationId xmlns:p14="http://schemas.microsoft.com/office/powerpoint/2010/main" val="3315572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0005182-9432-8A5E-D739-3BD29B6A9FB7}"/>
              </a:ext>
            </a:extLst>
          </p:cNvPr>
          <p:cNvSpPr>
            <a:spLocks noGrp="1"/>
          </p:cNvSpPr>
          <p:nvPr>
            <p:ph type="title"/>
          </p:nvPr>
        </p:nvSpPr>
        <p:spPr/>
        <p:txBody>
          <a:bodyPr/>
          <a:lstStyle/>
          <a:p>
            <a:r>
              <a:rPr lang="nb-NO" b="1" dirty="0"/>
              <a:t>Hold deg oppdatert!</a:t>
            </a:r>
          </a:p>
        </p:txBody>
      </p:sp>
      <p:sp>
        <p:nvSpPr>
          <p:cNvPr id="4" name="Plassholder for tekst 3">
            <a:extLst>
              <a:ext uri="{FF2B5EF4-FFF2-40B4-BE49-F238E27FC236}">
                <a16:creationId xmlns:a16="http://schemas.microsoft.com/office/drawing/2014/main" id="{976D7110-047C-4BF9-32AE-0C1761F79244}"/>
              </a:ext>
            </a:extLst>
          </p:cNvPr>
          <p:cNvSpPr>
            <a:spLocks noGrp="1"/>
          </p:cNvSpPr>
          <p:nvPr>
            <p:ph type="body" sz="quarter" idx="13"/>
          </p:nvPr>
        </p:nvSpPr>
        <p:spPr>
          <a:xfrm>
            <a:off x="856069" y="2051561"/>
            <a:ext cx="6375242" cy="2772109"/>
          </a:xfrm>
        </p:spPr>
        <p:txBody>
          <a:bodyPr>
            <a:normAutofit fontScale="92500" lnSpcReduction="10000"/>
          </a:bodyPr>
          <a:lstStyle/>
          <a:p>
            <a:pPr>
              <a:buFont typeface="Arial" panose="020B0604020202020204" pitchFamily="34" charset="0"/>
              <a:buChar char="•"/>
            </a:pPr>
            <a:r>
              <a:rPr lang="nb-NO" dirty="0"/>
              <a:t>Følg FB siden:  Folkehelseinstituttet – Håndhygiene i helsetjenesten</a:t>
            </a:r>
          </a:p>
          <a:p>
            <a:pPr>
              <a:buFont typeface="Arial" panose="020B0604020202020204" pitchFamily="34" charset="0"/>
              <a:buChar char="•"/>
            </a:pPr>
            <a:r>
              <a:rPr lang="nb-NO" dirty="0"/>
              <a:t>Følg Temasiden for håndhygiene ved å melde dere på nyhetsbrev</a:t>
            </a:r>
          </a:p>
          <a:p>
            <a:pPr>
              <a:buFont typeface="Arial" panose="020B0604020202020204" pitchFamily="34" charset="0"/>
              <a:buChar char="•"/>
            </a:pPr>
            <a:r>
              <a:rPr lang="nb-NO" dirty="0"/>
              <a:t>Følg endringer i NOST ved å melde dere på nyhetsbrev (Nytt om NOST)</a:t>
            </a:r>
          </a:p>
          <a:p>
            <a:pPr marL="0" indent="0" algn="ctr">
              <a:buNone/>
            </a:pPr>
            <a:endParaRPr lang="nb-NO" b="1" dirty="0">
              <a:solidFill>
                <a:srgbClr val="FF0000"/>
              </a:solidFill>
            </a:endParaRPr>
          </a:p>
        </p:txBody>
      </p:sp>
      <p:pic>
        <p:nvPicPr>
          <p:cNvPr id="6" name="Bilde 5">
            <a:extLst>
              <a:ext uri="{FF2B5EF4-FFF2-40B4-BE49-F238E27FC236}">
                <a16:creationId xmlns:a16="http://schemas.microsoft.com/office/drawing/2014/main" id="{F8A00E6A-4214-9105-153C-B7711E1E2118}"/>
              </a:ext>
            </a:extLst>
          </p:cNvPr>
          <p:cNvPicPr>
            <a:picLocks noChangeAspect="1"/>
          </p:cNvPicPr>
          <p:nvPr/>
        </p:nvPicPr>
        <p:blipFill>
          <a:blip r:embed="rId3"/>
          <a:stretch>
            <a:fillRect/>
          </a:stretch>
        </p:blipFill>
        <p:spPr>
          <a:xfrm>
            <a:off x="6751445" y="473111"/>
            <a:ext cx="5073890" cy="3156899"/>
          </a:xfrm>
          <a:prstGeom prst="rect">
            <a:avLst/>
          </a:prstGeom>
        </p:spPr>
      </p:pic>
      <p:sp>
        <p:nvSpPr>
          <p:cNvPr id="7" name="TekstSylinder 6">
            <a:extLst>
              <a:ext uri="{FF2B5EF4-FFF2-40B4-BE49-F238E27FC236}">
                <a16:creationId xmlns:a16="http://schemas.microsoft.com/office/drawing/2014/main" id="{1D2FD80D-258B-E90D-809C-F5AD57D28030}"/>
              </a:ext>
            </a:extLst>
          </p:cNvPr>
          <p:cNvSpPr txBox="1"/>
          <p:nvPr/>
        </p:nvSpPr>
        <p:spPr>
          <a:xfrm>
            <a:off x="1059501" y="5384615"/>
            <a:ext cx="10427515" cy="1000274"/>
          </a:xfrm>
          <a:prstGeom prst="rect">
            <a:avLst/>
          </a:prstGeom>
          <a:noFill/>
        </p:spPr>
        <p:txBody>
          <a:bodyPr wrap="square" rtlCol="0">
            <a:spAutoFit/>
          </a:bodyPr>
          <a:lstStyle/>
          <a:p>
            <a:pPr marL="0" indent="0" algn="ctr">
              <a:buNone/>
            </a:pPr>
            <a:r>
              <a:rPr lang="nb-NO" sz="2400" b="1" dirty="0">
                <a:solidFill>
                  <a:srgbClr val="0070C0"/>
                </a:solidFill>
              </a:rPr>
              <a:t>Spørsmål? – </a:t>
            </a:r>
            <a:r>
              <a:rPr lang="nb-NO" sz="2400" b="1" dirty="0">
                <a:solidFill>
                  <a:srgbClr val="FF0000"/>
                </a:solidFill>
                <a:hlinkClick r:id="rId4"/>
              </a:rPr>
              <a:t>nost@fhi.no</a:t>
            </a:r>
            <a:endParaRPr lang="nb-NO" sz="2400" b="1" dirty="0">
              <a:solidFill>
                <a:srgbClr val="FF0000"/>
              </a:solidFill>
            </a:endParaRPr>
          </a:p>
          <a:p>
            <a:pPr marL="0" indent="0" algn="ctr">
              <a:buNone/>
            </a:pPr>
            <a:endParaRPr lang="nb-NO" sz="2400" dirty="0"/>
          </a:p>
          <a:p>
            <a:pPr algn="l"/>
            <a:endParaRPr lang="nb-NO" sz="1100" dirty="0" err="1"/>
          </a:p>
        </p:txBody>
      </p:sp>
      <p:cxnSp>
        <p:nvCxnSpPr>
          <p:cNvPr id="9" name="Rett pilkobling 8">
            <a:extLst>
              <a:ext uri="{FF2B5EF4-FFF2-40B4-BE49-F238E27FC236}">
                <a16:creationId xmlns:a16="http://schemas.microsoft.com/office/drawing/2014/main" id="{C4B1CC42-A6F1-612F-56D3-1E8FF3C2EE9C}"/>
              </a:ext>
            </a:extLst>
          </p:cNvPr>
          <p:cNvCxnSpPr>
            <a:cxnSpLocks/>
          </p:cNvCxnSpPr>
          <p:nvPr/>
        </p:nvCxnSpPr>
        <p:spPr>
          <a:xfrm flipV="1">
            <a:off x="6199464" y="1518407"/>
            <a:ext cx="1812022" cy="390614"/>
          </a:xfrm>
          <a:prstGeom prst="straightConnector1">
            <a:avLst/>
          </a:prstGeom>
          <a:ln w="38100">
            <a:solidFill>
              <a:srgbClr val="F3786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2686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D0E2608-03ED-4CEF-A89C-10A66949891F}"/>
              </a:ext>
            </a:extLst>
          </p:cNvPr>
          <p:cNvSpPr>
            <a:spLocks noGrp="1"/>
          </p:cNvSpPr>
          <p:nvPr>
            <p:ph type="title"/>
          </p:nvPr>
        </p:nvSpPr>
        <p:spPr>
          <a:xfrm>
            <a:off x="1015459" y="718428"/>
            <a:ext cx="10515600" cy="1288301"/>
          </a:xfrm>
        </p:spPr>
        <p:txBody>
          <a:bodyPr/>
          <a:lstStyle/>
          <a:p>
            <a:r>
              <a:rPr lang="nb-NO" b="1" dirty="0"/>
              <a:t>2. Personlig beskyttelsesutstyr</a:t>
            </a:r>
            <a:br>
              <a:rPr lang="nb-NO" dirty="0"/>
            </a:br>
            <a:endParaRPr lang="nb-NO" dirty="0"/>
          </a:p>
        </p:txBody>
      </p:sp>
      <p:sp>
        <p:nvSpPr>
          <p:cNvPr id="3" name="Plassholder for tekst 2">
            <a:extLst>
              <a:ext uri="{FF2B5EF4-FFF2-40B4-BE49-F238E27FC236}">
                <a16:creationId xmlns:a16="http://schemas.microsoft.com/office/drawing/2014/main" id="{45E271E5-3E54-419F-A775-B1E292DA5621}"/>
              </a:ext>
            </a:extLst>
          </p:cNvPr>
          <p:cNvSpPr>
            <a:spLocks noGrp="1"/>
          </p:cNvSpPr>
          <p:nvPr>
            <p:ph type="body" sz="quarter" idx="11"/>
          </p:nvPr>
        </p:nvSpPr>
        <p:spPr/>
        <p:txBody>
          <a:bodyPr/>
          <a:lstStyle/>
          <a:p>
            <a:r>
              <a:rPr lang="nb-NO" dirty="0"/>
              <a:t>Anbefalinger for helsepersonell</a:t>
            </a:r>
          </a:p>
        </p:txBody>
      </p:sp>
      <p:sp>
        <p:nvSpPr>
          <p:cNvPr id="4" name="Plassholder for tekst 3">
            <a:extLst>
              <a:ext uri="{FF2B5EF4-FFF2-40B4-BE49-F238E27FC236}">
                <a16:creationId xmlns:a16="http://schemas.microsoft.com/office/drawing/2014/main" id="{70B9D680-90D1-4970-B8EA-DF63EAAA50D9}"/>
              </a:ext>
            </a:extLst>
          </p:cNvPr>
          <p:cNvSpPr>
            <a:spLocks noGrp="1"/>
          </p:cNvSpPr>
          <p:nvPr>
            <p:ph type="body" sz="quarter" idx="13"/>
          </p:nvPr>
        </p:nvSpPr>
        <p:spPr>
          <a:xfrm>
            <a:off x="1015339" y="1897672"/>
            <a:ext cx="10515600" cy="4552115"/>
          </a:xfrm>
        </p:spPr>
        <p:txBody>
          <a:bodyPr>
            <a:normAutofit/>
          </a:bodyPr>
          <a:lstStyle/>
          <a:p>
            <a:pPr>
              <a:buFont typeface="Arial" panose="020B0604020202020204" pitchFamily="34" charset="0"/>
              <a:buChar char="•"/>
            </a:pPr>
            <a:r>
              <a:rPr lang="nb-NO" sz="2000" dirty="0">
                <a:solidFill>
                  <a:srgbClr val="000000"/>
                </a:solidFill>
                <a:latin typeface="Brandon Regular"/>
              </a:rPr>
              <a:t>Riktig bruk av personlig beskyttelsesutstyr blant ansatte i helse- og omsorgstjenesten forebygger smitte mellom pasienter/beboere/ tjenestemottakere (i det videre omtalt som pasienter), fra omgivelsene/ansatte til pasienter og til ansatte fra pasienter.</a:t>
            </a:r>
          </a:p>
          <a:p>
            <a:pPr>
              <a:buFont typeface="Arial" panose="020B0604020202020204" pitchFamily="34" charset="0"/>
              <a:buChar char="•"/>
            </a:pPr>
            <a:r>
              <a:rPr lang="nb-NO" sz="2000" b="0" i="0" dirty="0">
                <a:solidFill>
                  <a:srgbClr val="000000"/>
                </a:solidFill>
                <a:effectLst/>
                <a:latin typeface="Brandon Regular"/>
              </a:rPr>
              <a:t>Ansatte i helse- og omsorgstjenesten skal ha opplæring i korrekt bruk av personlig beskyttelsesutstyr. Dette omfatter ulike typer beskyttelsesutstyr, indikasjoner for bruk, hvordan utstyret tas på og av, samt kritiske punkter under bruk. Arbeidsgiver plikter å påse at tilstrekkelig opplæring gis, og at nødvendig utstyr er tilgjengelig.</a:t>
            </a:r>
          </a:p>
          <a:p>
            <a:pPr algn="l">
              <a:buFont typeface="Arial" panose="020B0604020202020204" pitchFamily="34" charset="0"/>
              <a:buChar char="•"/>
            </a:pPr>
            <a:r>
              <a:rPr lang="nb-NO" sz="2000" dirty="0">
                <a:solidFill>
                  <a:srgbClr val="000000"/>
                </a:solidFill>
                <a:latin typeface="Brandon Regular"/>
              </a:rPr>
              <a:t>Personlig beskyttelsesutstyr benyttes når det er økt risiko for å komme i kontakt med smittestoff, enten via kroppsvæsker eller forurensede gjenstander/væsker. Personlig beskyttelsesutstyr benyttes også for å hindre smitte til pasientene, eksempelvis ved aseptiske prosedyrer og kirurgiske inngrep. I tråd med de basale smittevernrutinene må helsepersonell og andre ansatte i helse- og omsorgstjenesten vurdere behovet for personlig beskyttelsesutstyr i enhver pasientsituasjon.</a:t>
            </a:r>
          </a:p>
          <a:p>
            <a:pPr>
              <a:buFont typeface="Arial" panose="020B0604020202020204" pitchFamily="34" charset="0"/>
              <a:buChar char="•"/>
            </a:pPr>
            <a:endParaRPr lang="nb-NO" sz="2000" b="0" i="0" dirty="0">
              <a:solidFill>
                <a:srgbClr val="000000"/>
              </a:solidFill>
              <a:effectLst/>
              <a:latin typeface="Brandon Regular"/>
            </a:endParaRPr>
          </a:p>
          <a:p>
            <a:pPr>
              <a:buFont typeface="Arial" panose="020B0604020202020204" pitchFamily="34" charset="0"/>
              <a:buChar char="•"/>
            </a:pPr>
            <a:endParaRPr lang="nb-NO" sz="2000" dirty="0">
              <a:solidFill>
                <a:srgbClr val="000000"/>
              </a:solidFill>
              <a:latin typeface="Brandon Regular"/>
            </a:endParaRPr>
          </a:p>
          <a:p>
            <a:pPr marL="0" indent="0">
              <a:buNone/>
            </a:pPr>
            <a:endParaRPr lang="nb-NO" sz="2000" b="0" i="0" dirty="0">
              <a:solidFill>
                <a:srgbClr val="000000"/>
              </a:solidFill>
              <a:effectLst/>
              <a:latin typeface="Brandon Regular"/>
            </a:endParaRPr>
          </a:p>
          <a:p>
            <a:pPr marL="0" indent="0">
              <a:buNone/>
            </a:pPr>
            <a:endParaRPr lang="nb-NO" sz="2000" dirty="0">
              <a:solidFill>
                <a:srgbClr val="000000"/>
              </a:solidFill>
              <a:latin typeface="Brandon Regular"/>
            </a:endParaRPr>
          </a:p>
          <a:p>
            <a:pPr marL="0" indent="0">
              <a:buNone/>
            </a:pPr>
            <a:endParaRPr lang="nb-NO" sz="2000" dirty="0">
              <a:solidFill>
                <a:srgbClr val="000000"/>
              </a:solidFill>
              <a:latin typeface="Brandon Regular"/>
            </a:endParaRPr>
          </a:p>
        </p:txBody>
      </p:sp>
    </p:spTree>
    <p:extLst>
      <p:ext uri="{BB962C8B-B14F-4D97-AF65-F5344CB8AC3E}">
        <p14:creationId xmlns:p14="http://schemas.microsoft.com/office/powerpoint/2010/main" val="1377373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6CAAE6-5711-4BEC-B2E1-019A28225B03}"/>
              </a:ext>
            </a:extLst>
          </p:cNvPr>
          <p:cNvSpPr>
            <a:spLocks noGrp="1"/>
          </p:cNvSpPr>
          <p:nvPr>
            <p:ph type="title"/>
          </p:nvPr>
        </p:nvSpPr>
        <p:spPr>
          <a:xfrm>
            <a:off x="1015339" y="621188"/>
            <a:ext cx="10515600" cy="644097"/>
          </a:xfrm>
        </p:spPr>
        <p:txBody>
          <a:bodyPr/>
          <a:lstStyle/>
          <a:p>
            <a:r>
              <a:rPr lang="nb-NO" b="1" dirty="0"/>
              <a:t>Personlig beskyttelsesutstyr forts. </a:t>
            </a:r>
          </a:p>
        </p:txBody>
      </p:sp>
      <p:sp>
        <p:nvSpPr>
          <p:cNvPr id="3" name="Plassholder for tekst 2">
            <a:extLst>
              <a:ext uri="{FF2B5EF4-FFF2-40B4-BE49-F238E27FC236}">
                <a16:creationId xmlns:a16="http://schemas.microsoft.com/office/drawing/2014/main" id="{D87E54C4-A6D5-4CA7-A02B-0EE9EB5ACF4C}"/>
              </a:ext>
            </a:extLst>
          </p:cNvPr>
          <p:cNvSpPr>
            <a:spLocks noGrp="1"/>
          </p:cNvSpPr>
          <p:nvPr>
            <p:ph type="body" sz="quarter" idx="11"/>
          </p:nvPr>
        </p:nvSpPr>
        <p:spPr>
          <a:xfrm>
            <a:off x="1015339" y="1266236"/>
            <a:ext cx="10515600" cy="423242"/>
          </a:xfrm>
        </p:spPr>
        <p:txBody>
          <a:bodyPr/>
          <a:lstStyle/>
          <a:p>
            <a:r>
              <a:rPr lang="nb-NO" dirty="0"/>
              <a:t>Anbefalinger for helsepersonell</a:t>
            </a:r>
          </a:p>
        </p:txBody>
      </p:sp>
      <p:sp>
        <p:nvSpPr>
          <p:cNvPr id="4" name="Plassholder for tekst 3">
            <a:extLst>
              <a:ext uri="{FF2B5EF4-FFF2-40B4-BE49-F238E27FC236}">
                <a16:creationId xmlns:a16="http://schemas.microsoft.com/office/drawing/2014/main" id="{E676C4F8-D695-4672-9657-B7187D1F0F9C}"/>
              </a:ext>
            </a:extLst>
          </p:cNvPr>
          <p:cNvSpPr>
            <a:spLocks noGrp="1"/>
          </p:cNvSpPr>
          <p:nvPr>
            <p:ph type="body" sz="quarter" idx="13"/>
          </p:nvPr>
        </p:nvSpPr>
        <p:spPr>
          <a:xfrm>
            <a:off x="1015339" y="1779172"/>
            <a:ext cx="10515600" cy="4807669"/>
          </a:xfrm>
        </p:spPr>
        <p:txBody>
          <a:bodyPr>
            <a:normAutofit fontScale="70000" lnSpcReduction="20000"/>
          </a:bodyPr>
          <a:lstStyle/>
          <a:p>
            <a:pPr marL="0" indent="0" algn="l">
              <a:buNone/>
            </a:pPr>
            <a:r>
              <a:rPr lang="nb-NO" b="1" i="0" dirty="0">
                <a:solidFill>
                  <a:srgbClr val="000000"/>
                </a:solidFill>
                <a:effectLst/>
                <a:latin typeface="Brandon Regular"/>
              </a:rPr>
              <a:t>Bruk av beskyttelsesutstyr anbefales i henhold til de basale smittevernrutinene etter følgende indikasjoner:</a:t>
            </a:r>
            <a:endParaRPr lang="nb-NO" b="0" i="0" dirty="0">
              <a:solidFill>
                <a:srgbClr val="000000"/>
              </a:solidFill>
              <a:effectLst/>
              <a:latin typeface="Brandon Regular"/>
            </a:endParaRPr>
          </a:p>
          <a:p>
            <a:pPr algn="l">
              <a:buFont typeface="Arial" panose="020B0604020202020204" pitchFamily="34" charset="0"/>
              <a:buChar char="•"/>
            </a:pPr>
            <a:r>
              <a:rPr lang="nb-NO" b="0" i="0" dirty="0">
                <a:solidFill>
                  <a:srgbClr val="000000"/>
                </a:solidFill>
                <a:effectLst/>
                <a:latin typeface="Brandon Regular"/>
              </a:rPr>
              <a:t>Hansker anbefales ved kontakt med kroppsvæsker, slimhinner, ikke-intakt hud, forurensede gjenstander, utstyr og overflater, samt ved sår eller eksem på hendene (sår dekkes med vanntett plaster).</a:t>
            </a:r>
          </a:p>
          <a:p>
            <a:pPr algn="l">
              <a:buFont typeface="Arial" panose="020B0604020202020204" pitchFamily="34" charset="0"/>
              <a:buChar char="•"/>
            </a:pPr>
            <a:r>
              <a:rPr lang="nb-NO" b="0" i="0" dirty="0">
                <a:solidFill>
                  <a:srgbClr val="000000"/>
                </a:solidFill>
                <a:effectLst/>
                <a:latin typeface="Brandon Regular"/>
              </a:rPr>
              <a:t>Munnbind anbefales ved kontakt med pasienter med luftveissymptomer, samt ved prosedyrer hvor det kan oppstå sprut av kroppsvæsker, inklusive blod, sekreter og ekskreter, eller annet </a:t>
            </a:r>
            <a:r>
              <a:rPr lang="nb-NO" b="0" i="0" dirty="0" err="1">
                <a:solidFill>
                  <a:srgbClr val="000000"/>
                </a:solidFill>
                <a:effectLst/>
                <a:latin typeface="Brandon Regular"/>
              </a:rPr>
              <a:t>ﬂytende</a:t>
            </a:r>
            <a:r>
              <a:rPr lang="nb-NO" b="0" i="0" dirty="0">
                <a:solidFill>
                  <a:srgbClr val="000000"/>
                </a:solidFill>
                <a:effectLst/>
                <a:latin typeface="Brandon Regular"/>
              </a:rPr>
              <a:t> materiale som kan inneholde smittestoffer.</a:t>
            </a:r>
          </a:p>
          <a:p>
            <a:pPr algn="l">
              <a:buFont typeface="Arial" panose="020B0604020202020204" pitchFamily="34" charset="0"/>
              <a:buChar char="•"/>
            </a:pPr>
            <a:r>
              <a:rPr lang="nb-NO" b="0" i="0" dirty="0">
                <a:solidFill>
                  <a:srgbClr val="000000"/>
                </a:solidFill>
                <a:effectLst/>
                <a:latin typeface="Brandon Regular"/>
              </a:rPr>
              <a:t>Åndedrettsvern anbefales som ved </a:t>
            </a:r>
            <a:r>
              <a:rPr lang="nb-NO" b="0" i="0" u="sng" dirty="0">
                <a:solidFill>
                  <a:srgbClr val="377D95"/>
                </a:solidFill>
                <a:effectLst/>
                <a:latin typeface="Brandon Regular"/>
                <a:hlinkClick r:id="rId2"/>
              </a:rPr>
              <a:t>luftsmitteregime</a:t>
            </a:r>
            <a:r>
              <a:rPr lang="nb-NO" b="0" i="0" dirty="0">
                <a:solidFill>
                  <a:srgbClr val="000000"/>
                </a:solidFill>
                <a:effectLst/>
                <a:latin typeface="Brandon Regular"/>
              </a:rPr>
              <a:t>. Det bør også vurderes ved aerosolgenererende prosedyrer i luftveiene, og i andre situasjoner med risiko for aerosoldannelse, spesielt ved kjent/mistenkt smitte.</a:t>
            </a:r>
          </a:p>
          <a:p>
            <a:pPr algn="l">
              <a:buFont typeface="Arial" panose="020B0604020202020204" pitchFamily="34" charset="0"/>
              <a:buChar char="•"/>
            </a:pPr>
            <a:r>
              <a:rPr lang="nb-NO" b="0" i="0" dirty="0">
                <a:solidFill>
                  <a:srgbClr val="000000"/>
                </a:solidFill>
                <a:effectLst/>
                <a:latin typeface="Brandon Regular"/>
              </a:rPr>
              <a:t>Øyebeskyttelse anbefales ved fare for sprut for å beskytte slimhinnene i øynene. Det bør også vurderes ved kontakt med pasienter med luftveissymtomer og ved undersøkelser i munn og luftveier.</a:t>
            </a:r>
          </a:p>
          <a:p>
            <a:pPr algn="l">
              <a:buFont typeface="Arial" panose="020B0604020202020204" pitchFamily="34" charset="0"/>
              <a:buChar char="•"/>
            </a:pPr>
            <a:r>
              <a:rPr lang="nb-NO" b="0" i="0" dirty="0">
                <a:solidFill>
                  <a:srgbClr val="000000"/>
                </a:solidFill>
                <a:effectLst/>
                <a:latin typeface="Brandon Regular"/>
              </a:rPr>
              <a:t>Beskyttelsesfrakk anbefales ved fare for sprut for å beskytte arbeidstøyet og huden.</a:t>
            </a:r>
          </a:p>
        </p:txBody>
      </p:sp>
    </p:spTree>
    <p:extLst>
      <p:ext uri="{BB962C8B-B14F-4D97-AF65-F5344CB8AC3E}">
        <p14:creationId xmlns:p14="http://schemas.microsoft.com/office/powerpoint/2010/main" val="3279924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73237" y="499890"/>
            <a:ext cx="10515600" cy="1308948"/>
          </a:xfrm>
        </p:spPr>
        <p:txBody>
          <a:bodyPr/>
          <a:lstStyle/>
          <a:p>
            <a:r>
              <a:rPr lang="nb-NO" sz="4800" b="1" dirty="0"/>
              <a:t>Personlig beskyttelsesutstyr forts.</a:t>
            </a:r>
            <a:br>
              <a:rPr lang="nb-NO" sz="4800" b="1" dirty="0"/>
            </a:br>
            <a:endParaRPr lang="nb-NO" b="1" dirty="0"/>
          </a:p>
        </p:txBody>
      </p:sp>
      <p:pic>
        <p:nvPicPr>
          <p:cNvPr id="5" name="Bilde 4"/>
          <p:cNvPicPr>
            <a:picLocks noChangeAspect="1"/>
          </p:cNvPicPr>
          <p:nvPr/>
        </p:nvPicPr>
        <p:blipFill>
          <a:blip r:embed="rId3"/>
          <a:stretch>
            <a:fillRect/>
          </a:stretch>
        </p:blipFill>
        <p:spPr>
          <a:xfrm>
            <a:off x="4423893" y="2355478"/>
            <a:ext cx="2639153" cy="3974254"/>
          </a:xfrm>
          <a:prstGeom prst="rect">
            <a:avLst/>
          </a:prstGeom>
        </p:spPr>
      </p:pic>
      <p:sp>
        <p:nvSpPr>
          <p:cNvPr id="7" name="TekstSylinder 6"/>
          <p:cNvSpPr txBox="1"/>
          <p:nvPr/>
        </p:nvSpPr>
        <p:spPr>
          <a:xfrm>
            <a:off x="909668" y="2350993"/>
            <a:ext cx="2866705" cy="1362296"/>
          </a:xfrm>
          <a:prstGeom prst="rect">
            <a:avLst/>
          </a:prstGeom>
          <a:noFill/>
          <a:ln>
            <a:solidFill>
              <a:schemeClr val="accent1"/>
            </a:solidFill>
          </a:ln>
        </p:spPr>
        <p:txBody>
          <a:bodyPr wrap="square" rtlCol="0">
            <a:spAutoFit/>
          </a:bodyPr>
          <a:lstStyle/>
          <a:p>
            <a:pPr algn="l"/>
            <a:r>
              <a:rPr lang="nb-NO" sz="2751" b="1" dirty="0">
                <a:solidFill>
                  <a:schemeClr val="accent4"/>
                </a:solidFill>
              </a:rPr>
              <a:t>INGEN KJENT ELLER MISTENKT SMITTE</a:t>
            </a:r>
          </a:p>
        </p:txBody>
      </p:sp>
      <p:sp>
        <p:nvSpPr>
          <p:cNvPr id="8" name="TekstSylinder 7"/>
          <p:cNvSpPr txBox="1"/>
          <p:nvPr/>
        </p:nvSpPr>
        <p:spPr>
          <a:xfrm>
            <a:off x="7531672" y="2393008"/>
            <a:ext cx="3348386" cy="938975"/>
          </a:xfrm>
          <a:prstGeom prst="rect">
            <a:avLst/>
          </a:prstGeom>
          <a:noFill/>
          <a:ln>
            <a:solidFill>
              <a:schemeClr val="accent1"/>
            </a:solidFill>
          </a:ln>
        </p:spPr>
        <p:txBody>
          <a:bodyPr wrap="square" rtlCol="0">
            <a:spAutoFit/>
          </a:bodyPr>
          <a:lstStyle/>
          <a:p>
            <a:pPr algn="l"/>
            <a:r>
              <a:rPr lang="nb-NO" sz="2751" b="1" dirty="0">
                <a:solidFill>
                  <a:schemeClr val="accent4"/>
                </a:solidFill>
              </a:rPr>
              <a:t>KJENT ELLER MISTENKT SMITTE </a:t>
            </a:r>
            <a:endParaRPr lang="nb-NO" sz="1600" b="1" dirty="0">
              <a:solidFill>
                <a:schemeClr val="accent4"/>
              </a:solidFill>
            </a:endParaRPr>
          </a:p>
        </p:txBody>
      </p:sp>
      <p:sp>
        <p:nvSpPr>
          <p:cNvPr id="10" name="TekstSylinder 9"/>
          <p:cNvSpPr txBox="1"/>
          <p:nvPr/>
        </p:nvSpPr>
        <p:spPr>
          <a:xfrm>
            <a:off x="909667" y="3992543"/>
            <a:ext cx="2866705" cy="1923860"/>
          </a:xfrm>
          <a:prstGeom prst="rect">
            <a:avLst/>
          </a:prstGeom>
          <a:noFill/>
          <a:ln>
            <a:solidFill>
              <a:schemeClr val="accent1"/>
            </a:solidFill>
          </a:ln>
        </p:spPr>
        <p:txBody>
          <a:bodyPr wrap="square" rtlCol="0">
            <a:spAutoFit/>
          </a:bodyPr>
          <a:lstStyle/>
          <a:p>
            <a:pPr algn="l"/>
            <a:r>
              <a:rPr lang="nb-NO" sz="2751" dirty="0"/>
              <a:t>Basale smittevernrutiner</a:t>
            </a:r>
          </a:p>
          <a:p>
            <a:pPr algn="l"/>
            <a:r>
              <a:rPr lang="nb-NO" sz="1600" dirty="0"/>
              <a:t>Brukt av beskyttelsesutstyr ut fra forventet risiko for kontakt med kroppsvæske eller forurensede gjenstander.</a:t>
            </a:r>
          </a:p>
        </p:txBody>
      </p:sp>
      <p:sp>
        <p:nvSpPr>
          <p:cNvPr id="11" name="TekstSylinder 10"/>
          <p:cNvSpPr txBox="1"/>
          <p:nvPr/>
        </p:nvSpPr>
        <p:spPr>
          <a:xfrm>
            <a:off x="7598838" y="3622747"/>
            <a:ext cx="1987143" cy="830997"/>
          </a:xfrm>
          <a:prstGeom prst="rect">
            <a:avLst/>
          </a:prstGeom>
          <a:noFill/>
          <a:ln>
            <a:solidFill>
              <a:schemeClr val="accent1"/>
            </a:solidFill>
          </a:ln>
        </p:spPr>
        <p:txBody>
          <a:bodyPr wrap="square" rtlCol="0">
            <a:spAutoFit/>
          </a:bodyPr>
          <a:lstStyle/>
          <a:p>
            <a:r>
              <a:rPr lang="nb-NO" sz="2400" dirty="0" err="1"/>
              <a:t>Kontaktsmitt</a:t>
            </a:r>
            <a:r>
              <a:rPr lang="nb-NO" sz="2400" dirty="0"/>
              <a:t>-regime</a:t>
            </a:r>
          </a:p>
        </p:txBody>
      </p:sp>
      <p:sp>
        <p:nvSpPr>
          <p:cNvPr id="12" name="TekstSylinder 11"/>
          <p:cNvSpPr txBox="1"/>
          <p:nvPr/>
        </p:nvSpPr>
        <p:spPr>
          <a:xfrm>
            <a:off x="7598838" y="4555095"/>
            <a:ext cx="1987143" cy="830997"/>
          </a:xfrm>
          <a:prstGeom prst="rect">
            <a:avLst/>
          </a:prstGeom>
          <a:noFill/>
          <a:ln>
            <a:solidFill>
              <a:schemeClr val="accent1"/>
            </a:solidFill>
          </a:ln>
        </p:spPr>
        <p:txBody>
          <a:bodyPr wrap="square" rtlCol="0">
            <a:spAutoFit/>
          </a:bodyPr>
          <a:lstStyle/>
          <a:p>
            <a:r>
              <a:rPr lang="nb-NO" sz="2400" dirty="0"/>
              <a:t>Dråpesmitte-regime</a:t>
            </a:r>
          </a:p>
        </p:txBody>
      </p:sp>
      <p:sp>
        <p:nvSpPr>
          <p:cNvPr id="13" name="TekstSylinder 12"/>
          <p:cNvSpPr txBox="1"/>
          <p:nvPr/>
        </p:nvSpPr>
        <p:spPr>
          <a:xfrm>
            <a:off x="7599636" y="5462305"/>
            <a:ext cx="2013901" cy="830997"/>
          </a:xfrm>
          <a:prstGeom prst="rect">
            <a:avLst/>
          </a:prstGeom>
          <a:noFill/>
          <a:ln>
            <a:solidFill>
              <a:schemeClr val="accent1"/>
            </a:solidFill>
          </a:ln>
        </p:spPr>
        <p:txBody>
          <a:bodyPr wrap="square" rtlCol="0">
            <a:spAutoFit/>
          </a:bodyPr>
          <a:lstStyle/>
          <a:p>
            <a:pPr algn="l"/>
            <a:r>
              <a:rPr lang="nb-NO" sz="2400" dirty="0"/>
              <a:t>Luftsmitte-regime</a:t>
            </a:r>
          </a:p>
        </p:txBody>
      </p:sp>
      <p:sp>
        <p:nvSpPr>
          <p:cNvPr id="14" name="Pil ned 13"/>
          <p:cNvSpPr/>
          <p:nvPr/>
        </p:nvSpPr>
        <p:spPr>
          <a:xfrm>
            <a:off x="2004314" y="3722028"/>
            <a:ext cx="393081" cy="2201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Pil ned 14"/>
          <p:cNvSpPr/>
          <p:nvPr/>
        </p:nvSpPr>
        <p:spPr>
          <a:xfrm>
            <a:off x="8257479" y="3344450"/>
            <a:ext cx="334931" cy="2533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7" name="Rett pilkobling 16"/>
          <p:cNvCxnSpPr>
            <a:cxnSpLocks/>
            <a:stCxn id="11" idx="3"/>
          </p:cNvCxnSpPr>
          <p:nvPr/>
        </p:nvCxnSpPr>
        <p:spPr>
          <a:xfrm flipV="1">
            <a:off x="9585981" y="4034852"/>
            <a:ext cx="540281" cy="33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kstSylinder 17"/>
          <p:cNvSpPr txBox="1"/>
          <p:nvPr/>
        </p:nvSpPr>
        <p:spPr>
          <a:xfrm>
            <a:off x="10187686" y="3736471"/>
            <a:ext cx="1024931" cy="461665"/>
          </a:xfrm>
          <a:prstGeom prst="rect">
            <a:avLst/>
          </a:prstGeom>
          <a:noFill/>
          <a:ln>
            <a:solidFill>
              <a:schemeClr val="accent1"/>
            </a:solidFill>
          </a:ln>
        </p:spPr>
        <p:txBody>
          <a:bodyPr wrap="square" rtlCol="0">
            <a:spAutoFit/>
          </a:bodyPr>
          <a:lstStyle/>
          <a:p>
            <a:pPr marL="171450" indent="-171450" algn="l">
              <a:buFont typeface="Arial" panose="020B0604020202020204" pitchFamily="34" charset="0"/>
              <a:buChar char="•"/>
            </a:pPr>
            <a:r>
              <a:rPr lang="nb-NO" sz="1200" dirty="0"/>
              <a:t>Hansker </a:t>
            </a:r>
          </a:p>
          <a:p>
            <a:pPr marL="171450" indent="-171450" algn="l">
              <a:buFont typeface="Arial" panose="020B0604020202020204" pitchFamily="34" charset="0"/>
              <a:buChar char="•"/>
            </a:pPr>
            <a:r>
              <a:rPr lang="nb-NO" sz="1200" dirty="0"/>
              <a:t>Frakk </a:t>
            </a:r>
          </a:p>
        </p:txBody>
      </p:sp>
      <p:sp>
        <p:nvSpPr>
          <p:cNvPr id="19" name="TekstSylinder 18"/>
          <p:cNvSpPr txBox="1"/>
          <p:nvPr/>
        </p:nvSpPr>
        <p:spPr>
          <a:xfrm>
            <a:off x="10187686" y="4276222"/>
            <a:ext cx="1165608" cy="1015663"/>
          </a:xfrm>
          <a:prstGeom prst="rect">
            <a:avLst/>
          </a:prstGeom>
          <a:noFill/>
          <a:ln>
            <a:solidFill>
              <a:schemeClr val="accent1"/>
            </a:solidFill>
          </a:ln>
        </p:spPr>
        <p:txBody>
          <a:bodyPr wrap="square" rtlCol="0">
            <a:spAutoFit/>
          </a:bodyPr>
          <a:lstStyle/>
          <a:p>
            <a:pPr marL="171450" indent="-171450" algn="l">
              <a:buFont typeface="Arial" panose="020B0604020202020204" pitchFamily="34" charset="0"/>
              <a:buChar char="•"/>
            </a:pPr>
            <a:r>
              <a:rPr lang="nb-NO" sz="1200" dirty="0"/>
              <a:t>Hansker </a:t>
            </a:r>
          </a:p>
          <a:p>
            <a:pPr marL="171450" indent="-171450" algn="l">
              <a:buFont typeface="Arial" panose="020B0604020202020204" pitchFamily="34" charset="0"/>
              <a:buChar char="•"/>
            </a:pPr>
            <a:r>
              <a:rPr lang="nb-NO" sz="1200" dirty="0"/>
              <a:t>Frakk </a:t>
            </a:r>
          </a:p>
          <a:p>
            <a:pPr marL="171450" indent="-171450" algn="l">
              <a:buFont typeface="Arial" panose="020B0604020202020204" pitchFamily="34" charset="0"/>
              <a:buChar char="•"/>
            </a:pPr>
            <a:r>
              <a:rPr lang="nb-NO" sz="1200" dirty="0"/>
              <a:t>Munnbind</a:t>
            </a:r>
          </a:p>
          <a:p>
            <a:pPr marL="171450" indent="-171450" algn="l">
              <a:buFont typeface="Arial" panose="020B0604020202020204" pitchFamily="34" charset="0"/>
              <a:buChar char="•"/>
            </a:pPr>
            <a:r>
              <a:rPr lang="nb-NO" sz="1200" dirty="0"/>
              <a:t>Ev. </a:t>
            </a:r>
            <a:r>
              <a:rPr lang="nb-NO" sz="1200" dirty="0" err="1"/>
              <a:t>øyebesk</a:t>
            </a:r>
            <a:r>
              <a:rPr lang="nb-NO" sz="1200" dirty="0"/>
              <a:t>.</a:t>
            </a:r>
          </a:p>
          <a:p>
            <a:pPr marL="171450" indent="-171450" algn="l">
              <a:buFont typeface="Arial" panose="020B0604020202020204" pitchFamily="34" charset="0"/>
              <a:buChar char="•"/>
            </a:pPr>
            <a:r>
              <a:rPr lang="nb-NO" sz="1200" dirty="0"/>
              <a:t>Ev. hette </a:t>
            </a:r>
          </a:p>
        </p:txBody>
      </p:sp>
      <p:cxnSp>
        <p:nvCxnSpPr>
          <p:cNvPr id="20" name="Rett pilkobling 19"/>
          <p:cNvCxnSpPr/>
          <p:nvPr/>
        </p:nvCxnSpPr>
        <p:spPr>
          <a:xfrm flipV="1">
            <a:off x="9585981" y="4973929"/>
            <a:ext cx="56322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kstSylinder 20"/>
          <p:cNvSpPr txBox="1"/>
          <p:nvPr/>
        </p:nvSpPr>
        <p:spPr>
          <a:xfrm>
            <a:off x="10192686" y="5369971"/>
            <a:ext cx="1383750" cy="1015663"/>
          </a:xfrm>
          <a:prstGeom prst="rect">
            <a:avLst/>
          </a:prstGeom>
          <a:noFill/>
          <a:ln>
            <a:solidFill>
              <a:schemeClr val="accent1"/>
            </a:solidFill>
          </a:ln>
        </p:spPr>
        <p:txBody>
          <a:bodyPr wrap="square" rtlCol="0">
            <a:spAutoFit/>
          </a:bodyPr>
          <a:lstStyle/>
          <a:p>
            <a:pPr marL="171450" indent="-171450" algn="l">
              <a:buFont typeface="Arial" panose="020B0604020202020204" pitchFamily="34" charset="0"/>
              <a:buChar char="•"/>
            </a:pPr>
            <a:r>
              <a:rPr lang="nb-NO" sz="1200" dirty="0"/>
              <a:t>Hansker </a:t>
            </a:r>
          </a:p>
          <a:p>
            <a:pPr marL="171450" indent="-171450" algn="l">
              <a:buFont typeface="Arial" panose="020B0604020202020204" pitchFamily="34" charset="0"/>
              <a:buChar char="•"/>
            </a:pPr>
            <a:r>
              <a:rPr lang="nb-NO" sz="1200" dirty="0"/>
              <a:t>Frakk </a:t>
            </a:r>
          </a:p>
          <a:p>
            <a:pPr marL="171450" indent="-171450" algn="l">
              <a:buFont typeface="Arial" panose="020B0604020202020204" pitchFamily="34" charset="0"/>
              <a:buChar char="•"/>
            </a:pPr>
            <a:r>
              <a:rPr lang="nb-NO" sz="1200" dirty="0"/>
              <a:t>Åndedrettsvern</a:t>
            </a:r>
          </a:p>
          <a:p>
            <a:pPr marL="171450" indent="-171450" algn="l">
              <a:buFont typeface="Arial" panose="020B0604020202020204" pitchFamily="34" charset="0"/>
              <a:buChar char="•"/>
            </a:pPr>
            <a:r>
              <a:rPr lang="nb-NO" sz="1200" dirty="0"/>
              <a:t>Hette</a:t>
            </a:r>
          </a:p>
          <a:p>
            <a:pPr marL="171450" indent="-171450" algn="l">
              <a:buFont typeface="Arial" panose="020B0604020202020204" pitchFamily="34" charset="0"/>
              <a:buChar char="•"/>
            </a:pPr>
            <a:r>
              <a:rPr lang="nb-NO" sz="1200" dirty="0"/>
              <a:t>Ev. </a:t>
            </a:r>
            <a:r>
              <a:rPr lang="nb-NO" sz="1200" dirty="0" err="1"/>
              <a:t>øyebesk</a:t>
            </a:r>
            <a:r>
              <a:rPr lang="nb-NO" sz="1200" dirty="0"/>
              <a:t>.</a:t>
            </a:r>
          </a:p>
        </p:txBody>
      </p:sp>
      <p:cxnSp>
        <p:nvCxnSpPr>
          <p:cNvPr id="22" name="Rett pilkobling 21"/>
          <p:cNvCxnSpPr>
            <a:cxnSpLocks/>
          </p:cNvCxnSpPr>
          <p:nvPr/>
        </p:nvCxnSpPr>
        <p:spPr>
          <a:xfrm flipV="1">
            <a:off x="9625981" y="5871652"/>
            <a:ext cx="512604"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kstSylinder 2">
            <a:extLst>
              <a:ext uri="{FF2B5EF4-FFF2-40B4-BE49-F238E27FC236}">
                <a16:creationId xmlns:a16="http://schemas.microsoft.com/office/drawing/2014/main" id="{68271730-DC0B-4195-93F5-923993A4CC01}"/>
              </a:ext>
            </a:extLst>
          </p:cNvPr>
          <p:cNvSpPr txBox="1"/>
          <p:nvPr/>
        </p:nvSpPr>
        <p:spPr>
          <a:xfrm>
            <a:off x="4451597" y="6016303"/>
            <a:ext cx="2633822" cy="276999"/>
          </a:xfrm>
          <a:prstGeom prst="rect">
            <a:avLst/>
          </a:prstGeom>
          <a:noFill/>
        </p:spPr>
        <p:txBody>
          <a:bodyPr wrap="square" rtlCol="0">
            <a:spAutoFit/>
          </a:bodyPr>
          <a:lstStyle/>
          <a:p>
            <a:pPr algn="l"/>
            <a:r>
              <a:rPr lang="nb-NO" sz="1200" dirty="0"/>
              <a:t>Foto: Frantzen, UNN</a:t>
            </a:r>
          </a:p>
        </p:txBody>
      </p:sp>
      <p:sp>
        <p:nvSpPr>
          <p:cNvPr id="6" name="TekstSylinder 5">
            <a:extLst>
              <a:ext uri="{FF2B5EF4-FFF2-40B4-BE49-F238E27FC236}">
                <a16:creationId xmlns:a16="http://schemas.microsoft.com/office/drawing/2014/main" id="{BDC98499-5251-4170-A47B-505F5A6DD88F}"/>
              </a:ext>
            </a:extLst>
          </p:cNvPr>
          <p:cNvSpPr txBox="1"/>
          <p:nvPr/>
        </p:nvSpPr>
        <p:spPr>
          <a:xfrm>
            <a:off x="851591" y="1089590"/>
            <a:ext cx="10769591" cy="1261884"/>
          </a:xfrm>
          <a:prstGeom prst="rect">
            <a:avLst/>
          </a:prstGeom>
          <a:noFill/>
        </p:spPr>
        <p:txBody>
          <a:bodyPr wrap="square" rtlCol="0">
            <a:spAutoFit/>
          </a:bodyPr>
          <a:lstStyle/>
          <a:p>
            <a:r>
              <a:rPr lang="nb-NO" sz="1800" dirty="0"/>
              <a:t>Anbefalingene om bruk av personlig beskyttelsesutstyr inngår i basale smittevernrutinene, og er gjeldende for alle pasientsituasjoner.  Ved kjent eller mistenkt smitte iverksettes, i tillegg til basale smittevernrutiner, smitteregime. For smitteregimene er beskyttelsesutstyr som bør benyttes definert:  </a:t>
            </a:r>
          </a:p>
          <a:p>
            <a:pPr algn="l"/>
            <a:endParaRPr lang="nb-NO" sz="2200" dirty="0" err="1"/>
          </a:p>
        </p:txBody>
      </p:sp>
      <p:sp>
        <p:nvSpPr>
          <p:cNvPr id="9" name="Rektangel 8">
            <a:extLst>
              <a:ext uri="{FF2B5EF4-FFF2-40B4-BE49-F238E27FC236}">
                <a16:creationId xmlns:a16="http://schemas.microsoft.com/office/drawing/2014/main" id="{6BC95000-9809-4AC1-B234-3E45B8825923}"/>
              </a:ext>
            </a:extLst>
          </p:cNvPr>
          <p:cNvSpPr/>
          <p:nvPr/>
        </p:nvSpPr>
        <p:spPr>
          <a:xfrm>
            <a:off x="833706" y="2122135"/>
            <a:ext cx="10787476" cy="4328720"/>
          </a:xfrm>
          <a:prstGeom prst="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785371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EA10C66-D96E-AEE7-060F-E31885F7A570}"/>
              </a:ext>
            </a:extLst>
          </p:cNvPr>
          <p:cNvSpPr>
            <a:spLocks noGrp="1"/>
          </p:cNvSpPr>
          <p:nvPr>
            <p:ph type="title"/>
          </p:nvPr>
        </p:nvSpPr>
        <p:spPr/>
        <p:txBody>
          <a:bodyPr/>
          <a:lstStyle/>
          <a:p>
            <a:r>
              <a:rPr lang="nb-NO" b="1" dirty="0"/>
              <a:t>2. Personlig beskyttelsesutstyr forts.</a:t>
            </a:r>
          </a:p>
        </p:txBody>
      </p:sp>
      <p:sp>
        <p:nvSpPr>
          <p:cNvPr id="3" name="Plassholder for tekst 2">
            <a:extLst>
              <a:ext uri="{FF2B5EF4-FFF2-40B4-BE49-F238E27FC236}">
                <a16:creationId xmlns:a16="http://schemas.microsoft.com/office/drawing/2014/main" id="{3F0672F1-710E-4EC3-AC0C-38969566F630}"/>
              </a:ext>
            </a:extLst>
          </p:cNvPr>
          <p:cNvSpPr>
            <a:spLocks noGrp="1"/>
          </p:cNvSpPr>
          <p:nvPr>
            <p:ph type="body" sz="quarter" idx="11"/>
          </p:nvPr>
        </p:nvSpPr>
        <p:spPr/>
        <p:txBody>
          <a:bodyPr/>
          <a:lstStyle/>
          <a:p>
            <a:endParaRPr lang="nb-NO"/>
          </a:p>
        </p:txBody>
      </p:sp>
      <p:sp>
        <p:nvSpPr>
          <p:cNvPr id="4" name="Plassholder for tekst 3">
            <a:extLst>
              <a:ext uri="{FF2B5EF4-FFF2-40B4-BE49-F238E27FC236}">
                <a16:creationId xmlns:a16="http://schemas.microsoft.com/office/drawing/2014/main" id="{25BE7100-4D26-D425-1BBC-F4E1CEE44C59}"/>
              </a:ext>
            </a:extLst>
          </p:cNvPr>
          <p:cNvSpPr>
            <a:spLocks noGrp="1"/>
          </p:cNvSpPr>
          <p:nvPr>
            <p:ph type="body" sz="quarter" idx="12"/>
          </p:nvPr>
        </p:nvSpPr>
        <p:spPr/>
        <p:txBody>
          <a:bodyPr/>
          <a:lstStyle/>
          <a:p>
            <a:pPr marL="0" indent="0">
              <a:buNone/>
            </a:pPr>
            <a:r>
              <a:rPr lang="nb-NO" dirty="0"/>
              <a:t>Les oppdaterte råd om bruk av personlig beskyttelsesutstyr i Nasjonal veileder for basale smittevernrutiner i kapittelet </a:t>
            </a:r>
            <a:r>
              <a:rPr lang="nb-NO" dirty="0">
                <a:hlinkClick r:id="rId2"/>
              </a:rPr>
              <a:t>Personlig beskyttelsesutstyr</a:t>
            </a:r>
            <a:r>
              <a:rPr lang="nb-NO" dirty="0"/>
              <a:t>. </a:t>
            </a:r>
          </a:p>
        </p:txBody>
      </p:sp>
      <p:pic>
        <p:nvPicPr>
          <p:cNvPr id="5" name="Bilde 4">
            <a:extLst>
              <a:ext uri="{FF2B5EF4-FFF2-40B4-BE49-F238E27FC236}">
                <a16:creationId xmlns:a16="http://schemas.microsoft.com/office/drawing/2014/main" id="{39AF1690-BA95-0ACF-1169-5983831E366E}"/>
              </a:ext>
            </a:extLst>
          </p:cNvPr>
          <p:cNvPicPr>
            <a:picLocks noChangeAspect="1"/>
          </p:cNvPicPr>
          <p:nvPr/>
        </p:nvPicPr>
        <p:blipFill>
          <a:blip r:embed="rId3"/>
          <a:stretch>
            <a:fillRect/>
          </a:stretch>
        </p:blipFill>
        <p:spPr>
          <a:xfrm>
            <a:off x="8245148" y="3997969"/>
            <a:ext cx="3524250" cy="2352675"/>
          </a:xfrm>
          <a:prstGeom prst="rect">
            <a:avLst/>
          </a:prstGeom>
        </p:spPr>
      </p:pic>
    </p:spTree>
    <p:extLst>
      <p:ext uri="{BB962C8B-B14F-4D97-AF65-F5344CB8AC3E}">
        <p14:creationId xmlns:p14="http://schemas.microsoft.com/office/powerpoint/2010/main" val="2420467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E632F80-5FE1-457D-8E1A-F1C9DA695F3D}"/>
              </a:ext>
            </a:extLst>
          </p:cNvPr>
          <p:cNvSpPr>
            <a:spLocks noGrp="1"/>
          </p:cNvSpPr>
          <p:nvPr>
            <p:ph type="title"/>
          </p:nvPr>
        </p:nvSpPr>
        <p:spPr>
          <a:xfrm>
            <a:off x="1015459" y="718428"/>
            <a:ext cx="10515600" cy="1288301"/>
          </a:xfrm>
        </p:spPr>
        <p:txBody>
          <a:bodyPr/>
          <a:lstStyle/>
          <a:p>
            <a:r>
              <a:rPr lang="nb-NO" b="1" dirty="0"/>
              <a:t>3. Gjennomføring av observasjon</a:t>
            </a:r>
            <a:br>
              <a:rPr lang="nb-NO" dirty="0"/>
            </a:br>
            <a:endParaRPr lang="nb-NO" dirty="0"/>
          </a:p>
        </p:txBody>
      </p:sp>
      <p:sp>
        <p:nvSpPr>
          <p:cNvPr id="3" name="Plassholder for tekst 2">
            <a:extLst>
              <a:ext uri="{FF2B5EF4-FFF2-40B4-BE49-F238E27FC236}">
                <a16:creationId xmlns:a16="http://schemas.microsoft.com/office/drawing/2014/main" id="{55DA1EBE-3D97-416F-B8C8-956B70481907}"/>
              </a:ext>
            </a:extLst>
          </p:cNvPr>
          <p:cNvSpPr>
            <a:spLocks noGrp="1"/>
          </p:cNvSpPr>
          <p:nvPr>
            <p:ph type="body" sz="quarter" idx="11"/>
          </p:nvPr>
        </p:nvSpPr>
        <p:spPr>
          <a:xfrm>
            <a:off x="1015339" y="1279812"/>
            <a:ext cx="10515600" cy="423242"/>
          </a:xfrm>
        </p:spPr>
        <p:txBody>
          <a:bodyPr/>
          <a:lstStyle/>
          <a:p>
            <a:r>
              <a:rPr lang="nb-NO" dirty="0"/>
              <a:t>Organisering og etiske vurderinger</a:t>
            </a:r>
          </a:p>
        </p:txBody>
      </p:sp>
      <p:sp>
        <p:nvSpPr>
          <p:cNvPr id="4" name="Plassholder for tekst 3">
            <a:extLst>
              <a:ext uri="{FF2B5EF4-FFF2-40B4-BE49-F238E27FC236}">
                <a16:creationId xmlns:a16="http://schemas.microsoft.com/office/drawing/2014/main" id="{3125A3C4-C0C7-4F3E-9C4C-B02B8C7E78EF}"/>
              </a:ext>
            </a:extLst>
          </p:cNvPr>
          <p:cNvSpPr>
            <a:spLocks noGrp="1"/>
          </p:cNvSpPr>
          <p:nvPr>
            <p:ph type="body" sz="quarter" idx="13"/>
          </p:nvPr>
        </p:nvSpPr>
        <p:spPr>
          <a:xfrm>
            <a:off x="1015339" y="1786944"/>
            <a:ext cx="10515600" cy="4815281"/>
          </a:xfrm>
        </p:spPr>
        <p:txBody>
          <a:bodyPr>
            <a:normAutofit lnSpcReduction="10000"/>
          </a:bodyPr>
          <a:lstStyle/>
          <a:p>
            <a:pPr>
              <a:buFont typeface="Arial" panose="020B0604020202020204" pitchFamily="34" charset="0"/>
              <a:buChar char="•"/>
            </a:pPr>
            <a:r>
              <a:rPr lang="nb-NO" sz="2400" dirty="0"/>
              <a:t>Observasjon av beskyttelsesutstyr gjennomføres som oftest tett på pasientsituasjonen.</a:t>
            </a:r>
          </a:p>
          <a:p>
            <a:pPr>
              <a:buFont typeface="Arial" panose="020B0604020202020204" pitchFamily="34" charset="0"/>
              <a:buChar char="•"/>
            </a:pPr>
            <a:r>
              <a:rPr lang="nb-NO" sz="2400" dirty="0"/>
              <a:t>Observasjon må gjennomføres på en slik måte at det er til minst mulig sjenanse for pasienter og ansatte. Det bør i alle pasientsituasjoner vurderes om det er etisk  forsvarlig å gjennomføre observasjon i den aktuelle situasjonen.  </a:t>
            </a:r>
          </a:p>
          <a:p>
            <a:pPr>
              <a:buFont typeface="Arial" panose="020B0604020202020204" pitchFamily="34" charset="0"/>
              <a:buChar char="•"/>
            </a:pPr>
            <a:r>
              <a:rPr lang="nb-NO" sz="2400" dirty="0"/>
              <a:t>Enhver enhet som iverksetter observasjon ved bruk av NOST bør i forkant utforme en plan for gjennomføring som er avklart mellom ledelse og koordinator,  godt kjent for alle observatører og tilgjengelig for alle ansatte. Det bør blant annet være avklart hvem som skal forespørres før det gjennomføres observasjoner ved en avdeling, hvem som skal informeres om når observasjon skal gjennomføres, og hvem som skal motta resultater i etterkant. </a:t>
            </a:r>
          </a:p>
        </p:txBody>
      </p:sp>
    </p:spTree>
    <p:extLst>
      <p:ext uri="{BB962C8B-B14F-4D97-AF65-F5344CB8AC3E}">
        <p14:creationId xmlns:p14="http://schemas.microsoft.com/office/powerpoint/2010/main" val="170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E632F80-5FE1-457D-8E1A-F1C9DA695F3D}"/>
              </a:ext>
            </a:extLst>
          </p:cNvPr>
          <p:cNvSpPr>
            <a:spLocks noGrp="1"/>
          </p:cNvSpPr>
          <p:nvPr>
            <p:ph type="title"/>
          </p:nvPr>
        </p:nvSpPr>
        <p:spPr>
          <a:xfrm>
            <a:off x="1015459" y="718428"/>
            <a:ext cx="10515600" cy="1288301"/>
          </a:xfrm>
        </p:spPr>
        <p:txBody>
          <a:bodyPr/>
          <a:lstStyle/>
          <a:p>
            <a:r>
              <a:rPr lang="nb-NO" b="1"/>
              <a:t>Gjennomføring </a:t>
            </a:r>
            <a:r>
              <a:rPr lang="nb-NO" b="1" dirty="0"/>
              <a:t>av observasjon forts.</a:t>
            </a:r>
            <a:br>
              <a:rPr lang="nb-NO" dirty="0"/>
            </a:br>
            <a:endParaRPr lang="nb-NO" dirty="0"/>
          </a:p>
        </p:txBody>
      </p:sp>
      <p:sp>
        <p:nvSpPr>
          <p:cNvPr id="3" name="Plassholder for tekst 2">
            <a:extLst>
              <a:ext uri="{FF2B5EF4-FFF2-40B4-BE49-F238E27FC236}">
                <a16:creationId xmlns:a16="http://schemas.microsoft.com/office/drawing/2014/main" id="{55DA1EBE-3D97-416F-B8C8-956B70481907}"/>
              </a:ext>
            </a:extLst>
          </p:cNvPr>
          <p:cNvSpPr>
            <a:spLocks noGrp="1"/>
          </p:cNvSpPr>
          <p:nvPr>
            <p:ph type="body" sz="quarter" idx="11"/>
          </p:nvPr>
        </p:nvSpPr>
        <p:spPr>
          <a:xfrm>
            <a:off x="1015339" y="1279812"/>
            <a:ext cx="10515600" cy="423242"/>
          </a:xfrm>
        </p:spPr>
        <p:txBody>
          <a:bodyPr/>
          <a:lstStyle/>
          <a:p>
            <a:r>
              <a:rPr lang="nb-NO" dirty="0"/>
              <a:t>Organisering og etiske vurderinger</a:t>
            </a:r>
          </a:p>
        </p:txBody>
      </p:sp>
      <p:sp>
        <p:nvSpPr>
          <p:cNvPr id="4" name="Plassholder for tekst 3">
            <a:extLst>
              <a:ext uri="{FF2B5EF4-FFF2-40B4-BE49-F238E27FC236}">
                <a16:creationId xmlns:a16="http://schemas.microsoft.com/office/drawing/2014/main" id="{3125A3C4-C0C7-4F3E-9C4C-B02B8C7E78EF}"/>
              </a:ext>
            </a:extLst>
          </p:cNvPr>
          <p:cNvSpPr>
            <a:spLocks noGrp="1"/>
          </p:cNvSpPr>
          <p:nvPr>
            <p:ph type="body" sz="quarter" idx="13"/>
          </p:nvPr>
        </p:nvSpPr>
        <p:spPr>
          <a:xfrm>
            <a:off x="1015339" y="1786944"/>
            <a:ext cx="10515600" cy="4815281"/>
          </a:xfrm>
        </p:spPr>
        <p:txBody>
          <a:bodyPr>
            <a:normAutofit lnSpcReduction="10000"/>
          </a:bodyPr>
          <a:lstStyle/>
          <a:p>
            <a:pPr>
              <a:buFont typeface="Arial" panose="020B0604020202020204" pitchFamily="34" charset="0"/>
              <a:buChar char="•"/>
            </a:pPr>
            <a:r>
              <a:rPr lang="nb-NO" sz="2400" dirty="0"/>
              <a:t>Observasjoner som lagres i NOST må ikke merkes slik at det på noe måte kan være personidentifiserbart. </a:t>
            </a:r>
          </a:p>
          <a:p>
            <a:pPr>
              <a:buFont typeface="Arial" panose="020B0604020202020204" pitchFamily="34" charset="0"/>
              <a:buChar char="•"/>
            </a:pPr>
            <a:r>
              <a:rPr lang="nb-NO" sz="2400" dirty="0"/>
              <a:t>Observatører bør forholde seg til enkeltobservasjoner som taushetsbelagte opplysninger. Ved oppsummering av resultater fra en avdeling e.l. skal det ikke være mulig å lede resultatene tilbake til enkeltpersoner eller små grupper av personer. </a:t>
            </a:r>
          </a:p>
          <a:p>
            <a:pPr>
              <a:buFont typeface="Arial" panose="020B0604020202020204" pitchFamily="34" charset="0"/>
              <a:buChar char="•"/>
            </a:pPr>
            <a:r>
              <a:rPr lang="nb-NO" sz="2400" dirty="0"/>
              <a:t>Når man observerer bruk av beskyttelsesutstyr kan hver helsepersonell observeres flere ganger. Hver ny situasjon hvor beskyttelsesutstyr er indikert eller benyttes uten indikasjon krever en ny observasjon/nytt kort. Det bør maksimalt registreres ti kort per observerte person per sesjon. Dette for å sikre at en enkeltpersons atferd ikke dominerer dataene som skal gjenspeile praksisen på avdelingen.  </a:t>
            </a:r>
          </a:p>
        </p:txBody>
      </p:sp>
    </p:spTree>
    <p:extLst>
      <p:ext uri="{BB962C8B-B14F-4D97-AF65-F5344CB8AC3E}">
        <p14:creationId xmlns:p14="http://schemas.microsoft.com/office/powerpoint/2010/main" val="89669010"/>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9E6DF"/>
      </a:lt2>
      <a:accent1>
        <a:srgbClr val="CFC4B6"/>
      </a:accent1>
      <a:accent2>
        <a:srgbClr val="6796A7"/>
      </a:accent2>
      <a:accent3>
        <a:srgbClr val="B32C5B"/>
      </a:accent3>
      <a:accent4>
        <a:srgbClr val="EE756A"/>
      </a:accent4>
      <a:accent5>
        <a:srgbClr val="5A1646"/>
      </a:accent5>
      <a:accent6>
        <a:srgbClr val="3A3B63"/>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200" dirty="0" err="1" smtClean="0"/>
        </a:defPPr>
      </a:lstStyle>
    </a:txDef>
  </a:objectDefaults>
  <a:extraClrSchemeLst/>
  <a:extLst>
    <a:ext uri="{05A4C25C-085E-4340-85A3-A5531E510DB2}">
      <thm15:themeFamily xmlns:thm15="http://schemas.microsoft.com/office/thememl/2012/main" name="FHI_PPT_Mal.potx" id="{E830C7F6-15D9-4E79-B5A6-AC7486A1DBBE}" vid="{C7B4B5BB-AB4F-4C6E-9FDA-88E11E3DD63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A53831D2B1FCA4E97E310390BB7D9B8" ma:contentTypeVersion="28" ma:contentTypeDescription="Opprett et nytt dokument." ma:contentTypeScope="" ma:versionID="e96a2b2cb0695986aa3e54e3dc04286e">
  <xsd:schema xmlns:xsd="http://www.w3.org/2001/XMLSchema" xmlns:xs="http://www.w3.org/2001/XMLSchema" xmlns:p="http://schemas.microsoft.com/office/2006/metadata/properties" xmlns:ns2="ef5dd856-6a32-4f72-920b-b3c650540c6d" xmlns:ns3="9e7c1b5f-6b93-4ee4-9fa2-fda8f1b47cf5" xmlns:ns4="21a2857b-8da8-4ddb-9834-feb111e80e4f" targetNamespace="http://schemas.microsoft.com/office/2006/metadata/properties" ma:root="true" ma:fieldsID="a0f386180d86c8d6afeb59a1f844dd35" ns2:_="" ns3:_="" ns4:_="">
    <xsd:import namespace="ef5dd856-6a32-4f72-920b-b3c650540c6d"/>
    <xsd:import namespace="9e7c1b5f-6b93-4ee4-9fa2-fda8f1b47cf5"/>
    <xsd:import namespace="21a2857b-8da8-4ddb-9834-feb111e80e4f"/>
    <xsd:element name="properties">
      <xsd:complexType>
        <xsd:sequence>
          <xsd:element name="documentManagement">
            <xsd:complexType>
              <xsd:all>
                <xsd:element ref="ns2:e54990123f384d80a8550f13cd0b56bb" minOccurs="0"/>
                <xsd:element ref="ns2:TaxCatchAll" minOccurs="0"/>
                <xsd:element ref="ns2:TaxKeywordTaxHTField" minOccurs="0"/>
                <xsd:element ref="ns3:FHI_TopicTaxHTField" minOccurs="0"/>
                <xsd:element ref="ns4:MediaServiceMetadata" minOccurs="0"/>
                <xsd:element ref="ns4:MediaServiceFastMetadata" minOccurs="0"/>
                <xsd:element ref="ns2:SharedWithUsers" minOccurs="0"/>
                <xsd:element ref="ns2:SharedWithDetails" minOccurs="0"/>
                <xsd:element ref="ns4:MediaServiceAutoKeyPoints" minOccurs="0"/>
                <xsd:element ref="ns4:MediaServiceKeyPoints" minOccurs="0"/>
                <xsd:element ref="ns4:MediaServiceDateTaken" minOccurs="0"/>
                <xsd:element ref="ns4:MediaServiceAutoTags" minOccurs="0"/>
                <xsd:element ref="ns4:MediaServiceGenerationTime" minOccurs="0"/>
                <xsd:element ref="ns4:MediaServiceEventHashCode" minOccurs="0"/>
                <xsd:element ref="ns4:MediaLengthInSeconds" minOccurs="0"/>
                <xsd:element ref="ns4:MediaServiceOCR" minOccurs="0"/>
                <xsd:element ref="ns4:MediaServiceLocation" minOccurs="0"/>
                <xsd:element ref="ns4: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5dd856-6a32-4f72-920b-b3c650540c6d" elementFormDefault="qualified">
    <xsd:import namespace="http://schemas.microsoft.com/office/2006/documentManagement/types"/>
    <xsd:import namespace="http://schemas.microsoft.com/office/infopath/2007/PartnerControls"/>
    <xsd:element name="e54990123f384d80a8550f13cd0b56bb" ma:index="5" nillable="true" ma:displayName="Topic_0" ma:hidden="true" ma:internalName="e54990123f384d80a8550f13cd0b56bb" ma:readOnly="false">
      <xsd:simpleType>
        <xsd:restriction base="dms:Note"/>
      </xsd:simpleType>
    </xsd:element>
    <xsd:element name="TaxCatchAll" ma:index="6" nillable="true" ma:displayName="Taxonomy Catch All Column" ma:hidden="true" ma:list="{796dc425-75f7-4378-8006-5ca5e91219d4}" ma:internalName="TaxCatchAll" ma:showField="CatchAllData" ma:web="ef5dd856-6a32-4f72-920b-b3c650540c6d">
      <xsd:complexType>
        <xsd:complexContent>
          <xsd:extension base="dms:MultiChoiceLookup">
            <xsd:sequence>
              <xsd:element name="Value" type="dms:Lookup" maxOccurs="unbounded" minOccurs="0" nillable="true"/>
            </xsd:sequence>
          </xsd:extension>
        </xsd:complexContent>
      </xsd:complexType>
    </xsd:element>
    <xsd:element name="TaxKeywordTaxHTField" ma:index="8" nillable="true" ma:taxonomy="true" ma:internalName="TaxKeywordTaxHTField" ma:taxonomyFieldName="TaxKeyword" ma:displayName="Organisasjonsnøkkelord" ma:fieldId="{23f27201-bee3-471e-b2e7-b64fd8b7ca38}" ma:taxonomyMulti="true" ma:sspId="e7140caa-8402-4c36-9a5d-f51276ec0a9c" ma:termSetId="00000000-0000-0000-0000-000000000000" ma:anchorId="00000000-0000-0000-0000-000000000000" ma:open="true" ma:isKeyword="true">
      <xsd:complexType>
        <xsd:sequence>
          <xsd:element ref="pc:Terms" minOccurs="0" maxOccurs="1"/>
        </xsd:sequence>
      </xsd:complexType>
    </xsd:element>
    <xsd:element name="SharedWithUsers" ma:index="17"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ings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e7c1b5f-6b93-4ee4-9fa2-fda8f1b47cf5" elementFormDefault="qualified">
    <xsd:import namespace="http://schemas.microsoft.com/office/2006/documentManagement/types"/>
    <xsd:import namespace="http://schemas.microsoft.com/office/infopath/2007/PartnerControls"/>
    <xsd:element name="FHI_TopicTaxHTField" ma:index="13" nillable="true" ma:taxonomy="true" ma:internalName="FHI_TopicTaxHTField" ma:taxonomyFieldName="FHI_Topic" ma:displayName="Tema" ma:fieldId="{5eb9fa72-8a58-4312-8bc5-a126a30b4fb3}" ma:taxonomyMulti="true" ma:sspId="e7140caa-8402-4c36-9a5d-f51276ec0a9c" ma:termSetId="10ab213d-8882-42de-b940-43a869fe753a"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1a2857b-8da8-4ddb-9834-feb111e80e4f" elementFormDefault="qualified">
    <xsd:import namespace="http://schemas.microsoft.com/office/2006/documentManagement/types"/>
    <xsd:import namespace="http://schemas.microsoft.com/office/infopath/2007/PartnerControls"/>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DateTaken" ma:index="21" nillable="true" ma:displayName="MediaServiceDateTaken" ma:hidden="true" ma:internalName="MediaServiceDateTaken" ma:readOnly="true">
      <xsd:simpleType>
        <xsd:restriction base="dms:Text"/>
      </xsd:simpleType>
    </xsd:element>
    <xsd:element name="MediaServiceAutoTags" ma:index="22" nillable="true" ma:displayName="Tags" ma:internalName="MediaServiceAutoTags"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LengthInSeconds" ma:index="25" nillable="true" ma:displayName="Length (seconds)" ma:internalName="MediaLengthInSeconds" ma:readOnly="true">
      <xsd:simpleType>
        <xsd:restriction base="dms:Unknown"/>
      </xsd:simpleType>
    </xsd:element>
    <xsd:element name="MediaServiceOCR" ma:index="26" nillable="true" ma:displayName="Extracted Text" ma:internalName="MediaServiceOCR" ma:readOnly="true">
      <xsd:simpleType>
        <xsd:restriction base="dms:Note">
          <xsd:maxLength value="255"/>
        </xsd:restriction>
      </xsd:simpleType>
    </xsd:element>
    <xsd:element name="MediaServiceLocation" ma:index="27" nillable="true" ma:displayName="Location" ma:internalName="MediaServiceLocation" ma:readOnly="true">
      <xsd:simpleType>
        <xsd:restriction base="dms:Text"/>
      </xsd:simpleType>
    </xsd:element>
    <xsd:element name="lcf76f155ced4ddcb4097134ff3c332f" ma:index="29" nillable="true" ma:taxonomy="true" ma:internalName="lcf76f155ced4ddcb4097134ff3c332f" ma:taxonomyFieldName="MediaServiceImageTags" ma:displayName="Bildemerkelapper" ma:readOnly="false" ma:fieldId="{5cf76f15-5ced-4ddc-b409-7134ff3c332f}" ma:taxonomyMulti="true" ma:sspId="e7140caa-8402-4c36-9a5d-f51276ec0a9c"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Innholdstype"/>
        <xsd:element ref="dc:title" minOccurs="0" maxOccurs="1" ma:index="3"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f5dd856-6a32-4f72-920b-b3c650540c6d" xsi:nil="true"/>
    <FHI_TopicTaxHTField xmlns="9e7c1b5f-6b93-4ee4-9fa2-fda8f1b47cf5">
      <Terms xmlns="http://schemas.microsoft.com/office/infopath/2007/PartnerControls"/>
    </FHI_TopicTaxHTField>
    <e54990123f384d80a8550f13cd0b56bb xmlns="ef5dd856-6a32-4f72-920b-b3c650540c6d" xsi:nil="true"/>
    <TaxKeywordTaxHTField xmlns="ef5dd856-6a32-4f72-920b-b3c650540c6d">
      <Terms xmlns="http://schemas.microsoft.com/office/infopath/2007/PartnerControls"/>
    </TaxKeywordTaxHTField>
    <lcf76f155ced4ddcb4097134ff3c332f xmlns="21a2857b-8da8-4ddb-9834-feb111e80e4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5FB0DF2-5546-457C-86EC-41E23768C1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5dd856-6a32-4f72-920b-b3c650540c6d"/>
    <ds:schemaRef ds:uri="9e7c1b5f-6b93-4ee4-9fa2-fda8f1b47cf5"/>
    <ds:schemaRef ds:uri="21a2857b-8da8-4ddb-9834-feb111e80e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557068-32CB-4A75-BA58-9F3C0FB7C795}">
  <ds:schemaRefs>
    <ds:schemaRef ds:uri="http://schemas.microsoft.com/sharepoint/v3/contenttype/forms"/>
  </ds:schemaRefs>
</ds:datastoreItem>
</file>

<file path=customXml/itemProps3.xml><?xml version="1.0" encoding="utf-8"?>
<ds:datastoreItem xmlns:ds="http://schemas.openxmlformats.org/officeDocument/2006/customXml" ds:itemID="{AAAEADB7-E3AD-46B7-AA21-B5023B583EE7}">
  <ds:schemaRefs>
    <ds:schemaRef ds:uri="http://www.w3.org/XML/1998/namespace"/>
    <ds:schemaRef ds:uri="9e7c1b5f-6b93-4ee4-9fa2-fda8f1b47cf5"/>
    <ds:schemaRef ds:uri="ef5dd856-6a32-4f72-920b-b3c650540c6d"/>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purl.org/dc/terms/"/>
    <ds:schemaRef ds:uri="21a2857b-8da8-4ddb-9834-feb111e80e4f"/>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FHI_PPT_Mal</Template>
  <TotalTime>0</TotalTime>
  <Words>2728</Words>
  <Application>Microsoft Office PowerPoint</Application>
  <PresentationFormat>Widescreen</PresentationFormat>
  <Paragraphs>231</Paragraphs>
  <Slides>36</Slides>
  <Notes>11</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36</vt:i4>
      </vt:variant>
    </vt:vector>
  </HeadingPairs>
  <TitlesOfParts>
    <vt:vector size="43" baseType="lpstr">
      <vt:lpstr>Arial</vt:lpstr>
      <vt:lpstr>Arial,Sans-Serif</vt:lpstr>
      <vt:lpstr>Brandon Regular</vt:lpstr>
      <vt:lpstr>Calibri</vt:lpstr>
      <vt:lpstr>Courier New</vt:lpstr>
      <vt:lpstr>Times New Roman</vt:lpstr>
      <vt:lpstr>Office-tema</vt:lpstr>
      <vt:lpstr>PowerPoint-presentasjon</vt:lpstr>
      <vt:lpstr>Innhold</vt:lpstr>
      <vt:lpstr>1. Innledning</vt:lpstr>
      <vt:lpstr>2. Personlig beskyttelsesutstyr </vt:lpstr>
      <vt:lpstr>Personlig beskyttelsesutstyr forts. </vt:lpstr>
      <vt:lpstr>Personlig beskyttelsesutstyr forts. </vt:lpstr>
      <vt:lpstr>2. Personlig beskyttelsesutstyr forts.</vt:lpstr>
      <vt:lpstr>3. Gjennomføring av observasjon </vt:lpstr>
      <vt:lpstr>Gjennomføring av observasjon forts. </vt:lpstr>
      <vt:lpstr>4. Hvordan observere med modulen «Beskyttelsesutstyr» i NOST </vt:lpstr>
      <vt:lpstr>Hvordan observere forts.</vt:lpstr>
      <vt:lpstr>Hvordan observere forts.</vt:lpstr>
      <vt:lpstr>Hvordan observere forts.</vt:lpstr>
      <vt:lpstr>Hvordan observere forts.</vt:lpstr>
      <vt:lpstr>Hvordan observere forts.</vt:lpstr>
      <vt:lpstr>Modulen «Beskyttelsesutstyr» forts.</vt:lpstr>
      <vt:lpstr>Modulen «Beskyttelsesutstyr» forts.</vt:lpstr>
      <vt:lpstr>Modulen «Beskyttelsesutstyr» forts.</vt:lpstr>
      <vt:lpstr>Modulen «Beskyttelsesutstyr» forts.</vt:lpstr>
      <vt:lpstr>Modulen «Beskyttelsesutstyr» forts.</vt:lpstr>
      <vt:lpstr>Hvordan observere forts.</vt:lpstr>
      <vt:lpstr>Hvordan observere forts.</vt:lpstr>
      <vt:lpstr>Hvordan observere forts.</vt:lpstr>
      <vt:lpstr>Hvordan observere forts. </vt:lpstr>
      <vt:lpstr>Hvordan observere forts.</vt:lpstr>
      <vt:lpstr>Se og redigere observasjoner under en pågående sesjon</vt:lpstr>
      <vt:lpstr>Hvordan avslutte en sesjon</vt:lpstr>
      <vt:lpstr>Hvordan redigere observasjoner som er lagret</vt:lpstr>
      <vt:lpstr>Hvordan dele data med koordinator (sende sesjon)</vt:lpstr>
      <vt:lpstr>Hvordan dele data med koordinator (sende sesjon) forts. </vt:lpstr>
      <vt:lpstr>Hovedmeny</vt:lpstr>
      <vt:lpstr>Sendte sesjoner</vt:lpstr>
      <vt:lpstr>PowerPoint-presentasjon</vt:lpstr>
      <vt:lpstr>Mulig å legge snarvei på telefonens skjerm</vt:lpstr>
      <vt:lpstr>PowerPoint-presentasjon</vt:lpstr>
      <vt:lpstr>Hold deg oppdatert!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Fagernes, Mette</dc:creator>
  <cp:lastModifiedBy>Mette Fagernes</cp:lastModifiedBy>
  <cp:revision>622</cp:revision>
  <dcterms:created xsi:type="dcterms:W3CDTF">2021-09-06T08:33:13Z</dcterms:created>
  <dcterms:modified xsi:type="dcterms:W3CDTF">2023-03-29T12:38:17Z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0x0101001A53831D2B1FCA4E97E310390BB7D9B8</vt:lpwstr>
  </property>
  <property fmtid="{D5CDD505-2E9C-101B-9397-08002B2CF9AE}" pid="3" name="TaxKeyword">
    <vt:lpwstr/>
  </property>
  <property fmtid="{D5CDD505-2E9C-101B-9397-08002B2CF9AE}" pid="4" name="FHI_Topic">
    <vt:lpwstr/>
  </property>
  <property fmtid="{D5CDD505-2E9C-101B-9397-08002B2CF9AE}" pid="5" name="FHITopic">
    <vt:lpwstr/>
  </property>
  <property fmtid="{D5CDD505-2E9C-101B-9397-08002B2CF9AE}" pid="6" name="MediaServiceImageTags">
    <vt:lpwstr/>
  </property>
</Properties>
</file>