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534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372EE-A13E-45D3-BDF1-BCC68C6B6AF4}" type="datetimeFigureOut">
              <a:rPr lang="nb-NO" smtClean="0"/>
              <a:t>16.03.2024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6660-892F-4DEC-97F1-F956E440E0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7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6660-892F-4DEC-97F1-F956E440E05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4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rgbClr val="393A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393A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393A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393A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1084" y="291084"/>
            <a:ext cx="11611610" cy="6277610"/>
          </a:xfrm>
          <a:custGeom>
            <a:avLst/>
            <a:gdLst/>
            <a:ahLst/>
            <a:cxnLst/>
            <a:rect l="l" t="t" r="r" b="b"/>
            <a:pathLst>
              <a:path w="11611610" h="6277609">
                <a:moveTo>
                  <a:pt x="11611356" y="0"/>
                </a:moveTo>
                <a:lnTo>
                  <a:pt x="0" y="0"/>
                </a:lnTo>
                <a:lnTo>
                  <a:pt x="0" y="6277356"/>
                </a:lnTo>
                <a:lnTo>
                  <a:pt x="11611356" y="6277356"/>
                </a:lnTo>
                <a:lnTo>
                  <a:pt x="11611356" y="0"/>
                </a:lnTo>
                <a:close/>
              </a:path>
            </a:pathLst>
          </a:custGeom>
          <a:solidFill>
            <a:srgbClr val="EEE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054" y="564771"/>
            <a:ext cx="10323890" cy="735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rgbClr val="393A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2758" y="2111895"/>
            <a:ext cx="10158730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i.no/sm/smittevern-i-helsetjenesten/nost/?term=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sm/smittevern-i-helsetjenesten/nost/?term=" TargetMode="External"/><Relationship Id="rId2" Type="http://schemas.openxmlformats.org/officeDocument/2006/relationships/hyperlink" Target="/EPiServer/CMS/Content/globalassets/dokumenterfiler/smitte/handhygiene/nost_informasjon-til-koordinatorer-om-admin.-grensesnittet_april-2022.pdf-til-web.pdf,,111629?epieditmode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i.no/nettpub/handhygiene/i-praksis/hansker-hudreaksjoner-og-negler/?term&amp;h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mittevern.fhi.n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084" y="0"/>
            <a:ext cx="11901170" cy="1704339"/>
            <a:chOff x="291084" y="0"/>
            <a:chExt cx="11901170" cy="1704339"/>
          </a:xfrm>
        </p:grpSpPr>
        <p:sp>
          <p:nvSpPr>
            <p:cNvPr id="3" name="object 3"/>
            <p:cNvSpPr/>
            <p:nvPr/>
          </p:nvSpPr>
          <p:spPr>
            <a:xfrm>
              <a:off x="291084" y="291084"/>
              <a:ext cx="11611610" cy="1412875"/>
            </a:xfrm>
            <a:custGeom>
              <a:avLst/>
              <a:gdLst/>
              <a:ahLst/>
              <a:cxnLst/>
              <a:rect l="l" t="t" r="r" b="b"/>
              <a:pathLst>
                <a:path w="11611610" h="1412875">
                  <a:moveTo>
                    <a:pt x="11611356" y="0"/>
                  </a:moveTo>
                  <a:lnTo>
                    <a:pt x="0" y="0"/>
                  </a:lnTo>
                  <a:lnTo>
                    <a:pt x="0" y="1412748"/>
                  </a:lnTo>
                  <a:lnTo>
                    <a:pt x="11611356" y="1412748"/>
                  </a:lnTo>
                  <a:lnTo>
                    <a:pt x="11611356" y="0"/>
                  </a:lnTo>
                  <a:close/>
                </a:path>
              </a:pathLst>
            </a:custGeom>
            <a:solidFill>
              <a:srgbClr val="E9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103" y="0"/>
              <a:ext cx="2596895" cy="145084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291084" y="1886711"/>
            <a:ext cx="11611610" cy="4681855"/>
          </a:xfrm>
          <a:custGeom>
            <a:avLst/>
            <a:gdLst/>
            <a:ahLst/>
            <a:cxnLst/>
            <a:rect l="l" t="t" r="r" b="b"/>
            <a:pathLst>
              <a:path w="11611610" h="4681855">
                <a:moveTo>
                  <a:pt x="11611356" y="0"/>
                </a:moveTo>
                <a:lnTo>
                  <a:pt x="0" y="0"/>
                </a:lnTo>
                <a:lnTo>
                  <a:pt x="0" y="4681728"/>
                </a:lnTo>
                <a:lnTo>
                  <a:pt x="11611356" y="4681728"/>
                </a:lnTo>
                <a:lnTo>
                  <a:pt x="11611356" y="0"/>
                </a:lnTo>
                <a:close/>
              </a:path>
            </a:pathLst>
          </a:custGeom>
          <a:solidFill>
            <a:srgbClr val="363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0763" y="2459680"/>
            <a:ext cx="10209530" cy="162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0370">
              <a:lnSpc>
                <a:spcPct val="101400"/>
              </a:lnSpc>
            </a:pPr>
            <a:r>
              <a:rPr sz="6000" b="0" spc="-50" dirty="0">
                <a:solidFill>
                  <a:srgbClr val="ED756A"/>
                </a:solidFill>
                <a:latin typeface="Calibri"/>
                <a:cs typeface="Calibri"/>
              </a:rPr>
              <a:t>NOST</a:t>
            </a:r>
            <a:r>
              <a:rPr sz="6000" b="0" spc="-36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FC4B6"/>
                </a:solidFill>
                <a:latin typeface="Calibri"/>
                <a:cs typeface="Calibri"/>
              </a:rPr>
              <a:t>-</a:t>
            </a:r>
            <a:r>
              <a:rPr sz="4400" b="0" spc="-155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FC4B6"/>
                </a:solidFill>
                <a:latin typeface="Calibri"/>
                <a:cs typeface="Calibri"/>
              </a:rPr>
              <a:t>Nasjonalt</a:t>
            </a:r>
            <a:r>
              <a:rPr sz="4400" b="0" spc="-95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FC4B6"/>
                </a:solidFill>
                <a:latin typeface="Calibri"/>
                <a:cs typeface="Calibri"/>
              </a:rPr>
              <a:t>verktøy</a:t>
            </a:r>
            <a:r>
              <a:rPr sz="4400" b="0" spc="-90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FC4B6"/>
                </a:solidFill>
                <a:latin typeface="Calibri"/>
                <a:cs typeface="Calibri"/>
              </a:rPr>
              <a:t>for</a:t>
            </a:r>
            <a:r>
              <a:rPr sz="4400" b="0" spc="-80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CFC4B6"/>
                </a:solidFill>
                <a:latin typeface="Calibri"/>
                <a:cs typeface="Calibri"/>
              </a:rPr>
              <a:t>observasjon </a:t>
            </a:r>
            <a:r>
              <a:rPr sz="4400" b="0" dirty="0">
                <a:solidFill>
                  <a:srgbClr val="CFC4B6"/>
                </a:solidFill>
                <a:latin typeface="Calibri"/>
                <a:cs typeface="Calibri"/>
              </a:rPr>
              <a:t>av</a:t>
            </a:r>
            <a:r>
              <a:rPr sz="4400" b="0" spc="-70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spc="-25" dirty="0">
                <a:solidFill>
                  <a:srgbClr val="CFC4B6"/>
                </a:solidFill>
                <a:latin typeface="Calibri"/>
                <a:cs typeface="Calibri"/>
              </a:rPr>
              <a:t>smitteforebyggende</a:t>
            </a:r>
            <a:r>
              <a:rPr sz="4400" b="0" spc="-95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FC4B6"/>
                </a:solidFill>
                <a:latin typeface="Calibri"/>
                <a:cs typeface="Calibri"/>
              </a:rPr>
              <a:t>tiltak</a:t>
            </a:r>
            <a:r>
              <a:rPr sz="4400" b="0" spc="-65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CFC4B6"/>
                </a:solidFill>
                <a:latin typeface="Calibri"/>
                <a:cs typeface="Calibri"/>
              </a:rPr>
              <a:t>i</a:t>
            </a:r>
            <a:r>
              <a:rPr sz="4400" b="0" spc="-55" dirty="0">
                <a:solidFill>
                  <a:srgbClr val="CFC4B6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CFC4B6"/>
                </a:solidFill>
                <a:latin typeface="Calibri"/>
                <a:cs typeface="Calibri"/>
              </a:rPr>
              <a:t>helsetjenesten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7400" y="4982620"/>
            <a:ext cx="594880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 err="1">
                <a:solidFill>
                  <a:srgbClr val="ED756A"/>
                </a:solidFill>
                <a:latin typeface="Calibri"/>
                <a:cs typeface="Calibri"/>
              </a:rPr>
              <a:t>Hansker</a:t>
            </a:r>
            <a:r>
              <a:rPr lang="nb-NO" sz="4000" spc="-20" dirty="0">
                <a:solidFill>
                  <a:srgbClr val="ED756A"/>
                </a:solidFill>
                <a:latin typeface="Calibri"/>
                <a:cs typeface="Calibri"/>
              </a:rPr>
              <a:t> – for observatører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39400" y="5793108"/>
            <a:ext cx="107097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z="1600" b="1" dirty="0">
                <a:solidFill>
                  <a:srgbClr val="FFFFFF"/>
                </a:solidFill>
                <a:latin typeface="Calibri"/>
                <a:cs typeface="Calibri"/>
              </a:rPr>
              <a:t>Mars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nb-NO" sz="1600" b="1" spc="-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966" y="357536"/>
            <a:ext cx="614299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98280" y="1373124"/>
            <a:ext cx="2364105" cy="4951730"/>
            <a:chOff x="9098280" y="1373124"/>
            <a:chExt cx="2364105" cy="4951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8280" y="1373124"/>
              <a:ext cx="2363723" cy="4951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07574" y="4380738"/>
              <a:ext cx="1054735" cy="711835"/>
            </a:xfrm>
            <a:custGeom>
              <a:avLst/>
              <a:gdLst/>
              <a:ahLst/>
              <a:cxnLst/>
              <a:rect l="l" t="t" r="r" b="b"/>
              <a:pathLst>
                <a:path w="1054734" h="711835">
                  <a:moveTo>
                    <a:pt x="0" y="355854"/>
                  </a:moveTo>
                  <a:lnTo>
                    <a:pt x="3094" y="317079"/>
                  </a:lnTo>
                  <a:lnTo>
                    <a:pt x="12162" y="279515"/>
                  </a:lnTo>
                  <a:lnTo>
                    <a:pt x="26882" y="243376"/>
                  </a:lnTo>
                  <a:lnTo>
                    <a:pt x="46932" y="208881"/>
                  </a:lnTo>
                  <a:lnTo>
                    <a:pt x="71992" y="176247"/>
                  </a:lnTo>
                  <a:lnTo>
                    <a:pt x="101738" y="145691"/>
                  </a:lnTo>
                  <a:lnTo>
                    <a:pt x="135850" y="117429"/>
                  </a:lnTo>
                  <a:lnTo>
                    <a:pt x="174006" y="91680"/>
                  </a:lnTo>
                  <a:lnTo>
                    <a:pt x="215884" y="68659"/>
                  </a:lnTo>
                  <a:lnTo>
                    <a:pt x="261162" y="48584"/>
                  </a:lnTo>
                  <a:lnTo>
                    <a:pt x="309520" y="31673"/>
                  </a:lnTo>
                  <a:lnTo>
                    <a:pt x="360634" y="18141"/>
                  </a:lnTo>
                  <a:lnTo>
                    <a:pt x="414184" y="8207"/>
                  </a:lnTo>
                  <a:lnTo>
                    <a:pt x="469848" y="2088"/>
                  </a:lnTo>
                  <a:lnTo>
                    <a:pt x="527304" y="0"/>
                  </a:lnTo>
                  <a:lnTo>
                    <a:pt x="584759" y="2088"/>
                  </a:lnTo>
                  <a:lnTo>
                    <a:pt x="640423" y="8207"/>
                  </a:lnTo>
                  <a:lnTo>
                    <a:pt x="693973" y="18141"/>
                  </a:lnTo>
                  <a:lnTo>
                    <a:pt x="745087" y="31673"/>
                  </a:lnTo>
                  <a:lnTo>
                    <a:pt x="793445" y="48584"/>
                  </a:lnTo>
                  <a:lnTo>
                    <a:pt x="838723" y="68659"/>
                  </a:lnTo>
                  <a:lnTo>
                    <a:pt x="880601" y="91680"/>
                  </a:lnTo>
                  <a:lnTo>
                    <a:pt x="918757" y="117429"/>
                  </a:lnTo>
                  <a:lnTo>
                    <a:pt x="952869" y="145691"/>
                  </a:lnTo>
                  <a:lnTo>
                    <a:pt x="982615" y="176247"/>
                  </a:lnTo>
                  <a:lnTo>
                    <a:pt x="1007675" y="208881"/>
                  </a:lnTo>
                  <a:lnTo>
                    <a:pt x="1027725" y="243376"/>
                  </a:lnTo>
                  <a:lnTo>
                    <a:pt x="1042445" y="279515"/>
                  </a:lnTo>
                  <a:lnTo>
                    <a:pt x="1051513" y="317079"/>
                  </a:lnTo>
                  <a:lnTo>
                    <a:pt x="1054608" y="355854"/>
                  </a:lnTo>
                  <a:lnTo>
                    <a:pt x="1051513" y="394628"/>
                  </a:lnTo>
                  <a:lnTo>
                    <a:pt x="1042445" y="432192"/>
                  </a:lnTo>
                  <a:lnTo>
                    <a:pt x="1027725" y="468331"/>
                  </a:lnTo>
                  <a:lnTo>
                    <a:pt x="1007675" y="502826"/>
                  </a:lnTo>
                  <a:lnTo>
                    <a:pt x="982615" y="535460"/>
                  </a:lnTo>
                  <a:lnTo>
                    <a:pt x="952869" y="566016"/>
                  </a:lnTo>
                  <a:lnTo>
                    <a:pt x="918757" y="594278"/>
                  </a:lnTo>
                  <a:lnTo>
                    <a:pt x="880601" y="620027"/>
                  </a:lnTo>
                  <a:lnTo>
                    <a:pt x="838723" y="643048"/>
                  </a:lnTo>
                  <a:lnTo>
                    <a:pt x="793445" y="663123"/>
                  </a:lnTo>
                  <a:lnTo>
                    <a:pt x="745087" y="680034"/>
                  </a:lnTo>
                  <a:lnTo>
                    <a:pt x="693973" y="693566"/>
                  </a:lnTo>
                  <a:lnTo>
                    <a:pt x="640423" y="703500"/>
                  </a:lnTo>
                  <a:lnTo>
                    <a:pt x="584759" y="709619"/>
                  </a:lnTo>
                  <a:lnTo>
                    <a:pt x="527304" y="711708"/>
                  </a:lnTo>
                  <a:lnTo>
                    <a:pt x="469848" y="709619"/>
                  </a:lnTo>
                  <a:lnTo>
                    <a:pt x="414184" y="703500"/>
                  </a:lnTo>
                  <a:lnTo>
                    <a:pt x="360634" y="693566"/>
                  </a:lnTo>
                  <a:lnTo>
                    <a:pt x="309520" y="680034"/>
                  </a:lnTo>
                  <a:lnTo>
                    <a:pt x="261162" y="663123"/>
                  </a:lnTo>
                  <a:lnTo>
                    <a:pt x="215884" y="643048"/>
                  </a:lnTo>
                  <a:lnTo>
                    <a:pt x="174006" y="620027"/>
                  </a:lnTo>
                  <a:lnTo>
                    <a:pt x="135850" y="594278"/>
                  </a:lnTo>
                  <a:lnTo>
                    <a:pt x="101738" y="566016"/>
                  </a:lnTo>
                  <a:lnTo>
                    <a:pt x="71992" y="535460"/>
                  </a:lnTo>
                  <a:lnTo>
                    <a:pt x="46932" y="502826"/>
                  </a:lnTo>
                  <a:lnTo>
                    <a:pt x="26882" y="468331"/>
                  </a:lnTo>
                  <a:lnTo>
                    <a:pt x="12162" y="432192"/>
                  </a:lnTo>
                  <a:lnTo>
                    <a:pt x="3094" y="394628"/>
                  </a:lnTo>
                  <a:lnTo>
                    <a:pt x="0" y="355854"/>
                  </a:lnTo>
                  <a:close/>
                </a:path>
              </a:pathLst>
            </a:custGeom>
            <a:ln w="22225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8325" y="1283811"/>
            <a:ext cx="7909559" cy="464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Håndhygiene</a:t>
            </a:r>
            <a:r>
              <a:rPr sz="2750" spc="-4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som</a:t>
            </a:r>
            <a:r>
              <a:rPr sz="2750" spc="-8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tilleggsfunksjon</a:t>
            </a:r>
            <a:r>
              <a:rPr sz="2750" spc="-6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ved</a:t>
            </a:r>
            <a:r>
              <a:rPr sz="2750" spc="-6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hanskebruk</a:t>
            </a:r>
            <a:endParaRPr sz="275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194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Før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observasjon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aktivere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tilvalget</a:t>
            </a:r>
            <a:endParaRPr sz="2400">
              <a:latin typeface="Calibri"/>
              <a:cs typeface="Calibri"/>
            </a:endParaRPr>
          </a:p>
          <a:p>
            <a:pPr marL="28194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«Håndhygiene».</a:t>
            </a:r>
            <a:endParaRPr sz="2400">
              <a:latin typeface="Calibri"/>
              <a:cs typeface="Calibri"/>
            </a:endParaRPr>
          </a:p>
          <a:p>
            <a:pPr marL="281940" marR="37592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Dersom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slår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få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spørsmål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hvorvidt håndhygiene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utført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forbindelse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hanskebruk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hver </a:t>
            </a:r>
            <a:r>
              <a:rPr sz="2400" dirty="0">
                <a:latin typeface="Calibri"/>
                <a:cs typeface="Calibri"/>
              </a:rPr>
              <a:t>gang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registrert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observasjonsobjektet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benyttet </a:t>
            </a:r>
            <a:r>
              <a:rPr sz="2400" spc="-35" dirty="0">
                <a:latin typeface="Calibri"/>
                <a:cs typeface="Calibri"/>
              </a:rPr>
              <a:t>hansker,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indikasjon.</a:t>
            </a:r>
            <a:endParaRPr sz="240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Dersom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situasjon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indikasjon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hanskebruk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ikke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benyttet,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kommer spørsmålet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ikke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opp.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518" y="1329665"/>
            <a:ext cx="6975475" cy="4887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10" dirty="0">
                <a:solidFill>
                  <a:srgbClr val="ED756A"/>
                </a:solidFill>
                <a:latin typeface="Calibri"/>
                <a:cs typeface="Calibri"/>
              </a:rPr>
              <a:t>To</a:t>
            </a:r>
            <a:r>
              <a:rPr sz="2750" spc="-4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kategorier</a:t>
            </a:r>
            <a:endParaRPr sz="275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6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Med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hanskemodulen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NOST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observere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ulike</a:t>
            </a:r>
            <a:endParaRPr sz="2200">
              <a:latin typeface="Calibri"/>
              <a:cs typeface="Calibri"/>
            </a:endParaRPr>
          </a:p>
          <a:p>
            <a:pPr marL="281940" marR="5080">
              <a:lnSpc>
                <a:spcPct val="120000"/>
              </a:lnSpc>
            </a:pPr>
            <a:r>
              <a:rPr sz="2200" spc="-20" dirty="0">
                <a:latin typeface="Calibri"/>
                <a:cs typeface="Calibri"/>
              </a:rPr>
              <a:t>situasjoner,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hvorvidt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hansker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blir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benyttet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eller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ikke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når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det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indikert,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situasjoner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hansker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blir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benyttet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når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det</a:t>
            </a:r>
            <a:r>
              <a:rPr sz="2200" spc="5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ikke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indikert.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observerer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ikke</a:t>
            </a:r>
            <a:r>
              <a:rPr sz="2200" i="1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situasjoner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hvor </a:t>
            </a:r>
            <a:r>
              <a:rPr sz="2200" dirty="0">
                <a:latin typeface="Calibri"/>
                <a:cs typeface="Calibri"/>
              </a:rPr>
              <a:t>hansker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ikke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indikert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heller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ikke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benyttes</a:t>
            </a:r>
            <a:r>
              <a:rPr sz="2200" i="1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81940" marR="546735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Når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logget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modulen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klar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starte </a:t>
            </a:r>
            <a:r>
              <a:rPr sz="2200" dirty="0">
                <a:latin typeface="Calibri"/>
                <a:cs typeface="Calibri"/>
              </a:rPr>
              <a:t>observasjonen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«Hansker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indikasjon»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lagt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som </a:t>
            </a:r>
            <a:r>
              <a:rPr sz="2200" dirty="0">
                <a:latin typeface="Calibri"/>
                <a:cs typeface="Calibri"/>
              </a:rPr>
              <a:t>forvalg,</a:t>
            </a:r>
            <a:r>
              <a:rPr sz="2200" spc="3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dette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vist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understreking.</a:t>
            </a:r>
            <a:endParaRPr sz="2200">
              <a:latin typeface="Calibri"/>
              <a:cs typeface="Calibri"/>
            </a:endParaRPr>
          </a:p>
          <a:p>
            <a:pPr marL="281940" marR="194310" indent="-269875">
              <a:lnSpc>
                <a:spcPct val="120000"/>
              </a:lnSpc>
              <a:spcBef>
                <a:spcPts val="29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Skal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registrere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situasjon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hvor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hanske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blir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benyttet </a:t>
            </a:r>
            <a:r>
              <a:rPr sz="2200" dirty="0">
                <a:latin typeface="Calibri"/>
                <a:cs typeface="Calibri"/>
              </a:rPr>
              <a:t>uten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indikasjon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klikker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«Hanske </a:t>
            </a:r>
            <a:r>
              <a:rPr sz="2200" dirty="0">
                <a:latin typeface="Calibri"/>
                <a:cs typeface="Calibri"/>
              </a:rPr>
              <a:t>uten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indikasjon».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05216" y="470916"/>
            <a:ext cx="3794760" cy="6049010"/>
            <a:chOff x="8205216" y="470916"/>
            <a:chExt cx="3794760" cy="60490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6500" y="2601467"/>
              <a:ext cx="1903475" cy="39182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5216" y="470916"/>
              <a:ext cx="1891271" cy="39197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48472" y="1467612"/>
              <a:ext cx="881380" cy="559435"/>
            </a:xfrm>
            <a:custGeom>
              <a:avLst/>
              <a:gdLst/>
              <a:ahLst/>
              <a:cxnLst/>
              <a:rect l="l" t="t" r="r" b="b"/>
              <a:pathLst>
                <a:path w="881379" h="559435">
                  <a:moveTo>
                    <a:pt x="0" y="279653"/>
                  </a:moveTo>
                  <a:lnTo>
                    <a:pt x="4020" y="241707"/>
                  </a:lnTo>
                  <a:lnTo>
                    <a:pt x="15733" y="205312"/>
                  </a:lnTo>
                  <a:lnTo>
                    <a:pt x="34612" y="170801"/>
                  </a:lnTo>
                  <a:lnTo>
                    <a:pt x="60133" y="138509"/>
                  </a:lnTo>
                  <a:lnTo>
                    <a:pt x="91771" y="108767"/>
                  </a:lnTo>
                  <a:lnTo>
                    <a:pt x="129001" y="81910"/>
                  </a:lnTo>
                  <a:lnTo>
                    <a:pt x="171299" y="58270"/>
                  </a:lnTo>
                  <a:lnTo>
                    <a:pt x="218140" y="38181"/>
                  </a:lnTo>
                  <a:lnTo>
                    <a:pt x="268999" y="21977"/>
                  </a:lnTo>
                  <a:lnTo>
                    <a:pt x="323351" y="9989"/>
                  </a:lnTo>
                  <a:lnTo>
                    <a:pt x="380672" y="2552"/>
                  </a:lnTo>
                  <a:lnTo>
                    <a:pt x="440436" y="0"/>
                  </a:lnTo>
                  <a:lnTo>
                    <a:pt x="500199" y="2552"/>
                  </a:lnTo>
                  <a:lnTo>
                    <a:pt x="557520" y="9989"/>
                  </a:lnTo>
                  <a:lnTo>
                    <a:pt x="611872" y="21977"/>
                  </a:lnTo>
                  <a:lnTo>
                    <a:pt x="662731" y="38181"/>
                  </a:lnTo>
                  <a:lnTo>
                    <a:pt x="709572" y="58270"/>
                  </a:lnTo>
                  <a:lnTo>
                    <a:pt x="751870" y="81910"/>
                  </a:lnTo>
                  <a:lnTo>
                    <a:pt x="789100" y="108767"/>
                  </a:lnTo>
                  <a:lnTo>
                    <a:pt x="820738" y="138509"/>
                  </a:lnTo>
                  <a:lnTo>
                    <a:pt x="846259" y="170801"/>
                  </a:lnTo>
                  <a:lnTo>
                    <a:pt x="865138" y="205312"/>
                  </a:lnTo>
                  <a:lnTo>
                    <a:pt x="876851" y="241707"/>
                  </a:lnTo>
                  <a:lnTo>
                    <a:pt x="880872" y="279653"/>
                  </a:lnTo>
                  <a:lnTo>
                    <a:pt x="876851" y="317600"/>
                  </a:lnTo>
                  <a:lnTo>
                    <a:pt x="865138" y="353995"/>
                  </a:lnTo>
                  <a:lnTo>
                    <a:pt x="846259" y="388506"/>
                  </a:lnTo>
                  <a:lnTo>
                    <a:pt x="820738" y="420798"/>
                  </a:lnTo>
                  <a:lnTo>
                    <a:pt x="789100" y="450540"/>
                  </a:lnTo>
                  <a:lnTo>
                    <a:pt x="751870" y="477397"/>
                  </a:lnTo>
                  <a:lnTo>
                    <a:pt x="709572" y="501037"/>
                  </a:lnTo>
                  <a:lnTo>
                    <a:pt x="662731" y="521126"/>
                  </a:lnTo>
                  <a:lnTo>
                    <a:pt x="611872" y="537330"/>
                  </a:lnTo>
                  <a:lnTo>
                    <a:pt x="557520" y="549318"/>
                  </a:lnTo>
                  <a:lnTo>
                    <a:pt x="500199" y="556755"/>
                  </a:lnTo>
                  <a:lnTo>
                    <a:pt x="440436" y="559307"/>
                  </a:lnTo>
                  <a:lnTo>
                    <a:pt x="380672" y="556755"/>
                  </a:lnTo>
                  <a:lnTo>
                    <a:pt x="323351" y="549318"/>
                  </a:lnTo>
                  <a:lnTo>
                    <a:pt x="268999" y="537330"/>
                  </a:lnTo>
                  <a:lnTo>
                    <a:pt x="218140" y="521126"/>
                  </a:lnTo>
                  <a:lnTo>
                    <a:pt x="171299" y="501037"/>
                  </a:lnTo>
                  <a:lnTo>
                    <a:pt x="129001" y="477397"/>
                  </a:lnTo>
                  <a:lnTo>
                    <a:pt x="91771" y="450540"/>
                  </a:lnTo>
                  <a:lnTo>
                    <a:pt x="60133" y="420798"/>
                  </a:lnTo>
                  <a:lnTo>
                    <a:pt x="34612" y="388506"/>
                  </a:lnTo>
                  <a:lnTo>
                    <a:pt x="15733" y="353995"/>
                  </a:lnTo>
                  <a:lnTo>
                    <a:pt x="4020" y="317600"/>
                  </a:lnTo>
                  <a:lnTo>
                    <a:pt x="0" y="279653"/>
                  </a:lnTo>
                  <a:close/>
                </a:path>
              </a:pathLst>
            </a:custGeom>
            <a:ln w="15875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86516" y="3457955"/>
              <a:ext cx="881380" cy="559435"/>
            </a:xfrm>
            <a:custGeom>
              <a:avLst/>
              <a:gdLst/>
              <a:ahLst/>
              <a:cxnLst/>
              <a:rect l="l" t="t" r="r" b="b"/>
              <a:pathLst>
                <a:path w="881379" h="559435">
                  <a:moveTo>
                    <a:pt x="0" y="279653"/>
                  </a:moveTo>
                  <a:lnTo>
                    <a:pt x="4020" y="241707"/>
                  </a:lnTo>
                  <a:lnTo>
                    <a:pt x="15733" y="205312"/>
                  </a:lnTo>
                  <a:lnTo>
                    <a:pt x="34612" y="170801"/>
                  </a:lnTo>
                  <a:lnTo>
                    <a:pt x="60133" y="138509"/>
                  </a:lnTo>
                  <a:lnTo>
                    <a:pt x="91771" y="108767"/>
                  </a:lnTo>
                  <a:lnTo>
                    <a:pt x="129001" y="81910"/>
                  </a:lnTo>
                  <a:lnTo>
                    <a:pt x="171299" y="58270"/>
                  </a:lnTo>
                  <a:lnTo>
                    <a:pt x="218140" y="38181"/>
                  </a:lnTo>
                  <a:lnTo>
                    <a:pt x="268999" y="21977"/>
                  </a:lnTo>
                  <a:lnTo>
                    <a:pt x="323351" y="9989"/>
                  </a:lnTo>
                  <a:lnTo>
                    <a:pt x="380672" y="2552"/>
                  </a:lnTo>
                  <a:lnTo>
                    <a:pt x="440436" y="0"/>
                  </a:lnTo>
                  <a:lnTo>
                    <a:pt x="500199" y="2552"/>
                  </a:lnTo>
                  <a:lnTo>
                    <a:pt x="557520" y="9989"/>
                  </a:lnTo>
                  <a:lnTo>
                    <a:pt x="611872" y="21977"/>
                  </a:lnTo>
                  <a:lnTo>
                    <a:pt x="662731" y="38181"/>
                  </a:lnTo>
                  <a:lnTo>
                    <a:pt x="709572" y="58270"/>
                  </a:lnTo>
                  <a:lnTo>
                    <a:pt x="751870" y="81910"/>
                  </a:lnTo>
                  <a:lnTo>
                    <a:pt x="789100" y="108767"/>
                  </a:lnTo>
                  <a:lnTo>
                    <a:pt x="820738" y="138509"/>
                  </a:lnTo>
                  <a:lnTo>
                    <a:pt x="846259" y="170801"/>
                  </a:lnTo>
                  <a:lnTo>
                    <a:pt x="865138" y="205312"/>
                  </a:lnTo>
                  <a:lnTo>
                    <a:pt x="876851" y="241707"/>
                  </a:lnTo>
                  <a:lnTo>
                    <a:pt x="880872" y="279653"/>
                  </a:lnTo>
                  <a:lnTo>
                    <a:pt x="876851" y="317600"/>
                  </a:lnTo>
                  <a:lnTo>
                    <a:pt x="865138" y="353995"/>
                  </a:lnTo>
                  <a:lnTo>
                    <a:pt x="846259" y="388506"/>
                  </a:lnTo>
                  <a:lnTo>
                    <a:pt x="820738" y="420798"/>
                  </a:lnTo>
                  <a:lnTo>
                    <a:pt x="789100" y="450540"/>
                  </a:lnTo>
                  <a:lnTo>
                    <a:pt x="751870" y="477397"/>
                  </a:lnTo>
                  <a:lnTo>
                    <a:pt x="709572" y="501037"/>
                  </a:lnTo>
                  <a:lnTo>
                    <a:pt x="662731" y="521126"/>
                  </a:lnTo>
                  <a:lnTo>
                    <a:pt x="611872" y="537330"/>
                  </a:lnTo>
                  <a:lnTo>
                    <a:pt x="557520" y="549318"/>
                  </a:lnTo>
                  <a:lnTo>
                    <a:pt x="500199" y="556755"/>
                  </a:lnTo>
                  <a:lnTo>
                    <a:pt x="440436" y="559307"/>
                  </a:lnTo>
                  <a:lnTo>
                    <a:pt x="380672" y="556755"/>
                  </a:lnTo>
                  <a:lnTo>
                    <a:pt x="323351" y="549318"/>
                  </a:lnTo>
                  <a:lnTo>
                    <a:pt x="268999" y="537330"/>
                  </a:lnTo>
                  <a:lnTo>
                    <a:pt x="218140" y="521126"/>
                  </a:lnTo>
                  <a:lnTo>
                    <a:pt x="171299" y="501037"/>
                  </a:lnTo>
                  <a:lnTo>
                    <a:pt x="129001" y="477397"/>
                  </a:lnTo>
                  <a:lnTo>
                    <a:pt x="91771" y="450540"/>
                  </a:lnTo>
                  <a:lnTo>
                    <a:pt x="60133" y="420798"/>
                  </a:lnTo>
                  <a:lnTo>
                    <a:pt x="34612" y="388506"/>
                  </a:lnTo>
                  <a:lnTo>
                    <a:pt x="15733" y="353995"/>
                  </a:lnTo>
                  <a:lnTo>
                    <a:pt x="4020" y="317600"/>
                  </a:lnTo>
                  <a:lnTo>
                    <a:pt x="0" y="279653"/>
                  </a:lnTo>
                  <a:close/>
                </a:path>
              </a:pathLst>
            </a:custGeom>
            <a:ln w="15875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438373"/>
            <a:ext cx="614299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10371" y="525780"/>
            <a:ext cx="3438525" cy="6257925"/>
            <a:chOff x="8310371" y="525780"/>
            <a:chExt cx="3438525" cy="6257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0371" y="525780"/>
              <a:ext cx="3438143" cy="6257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58071" y="2008632"/>
              <a:ext cx="1018540" cy="641985"/>
            </a:xfrm>
            <a:custGeom>
              <a:avLst/>
              <a:gdLst/>
              <a:ahLst/>
              <a:cxnLst/>
              <a:rect l="l" t="t" r="r" b="b"/>
              <a:pathLst>
                <a:path w="1018540" h="641985">
                  <a:moveTo>
                    <a:pt x="0" y="320801"/>
                  </a:moveTo>
                  <a:lnTo>
                    <a:pt x="13443" y="247243"/>
                  </a:lnTo>
                  <a:lnTo>
                    <a:pt x="29674" y="212607"/>
                  </a:lnTo>
                  <a:lnTo>
                    <a:pt x="51736" y="179719"/>
                  </a:lnTo>
                  <a:lnTo>
                    <a:pt x="79246" y="148822"/>
                  </a:lnTo>
                  <a:lnTo>
                    <a:pt x="111823" y="120155"/>
                  </a:lnTo>
                  <a:lnTo>
                    <a:pt x="149085" y="93959"/>
                  </a:lnTo>
                  <a:lnTo>
                    <a:pt x="190650" y="70475"/>
                  </a:lnTo>
                  <a:lnTo>
                    <a:pt x="236136" y="49944"/>
                  </a:lnTo>
                  <a:lnTo>
                    <a:pt x="285161" y="32606"/>
                  </a:lnTo>
                  <a:lnTo>
                    <a:pt x="337343" y="18701"/>
                  </a:lnTo>
                  <a:lnTo>
                    <a:pt x="392301" y="8472"/>
                  </a:lnTo>
                  <a:lnTo>
                    <a:pt x="449652" y="2158"/>
                  </a:lnTo>
                  <a:lnTo>
                    <a:pt x="509016" y="0"/>
                  </a:lnTo>
                  <a:lnTo>
                    <a:pt x="568379" y="2158"/>
                  </a:lnTo>
                  <a:lnTo>
                    <a:pt x="625730" y="8472"/>
                  </a:lnTo>
                  <a:lnTo>
                    <a:pt x="680688" y="18701"/>
                  </a:lnTo>
                  <a:lnTo>
                    <a:pt x="732870" y="32606"/>
                  </a:lnTo>
                  <a:lnTo>
                    <a:pt x="781895" y="49944"/>
                  </a:lnTo>
                  <a:lnTo>
                    <a:pt x="827381" y="70475"/>
                  </a:lnTo>
                  <a:lnTo>
                    <a:pt x="868946" y="93959"/>
                  </a:lnTo>
                  <a:lnTo>
                    <a:pt x="906208" y="120155"/>
                  </a:lnTo>
                  <a:lnTo>
                    <a:pt x="938785" y="148822"/>
                  </a:lnTo>
                  <a:lnTo>
                    <a:pt x="966295" y="179719"/>
                  </a:lnTo>
                  <a:lnTo>
                    <a:pt x="988357" y="212607"/>
                  </a:lnTo>
                  <a:lnTo>
                    <a:pt x="1004588" y="247243"/>
                  </a:lnTo>
                  <a:lnTo>
                    <a:pt x="1018032" y="320801"/>
                  </a:lnTo>
                  <a:lnTo>
                    <a:pt x="1014607" y="358214"/>
                  </a:lnTo>
                  <a:lnTo>
                    <a:pt x="988357" y="428996"/>
                  </a:lnTo>
                  <a:lnTo>
                    <a:pt x="966295" y="461884"/>
                  </a:lnTo>
                  <a:lnTo>
                    <a:pt x="938785" y="492781"/>
                  </a:lnTo>
                  <a:lnTo>
                    <a:pt x="906208" y="521448"/>
                  </a:lnTo>
                  <a:lnTo>
                    <a:pt x="868946" y="547644"/>
                  </a:lnTo>
                  <a:lnTo>
                    <a:pt x="827381" y="571128"/>
                  </a:lnTo>
                  <a:lnTo>
                    <a:pt x="781895" y="591659"/>
                  </a:lnTo>
                  <a:lnTo>
                    <a:pt x="732870" y="608997"/>
                  </a:lnTo>
                  <a:lnTo>
                    <a:pt x="680688" y="622902"/>
                  </a:lnTo>
                  <a:lnTo>
                    <a:pt x="625730" y="633131"/>
                  </a:lnTo>
                  <a:lnTo>
                    <a:pt x="568379" y="639445"/>
                  </a:lnTo>
                  <a:lnTo>
                    <a:pt x="509016" y="641604"/>
                  </a:lnTo>
                  <a:lnTo>
                    <a:pt x="449652" y="639445"/>
                  </a:lnTo>
                  <a:lnTo>
                    <a:pt x="392301" y="633131"/>
                  </a:lnTo>
                  <a:lnTo>
                    <a:pt x="337343" y="622902"/>
                  </a:lnTo>
                  <a:lnTo>
                    <a:pt x="285161" y="608997"/>
                  </a:lnTo>
                  <a:lnTo>
                    <a:pt x="236136" y="591659"/>
                  </a:lnTo>
                  <a:lnTo>
                    <a:pt x="190650" y="571128"/>
                  </a:lnTo>
                  <a:lnTo>
                    <a:pt x="149085" y="547644"/>
                  </a:lnTo>
                  <a:lnTo>
                    <a:pt x="111823" y="521448"/>
                  </a:lnTo>
                  <a:lnTo>
                    <a:pt x="79246" y="492781"/>
                  </a:lnTo>
                  <a:lnTo>
                    <a:pt x="51736" y="461884"/>
                  </a:lnTo>
                  <a:lnTo>
                    <a:pt x="29674" y="428996"/>
                  </a:lnTo>
                  <a:lnTo>
                    <a:pt x="13443" y="394360"/>
                  </a:lnTo>
                  <a:lnTo>
                    <a:pt x="0" y="320801"/>
                  </a:lnTo>
                  <a:close/>
                </a:path>
              </a:pathLst>
            </a:custGeom>
            <a:ln w="12700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261" y="1256685"/>
            <a:ext cx="7432675" cy="4354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Hvordan</a:t>
            </a:r>
            <a:r>
              <a:rPr sz="2750" spc="-7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registrere</a:t>
            </a:r>
            <a:r>
              <a:rPr sz="2750" spc="-4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en</a:t>
            </a:r>
            <a:r>
              <a:rPr sz="2750" spc="-6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situasjon</a:t>
            </a:r>
            <a:r>
              <a:rPr sz="2750" spc="-6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ED756A"/>
                </a:solidFill>
                <a:latin typeface="Calibri"/>
                <a:cs typeface="Calibri"/>
              </a:rPr>
              <a:t>med</a:t>
            </a:r>
            <a:r>
              <a:rPr sz="2750" i="1" spc="-7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ED756A"/>
                </a:solidFill>
                <a:latin typeface="Calibri"/>
                <a:cs typeface="Calibri"/>
              </a:rPr>
              <a:t>indikasjon</a:t>
            </a:r>
            <a:endParaRPr sz="2750">
              <a:latin typeface="Calibri"/>
              <a:cs typeface="Calibri"/>
            </a:endParaRPr>
          </a:p>
          <a:p>
            <a:pPr marL="281940" marR="919480" indent="-269875">
              <a:lnSpc>
                <a:spcPct val="120000"/>
              </a:lnSpc>
              <a:spcBef>
                <a:spcPts val="223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  <a:tab pos="774065" algn="l"/>
              </a:tabLst>
            </a:pPr>
            <a:r>
              <a:rPr sz="2400" dirty="0">
                <a:latin typeface="Calibri"/>
                <a:cs typeface="Calibri"/>
              </a:rPr>
              <a:t>Om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velger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«Hansker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indikasjon»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får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opp tre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indikasjoner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hanskebruk.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88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Kryss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indikasjoner.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87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Kryss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ikke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(ja/nei).</a:t>
            </a:r>
            <a:endParaRPr sz="240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Dersom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forvalg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valgt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håndhygiene </a:t>
            </a:r>
            <a:r>
              <a:rPr sz="2400" dirty="0">
                <a:latin typeface="Calibri"/>
                <a:cs typeface="Calibri"/>
              </a:rPr>
              <a:t>etter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hanskebruk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når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svart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benyttet,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spørsmål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håndhygiene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utført </a:t>
            </a:r>
            <a:r>
              <a:rPr sz="2400" dirty="0">
                <a:latin typeface="Calibri"/>
                <a:cs typeface="Calibri"/>
              </a:rPr>
              <a:t>etter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tatt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av.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638" y="595999"/>
            <a:ext cx="614299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638" y="1196417"/>
            <a:ext cx="8215630" cy="512445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Hvordan</a:t>
            </a:r>
            <a:r>
              <a:rPr sz="2750" spc="-7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registrere</a:t>
            </a:r>
            <a:r>
              <a:rPr sz="2750" spc="-4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en</a:t>
            </a:r>
            <a:r>
              <a:rPr sz="2750" spc="-7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situasjon</a:t>
            </a:r>
            <a:r>
              <a:rPr sz="2750" spc="-7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i="1" dirty="0">
                <a:solidFill>
                  <a:srgbClr val="ED756A"/>
                </a:solidFill>
                <a:latin typeface="Calibri"/>
                <a:cs typeface="Calibri"/>
              </a:rPr>
              <a:t>uten</a:t>
            </a:r>
            <a:r>
              <a:rPr sz="2750" i="1" spc="-8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i="1" spc="-10" dirty="0">
                <a:solidFill>
                  <a:srgbClr val="ED756A"/>
                </a:solidFill>
                <a:latin typeface="Calibri"/>
                <a:cs typeface="Calibri"/>
              </a:rPr>
              <a:t>indikasjon</a:t>
            </a:r>
            <a:endParaRPr sz="275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34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velger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«Hansker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indikasjon»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får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tre </a:t>
            </a:r>
            <a:r>
              <a:rPr sz="2400" dirty="0">
                <a:latin typeface="Calibri"/>
                <a:cs typeface="Calibri"/>
              </a:rPr>
              <a:t>eksempler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situasjoner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det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behov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det.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87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Kryss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indikasjoner.</a:t>
            </a:r>
            <a:endParaRPr sz="2400">
              <a:latin typeface="Calibri"/>
              <a:cs typeface="Calibri"/>
            </a:endParaRPr>
          </a:p>
          <a:p>
            <a:pPr marL="281940" marR="572135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Her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får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ikke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spørsmål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er </a:t>
            </a:r>
            <a:r>
              <a:rPr sz="2400" dirty="0">
                <a:latin typeface="Calibri"/>
                <a:cs typeface="Calibri"/>
              </a:rPr>
              <a:t>situasjoner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ikke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indikert)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som </a:t>
            </a:r>
            <a:r>
              <a:rPr sz="2400" spc="-10" dirty="0">
                <a:latin typeface="Calibri"/>
                <a:cs typeface="Calibri"/>
              </a:rPr>
              <a:t>registreres.</a:t>
            </a:r>
            <a:endParaRPr sz="2400">
              <a:latin typeface="Calibri"/>
              <a:cs typeface="Calibri"/>
            </a:endParaRPr>
          </a:p>
          <a:p>
            <a:pPr marL="281940" marR="11303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Dersom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forvalg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valgt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registrere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håndhygiene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etter hanskebruk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få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spørsmål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håndhygiene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ble</a:t>
            </a:r>
            <a:endParaRPr sz="2400">
              <a:latin typeface="Calibri"/>
              <a:cs typeface="Calibri"/>
            </a:endParaRPr>
          </a:p>
          <a:p>
            <a:pPr marL="28194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utført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etter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hanskene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tatt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av.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67178" y="1185672"/>
            <a:ext cx="3202305" cy="5262880"/>
            <a:chOff x="8667178" y="1185672"/>
            <a:chExt cx="3202305" cy="5262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4980" y="1185672"/>
              <a:ext cx="2503931" cy="52624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1466" y="5305743"/>
              <a:ext cx="874394" cy="463550"/>
            </a:xfrm>
            <a:custGeom>
              <a:avLst/>
              <a:gdLst/>
              <a:ahLst/>
              <a:cxnLst/>
              <a:rect l="l" t="t" r="r" b="b"/>
              <a:pathLst>
                <a:path w="874395" h="463550">
                  <a:moveTo>
                    <a:pt x="0" y="463245"/>
                  </a:moveTo>
                  <a:lnTo>
                    <a:pt x="873861" y="0"/>
                  </a:lnTo>
                </a:path>
              </a:pathLst>
            </a:custGeom>
            <a:ln w="28575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22624" y="5272274"/>
              <a:ext cx="95885" cy="78105"/>
            </a:xfrm>
            <a:custGeom>
              <a:avLst/>
              <a:gdLst/>
              <a:ahLst/>
              <a:cxnLst/>
              <a:rect l="l" t="t" r="r" b="b"/>
              <a:pathLst>
                <a:path w="95884" h="78104">
                  <a:moveTo>
                    <a:pt x="95821" y="0"/>
                  </a:moveTo>
                  <a:lnTo>
                    <a:pt x="0" y="2285"/>
                  </a:lnTo>
                  <a:lnTo>
                    <a:pt x="40157" y="78028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F37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4076" y="2567939"/>
              <a:ext cx="1016635" cy="641985"/>
            </a:xfrm>
            <a:custGeom>
              <a:avLst/>
              <a:gdLst/>
              <a:ahLst/>
              <a:cxnLst/>
              <a:rect l="l" t="t" r="r" b="b"/>
              <a:pathLst>
                <a:path w="1016634" h="641985">
                  <a:moveTo>
                    <a:pt x="0" y="320801"/>
                  </a:moveTo>
                  <a:lnTo>
                    <a:pt x="13423" y="247243"/>
                  </a:lnTo>
                  <a:lnTo>
                    <a:pt x="29631" y="212607"/>
                  </a:lnTo>
                  <a:lnTo>
                    <a:pt x="51660" y="179719"/>
                  </a:lnTo>
                  <a:lnTo>
                    <a:pt x="79130" y="148822"/>
                  </a:lnTo>
                  <a:lnTo>
                    <a:pt x="111659" y="120155"/>
                  </a:lnTo>
                  <a:lnTo>
                    <a:pt x="148866" y="93959"/>
                  </a:lnTo>
                  <a:lnTo>
                    <a:pt x="190369" y="70475"/>
                  </a:lnTo>
                  <a:lnTo>
                    <a:pt x="235787" y="49944"/>
                  </a:lnTo>
                  <a:lnTo>
                    <a:pt x="284739" y="32606"/>
                  </a:lnTo>
                  <a:lnTo>
                    <a:pt x="336843" y="18701"/>
                  </a:lnTo>
                  <a:lnTo>
                    <a:pt x="391717" y="8472"/>
                  </a:lnTo>
                  <a:lnTo>
                    <a:pt x="448981" y="2158"/>
                  </a:lnTo>
                  <a:lnTo>
                    <a:pt x="508254" y="0"/>
                  </a:lnTo>
                  <a:lnTo>
                    <a:pt x="567526" y="2158"/>
                  </a:lnTo>
                  <a:lnTo>
                    <a:pt x="624790" y="8472"/>
                  </a:lnTo>
                  <a:lnTo>
                    <a:pt x="679664" y="18701"/>
                  </a:lnTo>
                  <a:lnTo>
                    <a:pt x="731768" y="32606"/>
                  </a:lnTo>
                  <a:lnTo>
                    <a:pt x="780720" y="49944"/>
                  </a:lnTo>
                  <a:lnTo>
                    <a:pt x="826138" y="70475"/>
                  </a:lnTo>
                  <a:lnTo>
                    <a:pt x="867641" y="93959"/>
                  </a:lnTo>
                  <a:lnTo>
                    <a:pt x="904848" y="120155"/>
                  </a:lnTo>
                  <a:lnTo>
                    <a:pt x="937377" y="148822"/>
                  </a:lnTo>
                  <a:lnTo>
                    <a:pt x="964847" y="179719"/>
                  </a:lnTo>
                  <a:lnTo>
                    <a:pt x="986876" y="212607"/>
                  </a:lnTo>
                  <a:lnTo>
                    <a:pt x="1003084" y="247243"/>
                  </a:lnTo>
                  <a:lnTo>
                    <a:pt x="1016508" y="320801"/>
                  </a:lnTo>
                  <a:lnTo>
                    <a:pt x="1013088" y="358214"/>
                  </a:lnTo>
                  <a:lnTo>
                    <a:pt x="986876" y="428996"/>
                  </a:lnTo>
                  <a:lnTo>
                    <a:pt x="964847" y="461884"/>
                  </a:lnTo>
                  <a:lnTo>
                    <a:pt x="937377" y="492781"/>
                  </a:lnTo>
                  <a:lnTo>
                    <a:pt x="904848" y="521448"/>
                  </a:lnTo>
                  <a:lnTo>
                    <a:pt x="867641" y="547644"/>
                  </a:lnTo>
                  <a:lnTo>
                    <a:pt x="826138" y="571128"/>
                  </a:lnTo>
                  <a:lnTo>
                    <a:pt x="780720" y="591659"/>
                  </a:lnTo>
                  <a:lnTo>
                    <a:pt x="731768" y="608997"/>
                  </a:lnTo>
                  <a:lnTo>
                    <a:pt x="679664" y="622902"/>
                  </a:lnTo>
                  <a:lnTo>
                    <a:pt x="624790" y="633131"/>
                  </a:lnTo>
                  <a:lnTo>
                    <a:pt x="567526" y="639445"/>
                  </a:lnTo>
                  <a:lnTo>
                    <a:pt x="508254" y="641604"/>
                  </a:lnTo>
                  <a:lnTo>
                    <a:pt x="448981" y="639445"/>
                  </a:lnTo>
                  <a:lnTo>
                    <a:pt x="391717" y="633131"/>
                  </a:lnTo>
                  <a:lnTo>
                    <a:pt x="336843" y="622902"/>
                  </a:lnTo>
                  <a:lnTo>
                    <a:pt x="284739" y="608997"/>
                  </a:lnTo>
                  <a:lnTo>
                    <a:pt x="235787" y="591659"/>
                  </a:lnTo>
                  <a:lnTo>
                    <a:pt x="190369" y="571128"/>
                  </a:lnTo>
                  <a:lnTo>
                    <a:pt x="148866" y="547644"/>
                  </a:lnTo>
                  <a:lnTo>
                    <a:pt x="111659" y="521448"/>
                  </a:lnTo>
                  <a:lnTo>
                    <a:pt x="79130" y="492781"/>
                  </a:lnTo>
                  <a:lnTo>
                    <a:pt x="51660" y="461884"/>
                  </a:lnTo>
                  <a:lnTo>
                    <a:pt x="29631" y="428996"/>
                  </a:lnTo>
                  <a:lnTo>
                    <a:pt x="13423" y="394360"/>
                  </a:lnTo>
                  <a:lnTo>
                    <a:pt x="0" y="320801"/>
                  </a:lnTo>
                  <a:close/>
                </a:path>
              </a:pathLst>
            </a:custGeom>
            <a:ln w="12700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7256" y="1501140"/>
            <a:ext cx="2459735" cy="49743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4019" y="1328488"/>
            <a:ext cx="7875905" cy="4535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Ett</a:t>
            </a:r>
            <a:r>
              <a:rPr sz="2750" spc="-7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kort</a:t>
            </a:r>
            <a:r>
              <a:rPr sz="2750" spc="-7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for</a:t>
            </a:r>
            <a:r>
              <a:rPr sz="2750" spc="-6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å</a:t>
            </a:r>
            <a:r>
              <a:rPr sz="2750" spc="-8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registrere</a:t>
            </a:r>
            <a:r>
              <a:rPr sz="2750" spc="-4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per</a:t>
            </a:r>
            <a:r>
              <a:rPr sz="2750" spc="-5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situasjon</a:t>
            </a:r>
            <a:r>
              <a:rPr sz="2750" spc="-8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(observasjon)</a:t>
            </a:r>
            <a:endParaRPr sz="2750">
              <a:latin typeface="Calibri"/>
              <a:cs typeface="Calibri"/>
            </a:endParaRPr>
          </a:p>
          <a:p>
            <a:pPr marL="281940" marR="5080" indent="-269875">
              <a:lnSpc>
                <a:spcPct val="100000"/>
              </a:lnSpc>
              <a:spcBef>
                <a:spcPts val="227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Det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fylles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kort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observasjon,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dvs.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hver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situasjon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hvor </a:t>
            </a:r>
            <a:r>
              <a:rPr sz="2200" dirty="0">
                <a:latin typeface="Calibri"/>
                <a:cs typeface="Calibri"/>
              </a:rPr>
              <a:t>hansker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indikert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eller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situasjoner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hvor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hansker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blir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benyttet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uten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indikert.</a:t>
            </a:r>
            <a:endParaRPr sz="2200">
              <a:latin typeface="Calibri"/>
              <a:cs typeface="Calibri"/>
            </a:endParaRPr>
          </a:p>
          <a:p>
            <a:pPr marL="281940" marR="114935" indent="-269875">
              <a:lnSpc>
                <a:spcPct val="10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Har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valgt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flere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profesjoner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forsiden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får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kort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profesjon.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kortene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scrolle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skjermen.</a:t>
            </a:r>
            <a:endParaRPr sz="2200">
              <a:latin typeface="Calibri"/>
              <a:cs typeface="Calibri"/>
            </a:endParaRPr>
          </a:p>
          <a:p>
            <a:pPr marL="281940" marR="283845" indent="-269875">
              <a:lnSpc>
                <a:spcPct val="10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Sjekk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kortet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registrerer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samme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profesjonen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som </a:t>
            </a:r>
            <a:r>
              <a:rPr sz="2200" dirty="0">
                <a:latin typeface="Calibri"/>
                <a:cs typeface="Calibri"/>
              </a:rPr>
              <a:t>personen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observerer.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Profesjonen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endres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gå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på </a:t>
            </a:r>
            <a:r>
              <a:rPr sz="2200" spc="-10" dirty="0">
                <a:latin typeface="Calibri"/>
                <a:cs typeface="Calibri"/>
              </a:rPr>
              <a:t>rullgardinen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øverst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venstre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kortet</a:t>
            </a:r>
            <a:endParaRPr sz="2200">
              <a:latin typeface="Calibri"/>
              <a:cs typeface="Calibri"/>
            </a:endParaRPr>
          </a:p>
          <a:p>
            <a:pPr marL="281940" marR="288925" indent="-269875">
              <a:lnSpc>
                <a:spcPct val="10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Har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registrer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feil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kortet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enten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fjerne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markeringene </a:t>
            </a:r>
            <a:r>
              <a:rPr sz="2200" dirty="0">
                <a:latin typeface="Calibri"/>
                <a:cs typeface="Calibri"/>
              </a:rPr>
              <a:t>samlet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trykk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45" dirty="0">
                <a:latin typeface="Calibri"/>
                <a:cs typeface="Calibri"/>
              </a:rPr>
              <a:t> «Tøm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kort»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nede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høre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hjørne,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eller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fjerne markeringen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å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trykke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ny.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37968" y="2657722"/>
            <a:ext cx="1879600" cy="3180080"/>
            <a:chOff x="8637968" y="2657722"/>
            <a:chExt cx="1879600" cy="3180080"/>
          </a:xfrm>
        </p:grpSpPr>
        <p:sp>
          <p:nvSpPr>
            <p:cNvPr id="6" name="object 6"/>
            <p:cNvSpPr/>
            <p:nvPr/>
          </p:nvSpPr>
          <p:spPr>
            <a:xfrm>
              <a:off x="8658606" y="2712328"/>
              <a:ext cx="1758950" cy="463550"/>
            </a:xfrm>
            <a:custGeom>
              <a:avLst/>
              <a:gdLst/>
              <a:ahLst/>
              <a:cxnLst/>
              <a:rect l="l" t="t" r="r" b="b"/>
              <a:pathLst>
                <a:path w="1758950" h="463550">
                  <a:moveTo>
                    <a:pt x="0" y="463181"/>
                  </a:moveTo>
                  <a:lnTo>
                    <a:pt x="1758911" y="0"/>
                  </a:lnTo>
                </a:path>
              </a:pathLst>
            </a:custGeom>
            <a:ln w="41275">
              <a:solidFill>
                <a:srgbClr val="ED75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81796" y="2657722"/>
              <a:ext cx="135890" cy="120014"/>
            </a:xfrm>
            <a:custGeom>
              <a:avLst/>
              <a:gdLst/>
              <a:ahLst/>
              <a:cxnLst/>
              <a:rect l="l" t="t" r="r" b="b"/>
              <a:pathLst>
                <a:path w="135890" h="120014">
                  <a:moveTo>
                    <a:pt x="0" y="0"/>
                  </a:moveTo>
                  <a:lnTo>
                    <a:pt x="31534" y="119735"/>
                  </a:lnTo>
                  <a:lnTo>
                    <a:pt x="135508" y="28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84514" y="3559302"/>
              <a:ext cx="931544" cy="2183765"/>
            </a:xfrm>
            <a:custGeom>
              <a:avLst/>
              <a:gdLst/>
              <a:ahLst/>
              <a:cxnLst/>
              <a:rect l="l" t="t" r="r" b="b"/>
              <a:pathLst>
                <a:path w="931545" h="2183765">
                  <a:moveTo>
                    <a:pt x="0" y="0"/>
                  </a:moveTo>
                  <a:lnTo>
                    <a:pt x="931532" y="2183257"/>
                  </a:lnTo>
                </a:path>
              </a:pathLst>
            </a:custGeom>
            <a:ln w="41275">
              <a:solidFill>
                <a:srgbClr val="ED75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51012" y="5699274"/>
              <a:ext cx="114300" cy="138430"/>
            </a:xfrm>
            <a:custGeom>
              <a:avLst/>
              <a:gdLst/>
              <a:ahLst/>
              <a:cxnLst/>
              <a:rect l="l" t="t" r="r" b="b"/>
              <a:pathLst>
                <a:path w="114300" h="138429">
                  <a:moveTo>
                    <a:pt x="113893" y="0"/>
                  </a:moveTo>
                  <a:lnTo>
                    <a:pt x="0" y="48590"/>
                  </a:lnTo>
                  <a:lnTo>
                    <a:pt x="105536" y="138188"/>
                  </a:lnTo>
                  <a:lnTo>
                    <a:pt x="113893" y="0"/>
                  </a:lnTo>
                  <a:close/>
                </a:path>
              </a:pathLst>
            </a:custGeom>
            <a:solidFill>
              <a:srgbClr val="ED7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2077211"/>
            <a:ext cx="2153411" cy="43525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9228" y="475488"/>
            <a:ext cx="1950719" cy="39471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2757" y="1328488"/>
            <a:ext cx="5744845" cy="3737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Legge</a:t>
            </a:r>
            <a:r>
              <a:rPr sz="2750" spc="-1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til</a:t>
            </a:r>
            <a:r>
              <a:rPr sz="2750" spc="-3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ED756A"/>
                </a:solidFill>
                <a:latin typeface="Calibri"/>
                <a:cs typeface="Calibri"/>
              </a:rPr>
              <a:t>kommentar</a:t>
            </a:r>
            <a:r>
              <a:rPr sz="2750" spc="-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og</a:t>
            </a:r>
            <a:r>
              <a:rPr sz="2750" spc="-4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lagre</a:t>
            </a:r>
            <a:r>
              <a:rPr sz="2750" spc="-3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ED756A"/>
                </a:solidFill>
                <a:latin typeface="Calibri"/>
                <a:cs typeface="Calibri"/>
              </a:rPr>
              <a:t>kort</a:t>
            </a:r>
            <a:endParaRPr sz="275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144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Det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mulig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kommentar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det </a:t>
            </a:r>
            <a:r>
              <a:rPr sz="2400" spc="-10" dirty="0">
                <a:latin typeface="Calibri"/>
                <a:cs typeface="Calibri"/>
              </a:rPr>
              <a:t>enkelte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(observasjon)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lagres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med </a:t>
            </a:r>
            <a:r>
              <a:rPr sz="2400" spc="-10" dirty="0">
                <a:latin typeface="Calibri"/>
                <a:cs typeface="Calibri"/>
              </a:rPr>
              <a:t>observasjonen.</a:t>
            </a:r>
            <a:endParaRPr sz="2400">
              <a:latin typeface="Calibri"/>
              <a:cs typeface="Calibri"/>
            </a:endParaRPr>
          </a:p>
          <a:p>
            <a:pPr marL="281940" marR="268605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  <a:tab pos="1802764" algn="l"/>
              </a:tabLst>
            </a:pPr>
            <a:r>
              <a:rPr sz="2400" spc="-10" dirty="0">
                <a:latin typeface="Calibri"/>
                <a:cs typeface="Calibri"/>
              </a:rPr>
              <a:t>Observasjonen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lagres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skyve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hele </a:t>
            </a:r>
            <a:r>
              <a:rPr sz="2400" spc="-10" dirty="0">
                <a:latin typeface="Calibri"/>
                <a:cs typeface="Calibri"/>
              </a:rPr>
              <a:t>kortet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til</a:t>
            </a:r>
            <a:r>
              <a:rPr sz="2400" dirty="0">
                <a:latin typeface="Calibri"/>
                <a:cs typeface="Calibri"/>
              </a:rPr>
              <a:t>	høyre.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tellelisten </a:t>
            </a:r>
            <a:r>
              <a:rPr sz="2400" dirty="0">
                <a:latin typeface="Calibri"/>
                <a:cs typeface="Calibri"/>
              </a:rPr>
              <a:t>oppe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venstre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økes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en </a:t>
            </a:r>
            <a:r>
              <a:rPr sz="2400" spc="-10" dirty="0">
                <a:latin typeface="Calibri"/>
                <a:cs typeface="Calibri"/>
              </a:rPr>
              <a:t>observasjon.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04368" y="2217356"/>
            <a:ext cx="3526790" cy="1863089"/>
            <a:chOff x="6504368" y="2217356"/>
            <a:chExt cx="3526790" cy="1863089"/>
          </a:xfrm>
        </p:grpSpPr>
        <p:sp>
          <p:nvSpPr>
            <p:cNvPr id="7" name="object 7"/>
            <p:cNvSpPr/>
            <p:nvPr/>
          </p:nvSpPr>
          <p:spPr>
            <a:xfrm>
              <a:off x="6770370" y="2237994"/>
              <a:ext cx="1101725" cy="1118235"/>
            </a:xfrm>
            <a:custGeom>
              <a:avLst/>
              <a:gdLst/>
              <a:ahLst/>
              <a:cxnLst/>
              <a:rect l="l" t="t" r="r" b="b"/>
              <a:pathLst>
                <a:path w="1101725" h="1118235">
                  <a:moveTo>
                    <a:pt x="0" y="0"/>
                  </a:moveTo>
                  <a:lnTo>
                    <a:pt x="1101140" y="1117777"/>
                  </a:lnTo>
                </a:path>
              </a:pathLst>
            </a:custGeom>
            <a:ln w="41275">
              <a:solidFill>
                <a:srgbClr val="ED75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2927" y="3297619"/>
              <a:ext cx="131445" cy="132080"/>
            </a:xfrm>
            <a:custGeom>
              <a:avLst/>
              <a:gdLst/>
              <a:ahLst/>
              <a:cxnLst/>
              <a:rect l="l" t="t" r="r" b="b"/>
              <a:pathLst>
                <a:path w="131445" h="132079">
                  <a:moveTo>
                    <a:pt x="88214" y="0"/>
                  </a:moveTo>
                  <a:lnTo>
                    <a:pt x="0" y="86893"/>
                  </a:lnTo>
                  <a:lnTo>
                    <a:pt x="131000" y="131660"/>
                  </a:lnTo>
                  <a:lnTo>
                    <a:pt x="88214" y="0"/>
                  </a:lnTo>
                  <a:close/>
                </a:path>
              </a:pathLst>
            </a:custGeom>
            <a:solidFill>
              <a:srgbClr val="ED7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25006" y="2620990"/>
              <a:ext cx="3411220" cy="1438910"/>
            </a:xfrm>
            <a:custGeom>
              <a:avLst/>
              <a:gdLst/>
              <a:ahLst/>
              <a:cxnLst/>
              <a:rect l="l" t="t" r="r" b="b"/>
              <a:pathLst>
                <a:path w="3411220" h="1438910">
                  <a:moveTo>
                    <a:pt x="0" y="1438541"/>
                  </a:moveTo>
                  <a:lnTo>
                    <a:pt x="3410826" y="0"/>
                  </a:lnTo>
                </a:path>
              </a:pathLst>
            </a:custGeom>
            <a:ln w="41275">
              <a:solidFill>
                <a:srgbClr val="ED75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92756" y="2571979"/>
              <a:ext cx="138430" cy="114300"/>
            </a:xfrm>
            <a:custGeom>
              <a:avLst/>
              <a:gdLst/>
              <a:ahLst/>
              <a:cxnLst/>
              <a:rect l="l" t="t" r="r" b="b"/>
              <a:pathLst>
                <a:path w="138429" h="114300">
                  <a:moveTo>
                    <a:pt x="0" y="0"/>
                  </a:moveTo>
                  <a:lnTo>
                    <a:pt x="48120" y="114084"/>
                  </a:lnTo>
                  <a:lnTo>
                    <a:pt x="138150" y="8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8071" y="922020"/>
            <a:ext cx="2572511" cy="55107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2638" y="1329665"/>
            <a:ext cx="7917815" cy="4361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Slette</a:t>
            </a:r>
            <a:r>
              <a:rPr sz="2750" spc="-5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kort</a:t>
            </a:r>
            <a:r>
              <a:rPr sz="2750" spc="-5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eller</a:t>
            </a:r>
            <a:r>
              <a:rPr sz="2750" spc="-4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legge</a:t>
            </a:r>
            <a:r>
              <a:rPr sz="2750" spc="-4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til</a:t>
            </a:r>
            <a:r>
              <a:rPr sz="2750" spc="-4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nytt</a:t>
            </a:r>
            <a:r>
              <a:rPr sz="2750" spc="-5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ED756A"/>
                </a:solidFill>
                <a:latin typeface="Calibri"/>
                <a:cs typeface="Calibri"/>
              </a:rPr>
              <a:t>kort</a:t>
            </a:r>
            <a:endParaRPr sz="275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289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Dersom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ønsker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enkelt </a:t>
            </a:r>
            <a:r>
              <a:rPr sz="2400" dirty="0">
                <a:latin typeface="Calibri"/>
                <a:cs typeface="Calibri"/>
              </a:rPr>
              <a:t>slette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venstre.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NB!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Innholdet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kortet forsvinner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når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slettes,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viktig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siste </a:t>
            </a:r>
            <a:r>
              <a:rPr sz="2400" dirty="0">
                <a:latin typeface="Calibri"/>
                <a:cs typeface="Calibri"/>
              </a:rPr>
              <a:t>observasjon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kortet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før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kortet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slettes.</a:t>
            </a:r>
            <a:endParaRPr sz="2400">
              <a:latin typeface="Calibri"/>
              <a:cs typeface="Calibri"/>
            </a:endParaRPr>
          </a:p>
          <a:p>
            <a:pPr marL="281940" marR="11176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spc="-10" dirty="0">
                <a:latin typeface="Calibri"/>
                <a:cs typeface="Calibri"/>
              </a:rPr>
              <a:t>Ønsker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nytt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ved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trykke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«Nytt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kort».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får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spørsmål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hvilken profesjon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kortet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før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legger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øverst,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andre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kortene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skjermen.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12299" y="3616256"/>
            <a:ext cx="1510665" cy="123825"/>
            <a:chOff x="8512299" y="3616256"/>
            <a:chExt cx="1510665" cy="123825"/>
          </a:xfrm>
        </p:grpSpPr>
        <p:sp>
          <p:nvSpPr>
            <p:cNvPr id="6" name="object 6"/>
            <p:cNvSpPr/>
            <p:nvPr/>
          </p:nvSpPr>
          <p:spPr>
            <a:xfrm>
              <a:off x="8615484" y="3678173"/>
              <a:ext cx="1407160" cy="0"/>
            </a:xfrm>
            <a:custGeom>
              <a:avLst/>
              <a:gdLst/>
              <a:ahLst/>
              <a:cxnLst/>
              <a:rect l="l" t="t" r="r" b="b"/>
              <a:pathLst>
                <a:path w="1407159">
                  <a:moveTo>
                    <a:pt x="1406867" y="0"/>
                  </a:moveTo>
                  <a:lnTo>
                    <a:pt x="0" y="0"/>
                  </a:lnTo>
                </a:path>
              </a:pathLst>
            </a:custGeom>
            <a:ln w="41275">
              <a:solidFill>
                <a:srgbClr val="ED75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12299" y="3616256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825" y="0"/>
                  </a:moveTo>
                  <a:lnTo>
                    <a:pt x="0" y="61912"/>
                  </a:lnTo>
                  <a:lnTo>
                    <a:pt x="123825" y="123825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ED75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2724" y="990600"/>
            <a:ext cx="1799843" cy="37017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18120" y="990600"/>
            <a:ext cx="1661160" cy="5867400"/>
            <a:chOff x="7818120" y="990600"/>
            <a:chExt cx="1661160" cy="58674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1836" y="4453128"/>
              <a:ext cx="1647431" cy="2404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8120" y="990600"/>
              <a:ext cx="1653539" cy="349300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977128" y="996696"/>
            <a:ext cx="1729739" cy="5861685"/>
            <a:chOff x="5977128" y="996696"/>
            <a:chExt cx="1729739" cy="58616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7128" y="4654296"/>
              <a:ext cx="1729739" cy="2203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1511" y="996696"/>
              <a:ext cx="1694675" cy="36286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3931" y="380592"/>
            <a:ext cx="7485380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Se</a:t>
            </a:r>
            <a:r>
              <a:rPr sz="4000" spc="-114" dirty="0"/>
              <a:t> </a:t>
            </a:r>
            <a:r>
              <a:rPr sz="4000" dirty="0"/>
              <a:t>og</a:t>
            </a:r>
            <a:r>
              <a:rPr sz="4000" spc="-110" dirty="0"/>
              <a:t> </a:t>
            </a:r>
            <a:r>
              <a:rPr sz="4000" spc="-10" dirty="0"/>
              <a:t>redigere</a:t>
            </a:r>
            <a:r>
              <a:rPr sz="4000" spc="-85" dirty="0"/>
              <a:t> </a:t>
            </a:r>
            <a:r>
              <a:rPr sz="4000" spc="-10" dirty="0"/>
              <a:t>observasjoner</a:t>
            </a:r>
            <a:r>
              <a:rPr sz="4000" spc="-85" dirty="0"/>
              <a:t> </a:t>
            </a:r>
            <a:r>
              <a:rPr sz="4000" spc="-10" dirty="0"/>
              <a:t>under </a:t>
            </a:r>
            <a:r>
              <a:rPr sz="4000" dirty="0"/>
              <a:t>en</a:t>
            </a:r>
            <a:r>
              <a:rPr sz="4000" spc="-145" dirty="0"/>
              <a:t> </a:t>
            </a:r>
            <a:r>
              <a:rPr sz="4000" dirty="0"/>
              <a:t>pågående</a:t>
            </a:r>
            <a:r>
              <a:rPr sz="4000" spc="-114" dirty="0"/>
              <a:t> </a:t>
            </a:r>
            <a:r>
              <a:rPr sz="4000" spc="-10" dirty="0"/>
              <a:t>sesjon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853931" y="1828072"/>
            <a:ext cx="4108450" cy="438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4460">
              <a:lnSpc>
                <a:spcPct val="120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Det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er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mulig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å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på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og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redigere observasjoner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(kort)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som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lagret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under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sesjon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uten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å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avslutte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sesjonen: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1900">
              <a:latin typeface="Calibri"/>
              <a:cs typeface="Calibri"/>
            </a:endParaRPr>
          </a:p>
          <a:p>
            <a:pPr marL="281940" marR="431800" indent="-269875">
              <a:lnSpc>
                <a:spcPct val="120000"/>
              </a:lnSpc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900" dirty="0">
                <a:latin typeface="Calibri"/>
                <a:cs typeface="Calibri"/>
              </a:rPr>
              <a:t>Gå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på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tellelisten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oppe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venstre hjørne.</a:t>
            </a:r>
            <a:endParaRPr sz="190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900" dirty="0">
                <a:latin typeface="Calibri"/>
                <a:cs typeface="Calibri"/>
              </a:rPr>
              <a:t>Åpne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og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redigere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observasjonene (kortene)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du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ønsker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å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redigere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ved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å </a:t>
            </a:r>
            <a:r>
              <a:rPr sz="1900" dirty="0">
                <a:latin typeface="Calibri"/>
                <a:cs typeface="Calibri"/>
              </a:rPr>
              <a:t>trykke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på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kortet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og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deretter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«Rediger».</a:t>
            </a:r>
            <a:endParaRPr sz="19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75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900" dirty="0">
                <a:latin typeface="Calibri"/>
                <a:cs typeface="Calibri"/>
              </a:rPr>
              <a:t>Gjør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endringer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og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trykk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«Lagre».</a:t>
            </a:r>
            <a:endParaRPr sz="1900">
              <a:latin typeface="Calibri"/>
              <a:cs typeface="Calibri"/>
            </a:endParaRPr>
          </a:p>
          <a:p>
            <a:pPr marL="281940" marR="2540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900" dirty="0">
                <a:latin typeface="Calibri"/>
                <a:cs typeface="Calibri"/>
              </a:rPr>
              <a:t>Gå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tilbake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videre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observasjon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å </a:t>
            </a:r>
            <a:r>
              <a:rPr sz="1900" dirty="0">
                <a:latin typeface="Calibri"/>
                <a:cs typeface="Calibri"/>
              </a:rPr>
              <a:t>trykke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«Tilbake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til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observasjon»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55894" y="1446022"/>
            <a:ext cx="1744345" cy="5037455"/>
            <a:chOff x="5755894" y="1446022"/>
            <a:chExt cx="1744345" cy="5037455"/>
          </a:xfrm>
        </p:grpSpPr>
        <p:sp>
          <p:nvSpPr>
            <p:cNvPr id="12" name="object 12"/>
            <p:cNvSpPr/>
            <p:nvPr/>
          </p:nvSpPr>
          <p:spPr>
            <a:xfrm>
              <a:off x="5913120" y="1452372"/>
              <a:ext cx="601980" cy="547370"/>
            </a:xfrm>
            <a:custGeom>
              <a:avLst/>
              <a:gdLst/>
              <a:ahLst/>
              <a:cxnLst/>
              <a:rect l="l" t="t" r="r" b="b"/>
              <a:pathLst>
                <a:path w="601979" h="547369">
                  <a:moveTo>
                    <a:pt x="0" y="273558"/>
                  </a:moveTo>
                  <a:lnTo>
                    <a:pt x="3939" y="229186"/>
                  </a:lnTo>
                  <a:lnTo>
                    <a:pt x="15344" y="187093"/>
                  </a:lnTo>
                  <a:lnTo>
                    <a:pt x="33596" y="147843"/>
                  </a:lnTo>
                  <a:lnTo>
                    <a:pt x="58074" y="111999"/>
                  </a:lnTo>
                  <a:lnTo>
                    <a:pt x="88158" y="80124"/>
                  </a:lnTo>
                  <a:lnTo>
                    <a:pt x="123230" y="52781"/>
                  </a:lnTo>
                  <a:lnTo>
                    <a:pt x="162668" y="30534"/>
                  </a:lnTo>
                  <a:lnTo>
                    <a:pt x="205854" y="13946"/>
                  </a:lnTo>
                  <a:lnTo>
                    <a:pt x="252168" y="3580"/>
                  </a:lnTo>
                  <a:lnTo>
                    <a:pt x="300990" y="0"/>
                  </a:lnTo>
                  <a:lnTo>
                    <a:pt x="349811" y="3580"/>
                  </a:lnTo>
                  <a:lnTo>
                    <a:pt x="396125" y="13946"/>
                  </a:lnTo>
                  <a:lnTo>
                    <a:pt x="439311" y="30534"/>
                  </a:lnTo>
                  <a:lnTo>
                    <a:pt x="478749" y="52781"/>
                  </a:lnTo>
                  <a:lnTo>
                    <a:pt x="513821" y="80124"/>
                  </a:lnTo>
                  <a:lnTo>
                    <a:pt x="543905" y="111999"/>
                  </a:lnTo>
                  <a:lnTo>
                    <a:pt x="568383" y="147843"/>
                  </a:lnTo>
                  <a:lnTo>
                    <a:pt x="586635" y="187093"/>
                  </a:lnTo>
                  <a:lnTo>
                    <a:pt x="598040" y="229186"/>
                  </a:lnTo>
                  <a:lnTo>
                    <a:pt x="601980" y="273558"/>
                  </a:lnTo>
                  <a:lnTo>
                    <a:pt x="598040" y="317929"/>
                  </a:lnTo>
                  <a:lnTo>
                    <a:pt x="586635" y="360022"/>
                  </a:lnTo>
                  <a:lnTo>
                    <a:pt x="568383" y="399272"/>
                  </a:lnTo>
                  <a:lnTo>
                    <a:pt x="543905" y="435116"/>
                  </a:lnTo>
                  <a:lnTo>
                    <a:pt x="513821" y="466991"/>
                  </a:lnTo>
                  <a:lnTo>
                    <a:pt x="478749" y="494334"/>
                  </a:lnTo>
                  <a:lnTo>
                    <a:pt x="439311" y="516581"/>
                  </a:lnTo>
                  <a:lnTo>
                    <a:pt x="396125" y="533169"/>
                  </a:lnTo>
                  <a:lnTo>
                    <a:pt x="349811" y="543535"/>
                  </a:lnTo>
                  <a:lnTo>
                    <a:pt x="300990" y="547116"/>
                  </a:lnTo>
                  <a:lnTo>
                    <a:pt x="252168" y="543535"/>
                  </a:lnTo>
                  <a:lnTo>
                    <a:pt x="205854" y="533169"/>
                  </a:lnTo>
                  <a:lnTo>
                    <a:pt x="162668" y="516581"/>
                  </a:lnTo>
                  <a:lnTo>
                    <a:pt x="123230" y="494334"/>
                  </a:lnTo>
                  <a:lnTo>
                    <a:pt x="88158" y="466991"/>
                  </a:lnTo>
                  <a:lnTo>
                    <a:pt x="58074" y="435116"/>
                  </a:lnTo>
                  <a:lnTo>
                    <a:pt x="33596" y="399272"/>
                  </a:lnTo>
                  <a:lnTo>
                    <a:pt x="15344" y="360022"/>
                  </a:lnTo>
                  <a:lnTo>
                    <a:pt x="3939" y="317929"/>
                  </a:lnTo>
                  <a:lnTo>
                    <a:pt x="0" y="273558"/>
                  </a:lnTo>
                  <a:close/>
                </a:path>
              </a:pathLst>
            </a:custGeom>
            <a:ln w="12700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2244" y="5929883"/>
              <a:ext cx="1731645" cy="547370"/>
            </a:xfrm>
            <a:custGeom>
              <a:avLst/>
              <a:gdLst/>
              <a:ahLst/>
              <a:cxnLst/>
              <a:rect l="l" t="t" r="r" b="b"/>
              <a:pathLst>
                <a:path w="1731645" h="547370">
                  <a:moveTo>
                    <a:pt x="0" y="273557"/>
                  </a:moveTo>
                  <a:lnTo>
                    <a:pt x="11329" y="229186"/>
                  </a:lnTo>
                  <a:lnTo>
                    <a:pt x="44130" y="187093"/>
                  </a:lnTo>
                  <a:lnTo>
                    <a:pt x="96619" y="147843"/>
                  </a:lnTo>
                  <a:lnTo>
                    <a:pt x="167015" y="111999"/>
                  </a:lnTo>
                  <a:lnTo>
                    <a:pt x="208371" y="95530"/>
                  </a:lnTo>
                  <a:lnTo>
                    <a:pt x="253536" y="80124"/>
                  </a:lnTo>
                  <a:lnTo>
                    <a:pt x="302286" y="65851"/>
                  </a:lnTo>
                  <a:lnTo>
                    <a:pt x="354399" y="52781"/>
                  </a:lnTo>
                  <a:lnTo>
                    <a:pt x="409652" y="40985"/>
                  </a:lnTo>
                  <a:lnTo>
                    <a:pt x="467822" y="30534"/>
                  </a:lnTo>
                  <a:lnTo>
                    <a:pt x="528687" y="21497"/>
                  </a:lnTo>
                  <a:lnTo>
                    <a:pt x="592024" y="13946"/>
                  </a:lnTo>
                  <a:lnTo>
                    <a:pt x="657609" y="7950"/>
                  </a:lnTo>
                  <a:lnTo>
                    <a:pt x="725221" y="3580"/>
                  </a:lnTo>
                  <a:lnTo>
                    <a:pt x="794636" y="906"/>
                  </a:lnTo>
                  <a:lnTo>
                    <a:pt x="865632" y="0"/>
                  </a:lnTo>
                  <a:lnTo>
                    <a:pt x="936627" y="906"/>
                  </a:lnTo>
                  <a:lnTo>
                    <a:pt x="1006042" y="3580"/>
                  </a:lnTo>
                  <a:lnTo>
                    <a:pt x="1073654" y="7950"/>
                  </a:lnTo>
                  <a:lnTo>
                    <a:pt x="1139239" y="13946"/>
                  </a:lnTo>
                  <a:lnTo>
                    <a:pt x="1202576" y="21497"/>
                  </a:lnTo>
                  <a:lnTo>
                    <a:pt x="1263441" y="30534"/>
                  </a:lnTo>
                  <a:lnTo>
                    <a:pt x="1321611" y="40985"/>
                  </a:lnTo>
                  <a:lnTo>
                    <a:pt x="1376864" y="52781"/>
                  </a:lnTo>
                  <a:lnTo>
                    <a:pt x="1428977" y="65851"/>
                  </a:lnTo>
                  <a:lnTo>
                    <a:pt x="1477727" y="80124"/>
                  </a:lnTo>
                  <a:lnTo>
                    <a:pt x="1522892" y="95530"/>
                  </a:lnTo>
                  <a:lnTo>
                    <a:pt x="1564248" y="111999"/>
                  </a:lnTo>
                  <a:lnTo>
                    <a:pt x="1601573" y="129460"/>
                  </a:lnTo>
                  <a:lnTo>
                    <a:pt x="1663238" y="167078"/>
                  </a:lnTo>
                  <a:lnTo>
                    <a:pt x="1706106" y="207819"/>
                  </a:lnTo>
                  <a:lnTo>
                    <a:pt x="1728394" y="251122"/>
                  </a:lnTo>
                  <a:lnTo>
                    <a:pt x="1731264" y="273557"/>
                  </a:lnTo>
                  <a:lnTo>
                    <a:pt x="1728394" y="295993"/>
                  </a:lnTo>
                  <a:lnTo>
                    <a:pt x="1706106" y="339296"/>
                  </a:lnTo>
                  <a:lnTo>
                    <a:pt x="1663238" y="380037"/>
                  </a:lnTo>
                  <a:lnTo>
                    <a:pt x="1601573" y="417655"/>
                  </a:lnTo>
                  <a:lnTo>
                    <a:pt x="1564248" y="435116"/>
                  </a:lnTo>
                  <a:lnTo>
                    <a:pt x="1522892" y="451585"/>
                  </a:lnTo>
                  <a:lnTo>
                    <a:pt x="1477727" y="466991"/>
                  </a:lnTo>
                  <a:lnTo>
                    <a:pt x="1428977" y="481264"/>
                  </a:lnTo>
                  <a:lnTo>
                    <a:pt x="1376864" y="494334"/>
                  </a:lnTo>
                  <a:lnTo>
                    <a:pt x="1321611" y="506130"/>
                  </a:lnTo>
                  <a:lnTo>
                    <a:pt x="1263441" y="516581"/>
                  </a:lnTo>
                  <a:lnTo>
                    <a:pt x="1202576" y="525618"/>
                  </a:lnTo>
                  <a:lnTo>
                    <a:pt x="1139239" y="533169"/>
                  </a:lnTo>
                  <a:lnTo>
                    <a:pt x="1073654" y="539165"/>
                  </a:lnTo>
                  <a:lnTo>
                    <a:pt x="1006042" y="543535"/>
                  </a:lnTo>
                  <a:lnTo>
                    <a:pt x="936627" y="546209"/>
                  </a:lnTo>
                  <a:lnTo>
                    <a:pt x="865632" y="547115"/>
                  </a:lnTo>
                  <a:lnTo>
                    <a:pt x="794636" y="546209"/>
                  </a:lnTo>
                  <a:lnTo>
                    <a:pt x="725221" y="543535"/>
                  </a:lnTo>
                  <a:lnTo>
                    <a:pt x="657609" y="539165"/>
                  </a:lnTo>
                  <a:lnTo>
                    <a:pt x="592024" y="533169"/>
                  </a:lnTo>
                  <a:lnTo>
                    <a:pt x="528687" y="525618"/>
                  </a:lnTo>
                  <a:lnTo>
                    <a:pt x="467822" y="516581"/>
                  </a:lnTo>
                  <a:lnTo>
                    <a:pt x="409652" y="506130"/>
                  </a:lnTo>
                  <a:lnTo>
                    <a:pt x="354399" y="494334"/>
                  </a:lnTo>
                  <a:lnTo>
                    <a:pt x="302286" y="481264"/>
                  </a:lnTo>
                  <a:lnTo>
                    <a:pt x="253536" y="466991"/>
                  </a:lnTo>
                  <a:lnTo>
                    <a:pt x="208371" y="451585"/>
                  </a:lnTo>
                  <a:lnTo>
                    <a:pt x="167015" y="435116"/>
                  </a:lnTo>
                  <a:lnTo>
                    <a:pt x="129690" y="417655"/>
                  </a:lnTo>
                  <a:lnTo>
                    <a:pt x="68025" y="380037"/>
                  </a:lnTo>
                  <a:lnTo>
                    <a:pt x="25157" y="339296"/>
                  </a:lnTo>
                  <a:lnTo>
                    <a:pt x="2869" y="295993"/>
                  </a:lnTo>
                  <a:lnTo>
                    <a:pt x="0" y="273557"/>
                  </a:lnTo>
                  <a:close/>
                </a:path>
              </a:pathLst>
            </a:custGeom>
            <a:ln w="12700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915656" y="2039111"/>
            <a:ext cx="600710" cy="547370"/>
          </a:xfrm>
          <a:custGeom>
            <a:avLst/>
            <a:gdLst/>
            <a:ahLst/>
            <a:cxnLst/>
            <a:rect l="l" t="t" r="r" b="b"/>
            <a:pathLst>
              <a:path w="600709" h="547369">
                <a:moveTo>
                  <a:pt x="0" y="273558"/>
                </a:moveTo>
                <a:lnTo>
                  <a:pt x="3929" y="229186"/>
                </a:lnTo>
                <a:lnTo>
                  <a:pt x="15305" y="187093"/>
                </a:lnTo>
                <a:lnTo>
                  <a:pt x="33510" y="147843"/>
                </a:lnTo>
                <a:lnTo>
                  <a:pt x="57926" y="111999"/>
                </a:lnTo>
                <a:lnTo>
                  <a:pt x="87934" y="80124"/>
                </a:lnTo>
                <a:lnTo>
                  <a:pt x="122917" y="52781"/>
                </a:lnTo>
                <a:lnTo>
                  <a:pt x="162256" y="30534"/>
                </a:lnTo>
                <a:lnTo>
                  <a:pt x="205332" y="13946"/>
                </a:lnTo>
                <a:lnTo>
                  <a:pt x="251529" y="3580"/>
                </a:lnTo>
                <a:lnTo>
                  <a:pt x="300228" y="0"/>
                </a:lnTo>
                <a:lnTo>
                  <a:pt x="348926" y="3580"/>
                </a:lnTo>
                <a:lnTo>
                  <a:pt x="395123" y="13946"/>
                </a:lnTo>
                <a:lnTo>
                  <a:pt x="438199" y="30534"/>
                </a:lnTo>
                <a:lnTo>
                  <a:pt x="477538" y="52781"/>
                </a:lnTo>
                <a:lnTo>
                  <a:pt x="512521" y="80124"/>
                </a:lnTo>
                <a:lnTo>
                  <a:pt x="542529" y="111999"/>
                </a:lnTo>
                <a:lnTo>
                  <a:pt x="566945" y="147843"/>
                </a:lnTo>
                <a:lnTo>
                  <a:pt x="585150" y="187093"/>
                </a:lnTo>
                <a:lnTo>
                  <a:pt x="596526" y="229186"/>
                </a:lnTo>
                <a:lnTo>
                  <a:pt x="600456" y="273558"/>
                </a:lnTo>
                <a:lnTo>
                  <a:pt x="596526" y="317929"/>
                </a:lnTo>
                <a:lnTo>
                  <a:pt x="585150" y="360022"/>
                </a:lnTo>
                <a:lnTo>
                  <a:pt x="566945" y="399272"/>
                </a:lnTo>
                <a:lnTo>
                  <a:pt x="542529" y="435116"/>
                </a:lnTo>
                <a:lnTo>
                  <a:pt x="512521" y="466991"/>
                </a:lnTo>
                <a:lnTo>
                  <a:pt x="477538" y="494334"/>
                </a:lnTo>
                <a:lnTo>
                  <a:pt x="438199" y="516581"/>
                </a:lnTo>
                <a:lnTo>
                  <a:pt x="395123" y="533169"/>
                </a:lnTo>
                <a:lnTo>
                  <a:pt x="348926" y="543535"/>
                </a:lnTo>
                <a:lnTo>
                  <a:pt x="300228" y="547116"/>
                </a:lnTo>
                <a:lnTo>
                  <a:pt x="251529" y="543535"/>
                </a:lnTo>
                <a:lnTo>
                  <a:pt x="205332" y="533169"/>
                </a:lnTo>
                <a:lnTo>
                  <a:pt x="162256" y="516581"/>
                </a:lnTo>
                <a:lnTo>
                  <a:pt x="122917" y="494334"/>
                </a:lnTo>
                <a:lnTo>
                  <a:pt x="87934" y="466991"/>
                </a:lnTo>
                <a:lnTo>
                  <a:pt x="57926" y="435116"/>
                </a:lnTo>
                <a:lnTo>
                  <a:pt x="33510" y="399272"/>
                </a:lnTo>
                <a:lnTo>
                  <a:pt x="15305" y="360022"/>
                </a:lnTo>
                <a:lnTo>
                  <a:pt x="3929" y="317929"/>
                </a:lnTo>
                <a:lnTo>
                  <a:pt x="0" y="273558"/>
                </a:lnTo>
                <a:close/>
              </a:path>
            </a:pathLst>
          </a:custGeom>
          <a:ln w="12700">
            <a:solidFill>
              <a:srgbClr val="F37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15656" y="5544311"/>
            <a:ext cx="600710" cy="508000"/>
          </a:xfrm>
          <a:custGeom>
            <a:avLst/>
            <a:gdLst/>
            <a:ahLst/>
            <a:cxnLst/>
            <a:rect l="l" t="t" r="r" b="b"/>
            <a:pathLst>
              <a:path w="600709" h="508000">
                <a:moveTo>
                  <a:pt x="0" y="253746"/>
                </a:moveTo>
                <a:lnTo>
                  <a:pt x="4837" y="208133"/>
                </a:lnTo>
                <a:lnTo>
                  <a:pt x="18783" y="165204"/>
                </a:lnTo>
                <a:lnTo>
                  <a:pt x="40989" y="125673"/>
                </a:lnTo>
                <a:lnTo>
                  <a:pt x="70609" y="90258"/>
                </a:lnTo>
                <a:lnTo>
                  <a:pt x="106794" y="59676"/>
                </a:lnTo>
                <a:lnTo>
                  <a:pt x="148697" y="34642"/>
                </a:lnTo>
                <a:lnTo>
                  <a:pt x="195468" y="15874"/>
                </a:lnTo>
                <a:lnTo>
                  <a:pt x="246261" y="4088"/>
                </a:lnTo>
                <a:lnTo>
                  <a:pt x="300228" y="0"/>
                </a:lnTo>
                <a:lnTo>
                  <a:pt x="354194" y="4088"/>
                </a:lnTo>
                <a:lnTo>
                  <a:pt x="404987" y="15874"/>
                </a:lnTo>
                <a:lnTo>
                  <a:pt x="451758" y="34642"/>
                </a:lnTo>
                <a:lnTo>
                  <a:pt x="493661" y="59676"/>
                </a:lnTo>
                <a:lnTo>
                  <a:pt x="529846" y="90258"/>
                </a:lnTo>
                <a:lnTo>
                  <a:pt x="559466" y="125673"/>
                </a:lnTo>
                <a:lnTo>
                  <a:pt x="581672" y="165204"/>
                </a:lnTo>
                <a:lnTo>
                  <a:pt x="595618" y="208133"/>
                </a:lnTo>
                <a:lnTo>
                  <a:pt x="600456" y="253746"/>
                </a:lnTo>
                <a:lnTo>
                  <a:pt x="595618" y="299358"/>
                </a:lnTo>
                <a:lnTo>
                  <a:pt x="581672" y="342287"/>
                </a:lnTo>
                <a:lnTo>
                  <a:pt x="559466" y="381818"/>
                </a:lnTo>
                <a:lnTo>
                  <a:pt x="529846" y="417233"/>
                </a:lnTo>
                <a:lnTo>
                  <a:pt x="493661" y="447815"/>
                </a:lnTo>
                <a:lnTo>
                  <a:pt x="451758" y="472849"/>
                </a:lnTo>
                <a:lnTo>
                  <a:pt x="404987" y="491617"/>
                </a:lnTo>
                <a:lnTo>
                  <a:pt x="354194" y="503403"/>
                </a:lnTo>
                <a:lnTo>
                  <a:pt x="300228" y="507492"/>
                </a:lnTo>
                <a:lnTo>
                  <a:pt x="246261" y="503403"/>
                </a:lnTo>
                <a:lnTo>
                  <a:pt x="195468" y="491617"/>
                </a:lnTo>
                <a:lnTo>
                  <a:pt x="148697" y="472849"/>
                </a:lnTo>
                <a:lnTo>
                  <a:pt x="106794" y="447815"/>
                </a:lnTo>
                <a:lnTo>
                  <a:pt x="70609" y="417233"/>
                </a:lnTo>
                <a:lnTo>
                  <a:pt x="40989" y="381818"/>
                </a:lnTo>
                <a:lnTo>
                  <a:pt x="18783" y="342287"/>
                </a:lnTo>
                <a:lnTo>
                  <a:pt x="4837" y="299358"/>
                </a:lnTo>
                <a:lnTo>
                  <a:pt x="0" y="253746"/>
                </a:lnTo>
                <a:close/>
              </a:path>
            </a:pathLst>
          </a:custGeom>
          <a:ln w="12700">
            <a:solidFill>
              <a:srgbClr val="F37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38943" y="1606296"/>
            <a:ext cx="925194" cy="547370"/>
          </a:xfrm>
          <a:custGeom>
            <a:avLst/>
            <a:gdLst/>
            <a:ahLst/>
            <a:cxnLst/>
            <a:rect l="l" t="t" r="r" b="b"/>
            <a:pathLst>
              <a:path w="925195" h="547369">
                <a:moveTo>
                  <a:pt x="0" y="273558"/>
                </a:moveTo>
                <a:lnTo>
                  <a:pt x="14126" y="206201"/>
                </a:lnTo>
                <a:lnTo>
                  <a:pt x="54193" y="144958"/>
                </a:lnTo>
                <a:lnTo>
                  <a:pt x="82871" y="117269"/>
                </a:lnTo>
                <a:lnTo>
                  <a:pt x="116733" y="91878"/>
                </a:lnTo>
                <a:lnTo>
                  <a:pt x="155347" y="69040"/>
                </a:lnTo>
                <a:lnTo>
                  <a:pt x="198279" y="49013"/>
                </a:lnTo>
                <a:lnTo>
                  <a:pt x="245095" y="32052"/>
                </a:lnTo>
                <a:lnTo>
                  <a:pt x="295362" y="18413"/>
                </a:lnTo>
                <a:lnTo>
                  <a:pt x="348646" y="8354"/>
                </a:lnTo>
                <a:lnTo>
                  <a:pt x="404515" y="2131"/>
                </a:lnTo>
                <a:lnTo>
                  <a:pt x="462534" y="0"/>
                </a:lnTo>
                <a:lnTo>
                  <a:pt x="520552" y="2131"/>
                </a:lnTo>
                <a:lnTo>
                  <a:pt x="576421" y="8354"/>
                </a:lnTo>
                <a:lnTo>
                  <a:pt x="629705" y="18413"/>
                </a:lnTo>
                <a:lnTo>
                  <a:pt x="679972" y="32052"/>
                </a:lnTo>
                <a:lnTo>
                  <a:pt x="726788" y="49013"/>
                </a:lnTo>
                <a:lnTo>
                  <a:pt x="769720" y="69040"/>
                </a:lnTo>
                <a:lnTo>
                  <a:pt x="808334" y="91878"/>
                </a:lnTo>
                <a:lnTo>
                  <a:pt x="842196" y="117269"/>
                </a:lnTo>
                <a:lnTo>
                  <a:pt x="870874" y="144958"/>
                </a:lnTo>
                <a:lnTo>
                  <a:pt x="910941" y="206201"/>
                </a:lnTo>
                <a:lnTo>
                  <a:pt x="925068" y="273558"/>
                </a:lnTo>
                <a:lnTo>
                  <a:pt x="921464" y="307872"/>
                </a:lnTo>
                <a:lnTo>
                  <a:pt x="893933" y="372428"/>
                </a:lnTo>
                <a:lnTo>
                  <a:pt x="842196" y="429846"/>
                </a:lnTo>
                <a:lnTo>
                  <a:pt x="808334" y="455237"/>
                </a:lnTo>
                <a:lnTo>
                  <a:pt x="769720" y="478075"/>
                </a:lnTo>
                <a:lnTo>
                  <a:pt x="726788" y="498102"/>
                </a:lnTo>
                <a:lnTo>
                  <a:pt x="679972" y="515063"/>
                </a:lnTo>
                <a:lnTo>
                  <a:pt x="629705" y="528702"/>
                </a:lnTo>
                <a:lnTo>
                  <a:pt x="576421" y="538761"/>
                </a:lnTo>
                <a:lnTo>
                  <a:pt x="520552" y="544984"/>
                </a:lnTo>
                <a:lnTo>
                  <a:pt x="462534" y="547116"/>
                </a:lnTo>
                <a:lnTo>
                  <a:pt x="404515" y="544984"/>
                </a:lnTo>
                <a:lnTo>
                  <a:pt x="348646" y="538761"/>
                </a:lnTo>
                <a:lnTo>
                  <a:pt x="295362" y="528702"/>
                </a:lnTo>
                <a:lnTo>
                  <a:pt x="245095" y="515063"/>
                </a:lnTo>
                <a:lnTo>
                  <a:pt x="198279" y="498102"/>
                </a:lnTo>
                <a:lnTo>
                  <a:pt x="155347" y="478075"/>
                </a:lnTo>
                <a:lnTo>
                  <a:pt x="116733" y="455237"/>
                </a:lnTo>
                <a:lnTo>
                  <a:pt x="82871" y="429846"/>
                </a:lnTo>
                <a:lnTo>
                  <a:pt x="54193" y="402157"/>
                </a:lnTo>
                <a:lnTo>
                  <a:pt x="14126" y="340914"/>
                </a:lnTo>
                <a:lnTo>
                  <a:pt x="0" y="273558"/>
                </a:lnTo>
                <a:close/>
              </a:path>
            </a:pathLst>
          </a:custGeom>
          <a:ln w="12700">
            <a:solidFill>
              <a:srgbClr val="F37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Hvordan</a:t>
            </a:r>
            <a:r>
              <a:rPr spc="-155" dirty="0"/>
              <a:t> </a:t>
            </a:r>
            <a:r>
              <a:rPr spc="-10" dirty="0"/>
              <a:t>avslutte</a:t>
            </a:r>
            <a:r>
              <a:rPr spc="-170" dirty="0"/>
              <a:t> </a:t>
            </a:r>
            <a:r>
              <a:rPr dirty="0"/>
              <a:t>en</a:t>
            </a:r>
            <a:r>
              <a:rPr spc="-135" dirty="0"/>
              <a:t> </a:t>
            </a:r>
            <a:r>
              <a:rPr spc="-10" dirty="0"/>
              <a:t>sesjon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638" y="1329665"/>
            <a:ext cx="10027285" cy="3483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En</a:t>
            </a:r>
            <a:r>
              <a:rPr sz="2750" spc="-6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sesjon</a:t>
            </a:r>
            <a:r>
              <a:rPr sz="2750" spc="-4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kan</a:t>
            </a:r>
            <a:r>
              <a:rPr sz="2750" spc="-4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avsluttes</a:t>
            </a:r>
            <a:r>
              <a:rPr sz="2750" spc="-5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på</a:t>
            </a:r>
            <a:r>
              <a:rPr sz="2750" spc="-5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to</a:t>
            </a:r>
            <a:r>
              <a:rPr sz="2750" spc="-5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måter</a:t>
            </a:r>
            <a:endParaRPr sz="2750">
              <a:latin typeface="Calibri"/>
              <a:cs typeface="Calibri"/>
            </a:endParaRPr>
          </a:p>
          <a:p>
            <a:pPr marL="281940" marR="457200" indent="-269875">
              <a:lnSpc>
                <a:spcPct val="120000"/>
              </a:lnSpc>
              <a:spcBef>
                <a:spcPts val="289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observatøren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trykker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hovedmenyen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høyre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hjørne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deretter </a:t>
            </a:r>
            <a:r>
              <a:rPr sz="2400" dirty="0">
                <a:latin typeface="Calibri"/>
                <a:cs typeface="Calibri"/>
              </a:rPr>
              <a:t>velger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punktene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hovedmenyen,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avsluttes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sesjonen </a:t>
            </a:r>
            <a:r>
              <a:rPr sz="2400" dirty="0">
                <a:latin typeface="Calibri"/>
                <a:cs typeface="Calibri"/>
              </a:rPr>
              <a:t>automatisk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lagrer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«ikke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sendte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sesjoner»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hovedmenyen.</a:t>
            </a:r>
            <a:endParaRPr sz="240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observatøren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går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telleknappen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venstre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hjørne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deretter </a:t>
            </a:r>
            <a:r>
              <a:rPr sz="2400" dirty="0">
                <a:latin typeface="Calibri"/>
                <a:cs typeface="Calibri"/>
              </a:rPr>
              <a:t>scroller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velger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«Send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koordinator»,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avsluttes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sesjonen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legger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seg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«Sendte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sesjoner»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hovedmenyen.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758" y="595999"/>
            <a:ext cx="9693275" cy="13741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5030"/>
              </a:lnSpc>
              <a:spcBef>
                <a:spcPts val="730"/>
              </a:spcBef>
            </a:pPr>
            <a:r>
              <a:rPr dirty="0"/>
              <a:t>Hvordan</a:t>
            </a:r>
            <a:r>
              <a:rPr spc="-155" dirty="0"/>
              <a:t> </a:t>
            </a:r>
            <a:r>
              <a:rPr dirty="0"/>
              <a:t>redigere</a:t>
            </a:r>
            <a:r>
              <a:rPr spc="-170" dirty="0"/>
              <a:t> </a:t>
            </a:r>
            <a:r>
              <a:rPr dirty="0"/>
              <a:t>observasjoner</a:t>
            </a:r>
            <a:r>
              <a:rPr spc="-155" dirty="0"/>
              <a:t> </a:t>
            </a:r>
            <a:r>
              <a:rPr dirty="0"/>
              <a:t>som</a:t>
            </a:r>
            <a:r>
              <a:rPr spc="-160" dirty="0"/>
              <a:t> </a:t>
            </a:r>
            <a:r>
              <a:rPr spc="-25" dirty="0"/>
              <a:t>er </a:t>
            </a:r>
            <a:r>
              <a:rPr spc="-10" dirty="0"/>
              <a:t>lagret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758" y="2115928"/>
            <a:ext cx="767397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735965" indent="-269875">
              <a:lnSpc>
                <a:spcPct val="120000"/>
              </a:lnSpc>
              <a:spcBef>
                <a:spcPts val="1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spc="-10" dirty="0">
                <a:latin typeface="Calibri"/>
                <a:cs typeface="Calibri"/>
              </a:rPr>
              <a:t>Observatøren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redigere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lagrede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før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sendes </a:t>
            </a:r>
            <a:r>
              <a:rPr sz="2400" spc="-40" dirty="0">
                <a:latin typeface="Calibri"/>
                <a:cs typeface="Calibri"/>
              </a:rPr>
              <a:t>koordinator.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gjøres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gå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"Ikke</a:t>
            </a:r>
            <a:endParaRPr sz="2400">
              <a:latin typeface="Calibri"/>
              <a:cs typeface="Calibri"/>
            </a:endParaRPr>
          </a:p>
          <a:p>
            <a:pPr marL="281940" marR="5080">
              <a:lnSpc>
                <a:spcPct val="120000"/>
              </a:lnSpc>
            </a:pPr>
            <a:r>
              <a:rPr sz="2400" dirty="0">
                <a:latin typeface="Calibri"/>
                <a:cs typeface="Calibri"/>
              </a:rPr>
              <a:t>sendte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sesjoner"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hovedmenyen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"Se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detaljer"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på </a:t>
            </a:r>
            <a:r>
              <a:rPr sz="2400" dirty="0">
                <a:latin typeface="Calibri"/>
                <a:cs typeface="Calibri"/>
              </a:rPr>
              <a:t>aktuell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sesjon.</a:t>
            </a:r>
            <a:endParaRPr sz="2400">
              <a:latin typeface="Calibri"/>
              <a:cs typeface="Calibri"/>
            </a:endParaRPr>
          </a:p>
          <a:p>
            <a:pPr marL="281940" marR="219075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Her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observatøren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redigere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enkeltobservasjoner,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slette enkeltobservasjoner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(kort)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slette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sesjoner.</a:t>
            </a:r>
            <a:endParaRPr sz="2400">
              <a:latin typeface="Calibri"/>
              <a:cs typeface="Calibri"/>
            </a:endParaRPr>
          </a:p>
          <a:p>
            <a:pPr marL="281940" marR="145923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Man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velger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aktuell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sesjon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trykker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deretter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på </a:t>
            </a:r>
            <a:r>
              <a:rPr sz="2400" dirty="0">
                <a:latin typeface="Calibri"/>
                <a:cs typeface="Calibri"/>
              </a:rPr>
              <a:t>observasjonen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ønsker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redigere.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1307" y="1581911"/>
            <a:ext cx="2343899" cy="48188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Innhold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757" y="2069598"/>
            <a:ext cx="10464800" cy="222631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70"/>
              </a:spcBef>
              <a:buClr>
                <a:srgbClr val="ED756A"/>
              </a:buClr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/>
                <a:cs typeface="Calibri"/>
              </a:rPr>
              <a:t>Innledning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975"/>
              </a:spcBef>
              <a:buClr>
                <a:srgbClr val="ED756A"/>
              </a:buClr>
              <a:buAutoNum type="arabicPeriod"/>
              <a:tabLst>
                <a:tab pos="527685" algn="l"/>
              </a:tabLst>
            </a:pPr>
            <a:r>
              <a:rPr sz="2800" dirty="0">
                <a:latin typeface="Calibri"/>
                <a:cs typeface="Calibri"/>
              </a:rPr>
              <a:t>Rene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engangshansker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anbefalinger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helsepersonell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969"/>
              </a:spcBef>
              <a:buClr>
                <a:srgbClr val="ED756A"/>
              </a:buClr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/>
                <a:cs typeface="Calibri"/>
              </a:rPr>
              <a:t>Gjennomføring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observasjon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organisering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etiske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betraktninger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969"/>
              </a:spcBef>
              <a:buClr>
                <a:srgbClr val="ED756A"/>
              </a:buClr>
              <a:buAutoNum type="arabicPeriod"/>
              <a:tabLst>
                <a:tab pos="527685" algn="l"/>
              </a:tabLst>
            </a:pPr>
            <a:r>
              <a:rPr sz="2800" dirty="0">
                <a:latin typeface="Calibri"/>
                <a:cs typeface="Calibri"/>
              </a:rPr>
              <a:t>Hvordan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observere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modulen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«Hansker»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4416" y="1595627"/>
            <a:ext cx="2458211" cy="49941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6307" y="1595627"/>
            <a:ext cx="2337815" cy="49941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2758" y="595999"/>
            <a:ext cx="8800465" cy="13741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5030"/>
              </a:lnSpc>
              <a:spcBef>
                <a:spcPts val="730"/>
              </a:spcBef>
            </a:pPr>
            <a:r>
              <a:rPr dirty="0"/>
              <a:t>Hvordan</a:t>
            </a:r>
            <a:r>
              <a:rPr spc="-120" dirty="0"/>
              <a:t> </a:t>
            </a:r>
            <a:r>
              <a:rPr dirty="0"/>
              <a:t>dele</a:t>
            </a:r>
            <a:r>
              <a:rPr spc="-100" dirty="0"/>
              <a:t> </a:t>
            </a:r>
            <a:r>
              <a:rPr dirty="0"/>
              <a:t>data</a:t>
            </a:r>
            <a:r>
              <a:rPr spc="-100" dirty="0"/>
              <a:t> </a:t>
            </a:r>
            <a:r>
              <a:rPr dirty="0"/>
              <a:t>med</a:t>
            </a:r>
            <a:r>
              <a:rPr spc="-110" dirty="0"/>
              <a:t> </a:t>
            </a:r>
            <a:r>
              <a:rPr spc="-10" dirty="0"/>
              <a:t>koordinator </a:t>
            </a:r>
            <a:r>
              <a:rPr dirty="0"/>
              <a:t>(sende</a:t>
            </a:r>
            <a:r>
              <a:rPr spc="-60" dirty="0"/>
              <a:t> </a:t>
            </a:r>
            <a:r>
              <a:rPr spc="-10" dirty="0"/>
              <a:t>sesjon)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2758" y="2124191"/>
            <a:ext cx="5763895" cy="350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6210">
              <a:lnSpc>
                <a:spcPct val="12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Når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ferdig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observatøren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velge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sende </a:t>
            </a:r>
            <a:r>
              <a:rPr sz="2000" dirty="0">
                <a:latin typeface="Calibri"/>
                <a:cs typeface="Calibri"/>
              </a:rPr>
              <a:t>sesjonen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umiddelbart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koordinator,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eller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vente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til </a:t>
            </a:r>
            <a:r>
              <a:rPr sz="2000" dirty="0">
                <a:latin typeface="Calibri"/>
                <a:cs typeface="Calibri"/>
              </a:rPr>
              <a:t>senere.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Observatøren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måter: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000">
              <a:latin typeface="Calibri"/>
              <a:cs typeface="Calibri"/>
            </a:endParaRPr>
          </a:p>
          <a:p>
            <a:pPr marL="12700" marR="5080" indent="248285">
              <a:lnSpc>
                <a:spcPct val="120000"/>
              </a:lnSpc>
              <a:buAutoNum type="arabicPeriod"/>
              <a:tabLst>
                <a:tab pos="260985" algn="l"/>
              </a:tabLst>
            </a:pP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pågående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observasjon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observatør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avslutte </a:t>
            </a:r>
            <a:r>
              <a:rPr sz="2000" dirty="0">
                <a:latin typeface="Calibri"/>
                <a:cs typeface="Calibri"/>
              </a:rPr>
              <a:t>sesjonen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koordinator: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20"/>
              </a:spcBef>
              <a:buFont typeface="Calibri"/>
              <a:buAutoNum type="arabicPeriod"/>
            </a:pPr>
            <a:endParaRPr sz="2000">
              <a:latin typeface="Calibri"/>
              <a:cs typeface="Calibri"/>
            </a:endParaRPr>
          </a:p>
          <a:p>
            <a:pPr marL="281940" lvl="1" indent="-269240">
              <a:lnSpc>
                <a:spcPct val="100000"/>
              </a:lnSpc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dirty="0">
                <a:latin typeface="Calibri"/>
                <a:cs typeface="Calibri"/>
              </a:rPr>
              <a:t>Gå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tellelisten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venstre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hjørne</a:t>
            </a:r>
            <a:endParaRPr sz="2000">
              <a:latin typeface="Calibri"/>
              <a:cs typeface="Calibri"/>
            </a:endParaRPr>
          </a:p>
          <a:p>
            <a:pPr marL="281940" lvl="1" indent="-269240">
              <a:lnSpc>
                <a:spcPct val="100000"/>
              </a:lnSpc>
              <a:spcBef>
                <a:spcPts val="78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dirty="0">
                <a:latin typeface="Calibri"/>
                <a:cs typeface="Calibri"/>
              </a:rPr>
              <a:t>Scroll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siden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velg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"Send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koordinator"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56704" y="2177795"/>
            <a:ext cx="601980" cy="535305"/>
          </a:xfrm>
          <a:custGeom>
            <a:avLst/>
            <a:gdLst/>
            <a:ahLst/>
            <a:cxnLst/>
            <a:rect l="l" t="t" r="r" b="b"/>
            <a:pathLst>
              <a:path w="601979" h="535305">
                <a:moveTo>
                  <a:pt x="0" y="267462"/>
                </a:moveTo>
                <a:lnTo>
                  <a:pt x="3939" y="224078"/>
                </a:lnTo>
                <a:lnTo>
                  <a:pt x="15344" y="182923"/>
                </a:lnTo>
                <a:lnTo>
                  <a:pt x="33596" y="144548"/>
                </a:lnTo>
                <a:lnTo>
                  <a:pt x="58074" y="109503"/>
                </a:lnTo>
                <a:lnTo>
                  <a:pt x="88158" y="78338"/>
                </a:lnTo>
                <a:lnTo>
                  <a:pt x="123230" y="51605"/>
                </a:lnTo>
                <a:lnTo>
                  <a:pt x="162668" y="29853"/>
                </a:lnTo>
                <a:lnTo>
                  <a:pt x="205854" y="13635"/>
                </a:lnTo>
                <a:lnTo>
                  <a:pt x="252168" y="3500"/>
                </a:lnTo>
                <a:lnTo>
                  <a:pt x="300990" y="0"/>
                </a:lnTo>
                <a:lnTo>
                  <a:pt x="349811" y="3500"/>
                </a:lnTo>
                <a:lnTo>
                  <a:pt x="396125" y="13635"/>
                </a:lnTo>
                <a:lnTo>
                  <a:pt x="439311" y="29853"/>
                </a:lnTo>
                <a:lnTo>
                  <a:pt x="478749" y="51605"/>
                </a:lnTo>
                <a:lnTo>
                  <a:pt x="513821" y="78338"/>
                </a:lnTo>
                <a:lnTo>
                  <a:pt x="543905" y="109503"/>
                </a:lnTo>
                <a:lnTo>
                  <a:pt x="568383" y="144548"/>
                </a:lnTo>
                <a:lnTo>
                  <a:pt x="586635" y="182923"/>
                </a:lnTo>
                <a:lnTo>
                  <a:pt x="598040" y="224078"/>
                </a:lnTo>
                <a:lnTo>
                  <a:pt x="601980" y="267462"/>
                </a:lnTo>
                <a:lnTo>
                  <a:pt x="598040" y="310845"/>
                </a:lnTo>
                <a:lnTo>
                  <a:pt x="586635" y="352000"/>
                </a:lnTo>
                <a:lnTo>
                  <a:pt x="568383" y="390375"/>
                </a:lnTo>
                <a:lnTo>
                  <a:pt x="543905" y="425420"/>
                </a:lnTo>
                <a:lnTo>
                  <a:pt x="513821" y="456585"/>
                </a:lnTo>
                <a:lnTo>
                  <a:pt x="478749" y="483318"/>
                </a:lnTo>
                <a:lnTo>
                  <a:pt x="439311" y="505070"/>
                </a:lnTo>
                <a:lnTo>
                  <a:pt x="396125" y="521288"/>
                </a:lnTo>
                <a:lnTo>
                  <a:pt x="349811" y="531423"/>
                </a:lnTo>
                <a:lnTo>
                  <a:pt x="300990" y="534924"/>
                </a:lnTo>
                <a:lnTo>
                  <a:pt x="252168" y="531423"/>
                </a:lnTo>
                <a:lnTo>
                  <a:pt x="205854" y="521288"/>
                </a:lnTo>
                <a:lnTo>
                  <a:pt x="162668" y="505070"/>
                </a:lnTo>
                <a:lnTo>
                  <a:pt x="123230" y="483318"/>
                </a:lnTo>
                <a:lnTo>
                  <a:pt x="88158" y="456585"/>
                </a:lnTo>
                <a:lnTo>
                  <a:pt x="58074" y="425420"/>
                </a:lnTo>
                <a:lnTo>
                  <a:pt x="33596" y="390375"/>
                </a:lnTo>
                <a:lnTo>
                  <a:pt x="15344" y="352000"/>
                </a:lnTo>
                <a:lnTo>
                  <a:pt x="3939" y="310845"/>
                </a:lnTo>
                <a:lnTo>
                  <a:pt x="0" y="267462"/>
                </a:lnTo>
                <a:close/>
              </a:path>
            </a:pathLst>
          </a:custGeom>
          <a:ln w="12700">
            <a:solidFill>
              <a:srgbClr val="F37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0859" y="5155691"/>
            <a:ext cx="970915" cy="546100"/>
          </a:xfrm>
          <a:custGeom>
            <a:avLst/>
            <a:gdLst/>
            <a:ahLst/>
            <a:cxnLst/>
            <a:rect l="l" t="t" r="r" b="b"/>
            <a:pathLst>
              <a:path w="970915" h="546100">
                <a:moveTo>
                  <a:pt x="0" y="272795"/>
                </a:moveTo>
                <a:lnTo>
                  <a:pt x="14824" y="205626"/>
                </a:lnTo>
                <a:lnTo>
                  <a:pt x="56872" y="144553"/>
                </a:lnTo>
                <a:lnTo>
                  <a:pt x="86967" y="116942"/>
                </a:lnTo>
                <a:lnTo>
                  <a:pt x="122503" y="91621"/>
                </a:lnTo>
                <a:lnTo>
                  <a:pt x="163026" y="68847"/>
                </a:lnTo>
                <a:lnTo>
                  <a:pt x="208079" y="48876"/>
                </a:lnTo>
                <a:lnTo>
                  <a:pt x="257209" y="31962"/>
                </a:lnTo>
                <a:lnTo>
                  <a:pt x="309960" y="18362"/>
                </a:lnTo>
                <a:lnTo>
                  <a:pt x="365878" y="8331"/>
                </a:lnTo>
                <a:lnTo>
                  <a:pt x="424508" y="2125"/>
                </a:lnTo>
                <a:lnTo>
                  <a:pt x="485394" y="0"/>
                </a:lnTo>
                <a:lnTo>
                  <a:pt x="546279" y="2125"/>
                </a:lnTo>
                <a:lnTo>
                  <a:pt x="604909" y="8331"/>
                </a:lnTo>
                <a:lnTo>
                  <a:pt x="660827" y="18362"/>
                </a:lnTo>
                <a:lnTo>
                  <a:pt x="713578" y="31962"/>
                </a:lnTo>
                <a:lnTo>
                  <a:pt x="762708" y="48876"/>
                </a:lnTo>
                <a:lnTo>
                  <a:pt x="807761" y="68847"/>
                </a:lnTo>
                <a:lnTo>
                  <a:pt x="848284" y="91621"/>
                </a:lnTo>
                <a:lnTo>
                  <a:pt x="883820" y="116942"/>
                </a:lnTo>
                <a:lnTo>
                  <a:pt x="913915" y="144553"/>
                </a:lnTo>
                <a:lnTo>
                  <a:pt x="938114" y="174200"/>
                </a:lnTo>
                <a:lnTo>
                  <a:pt x="967006" y="238577"/>
                </a:lnTo>
                <a:lnTo>
                  <a:pt x="970788" y="272795"/>
                </a:lnTo>
                <a:lnTo>
                  <a:pt x="967006" y="307014"/>
                </a:lnTo>
                <a:lnTo>
                  <a:pt x="938114" y="371391"/>
                </a:lnTo>
                <a:lnTo>
                  <a:pt x="913915" y="401038"/>
                </a:lnTo>
                <a:lnTo>
                  <a:pt x="883820" y="428649"/>
                </a:lnTo>
                <a:lnTo>
                  <a:pt x="848284" y="453970"/>
                </a:lnTo>
                <a:lnTo>
                  <a:pt x="807761" y="476744"/>
                </a:lnTo>
                <a:lnTo>
                  <a:pt x="762708" y="496715"/>
                </a:lnTo>
                <a:lnTo>
                  <a:pt x="713578" y="513629"/>
                </a:lnTo>
                <a:lnTo>
                  <a:pt x="660827" y="527229"/>
                </a:lnTo>
                <a:lnTo>
                  <a:pt x="604909" y="537260"/>
                </a:lnTo>
                <a:lnTo>
                  <a:pt x="546279" y="543466"/>
                </a:lnTo>
                <a:lnTo>
                  <a:pt x="485394" y="545591"/>
                </a:lnTo>
                <a:lnTo>
                  <a:pt x="424508" y="543466"/>
                </a:lnTo>
                <a:lnTo>
                  <a:pt x="365878" y="537260"/>
                </a:lnTo>
                <a:lnTo>
                  <a:pt x="309960" y="527229"/>
                </a:lnTo>
                <a:lnTo>
                  <a:pt x="257209" y="513629"/>
                </a:lnTo>
                <a:lnTo>
                  <a:pt x="208079" y="496715"/>
                </a:lnTo>
                <a:lnTo>
                  <a:pt x="163026" y="476744"/>
                </a:lnTo>
                <a:lnTo>
                  <a:pt x="122503" y="453970"/>
                </a:lnTo>
                <a:lnTo>
                  <a:pt x="86967" y="428649"/>
                </a:lnTo>
                <a:lnTo>
                  <a:pt x="56872" y="401038"/>
                </a:lnTo>
                <a:lnTo>
                  <a:pt x="32673" y="371391"/>
                </a:lnTo>
                <a:lnTo>
                  <a:pt x="3781" y="307014"/>
                </a:lnTo>
                <a:lnTo>
                  <a:pt x="0" y="272795"/>
                </a:lnTo>
                <a:close/>
              </a:path>
            </a:pathLst>
          </a:custGeom>
          <a:ln w="12700">
            <a:solidFill>
              <a:srgbClr val="F37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9735" y="1473708"/>
            <a:ext cx="1482851" cy="30784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9640" y="1469136"/>
            <a:ext cx="1463039" cy="30967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2758" y="595999"/>
            <a:ext cx="8800465" cy="13741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5030"/>
              </a:lnSpc>
              <a:spcBef>
                <a:spcPts val="730"/>
              </a:spcBef>
            </a:pPr>
            <a:r>
              <a:rPr dirty="0"/>
              <a:t>Hvordan</a:t>
            </a:r>
            <a:r>
              <a:rPr spc="-120" dirty="0"/>
              <a:t> </a:t>
            </a:r>
            <a:r>
              <a:rPr dirty="0"/>
              <a:t>dele</a:t>
            </a:r>
            <a:r>
              <a:rPr spc="-100" dirty="0"/>
              <a:t> </a:t>
            </a:r>
            <a:r>
              <a:rPr dirty="0"/>
              <a:t>data</a:t>
            </a:r>
            <a:r>
              <a:rPr spc="-100" dirty="0"/>
              <a:t> </a:t>
            </a:r>
            <a:r>
              <a:rPr dirty="0"/>
              <a:t>med</a:t>
            </a:r>
            <a:r>
              <a:rPr spc="-110" dirty="0"/>
              <a:t> </a:t>
            </a:r>
            <a:r>
              <a:rPr spc="-10" dirty="0"/>
              <a:t>koordinator </a:t>
            </a:r>
            <a:r>
              <a:rPr dirty="0"/>
              <a:t>(sende</a:t>
            </a:r>
            <a:r>
              <a:rPr spc="-55" dirty="0"/>
              <a:t> </a:t>
            </a:r>
            <a:r>
              <a:rPr dirty="0"/>
              <a:t>sesjon)</a:t>
            </a:r>
            <a:r>
              <a:rPr spc="-55" dirty="0"/>
              <a:t> </a:t>
            </a:r>
            <a:r>
              <a:rPr spc="-10" dirty="0"/>
              <a:t>forts.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2728" y="2131870"/>
            <a:ext cx="5968365" cy="3903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8285">
              <a:lnSpc>
                <a:spcPct val="110000"/>
              </a:lnSpc>
              <a:spcBef>
                <a:spcPts val="95"/>
              </a:spcBef>
              <a:buAutoNum type="arabicPeriod" startAt="2"/>
              <a:tabLst>
                <a:tab pos="260985" algn="l"/>
              </a:tabLst>
            </a:pPr>
            <a:r>
              <a:rPr sz="2000" spc="-10" dirty="0">
                <a:latin typeface="Calibri"/>
                <a:cs typeface="Calibri"/>
              </a:rPr>
              <a:t>Observatøren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også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koordinator </a:t>
            </a:r>
            <a:r>
              <a:rPr sz="2000" dirty="0">
                <a:latin typeface="Calibri"/>
                <a:cs typeface="Calibri"/>
              </a:rPr>
              <a:t>fra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hovedmenyen:</a:t>
            </a:r>
            <a:endParaRPr sz="2000">
              <a:latin typeface="Calibri"/>
              <a:cs typeface="Calibri"/>
            </a:endParaRPr>
          </a:p>
          <a:p>
            <a:pPr marL="281940" lvl="1" indent="-269240">
              <a:lnSpc>
                <a:spcPct val="100000"/>
              </a:lnSpc>
              <a:spcBef>
                <a:spcPts val="54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spc="-10" dirty="0">
                <a:latin typeface="Calibri"/>
                <a:cs typeface="Calibri"/>
              </a:rPr>
              <a:t>Velg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"Ikke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sendte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sesjoner"</a:t>
            </a:r>
            <a:endParaRPr sz="2000">
              <a:latin typeface="Calibri"/>
              <a:cs typeface="Calibri"/>
            </a:endParaRPr>
          </a:p>
          <a:p>
            <a:pPr marL="281940" marR="986155" lvl="1" indent="-269875">
              <a:lnSpc>
                <a:spcPct val="11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spc="-10" dirty="0">
                <a:latin typeface="Calibri"/>
                <a:cs typeface="Calibri"/>
              </a:rPr>
              <a:t>Velg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detaljer"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aktuell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slik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alle </a:t>
            </a:r>
            <a:r>
              <a:rPr sz="2000" spc="-10" dirty="0">
                <a:latin typeface="Calibri"/>
                <a:cs typeface="Calibri"/>
              </a:rPr>
              <a:t>enkeltobservasjonene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blir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synlig</a:t>
            </a:r>
            <a:endParaRPr sz="2000">
              <a:latin typeface="Calibri"/>
              <a:cs typeface="Calibri"/>
            </a:endParaRPr>
          </a:p>
          <a:p>
            <a:pPr marL="281940" lvl="1" indent="-269240">
              <a:lnSpc>
                <a:spcPct val="100000"/>
              </a:lnSpc>
              <a:spcBef>
                <a:spcPts val="54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dirty="0">
                <a:latin typeface="Calibri"/>
                <a:cs typeface="Calibri"/>
              </a:rPr>
              <a:t>Scroll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siden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velg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"Send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koordinator"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2000">
              <a:latin typeface="Calibri"/>
              <a:cs typeface="Calibri"/>
            </a:endParaRPr>
          </a:p>
          <a:p>
            <a:pPr marL="12700" marR="8890">
              <a:lnSpc>
                <a:spcPct val="110000"/>
              </a:lnSpc>
            </a:pPr>
            <a:r>
              <a:rPr sz="2000" dirty="0">
                <a:latin typeface="Calibri"/>
                <a:cs typeface="Calibri"/>
              </a:rPr>
              <a:t>Når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observatøren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dataene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koordinatoren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har </a:t>
            </a:r>
            <a:r>
              <a:rPr sz="2000" spc="-10" dirty="0">
                <a:latin typeface="Calibri"/>
                <a:cs typeface="Calibri"/>
              </a:rPr>
              <a:t>vedkommende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mistet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muligheten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redigere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dataene.</a:t>
            </a:r>
            <a:endParaRPr sz="2000">
              <a:latin typeface="Calibri"/>
              <a:cs typeface="Calibri"/>
            </a:endParaRPr>
          </a:p>
          <a:p>
            <a:pPr marL="12700" marR="199390">
              <a:lnSpc>
                <a:spcPct val="110000"/>
              </a:lnSpc>
            </a:pPr>
            <a:r>
              <a:rPr sz="2000" dirty="0">
                <a:latin typeface="Calibri"/>
                <a:cs typeface="Calibri"/>
              </a:rPr>
              <a:t>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behov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endringer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dataene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må </a:t>
            </a:r>
            <a:r>
              <a:rPr sz="2000" dirty="0">
                <a:latin typeface="Calibri"/>
                <a:cs typeface="Calibri"/>
              </a:rPr>
              <a:t>dette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gjøres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koordinatoren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admin.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grensesnittet.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34783" y="1508760"/>
            <a:ext cx="2984500" cy="3043555"/>
            <a:chOff x="7034783" y="1508760"/>
            <a:chExt cx="2984500" cy="30435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4783" y="1508760"/>
              <a:ext cx="1482851" cy="30434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03435" y="3118103"/>
              <a:ext cx="809625" cy="535305"/>
            </a:xfrm>
            <a:custGeom>
              <a:avLst/>
              <a:gdLst/>
              <a:ahLst/>
              <a:cxnLst/>
              <a:rect l="l" t="t" r="r" b="b"/>
              <a:pathLst>
                <a:path w="809625" h="535304">
                  <a:moveTo>
                    <a:pt x="0" y="267462"/>
                  </a:moveTo>
                  <a:lnTo>
                    <a:pt x="14453" y="196360"/>
                  </a:lnTo>
                  <a:lnTo>
                    <a:pt x="55242" y="132469"/>
                  </a:lnTo>
                  <a:lnTo>
                    <a:pt x="84307" y="104024"/>
                  </a:lnTo>
                  <a:lnTo>
                    <a:pt x="118510" y="78338"/>
                  </a:lnTo>
                  <a:lnTo>
                    <a:pt x="157368" y="55729"/>
                  </a:lnTo>
                  <a:lnTo>
                    <a:pt x="200400" y="36516"/>
                  </a:lnTo>
                  <a:lnTo>
                    <a:pt x="247123" y="21018"/>
                  </a:lnTo>
                  <a:lnTo>
                    <a:pt x="297056" y="9554"/>
                  </a:lnTo>
                  <a:lnTo>
                    <a:pt x="349716" y="2441"/>
                  </a:lnTo>
                  <a:lnTo>
                    <a:pt x="404622" y="0"/>
                  </a:lnTo>
                  <a:lnTo>
                    <a:pt x="459527" y="2441"/>
                  </a:lnTo>
                  <a:lnTo>
                    <a:pt x="512187" y="9554"/>
                  </a:lnTo>
                  <a:lnTo>
                    <a:pt x="562120" y="21018"/>
                  </a:lnTo>
                  <a:lnTo>
                    <a:pt x="608843" y="36516"/>
                  </a:lnTo>
                  <a:lnTo>
                    <a:pt x="651875" y="55729"/>
                  </a:lnTo>
                  <a:lnTo>
                    <a:pt x="690733" y="78338"/>
                  </a:lnTo>
                  <a:lnTo>
                    <a:pt x="724936" y="104024"/>
                  </a:lnTo>
                  <a:lnTo>
                    <a:pt x="754001" y="132469"/>
                  </a:lnTo>
                  <a:lnTo>
                    <a:pt x="777447" y="163354"/>
                  </a:lnTo>
                  <a:lnTo>
                    <a:pt x="805550" y="231169"/>
                  </a:lnTo>
                  <a:lnTo>
                    <a:pt x="809244" y="267462"/>
                  </a:lnTo>
                  <a:lnTo>
                    <a:pt x="805550" y="303754"/>
                  </a:lnTo>
                  <a:lnTo>
                    <a:pt x="777447" y="371569"/>
                  </a:lnTo>
                  <a:lnTo>
                    <a:pt x="754001" y="402454"/>
                  </a:lnTo>
                  <a:lnTo>
                    <a:pt x="724936" y="430899"/>
                  </a:lnTo>
                  <a:lnTo>
                    <a:pt x="690733" y="456585"/>
                  </a:lnTo>
                  <a:lnTo>
                    <a:pt x="651875" y="479194"/>
                  </a:lnTo>
                  <a:lnTo>
                    <a:pt x="608843" y="498407"/>
                  </a:lnTo>
                  <a:lnTo>
                    <a:pt x="562120" y="513905"/>
                  </a:lnTo>
                  <a:lnTo>
                    <a:pt x="512187" y="525369"/>
                  </a:lnTo>
                  <a:lnTo>
                    <a:pt x="459527" y="532482"/>
                  </a:lnTo>
                  <a:lnTo>
                    <a:pt x="404622" y="534924"/>
                  </a:lnTo>
                  <a:lnTo>
                    <a:pt x="349716" y="532482"/>
                  </a:lnTo>
                  <a:lnTo>
                    <a:pt x="297056" y="525369"/>
                  </a:lnTo>
                  <a:lnTo>
                    <a:pt x="247123" y="513905"/>
                  </a:lnTo>
                  <a:lnTo>
                    <a:pt x="200400" y="498407"/>
                  </a:lnTo>
                  <a:lnTo>
                    <a:pt x="157368" y="479194"/>
                  </a:lnTo>
                  <a:lnTo>
                    <a:pt x="118510" y="456585"/>
                  </a:lnTo>
                  <a:lnTo>
                    <a:pt x="84307" y="430899"/>
                  </a:lnTo>
                  <a:lnTo>
                    <a:pt x="55242" y="402454"/>
                  </a:lnTo>
                  <a:lnTo>
                    <a:pt x="31796" y="371569"/>
                  </a:lnTo>
                  <a:lnTo>
                    <a:pt x="3693" y="303754"/>
                  </a:lnTo>
                  <a:lnTo>
                    <a:pt x="0" y="267462"/>
                  </a:lnTo>
                  <a:close/>
                </a:path>
              </a:pathLst>
            </a:custGeom>
            <a:ln w="12700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84135" y="2528316"/>
              <a:ext cx="1184275" cy="536575"/>
            </a:xfrm>
            <a:custGeom>
              <a:avLst/>
              <a:gdLst/>
              <a:ahLst/>
              <a:cxnLst/>
              <a:rect l="l" t="t" r="r" b="b"/>
              <a:pathLst>
                <a:path w="1184275" h="536575">
                  <a:moveTo>
                    <a:pt x="0" y="268224"/>
                  </a:moveTo>
                  <a:lnTo>
                    <a:pt x="13655" y="210684"/>
                  </a:lnTo>
                  <a:lnTo>
                    <a:pt x="52696" y="157445"/>
                  </a:lnTo>
                  <a:lnTo>
                    <a:pt x="114234" y="109815"/>
                  </a:lnTo>
                  <a:lnTo>
                    <a:pt x="152535" y="88513"/>
                  </a:lnTo>
                  <a:lnTo>
                    <a:pt x="195378" y="69104"/>
                  </a:lnTo>
                  <a:lnTo>
                    <a:pt x="242400" y="51752"/>
                  </a:lnTo>
                  <a:lnTo>
                    <a:pt x="293240" y="36621"/>
                  </a:lnTo>
                  <a:lnTo>
                    <a:pt x="347537" y="23873"/>
                  </a:lnTo>
                  <a:lnTo>
                    <a:pt x="404930" y="13674"/>
                  </a:lnTo>
                  <a:lnTo>
                    <a:pt x="465058" y="6186"/>
                  </a:lnTo>
                  <a:lnTo>
                    <a:pt x="527559" y="1573"/>
                  </a:lnTo>
                  <a:lnTo>
                    <a:pt x="592074" y="0"/>
                  </a:lnTo>
                  <a:lnTo>
                    <a:pt x="656585" y="1573"/>
                  </a:lnTo>
                  <a:lnTo>
                    <a:pt x="719085" y="6186"/>
                  </a:lnTo>
                  <a:lnTo>
                    <a:pt x="779212" y="13674"/>
                  </a:lnTo>
                  <a:lnTo>
                    <a:pt x="836605" y="23873"/>
                  </a:lnTo>
                  <a:lnTo>
                    <a:pt x="890902" y="36621"/>
                  </a:lnTo>
                  <a:lnTo>
                    <a:pt x="941742" y="51752"/>
                  </a:lnTo>
                  <a:lnTo>
                    <a:pt x="988764" y="69104"/>
                  </a:lnTo>
                  <a:lnTo>
                    <a:pt x="1031607" y="88513"/>
                  </a:lnTo>
                  <a:lnTo>
                    <a:pt x="1069910" y="109815"/>
                  </a:lnTo>
                  <a:lnTo>
                    <a:pt x="1103311" y="132847"/>
                  </a:lnTo>
                  <a:lnTo>
                    <a:pt x="1153963" y="183445"/>
                  </a:lnTo>
                  <a:lnTo>
                    <a:pt x="1180673" y="238998"/>
                  </a:lnTo>
                  <a:lnTo>
                    <a:pt x="1184148" y="268224"/>
                  </a:lnTo>
                  <a:lnTo>
                    <a:pt x="1180673" y="297449"/>
                  </a:lnTo>
                  <a:lnTo>
                    <a:pt x="1153963" y="353002"/>
                  </a:lnTo>
                  <a:lnTo>
                    <a:pt x="1103311" y="403600"/>
                  </a:lnTo>
                  <a:lnTo>
                    <a:pt x="1069910" y="426632"/>
                  </a:lnTo>
                  <a:lnTo>
                    <a:pt x="1031607" y="447934"/>
                  </a:lnTo>
                  <a:lnTo>
                    <a:pt x="988764" y="467343"/>
                  </a:lnTo>
                  <a:lnTo>
                    <a:pt x="941742" y="484695"/>
                  </a:lnTo>
                  <a:lnTo>
                    <a:pt x="890902" y="499826"/>
                  </a:lnTo>
                  <a:lnTo>
                    <a:pt x="836605" y="512574"/>
                  </a:lnTo>
                  <a:lnTo>
                    <a:pt x="779212" y="522773"/>
                  </a:lnTo>
                  <a:lnTo>
                    <a:pt x="719085" y="530261"/>
                  </a:lnTo>
                  <a:lnTo>
                    <a:pt x="656585" y="534874"/>
                  </a:lnTo>
                  <a:lnTo>
                    <a:pt x="592074" y="536448"/>
                  </a:lnTo>
                  <a:lnTo>
                    <a:pt x="527559" y="534874"/>
                  </a:lnTo>
                  <a:lnTo>
                    <a:pt x="465058" y="530261"/>
                  </a:lnTo>
                  <a:lnTo>
                    <a:pt x="404930" y="522773"/>
                  </a:lnTo>
                  <a:lnTo>
                    <a:pt x="347537" y="512574"/>
                  </a:lnTo>
                  <a:lnTo>
                    <a:pt x="293240" y="499826"/>
                  </a:lnTo>
                  <a:lnTo>
                    <a:pt x="242400" y="484695"/>
                  </a:lnTo>
                  <a:lnTo>
                    <a:pt x="195378" y="467343"/>
                  </a:lnTo>
                  <a:lnTo>
                    <a:pt x="152535" y="447934"/>
                  </a:lnTo>
                  <a:lnTo>
                    <a:pt x="114234" y="426632"/>
                  </a:lnTo>
                  <a:lnTo>
                    <a:pt x="80834" y="403600"/>
                  </a:lnTo>
                  <a:lnTo>
                    <a:pt x="30183" y="353002"/>
                  </a:lnTo>
                  <a:lnTo>
                    <a:pt x="3474" y="297449"/>
                  </a:lnTo>
                  <a:lnTo>
                    <a:pt x="0" y="268224"/>
                  </a:lnTo>
                  <a:close/>
                </a:path>
              </a:pathLst>
            </a:custGeom>
            <a:ln w="12700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735056" y="3593591"/>
            <a:ext cx="685800" cy="536575"/>
          </a:xfrm>
          <a:custGeom>
            <a:avLst/>
            <a:gdLst/>
            <a:ahLst/>
            <a:cxnLst/>
            <a:rect l="l" t="t" r="r" b="b"/>
            <a:pathLst>
              <a:path w="685800" h="536575">
                <a:moveTo>
                  <a:pt x="0" y="268223"/>
                </a:moveTo>
                <a:lnTo>
                  <a:pt x="4487" y="224717"/>
                </a:lnTo>
                <a:lnTo>
                  <a:pt x="17480" y="183445"/>
                </a:lnTo>
                <a:lnTo>
                  <a:pt x="38273" y="144961"/>
                </a:lnTo>
                <a:lnTo>
                  <a:pt x="66158" y="109815"/>
                </a:lnTo>
                <a:lnTo>
                  <a:pt x="100431" y="78562"/>
                </a:lnTo>
                <a:lnTo>
                  <a:pt x="140386" y="51752"/>
                </a:lnTo>
                <a:lnTo>
                  <a:pt x="185315" y="29939"/>
                </a:lnTo>
                <a:lnTo>
                  <a:pt x="234515" y="13674"/>
                </a:lnTo>
                <a:lnTo>
                  <a:pt x="287278" y="3510"/>
                </a:lnTo>
                <a:lnTo>
                  <a:pt x="342900" y="0"/>
                </a:lnTo>
                <a:lnTo>
                  <a:pt x="398521" y="3510"/>
                </a:lnTo>
                <a:lnTo>
                  <a:pt x="451284" y="13674"/>
                </a:lnTo>
                <a:lnTo>
                  <a:pt x="500484" y="29939"/>
                </a:lnTo>
                <a:lnTo>
                  <a:pt x="545413" y="51752"/>
                </a:lnTo>
                <a:lnTo>
                  <a:pt x="585368" y="78562"/>
                </a:lnTo>
                <a:lnTo>
                  <a:pt x="619641" y="109815"/>
                </a:lnTo>
                <a:lnTo>
                  <a:pt x="647526" y="144961"/>
                </a:lnTo>
                <a:lnTo>
                  <a:pt x="668319" y="183445"/>
                </a:lnTo>
                <a:lnTo>
                  <a:pt x="681312" y="224717"/>
                </a:lnTo>
                <a:lnTo>
                  <a:pt x="685800" y="268223"/>
                </a:lnTo>
                <a:lnTo>
                  <a:pt x="681312" y="311730"/>
                </a:lnTo>
                <a:lnTo>
                  <a:pt x="668319" y="353002"/>
                </a:lnTo>
                <a:lnTo>
                  <a:pt x="647526" y="391486"/>
                </a:lnTo>
                <a:lnTo>
                  <a:pt x="619641" y="426632"/>
                </a:lnTo>
                <a:lnTo>
                  <a:pt x="585368" y="457885"/>
                </a:lnTo>
                <a:lnTo>
                  <a:pt x="545413" y="484695"/>
                </a:lnTo>
                <a:lnTo>
                  <a:pt x="500484" y="506508"/>
                </a:lnTo>
                <a:lnTo>
                  <a:pt x="451284" y="522773"/>
                </a:lnTo>
                <a:lnTo>
                  <a:pt x="398521" y="532937"/>
                </a:lnTo>
                <a:lnTo>
                  <a:pt x="342900" y="536447"/>
                </a:lnTo>
                <a:lnTo>
                  <a:pt x="287278" y="532937"/>
                </a:lnTo>
                <a:lnTo>
                  <a:pt x="234515" y="522773"/>
                </a:lnTo>
                <a:lnTo>
                  <a:pt x="185315" y="506508"/>
                </a:lnTo>
                <a:lnTo>
                  <a:pt x="140386" y="484695"/>
                </a:lnTo>
                <a:lnTo>
                  <a:pt x="100431" y="457885"/>
                </a:lnTo>
                <a:lnTo>
                  <a:pt x="66158" y="426632"/>
                </a:lnTo>
                <a:lnTo>
                  <a:pt x="38273" y="391486"/>
                </a:lnTo>
                <a:lnTo>
                  <a:pt x="17480" y="353002"/>
                </a:lnTo>
                <a:lnTo>
                  <a:pt x="4487" y="311730"/>
                </a:lnTo>
                <a:lnTo>
                  <a:pt x="0" y="268223"/>
                </a:lnTo>
                <a:close/>
              </a:path>
            </a:pathLst>
          </a:custGeom>
          <a:ln w="12700">
            <a:solidFill>
              <a:srgbClr val="F378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758" y="595999"/>
            <a:ext cx="296926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Hovedmeny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8470" y="1713861"/>
            <a:ext cx="6372860" cy="385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40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gå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hovedmenyen,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uansett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hvor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løsningen.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Fra </a:t>
            </a:r>
            <a:r>
              <a:rPr sz="1800" b="1" spc="-10" dirty="0">
                <a:latin typeface="Calibri"/>
                <a:cs typeface="Calibri"/>
              </a:rPr>
              <a:t>hovedmenyen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du:</a:t>
            </a:r>
            <a:endParaRPr sz="1800">
              <a:latin typeface="Calibri"/>
              <a:cs typeface="Calibri"/>
            </a:endParaRPr>
          </a:p>
          <a:p>
            <a:pPr marL="550545" indent="-178435">
              <a:lnSpc>
                <a:spcPct val="100000"/>
              </a:lnSpc>
              <a:spcBef>
                <a:spcPts val="2140"/>
              </a:spcBef>
              <a:buClr>
                <a:srgbClr val="ED756A"/>
              </a:buClr>
              <a:buFont typeface="Arial"/>
              <a:buChar char="•"/>
              <a:tabLst>
                <a:tab pos="550545" algn="l"/>
              </a:tabLst>
            </a:pPr>
            <a:r>
              <a:rPr sz="2000" dirty="0">
                <a:latin typeface="Calibri"/>
                <a:cs typeface="Calibri"/>
              </a:rPr>
              <a:t>Starte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(observasjon).</a:t>
            </a:r>
            <a:endParaRPr sz="2000">
              <a:latin typeface="Calibri"/>
              <a:cs typeface="Calibri"/>
            </a:endParaRPr>
          </a:p>
          <a:p>
            <a:pPr marL="550545" indent="-178435">
              <a:lnSpc>
                <a:spcPct val="100000"/>
              </a:lnSpc>
              <a:spcBef>
                <a:spcPts val="960"/>
              </a:spcBef>
              <a:buClr>
                <a:srgbClr val="ED756A"/>
              </a:buClr>
              <a:buFont typeface="Arial"/>
              <a:buChar char="•"/>
              <a:tabLst>
                <a:tab pos="550545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endre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ikke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koordinator.</a:t>
            </a:r>
            <a:endParaRPr sz="2000">
              <a:latin typeface="Calibri"/>
              <a:cs typeface="Calibri"/>
            </a:endParaRPr>
          </a:p>
          <a:p>
            <a:pPr marL="550545" indent="-178435">
              <a:lnSpc>
                <a:spcPct val="100000"/>
              </a:lnSpc>
              <a:spcBef>
                <a:spcPts val="960"/>
              </a:spcBef>
              <a:buClr>
                <a:srgbClr val="ED756A"/>
              </a:buClr>
              <a:buFont typeface="Arial"/>
              <a:buChar char="•"/>
              <a:tabLst>
                <a:tab pos="550545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10" dirty="0">
                <a:latin typeface="Calibri"/>
                <a:cs typeface="Calibri"/>
              </a:rPr>
              <a:t> koordinator.</a:t>
            </a:r>
            <a:endParaRPr sz="2000">
              <a:latin typeface="Calibri"/>
              <a:cs typeface="Calibri"/>
            </a:endParaRPr>
          </a:p>
          <a:p>
            <a:pPr marL="550545" indent="-178435">
              <a:lnSpc>
                <a:spcPct val="100000"/>
              </a:lnSpc>
              <a:spcBef>
                <a:spcPts val="960"/>
              </a:spcBef>
              <a:buClr>
                <a:srgbClr val="ED756A"/>
              </a:buClr>
              <a:buFont typeface="Arial"/>
              <a:buChar char="•"/>
              <a:tabLst>
                <a:tab pos="550545" algn="l"/>
              </a:tabLst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din</a:t>
            </a:r>
            <a:r>
              <a:rPr sz="2000" spc="-10" dirty="0">
                <a:latin typeface="Calibri"/>
                <a:cs typeface="Calibri"/>
              </a:rPr>
              <a:t> profil.</a:t>
            </a:r>
            <a:endParaRPr sz="2000">
              <a:latin typeface="Calibri"/>
              <a:cs typeface="Calibri"/>
            </a:endParaRPr>
          </a:p>
          <a:p>
            <a:pPr marL="102235" marR="613410">
              <a:lnSpc>
                <a:spcPct val="100000"/>
              </a:lnSpc>
              <a:spcBef>
                <a:spcPts val="1570"/>
              </a:spcBef>
            </a:pPr>
            <a:r>
              <a:rPr sz="2000" dirty="0">
                <a:latin typeface="Calibri"/>
                <a:cs typeface="Calibri"/>
              </a:rPr>
              <a:t>NB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Dersom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startet</a:t>
            </a:r>
            <a:r>
              <a:rPr sz="2000" dirty="0">
                <a:latin typeface="Calibri"/>
                <a:cs typeface="Calibri"/>
              </a:rPr>
              <a:t> 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observasjonssesjon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vil </a:t>
            </a:r>
            <a:r>
              <a:rPr sz="2000" dirty="0">
                <a:latin typeface="Calibri"/>
                <a:cs typeface="Calibri"/>
              </a:rPr>
              <a:t>sesjonen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avsluttes</a:t>
            </a:r>
            <a:r>
              <a:rPr sz="2000" dirty="0">
                <a:latin typeface="Calibri"/>
                <a:cs typeface="Calibri"/>
              </a:rPr>
              <a:t> når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går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underpunkt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hovedmenyen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slik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må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opprette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sesjon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å </a:t>
            </a:r>
            <a:r>
              <a:rPr sz="2000" spc="-10" dirty="0">
                <a:latin typeface="Calibri"/>
                <a:cs typeface="Calibri"/>
              </a:rPr>
              <a:t>fortsette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observere.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81316" y="1679448"/>
            <a:ext cx="4589145" cy="4973320"/>
            <a:chOff x="7481316" y="1679448"/>
            <a:chExt cx="4589145" cy="4973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1316" y="2618232"/>
              <a:ext cx="2112263" cy="3843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120" y="1679448"/>
              <a:ext cx="2727958" cy="49728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24316" y="3256788"/>
              <a:ext cx="911860" cy="344805"/>
            </a:xfrm>
            <a:custGeom>
              <a:avLst/>
              <a:gdLst/>
              <a:ahLst/>
              <a:cxnLst/>
              <a:rect l="l" t="t" r="r" b="b"/>
              <a:pathLst>
                <a:path w="911859" h="344804">
                  <a:moveTo>
                    <a:pt x="0" y="172212"/>
                  </a:moveTo>
                  <a:lnTo>
                    <a:pt x="19292" y="122474"/>
                  </a:lnTo>
                  <a:lnTo>
                    <a:pt x="73412" y="78440"/>
                  </a:lnTo>
                  <a:lnTo>
                    <a:pt x="111769" y="59228"/>
                  </a:lnTo>
                  <a:lnTo>
                    <a:pt x="156718" y="42240"/>
                  </a:lnTo>
                  <a:lnTo>
                    <a:pt x="207555" y="27744"/>
                  </a:lnTo>
                  <a:lnTo>
                    <a:pt x="263574" y="16005"/>
                  </a:lnTo>
                  <a:lnTo>
                    <a:pt x="324070" y="7291"/>
                  </a:lnTo>
                  <a:lnTo>
                    <a:pt x="388339" y="1867"/>
                  </a:lnTo>
                  <a:lnTo>
                    <a:pt x="455676" y="0"/>
                  </a:lnTo>
                  <a:lnTo>
                    <a:pt x="523012" y="1867"/>
                  </a:lnTo>
                  <a:lnTo>
                    <a:pt x="587281" y="7291"/>
                  </a:lnTo>
                  <a:lnTo>
                    <a:pt x="647777" y="16005"/>
                  </a:lnTo>
                  <a:lnTo>
                    <a:pt x="703796" y="27744"/>
                  </a:lnTo>
                  <a:lnTo>
                    <a:pt x="754633" y="42240"/>
                  </a:lnTo>
                  <a:lnTo>
                    <a:pt x="799582" y="59228"/>
                  </a:lnTo>
                  <a:lnTo>
                    <a:pt x="837939" y="78440"/>
                  </a:lnTo>
                  <a:lnTo>
                    <a:pt x="892059" y="122474"/>
                  </a:lnTo>
                  <a:lnTo>
                    <a:pt x="911352" y="172212"/>
                  </a:lnTo>
                  <a:lnTo>
                    <a:pt x="906411" y="197660"/>
                  </a:lnTo>
                  <a:lnTo>
                    <a:pt x="869000" y="244812"/>
                  </a:lnTo>
                  <a:lnTo>
                    <a:pt x="799582" y="285195"/>
                  </a:lnTo>
                  <a:lnTo>
                    <a:pt x="754633" y="302183"/>
                  </a:lnTo>
                  <a:lnTo>
                    <a:pt x="703796" y="316679"/>
                  </a:lnTo>
                  <a:lnTo>
                    <a:pt x="647777" y="328418"/>
                  </a:lnTo>
                  <a:lnTo>
                    <a:pt x="587281" y="337132"/>
                  </a:lnTo>
                  <a:lnTo>
                    <a:pt x="523012" y="342556"/>
                  </a:lnTo>
                  <a:lnTo>
                    <a:pt x="455676" y="344424"/>
                  </a:lnTo>
                  <a:lnTo>
                    <a:pt x="388339" y="342556"/>
                  </a:lnTo>
                  <a:lnTo>
                    <a:pt x="324070" y="337132"/>
                  </a:lnTo>
                  <a:lnTo>
                    <a:pt x="263574" y="328418"/>
                  </a:lnTo>
                  <a:lnTo>
                    <a:pt x="207555" y="316679"/>
                  </a:lnTo>
                  <a:lnTo>
                    <a:pt x="156718" y="302183"/>
                  </a:lnTo>
                  <a:lnTo>
                    <a:pt x="111769" y="285195"/>
                  </a:lnTo>
                  <a:lnTo>
                    <a:pt x="73412" y="265983"/>
                  </a:lnTo>
                  <a:lnTo>
                    <a:pt x="19292" y="221949"/>
                  </a:lnTo>
                  <a:lnTo>
                    <a:pt x="0" y="172212"/>
                  </a:lnTo>
                  <a:close/>
                </a:path>
              </a:pathLst>
            </a:custGeom>
            <a:ln w="12700">
              <a:solidFill>
                <a:srgbClr val="F378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Sendte</a:t>
            </a:r>
            <a:r>
              <a:rPr spc="-75" dirty="0"/>
              <a:t> </a:t>
            </a:r>
            <a:r>
              <a:rPr spc="-10" dirty="0"/>
              <a:t>sesjoner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233045" indent="-269875">
              <a:lnSpc>
                <a:spcPct val="120000"/>
              </a:lnSpc>
              <a:spcBef>
                <a:spcPts val="1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pc="-10" dirty="0"/>
              <a:t>Observatøren</a:t>
            </a:r>
            <a:r>
              <a:rPr spc="-80" dirty="0"/>
              <a:t> </a:t>
            </a:r>
            <a:r>
              <a:rPr dirty="0"/>
              <a:t>kan</a:t>
            </a:r>
            <a:r>
              <a:rPr spc="-35" dirty="0"/>
              <a:t> </a:t>
            </a:r>
            <a:r>
              <a:rPr dirty="0"/>
              <a:t>se</a:t>
            </a:r>
            <a:r>
              <a:rPr spc="-45" dirty="0"/>
              <a:t> </a:t>
            </a:r>
            <a:r>
              <a:rPr dirty="0"/>
              <a:t>sendte</a:t>
            </a:r>
            <a:r>
              <a:rPr spc="-80" dirty="0"/>
              <a:t> </a:t>
            </a:r>
            <a:r>
              <a:rPr dirty="0"/>
              <a:t>sesjoner</a:t>
            </a:r>
            <a:r>
              <a:rPr spc="-45" dirty="0"/>
              <a:t> </a:t>
            </a:r>
            <a:r>
              <a:rPr dirty="0"/>
              <a:t>ved</a:t>
            </a:r>
            <a:r>
              <a:rPr spc="-55" dirty="0"/>
              <a:t> </a:t>
            </a:r>
            <a:r>
              <a:rPr dirty="0"/>
              <a:t>å</a:t>
            </a:r>
            <a:r>
              <a:rPr spc="-20" dirty="0"/>
              <a:t> </a:t>
            </a:r>
            <a:r>
              <a:rPr dirty="0"/>
              <a:t>gå</a:t>
            </a:r>
            <a:r>
              <a:rPr spc="-30" dirty="0"/>
              <a:t> </a:t>
            </a:r>
            <a:r>
              <a:rPr dirty="0"/>
              <a:t>inn</a:t>
            </a:r>
            <a:r>
              <a:rPr spc="-45" dirty="0"/>
              <a:t> </a:t>
            </a:r>
            <a:r>
              <a:rPr dirty="0"/>
              <a:t>på</a:t>
            </a:r>
            <a:r>
              <a:rPr spc="-30" dirty="0"/>
              <a:t> </a:t>
            </a:r>
            <a:r>
              <a:rPr dirty="0"/>
              <a:t>"Sendte</a:t>
            </a:r>
            <a:r>
              <a:rPr spc="-80" dirty="0"/>
              <a:t> </a:t>
            </a:r>
            <a:r>
              <a:rPr dirty="0"/>
              <a:t>sesjoner"</a:t>
            </a:r>
            <a:r>
              <a:rPr spc="-70" dirty="0"/>
              <a:t> </a:t>
            </a:r>
            <a:r>
              <a:rPr spc="-50" dirty="0"/>
              <a:t>i </a:t>
            </a:r>
            <a:r>
              <a:rPr spc="-10" dirty="0"/>
              <a:t>hovedmenyen.</a:t>
            </a:r>
          </a:p>
          <a:p>
            <a:pPr marL="281940" marR="508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dirty="0"/>
              <a:t>Her</a:t>
            </a:r>
            <a:r>
              <a:rPr spc="-35" dirty="0"/>
              <a:t> </a:t>
            </a:r>
            <a:r>
              <a:rPr dirty="0"/>
              <a:t>kan</a:t>
            </a:r>
            <a:r>
              <a:rPr spc="-40" dirty="0"/>
              <a:t> </a:t>
            </a:r>
            <a:r>
              <a:rPr dirty="0"/>
              <a:t>man</a:t>
            </a:r>
            <a:r>
              <a:rPr spc="-45" dirty="0"/>
              <a:t> </a:t>
            </a:r>
            <a:r>
              <a:rPr dirty="0"/>
              <a:t>gå</a:t>
            </a:r>
            <a:r>
              <a:rPr spc="-35" dirty="0"/>
              <a:t> </a:t>
            </a:r>
            <a:r>
              <a:rPr dirty="0"/>
              <a:t>inn</a:t>
            </a:r>
            <a:r>
              <a:rPr spc="-50" dirty="0"/>
              <a:t> </a:t>
            </a:r>
            <a:r>
              <a:rPr dirty="0"/>
              <a:t>på</a:t>
            </a:r>
            <a:r>
              <a:rPr spc="-30" dirty="0"/>
              <a:t> </a:t>
            </a:r>
            <a:r>
              <a:rPr dirty="0"/>
              <a:t>hver</a:t>
            </a:r>
            <a:r>
              <a:rPr spc="-45" dirty="0"/>
              <a:t> </a:t>
            </a:r>
            <a:r>
              <a:rPr spc="-10" dirty="0"/>
              <a:t>enkelte</a:t>
            </a:r>
            <a:r>
              <a:rPr spc="-65" dirty="0"/>
              <a:t> </a:t>
            </a:r>
            <a:r>
              <a:rPr dirty="0"/>
              <a:t>sesjon,</a:t>
            </a:r>
            <a:r>
              <a:rPr spc="-60" dirty="0"/>
              <a:t> </a:t>
            </a:r>
            <a:r>
              <a:rPr dirty="0"/>
              <a:t>se</a:t>
            </a:r>
            <a:r>
              <a:rPr spc="-50" dirty="0"/>
              <a:t> </a:t>
            </a:r>
            <a:r>
              <a:rPr dirty="0"/>
              <a:t>detaljene</a:t>
            </a:r>
            <a:r>
              <a:rPr spc="-65" dirty="0"/>
              <a:t> </a:t>
            </a:r>
            <a:r>
              <a:rPr dirty="0"/>
              <a:t>på</a:t>
            </a:r>
            <a:r>
              <a:rPr spc="-35" dirty="0"/>
              <a:t> </a:t>
            </a:r>
            <a:r>
              <a:rPr dirty="0"/>
              <a:t>den</a:t>
            </a:r>
            <a:r>
              <a:rPr spc="-55" dirty="0"/>
              <a:t> </a:t>
            </a:r>
            <a:r>
              <a:rPr spc="-10" dirty="0"/>
              <a:t>enkelte </a:t>
            </a:r>
            <a:r>
              <a:rPr dirty="0"/>
              <a:t>observasjon</a:t>
            </a:r>
            <a:r>
              <a:rPr spc="-100" dirty="0"/>
              <a:t> </a:t>
            </a:r>
            <a:r>
              <a:rPr dirty="0"/>
              <a:t>(kort)</a:t>
            </a:r>
            <a:r>
              <a:rPr spc="-75" dirty="0"/>
              <a:t> </a:t>
            </a:r>
            <a:r>
              <a:rPr dirty="0"/>
              <a:t>og</a:t>
            </a:r>
            <a:r>
              <a:rPr spc="-75" dirty="0"/>
              <a:t> </a:t>
            </a:r>
            <a:r>
              <a:rPr dirty="0"/>
              <a:t>finne</a:t>
            </a:r>
            <a:r>
              <a:rPr spc="-95" dirty="0"/>
              <a:t> </a:t>
            </a:r>
            <a:r>
              <a:rPr dirty="0"/>
              <a:t>kort</a:t>
            </a:r>
            <a:r>
              <a:rPr spc="-75" dirty="0"/>
              <a:t> </a:t>
            </a:r>
            <a:r>
              <a:rPr dirty="0"/>
              <a:t>oppsummering</a:t>
            </a:r>
            <a:r>
              <a:rPr spc="-100" dirty="0"/>
              <a:t> </a:t>
            </a:r>
            <a:r>
              <a:rPr dirty="0"/>
              <a:t>av</a:t>
            </a:r>
            <a:r>
              <a:rPr spc="-70" dirty="0"/>
              <a:t> </a:t>
            </a:r>
            <a:r>
              <a:rPr spc="-10" dirty="0"/>
              <a:t>resultater</a:t>
            </a:r>
            <a:r>
              <a:rPr spc="-95" dirty="0"/>
              <a:t> </a:t>
            </a:r>
            <a:r>
              <a:rPr dirty="0"/>
              <a:t>fra</a:t>
            </a:r>
            <a:r>
              <a:rPr spc="-85" dirty="0"/>
              <a:t> </a:t>
            </a:r>
            <a:r>
              <a:rPr spc="-10" dirty="0"/>
              <a:t>sesjonen.</a:t>
            </a:r>
          </a:p>
          <a:p>
            <a:pPr marL="281940" indent="-269240">
              <a:lnSpc>
                <a:spcPct val="100000"/>
              </a:lnSpc>
              <a:spcBef>
                <a:spcPts val="919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dirty="0"/>
              <a:t>Man</a:t>
            </a:r>
            <a:r>
              <a:rPr spc="-65" dirty="0"/>
              <a:t> </a:t>
            </a:r>
            <a:r>
              <a:rPr dirty="0"/>
              <a:t>kan</a:t>
            </a:r>
            <a:r>
              <a:rPr spc="-50" dirty="0"/>
              <a:t> </a:t>
            </a:r>
            <a:r>
              <a:rPr dirty="0"/>
              <a:t>også</a:t>
            </a:r>
            <a:r>
              <a:rPr spc="-45" dirty="0"/>
              <a:t> </a:t>
            </a:r>
            <a:r>
              <a:rPr dirty="0"/>
              <a:t>laste</a:t>
            </a:r>
            <a:r>
              <a:rPr spc="-75" dirty="0"/>
              <a:t> </a:t>
            </a:r>
            <a:r>
              <a:rPr dirty="0"/>
              <a:t>ned</a:t>
            </a:r>
            <a:r>
              <a:rPr spc="-70" dirty="0"/>
              <a:t> </a:t>
            </a:r>
            <a:r>
              <a:rPr dirty="0"/>
              <a:t>dataene</a:t>
            </a:r>
            <a:r>
              <a:rPr spc="-60" dirty="0"/>
              <a:t> </a:t>
            </a:r>
            <a:r>
              <a:rPr dirty="0"/>
              <a:t>som</a:t>
            </a:r>
            <a:r>
              <a:rPr spc="-50" dirty="0"/>
              <a:t> </a:t>
            </a:r>
            <a:r>
              <a:rPr dirty="0"/>
              <a:t>Excel</a:t>
            </a:r>
            <a:r>
              <a:rPr spc="-55" dirty="0"/>
              <a:t> </a:t>
            </a:r>
            <a:r>
              <a:rPr spc="-20" dirty="0"/>
              <a:t>fil.</a:t>
            </a:r>
          </a:p>
          <a:p>
            <a:pPr marL="281940" marR="3937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dirty="0"/>
              <a:t>Det</a:t>
            </a:r>
            <a:r>
              <a:rPr spc="-60" dirty="0"/>
              <a:t> </a:t>
            </a:r>
            <a:r>
              <a:rPr dirty="0"/>
              <a:t>er</a:t>
            </a:r>
            <a:r>
              <a:rPr spc="-40" dirty="0"/>
              <a:t> </a:t>
            </a:r>
            <a:r>
              <a:rPr dirty="0"/>
              <a:t>ikke</a:t>
            </a:r>
            <a:r>
              <a:rPr spc="-55" dirty="0"/>
              <a:t> </a:t>
            </a:r>
            <a:r>
              <a:rPr dirty="0"/>
              <a:t>mulig</a:t>
            </a:r>
            <a:r>
              <a:rPr spc="-55" dirty="0"/>
              <a:t> </a:t>
            </a:r>
            <a:r>
              <a:rPr dirty="0"/>
              <a:t>å</a:t>
            </a:r>
            <a:r>
              <a:rPr spc="-40" dirty="0"/>
              <a:t> </a:t>
            </a:r>
            <a:r>
              <a:rPr dirty="0"/>
              <a:t>redigere</a:t>
            </a:r>
            <a:r>
              <a:rPr spc="-65" dirty="0"/>
              <a:t> </a:t>
            </a:r>
            <a:r>
              <a:rPr dirty="0"/>
              <a:t>sendte</a:t>
            </a:r>
            <a:r>
              <a:rPr spc="-70" dirty="0"/>
              <a:t> </a:t>
            </a:r>
            <a:r>
              <a:rPr spc="-30" dirty="0"/>
              <a:t>sesjoner.</a:t>
            </a:r>
            <a:r>
              <a:rPr spc="-65" dirty="0"/>
              <a:t> </a:t>
            </a:r>
            <a:r>
              <a:rPr spc="-20" dirty="0"/>
              <a:t>Koordinatoren</a:t>
            </a:r>
            <a:r>
              <a:rPr spc="-55" dirty="0"/>
              <a:t> </a:t>
            </a:r>
            <a:r>
              <a:rPr dirty="0"/>
              <a:t>har</a:t>
            </a:r>
            <a:r>
              <a:rPr spc="-40" dirty="0"/>
              <a:t> </a:t>
            </a:r>
            <a:r>
              <a:rPr spc="-10" dirty="0"/>
              <a:t>imidlertid </a:t>
            </a:r>
            <a:r>
              <a:rPr dirty="0"/>
              <a:t>anledning</a:t>
            </a:r>
            <a:r>
              <a:rPr spc="-80" dirty="0"/>
              <a:t> </a:t>
            </a:r>
            <a:r>
              <a:rPr dirty="0"/>
              <a:t>til</a:t>
            </a:r>
            <a:r>
              <a:rPr spc="-55" dirty="0"/>
              <a:t> </a:t>
            </a:r>
            <a:r>
              <a:rPr dirty="0"/>
              <a:t>å</a:t>
            </a:r>
            <a:r>
              <a:rPr spc="-55" dirty="0"/>
              <a:t> </a:t>
            </a:r>
            <a:r>
              <a:rPr dirty="0"/>
              <a:t>redigere</a:t>
            </a:r>
            <a:r>
              <a:rPr spc="-75" dirty="0"/>
              <a:t> </a:t>
            </a:r>
            <a:r>
              <a:rPr dirty="0"/>
              <a:t>dataene</a:t>
            </a:r>
            <a:r>
              <a:rPr spc="-75" dirty="0"/>
              <a:t> </a:t>
            </a:r>
            <a:r>
              <a:rPr dirty="0"/>
              <a:t>fra</a:t>
            </a:r>
            <a:r>
              <a:rPr spc="-65" dirty="0"/>
              <a:t> </a:t>
            </a:r>
            <a:r>
              <a:rPr spc="-10" dirty="0"/>
              <a:t>admin.grensesnittet.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781" y="2202609"/>
            <a:ext cx="918654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mer</a:t>
            </a:r>
            <a:r>
              <a:rPr sz="2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informasjon</a:t>
            </a:r>
            <a:r>
              <a:rPr sz="28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om</a:t>
            </a:r>
            <a:r>
              <a:rPr sz="2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NOST</a:t>
            </a:r>
            <a:r>
              <a:rPr sz="28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og</a:t>
            </a:r>
            <a:r>
              <a:rPr sz="28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opplæring</a:t>
            </a:r>
            <a:r>
              <a:rPr sz="28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andre</a:t>
            </a:r>
            <a:r>
              <a:rPr sz="2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moduler</a:t>
            </a:r>
            <a:r>
              <a:rPr sz="28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se </a:t>
            </a:r>
            <a:r>
              <a:rPr lang="nb-NO" sz="2800" b="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Håndbok for NOST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1.</a:t>
            </a:r>
            <a:r>
              <a:rPr spc="-40" dirty="0"/>
              <a:t> </a:t>
            </a:r>
            <a:r>
              <a:rPr spc="-10" dirty="0"/>
              <a:t>Innledning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443" y="1376874"/>
            <a:ext cx="8624570" cy="3478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5080" indent="-269875">
              <a:lnSpc>
                <a:spcPct val="110000"/>
              </a:lnSpc>
              <a:spcBef>
                <a:spcPts val="95"/>
              </a:spcBef>
              <a:buClr>
                <a:srgbClr val="ED756A"/>
              </a:buClr>
              <a:buFont typeface="Arial"/>
              <a:buChar char="•"/>
              <a:tabLst>
                <a:tab pos="396240" algn="l"/>
              </a:tabLst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presentasjonen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presentasjon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modulen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«Hansker»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- </a:t>
            </a:r>
            <a:r>
              <a:rPr sz="2000" dirty="0" err="1">
                <a:latin typeface="Calibri"/>
                <a:cs typeface="Calibri"/>
              </a:rPr>
              <a:t>Nasjonalt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verktøy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observasjon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smitteforebyggende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tiltak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helsetjenesten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lang="nb-NO" sz="2000" spc="-10" dirty="0">
              <a:latin typeface="Calibri"/>
              <a:cs typeface="Calibri"/>
            </a:endParaRPr>
          </a:p>
          <a:p>
            <a:pPr marL="12065" marR="5080" lvl="1">
              <a:lnSpc>
                <a:spcPct val="110000"/>
              </a:lnSpc>
              <a:spcBef>
                <a:spcPts val="95"/>
              </a:spcBef>
              <a:buClr>
                <a:srgbClr val="ED756A"/>
              </a:buClr>
              <a:tabLst>
                <a:tab pos="396240" algn="l"/>
              </a:tabLst>
            </a:pPr>
            <a:endParaRPr lang="nb-NO" sz="2000" spc="-10" dirty="0">
              <a:solidFill>
                <a:srgbClr val="222222"/>
              </a:solidFill>
              <a:latin typeface="Calibri"/>
              <a:cs typeface="Calibri"/>
            </a:endParaRPr>
          </a:p>
          <a:p>
            <a:pPr marL="354965" marR="5080" lvl="1" indent="-342900">
              <a:lnSpc>
                <a:spcPct val="110000"/>
              </a:lnSpc>
              <a:spcBef>
                <a:spcPts val="95"/>
              </a:spcBef>
              <a:buClr>
                <a:srgbClr val="ED756A"/>
              </a:buClr>
              <a:buFont typeface="Arial" panose="020B0604020202020204" pitchFamily="34" charset="0"/>
              <a:buChar char="•"/>
              <a:tabLst>
                <a:tab pos="396240" algn="l"/>
              </a:tabLst>
            </a:pPr>
            <a:r>
              <a:rPr lang="nb-NO" sz="2000" spc="-10" dirty="0">
                <a:latin typeface="Calibri"/>
                <a:cs typeface="Calibri"/>
              </a:rPr>
              <a:t>Enheter som ønsker å ta løsningen i bruk får opprettet bruker ved å sende e-post til nost@fhi.no med navn på enhet, samt navn og helsepersonellnummer for en person som skal være koordinator. Denne personen får rettigheter til å opprette brukere for andre koordinatorer og observatører. Les mer om oppstart og opprettelse av brukere i </a:t>
            </a:r>
            <a:r>
              <a:rPr lang="nb-NO" sz="2000" dirty="0">
                <a:hlinkClick r:id="rId2" action="ppaction://hlinkfile" tooltip="informasjonen til koordinatorer. "/>
              </a:rPr>
              <a:t>informasjonen til koordinatorer</a:t>
            </a:r>
            <a:r>
              <a:rPr lang="nb-NO" sz="2000" dirty="0"/>
              <a:t>. </a:t>
            </a:r>
            <a:endParaRPr lang="nb-NO"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ED756A"/>
              </a:buClr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81940" marR="118110" indent="-269875">
              <a:lnSpc>
                <a:spcPct val="110000"/>
              </a:lnSpc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dirty="0">
                <a:latin typeface="Calibri"/>
                <a:cs typeface="Calibri"/>
              </a:rPr>
              <a:t>Les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løsningen</a:t>
            </a:r>
            <a:r>
              <a:rPr lang="nb-NO" sz="2000" dirty="0">
                <a:latin typeface="Calibri"/>
                <a:cs typeface="Calibri"/>
              </a:rPr>
              <a:t>, inkludert koordinators rolle,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lang="nb-NO" sz="2000" dirty="0">
                <a:latin typeface="Calibri"/>
                <a:cs typeface="Calibri"/>
              </a:rPr>
              <a:t> </a:t>
            </a:r>
            <a:r>
              <a:rPr lang="nb-NO" sz="2000" dirty="0">
                <a:latin typeface="Calibri"/>
                <a:cs typeface="Calibri"/>
                <a:hlinkClick r:id="rId3"/>
              </a:rPr>
              <a:t>Håndbok for NOST</a:t>
            </a:r>
            <a:r>
              <a:rPr lang="nb-NO" sz="2000" dirty="0">
                <a:latin typeface="Calibri"/>
                <a:cs typeface="Calibri"/>
              </a:rPr>
              <a:t>.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1659" y="2351532"/>
            <a:ext cx="2551175" cy="4114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spc="-70" dirty="0"/>
              <a:t> </a:t>
            </a:r>
            <a:r>
              <a:rPr dirty="0"/>
              <a:t>Rene</a:t>
            </a:r>
            <a:r>
              <a:rPr spc="-55" dirty="0"/>
              <a:t> </a:t>
            </a:r>
            <a:r>
              <a:rPr spc="-10" dirty="0"/>
              <a:t>engangshansker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638" y="1329665"/>
            <a:ext cx="10213340" cy="5082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Anbefalinger</a:t>
            </a:r>
            <a:r>
              <a:rPr sz="2750" spc="-10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for</a:t>
            </a:r>
            <a:r>
              <a:rPr sz="2750" spc="-13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helsepersonell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1710"/>
              </a:spcBef>
            </a:pPr>
            <a:r>
              <a:rPr sz="1700" spc="-10" dirty="0">
                <a:latin typeface="Calibri"/>
                <a:cs typeface="Calibri"/>
              </a:rPr>
              <a:t>Hansker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benyttes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å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beskytte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helsepersonells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hender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mot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å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bli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forurenset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</a:t>
            </a:r>
            <a:r>
              <a:rPr sz="1700" spc="-10" dirty="0">
                <a:latin typeface="Calibri"/>
                <a:cs typeface="Calibri"/>
              </a:rPr>
              <a:t> mikroorganismer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blod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og</a:t>
            </a:r>
            <a:r>
              <a:rPr sz="1700" spc="-10" dirty="0">
                <a:latin typeface="Calibri"/>
                <a:cs typeface="Calibri"/>
              </a:rPr>
              <a:t> andre kroppsvæsker.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Hansker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bør</a:t>
            </a:r>
            <a:r>
              <a:rPr sz="1700" spc="-10" dirty="0">
                <a:latin typeface="Calibri"/>
                <a:cs typeface="Calibri"/>
              </a:rPr>
              <a:t> benyttes: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700">
              <a:latin typeface="Calibri"/>
              <a:cs typeface="Calibri"/>
            </a:endParaRPr>
          </a:p>
          <a:p>
            <a:pPr marL="281940" marR="248920" indent="-269875">
              <a:lnSpc>
                <a:spcPct val="110000"/>
              </a:lnSpc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700" dirty="0">
                <a:latin typeface="Calibri"/>
                <a:cs typeface="Calibri"/>
              </a:rPr>
              <a:t>Når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er</a:t>
            </a:r>
            <a:r>
              <a:rPr sz="1700" spc="-10" dirty="0">
                <a:latin typeface="Calibri"/>
                <a:cs typeface="Calibri"/>
              </a:rPr>
              <a:t> forventet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direkte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kontakt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 blod,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sekreter/ekskreter,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slimhinner,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ikke-</a:t>
            </a:r>
            <a:r>
              <a:rPr sz="1700" spc="-10" dirty="0">
                <a:latin typeface="Calibri"/>
                <a:cs typeface="Calibri"/>
              </a:rPr>
              <a:t>intakt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hud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eller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annet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mulig infeksiøst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materiale.</a:t>
            </a:r>
            <a:endParaRPr sz="17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50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700" spc="-10" dirty="0">
                <a:latin typeface="Calibri"/>
                <a:cs typeface="Calibri"/>
              </a:rPr>
              <a:t>Ved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håndtering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og/eller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berøring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av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synlig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eller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mulig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forurenset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utstyr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eller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flater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omgivelsene.</a:t>
            </a:r>
            <a:endParaRPr sz="17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50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700" spc="-10" dirty="0">
                <a:latin typeface="Calibri"/>
                <a:cs typeface="Calibri"/>
              </a:rPr>
              <a:t>Ved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kontakt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pasient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eller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pasientens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omgivelser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når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pasienten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isolert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(kontakt-</a:t>
            </a:r>
            <a:r>
              <a:rPr sz="1700" dirty="0">
                <a:latin typeface="Calibri"/>
                <a:cs typeface="Calibri"/>
              </a:rPr>
              <a:t>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dråpe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eller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luftsmitte).</a:t>
            </a:r>
            <a:endParaRPr sz="17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50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700" dirty="0">
                <a:latin typeface="Calibri"/>
                <a:cs typeface="Calibri"/>
              </a:rPr>
              <a:t>Når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helsepersonellet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eksem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eller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sår på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hendene.</a:t>
            </a:r>
            <a:endParaRPr sz="17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50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1700" spc="-10" dirty="0">
                <a:latin typeface="Calibri"/>
                <a:cs typeface="Calibri"/>
              </a:rPr>
              <a:t>Ved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risiko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kontakt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skadelige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medikamenter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eller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kjemikalier.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700">
              <a:latin typeface="Calibri"/>
              <a:cs typeface="Calibri"/>
            </a:endParaRPr>
          </a:p>
          <a:p>
            <a:pPr marL="12700" marR="525780">
              <a:lnSpc>
                <a:spcPct val="110000"/>
              </a:lnSpc>
            </a:pPr>
            <a:r>
              <a:rPr sz="1800" spc="-10" dirty="0">
                <a:latin typeface="Calibri"/>
                <a:cs typeface="Calibri"/>
              </a:rPr>
              <a:t>Hansker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minimerer,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eliminerer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ikke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forurensning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hendene.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Hansker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derfor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ikke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alternativ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til </a:t>
            </a:r>
            <a:r>
              <a:rPr sz="1800" spc="-10" dirty="0">
                <a:latin typeface="Calibri"/>
                <a:cs typeface="Calibri"/>
              </a:rPr>
              <a:t>håndhygiene,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tillegg.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Hendene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bør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alltid</a:t>
            </a:r>
            <a:r>
              <a:rPr sz="1800" spc="-10" dirty="0">
                <a:latin typeface="Calibri"/>
                <a:cs typeface="Calibri"/>
              </a:rPr>
              <a:t> rengjøres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når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hanskene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tatt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dirty="0"/>
              <a:t>Rene</a:t>
            </a:r>
            <a:r>
              <a:rPr spc="-105" dirty="0"/>
              <a:t> </a:t>
            </a:r>
            <a:r>
              <a:rPr spc="-20" dirty="0"/>
              <a:t>engangshansker</a:t>
            </a:r>
            <a:r>
              <a:rPr spc="-114" dirty="0"/>
              <a:t> </a:t>
            </a:r>
            <a:r>
              <a:rPr spc="-10" dirty="0"/>
              <a:t>forts.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609" y="1329665"/>
            <a:ext cx="10531475" cy="487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Anbefalinger</a:t>
            </a:r>
            <a:r>
              <a:rPr sz="2750" spc="-10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for</a:t>
            </a:r>
            <a:r>
              <a:rPr sz="2750" spc="-13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helsepersonell</a:t>
            </a:r>
            <a:endParaRPr sz="275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1914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spc="-10" dirty="0">
                <a:latin typeface="Calibri"/>
                <a:cs typeface="Calibri"/>
              </a:rPr>
              <a:t>Hansker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godt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smitteforebyggende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tiltak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når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benyttes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måte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tid.</a:t>
            </a:r>
            <a:endParaRPr sz="2000">
              <a:latin typeface="Calibri"/>
              <a:cs typeface="Calibri"/>
            </a:endParaRPr>
          </a:p>
          <a:p>
            <a:pPr marL="281940" marR="5080" indent="-269875">
              <a:lnSpc>
                <a:spcPct val="11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spc="-10" dirty="0">
                <a:latin typeface="Calibri"/>
                <a:cs typeface="Calibri"/>
              </a:rPr>
              <a:t>Erfaringene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praksis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tyder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imidlertid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overforbruk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hansker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helsetjenesten.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Det </a:t>
            </a:r>
            <a:r>
              <a:rPr sz="2000" spc="-10" dirty="0">
                <a:latin typeface="Calibri"/>
                <a:cs typeface="Calibri"/>
              </a:rPr>
              <a:t>erfares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også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helsepersonell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ikke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hanskene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utfører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håndhygiene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mellom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urene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rene </a:t>
            </a:r>
            <a:r>
              <a:rPr sz="2000" spc="-10" dirty="0">
                <a:latin typeface="Calibri"/>
                <a:cs typeface="Calibri"/>
              </a:rPr>
              <a:t>oppgaver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samme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pasient,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inventar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fellesutstyr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berørt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urene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hansker,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hansker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benyttes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erstatning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håndhygiene,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istedenfor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supplement.</a:t>
            </a:r>
            <a:endParaRPr sz="20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54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spc="-10" dirty="0">
                <a:latin typeface="Calibri"/>
                <a:cs typeface="Calibri"/>
              </a:rPr>
              <a:t>Hansker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brukt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på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fører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økt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smitterisiko.</a:t>
            </a:r>
            <a:endParaRPr sz="2000">
              <a:latin typeface="Calibri"/>
              <a:cs typeface="Calibri"/>
            </a:endParaRPr>
          </a:p>
          <a:p>
            <a:pPr marL="281940" marR="87630" indent="-269875">
              <a:lnSpc>
                <a:spcPct val="11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sikre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godt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smittevern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viktig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helsepersonell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kjent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indikasjonene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hanskebruk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viktigheten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å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utføre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håndhygiene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etter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indikasjonene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håndhygiene,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også </a:t>
            </a:r>
            <a:r>
              <a:rPr sz="2000" dirty="0">
                <a:latin typeface="Calibri"/>
                <a:cs typeface="Calibri"/>
              </a:rPr>
              <a:t>når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hansker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brukes.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2000">
              <a:latin typeface="Calibri"/>
              <a:cs typeface="Calibri"/>
            </a:endParaRPr>
          </a:p>
          <a:p>
            <a:pPr marL="12700" marR="838200" indent="-635">
              <a:lnSpc>
                <a:spcPct val="110000"/>
              </a:lnSpc>
            </a:pPr>
            <a:r>
              <a:rPr sz="2000" dirty="0">
                <a:latin typeface="Calibri"/>
                <a:cs typeface="Calibri"/>
                <a:hlinkClick r:id="rId2"/>
              </a:rPr>
              <a:t>Les</a:t>
            </a:r>
            <a:r>
              <a:rPr sz="2000" spc="-35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mer</a:t>
            </a:r>
            <a:r>
              <a:rPr sz="2000" spc="-15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om</a:t>
            </a:r>
            <a:r>
              <a:rPr sz="2000" spc="-45" dirty="0">
                <a:latin typeface="Calibri"/>
                <a:cs typeface="Calibri"/>
                <a:hlinkClick r:id="rId2"/>
              </a:rPr>
              <a:t> </a:t>
            </a:r>
            <a:r>
              <a:rPr sz="2000" spc="-10" dirty="0">
                <a:latin typeface="Calibri"/>
                <a:cs typeface="Calibri"/>
                <a:hlinkClick r:id="rId2"/>
              </a:rPr>
              <a:t>anbefaling</a:t>
            </a:r>
            <a:r>
              <a:rPr sz="2000" spc="-45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om</a:t>
            </a:r>
            <a:r>
              <a:rPr sz="2000" spc="-30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bruk</a:t>
            </a:r>
            <a:r>
              <a:rPr sz="2000" spc="-35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av</a:t>
            </a:r>
            <a:r>
              <a:rPr sz="2000" spc="-35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rene</a:t>
            </a:r>
            <a:r>
              <a:rPr sz="2000" spc="-35" dirty="0">
                <a:latin typeface="Calibri"/>
                <a:cs typeface="Calibri"/>
                <a:hlinkClick r:id="rId2"/>
              </a:rPr>
              <a:t> </a:t>
            </a:r>
            <a:r>
              <a:rPr sz="2000" spc="-10" dirty="0">
                <a:latin typeface="Calibri"/>
                <a:cs typeface="Calibri"/>
                <a:hlinkClick r:id="rId2"/>
              </a:rPr>
              <a:t>engangshansker</a:t>
            </a:r>
            <a:r>
              <a:rPr sz="2000" spc="-50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i</a:t>
            </a:r>
            <a:r>
              <a:rPr sz="2000" spc="-30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Nasjonal</a:t>
            </a:r>
            <a:r>
              <a:rPr sz="2000" spc="-40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veileder</a:t>
            </a:r>
            <a:r>
              <a:rPr sz="2000" spc="-5" dirty="0"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latin typeface="Calibri"/>
                <a:cs typeface="Calibri"/>
                <a:hlinkClick r:id="rId2"/>
              </a:rPr>
              <a:t>for</a:t>
            </a:r>
            <a:r>
              <a:rPr sz="2000" spc="-35" dirty="0">
                <a:latin typeface="Calibri"/>
                <a:cs typeface="Calibri"/>
                <a:hlinkClick r:id="rId2"/>
              </a:rPr>
              <a:t> </a:t>
            </a:r>
            <a:r>
              <a:rPr sz="2000" spc="-10" dirty="0">
                <a:latin typeface="Calibri"/>
                <a:cs typeface="Calibri"/>
                <a:hlinkClick r:id="rId2"/>
              </a:rPr>
              <a:t>håndhygiene,</a:t>
            </a:r>
            <a:r>
              <a:rPr sz="2000" spc="-75" dirty="0">
                <a:latin typeface="Calibri"/>
                <a:cs typeface="Calibri"/>
                <a:hlinkClick r:id="rId2"/>
              </a:rPr>
              <a:t> </a:t>
            </a:r>
            <a:r>
              <a:rPr sz="20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2000" u="none" spc="-50" dirty="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kapittelet</a:t>
            </a:r>
            <a:r>
              <a:rPr sz="20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om</a:t>
            </a:r>
            <a:r>
              <a:rPr sz="2000" u="sng" spc="-5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hansker</a:t>
            </a:r>
            <a:r>
              <a:rPr sz="2000" u="none" spc="-10" dirty="0">
                <a:latin typeface="Calibri"/>
                <a:cs typeface="Calibri"/>
                <a:hlinkClick r:id="rId2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758" y="595999"/>
            <a:ext cx="8118475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3.</a:t>
            </a:r>
            <a:r>
              <a:rPr spc="-110" dirty="0"/>
              <a:t> </a:t>
            </a:r>
            <a:r>
              <a:rPr dirty="0"/>
              <a:t>Gjennomføring</a:t>
            </a:r>
            <a:r>
              <a:rPr spc="-110" dirty="0"/>
              <a:t> </a:t>
            </a:r>
            <a:r>
              <a:rPr dirty="0"/>
              <a:t>av</a:t>
            </a:r>
            <a:r>
              <a:rPr spc="-110" dirty="0"/>
              <a:t> </a:t>
            </a:r>
            <a:r>
              <a:rPr spc="-10" dirty="0"/>
              <a:t>observasjon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638" y="1092281"/>
            <a:ext cx="10509885" cy="46850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Organisering</a:t>
            </a:r>
            <a:r>
              <a:rPr sz="2750" spc="-5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og</a:t>
            </a:r>
            <a:r>
              <a:rPr sz="2750" spc="-5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etiske</a:t>
            </a:r>
            <a:r>
              <a:rPr sz="2750" spc="-7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betraktninger</a:t>
            </a:r>
            <a:endParaRPr sz="2750" dirty="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1055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Observasjon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gjennomføres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oftest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tett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pasientsituasjonen.</a:t>
            </a:r>
            <a:endParaRPr sz="2400" dirty="0">
              <a:latin typeface="Calibri"/>
              <a:cs typeface="Calibri"/>
            </a:endParaRPr>
          </a:p>
          <a:p>
            <a:pPr marL="281940" marR="508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Observasjon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må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gjennomføres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måte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mulig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sjenanse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pasienter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ansatte.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bør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pasientsituasjoner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vurderes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etisk forsvarlig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gjennomføre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observasjon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aktuelle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situasjonen.</a:t>
            </a:r>
            <a:endParaRPr sz="2400" dirty="0">
              <a:latin typeface="Calibri"/>
              <a:cs typeface="Calibri"/>
            </a:endParaRPr>
          </a:p>
          <a:p>
            <a:pPr marL="281940" marR="36830" indent="-269875">
              <a:lnSpc>
                <a:spcPct val="12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  <a:tab pos="9364345" algn="l"/>
              </a:tabLst>
            </a:pPr>
            <a:r>
              <a:rPr sz="2400" spc="-10" dirty="0">
                <a:latin typeface="Calibri"/>
                <a:cs typeface="Calibri"/>
              </a:rPr>
              <a:t>Enhver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enhet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iverksetter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observasjon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bør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forkant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utforme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gjennomføring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avklart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mellom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ledelse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koordinator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nb-NO" sz="2400" spc="-1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godt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kjent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observatører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tilgjengelig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ansatte.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bør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blant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annet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være </a:t>
            </a:r>
            <a:r>
              <a:rPr sz="2400" dirty="0">
                <a:latin typeface="Calibri"/>
                <a:cs typeface="Calibri"/>
              </a:rPr>
              <a:t>avklart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hvem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forespørres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før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gjennomføres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observasjoner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en </a:t>
            </a:r>
            <a:r>
              <a:rPr sz="2400" dirty="0">
                <a:latin typeface="Calibri"/>
                <a:cs typeface="Calibri"/>
              </a:rPr>
              <a:t>avdeling,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hvem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motta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resultater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etterkant.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758" y="595999"/>
            <a:ext cx="955421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3.</a:t>
            </a:r>
            <a:r>
              <a:rPr spc="-114" dirty="0"/>
              <a:t> </a:t>
            </a:r>
            <a:r>
              <a:rPr dirty="0"/>
              <a:t>Gjennomføring</a:t>
            </a:r>
            <a:r>
              <a:rPr spc="-120" dirty="0"/>
              <a:t> </a:t>
            </a:r>
            <a:r>
              <a:rPr dirty="0"/>
              <a:t>av</a:t>
            </a:r>
            <a:r>
              <a:rPr spc="-114" dirty="0"/>
              <a:t> </a:t>
            </a:r>
            <a:r>
              <a:rPr dirty="0"/>
              <a:t>observasjon</a:t>
            </a:r>
            <a:r>
              <a:rPr spc="-130" dirty="0"/>
              <a:t> </a:t>
            </a:r>
            <a:r>
              <a:rPr spc="-10" dirty="0"/>
              <a:t>forts.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638" y="1123691"/>
            <a:ext cx="10450830" cy="51384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Organisering</a:t>
            </a:r>
            <a:r>
              <a:rPr sz="2750" spc="-5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og</a:t>
            </a:r>
            <a:r>
              <a:rPr sz="2750" spc="-5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ED756A"/>
                </a:solidFill>
                <a:latin typeface="Calibri"/>
                <a:cs typeface="Calibri"/>
              </a:rPr>
              <a:t>etiske</a:t>
            </a:r>
            <a:r>
              <a:rPr sz="2750" spc="-7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ED756A"/>
                </a:solidFill>
                <a:latin typeface="Calibri"/>
                <a:cs typeface="Calibri"/>
              </a:rPr>
              <a:t>betraktninger</a:t>
            </a:r>
            <a:endParaRPr sz="2750">
              <a:latin typeface="Calibri"/>
              <a:cs typeface="Calibri"/>
            </a:endParaRPr>
          </a:p>
          <a:p>
            <a:pPr marL="281940" marR="20955" indent="-269875">
              <a:lnSpc>
                <a:spcPct val="110000"/>
              </a:lnSpc>
              <a:spcBef>
                <a:spcPts val="55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Observasjoner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lagres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ikke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merkes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måte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være </a:t>
            </a:r>
            <a:r>
              <a:rPr sz="2400" spc="-10" dirty="0">
                <a:latin typeface="Calibri"/>
                <a:cs typeface="Calibri"/>
              </a:rPr>
              <a:t>personidentifiserbart.</a:t>
            </a:r>
            <a:endParaRPr sz="2400">
              <a:latin typeface="Calibri"/>
              <a:cs typeface="Calibri"/>
            </a:endParaRPr>
          </a:p>
          <a:p>
            <a:pPr marL="281940" marR="509270" indent="-269875">
              <a:lnSpc>
                <a:spcPct val="11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spc="-10" dirty="0">
                <a:latin typeface="Calibri"/>
                <a:cs typeface="Calibri"/>
              </a:rPr>
              <a:t>Observatører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bør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forholde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enkeltobservasjoner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taushetsbelagte </a:t>
            </a:r>
            <a:r>
              <a:rPr sz="2400" spc="-30" dirty="0">
                <a:latin typeface="Calibri"/>
                <a:cs typeface="Calibri"/>
              </a:rPr>
              <a:t>opplysninger.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oppsummering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resultater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avdeling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e.l.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ikke </a:t>
            </a:r>
            <a:r>
              <a:rPr sz="2400" dirty="0">
                <a:latin typeface="Calibri"/>
                <a:cs typeface="Calibri"/>
              </a:rPr>
              <a:t>være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mulig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resultatene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tilbake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enkeltpersoner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små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grupper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av </a:t>
            </a:r>
            <a:r>
              <a:rPr sz="2400" spc="-10" dirty="0">
                <a:latin typeface="Calibri"/>
                <a:cs typeface="Calibri"/>
              </a:rPr>
              <a:t>personer.</a:t>
            </a:r>
            <a:endParaRPr sz="2400">
              <a:latin typeface="Calibri"/>
              <a:cs typeface="Calibri"/>
            </a:endParaRPr>
          </a:p>
          <a:p>
            <a:pPr marL="281940" marR="5080" indent="-269875">
              <a:lnSpc>
                <a:spcPct val="11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400" dirty="0">
                <a:latin typeface="Calibri"/>
                <a:cs typeface="Calibri"/>
              </a:rPr>
              <a:t>Når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observerer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bruk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helsearbeider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observeres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flere </a:t>
            </a:r>
            <a:r>
              <a:rPr sz="2400" spc="-50" dirty="0">
                <a:latin typeface="Calibri"/>
                <a:cs typeface="Calibri"/>
              </a:rPr>
              <a:t>ganger.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situasjon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hvor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hansker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indikert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eller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benyttes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indikasjon </a:t>
            </a:r>
            <a:r>
              <a:rPr sz="2400" dirty="0">
                <a:latin typeface="Calibri"/>
                <a:cs typeface="Calibri"/>
              </a:rPr>
              <a:t>krever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observasjon/nytt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bør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maksimalt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registrerer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observerte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sesjon.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sikre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enkeltpersons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atferd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ikke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stor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dominerer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dataene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gjenspeile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praksisen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avdelingen.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758" y="595999"/>
            <a:ext cx="8848090" cy="1374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305"/>
              </a:lnSpc>
              <a:spcBef>
                <a:spcPts val="105"/>
              </a:spcBef>
            </a:pPr>
            <a:r>
              <a:rPr dirty="0"/>
              <a:t>4.</a:t>
            </a:r>
            <a:r>
              <a:rPr spc="-100" dirty="0"/>
              <a:t> </a:t>
            </a:r>
            <a:r>
              <a:rPr dirty="0"/>
              <a:t>Hvordan</a:t>
            </a:r>
            <a:r>
              <a:rPr spc="-90" dirty="0"/>
              <a:t> </a:t>
            </a:r>
            <a:r>
              <a:rPr dirty="0"/>
              <a:t>observere</a:t>
            </a:r>
            <a:r>
              <a:rPr spc="-110" dirty="0"/>
              <a:t> </a:t>
            </a:r>
            <a:r>
              <a:rPr dirty="0"/>
              <a:t>med</a:t>
            </a:r>
            <a:r>
              <a:rPr spc="-90" dirty="0"/>
              <a:t> </a:t>
            </a:r>
            <a:r>
              <a:rPr spc="-10" dirty="0"/>
              <a:t>modulen</a:t>
            </a:r>
          </a:p>
          <a:p>
            <a:pPr marL="12700">
              <a:lnSpc>
                <a:spcPts val="5305"/>
              </a:lnSpc>
            </a:pPr>
            <a:r>
              <a:rPr dirty="0"/>
              <a:t>«Hansker»</a:t>
            </a:r>
            <a:r>
              <a:rPr spc="-125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spc="-20" dirty="0"/>
              <a:t>NOST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758" y="2109222"/>
            <a:ext cx="9454515" cy="312136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4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dirty="0">
                <a:latin typeface="Calibri"/>
                <a:cs typeface="Calibri"/>
              </a:rPr>
              <a:t>Logg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på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løsningen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https://smittevern.fhi.no/</a:t>
            </a:r>
            <a:r>
              <a:rPr sz="2200" u="none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300"/>
              </a:spcBef>
              <a:buClr>
                <a:srgbClr val="ED756A"/>
              </a:buClr>
              <a:buFont typeface="Arial"/>
              <a:buChar char="•"/>
              <a:tabLst>
                <a:tab pos="281940" algn="l"/>
              </a:tabLst>
            </a:pPr>
            <a:r>
              <a:rPr sz="2200" spc="-10" dirty="0" err="1">
                <a:latin typeface="Calibri"/>
                <a:cs typeface="Calibri"/>
              </a:rPr>
              <a:t>Begreper</a:t>
            </a:r>
            <a:r>
              <a:rPr sz="2200" spc="-10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372110" marR="626110" algn="just">
              <a:lnSpc>
                <a:spcPct val="100000"/>
              </a:lnSpc>
              <a:spcBef>
                <a:spcPts val="815"/>
              </a:spcBef>
            </a:pPr>
            <a:r>
              <a:rPr sz="1900" dirty="0">
                <a:latin typeface="Calibri"/>
                <a:cs typeface="Calibri"/>
              </a:rPr>
              <a:t>«Sesjon»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benyttes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om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samling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observasjoner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samme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avdeling</a:t>
            </a:r>
            <a:r>
              <a:rPr sz="1900" spc="-10" dirty="0">
                <a:latin typeface="Calibri"/>
                <a:cs typeface="Calibri"/>
              </a:rPr>
              <a:t> gjennomført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en </a:t>
            </a:r>
            <a:r>
              <a:rPr sz="1900" dirty="0">
                <a:latin typeface="Calibri"/>
                <a:cs typeface="Calibri"/>
              </a:rPr>
              <a:t>sammenhengende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tidsperiode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(ofte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20-</a:t>
            </a:r>
            <a:r>
              <a:rPr sz="1900" dirty="0">
                <a:latin typeface="Calibri"/>
                <a:cs typeface="Calibri"/>
              </a:rPr>
              <a:t>30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minutter).</a:t>
            </a:r>
            <a:endParaRPr sz="1900" dirty="0">
              <a:latin typeface="Calibri"/>
              <a:cs typeface="Calibri"/>
            </a:endParaRPr>
          </a:p>
          <a:p>
            <a:pPr marL="372110" marR="5080" algn="just">
              <a:lnSpc>
                <a:spcPct val="100000"/>
              </a:lnSpc>
              <a:spcBef>
                <a:spcPts val="805"/>
              </a:spcBef>
            </a:pPr>
            <a:r>
              <a:rPr sz="1900" dirty="0">
                <a:latin typeface="Calibri"/>
                <a:cs typeface="Calibri"/>
              </a:rPr>
              <a:t>«Kort»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benyttes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om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firkanten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hvor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registreringer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person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føres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opp.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Når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kortet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lagres </a:t>
            </a:r>
            <a:r>
              <a:rPr sz="1900" dirty="0">
                <a:latin typeface="Calibri"/>
                <a:cs typeface="Calibri"/>
              </a:rPr>
              <a:t>tømmes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slik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kan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fylle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på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informasjon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om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neste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observasjon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som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kan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være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av </a:t>
            </a:r>
            <a:r>
              <a:rPr sz="1900" dirty="0">
                <a:latin typeface="Calibri"/>
                <a:cs typeface="Calibri"/>
              </a:rPr>
              <a:t>samme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person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eller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annen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person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innen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samme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profesjon.</a:t>
            </a:r>
            <a:endParaRPr sz="1900" dirty="0">
              <a:latin typeface="Calibri"/>
              <a:cs typeface="Calibri"/>
            </a:endParaRPr>
          </a:p>
          <a:p>
            <a:pPr marL="372110" marR="315595" algn="just">
              <a:lnSpc>
                <a:spcPct val="100000"/>
              </a:lnSpc>
              <a:spcBef>
                <a:spcPts val="795"/>
              </a:spcBef>
            </a:pPr>
            <a:r>
              <a:rPr sz="1900" spc="-10" dirty="0">
                <a:latin typeface="Calibri"/>
                <a:cs typeface="Calibri"/>
              </a:rPr>
              <a:t>«Indikasjon»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benyttes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om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situasjon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hvor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det,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henhold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til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nasjonale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veilederen </a:t>
            </a:r>
            <a:r>
              <a:rPr sz="1900" spc="-25" dirty="0">
                <a:latin typeface="Calibri"/>
                <a:cs typeface="Calibri"/>
              </a:rPr>
              <a:t>for </a:t>
            </a:r>
            <a:r>
              <a:rPr sz="1900" spc="-10" dirty="0">
                <a:latin typeface="Calibri"/>
                <a:cs typeface="Calibri"/>
              </a:rPr>
              <a:t>håndhygiene, </a:t>
            </a:r>
            <a:r>
              <a:rPr sz="1900" dirty="0">
                <a:latin typeface="Calibri"/>
                <a:cs typeface="Calibri"/>
              </a:rPr>
              <a:t>er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anbefalt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å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benytte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rene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engangshansker.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Indikert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=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anbefalt.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034" y="1941505"/>
            <a:ext cx="5975985" cy="318035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400" dirty="0">
                <a:latin typeface="Calibri"/>
                <a:cs typeface="Calibri"/>
              </a:rPr>
              <a:t>Før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observere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må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du:</a:t>
            </a:r>
            <a:endParaRPr sz="2400" dirty="0">
              <a:latin typeface="Calibri"/>
              <a:cs typeface="Calibri"/>
            </a:endParaRPr>
          </a:p>
          <a:p>
            <a:pPr marL="797560" marR="127000" indent="-515620">
              <a:lnSpc>
                <a:spcPts val="2590"/>
              </a:lnSpc>
              <a:spcBef>
                <a:spcPts val="565"/>
              </a:spcBef>
              <a:buClr>
                <a:srgbClr val="ED756A"/>
              </a:buClr>
              <a:buAutoNum type="arabicPeriod"/>
              <a:tabLst>
                <a:tab pos="797560" algn="l"/>
              </a:tabLst>
            </a:pPr>
            <a:r>
              <a:rPr sz="2400" spc="-20" dirty="0">
                <a:latin typeface="Calibri"/>
                <a:cs typeface="Calibri"/>
              </a:rPr>
              <a:t>Velge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institusjon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registrert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ved </a:t>
            </a:r>
            <a:r>
              <a:rPr sz="2400" spc="-10" dirty="0">
                <a:latin typeface="Calibri"/>
                <a:cs typeface="Calibri"/>
              </a:rPr>
              <a:t>flere)</a:t>
            </a:r>
            <a:endParaRPr sz="2400" dirty="0">
              <a:latin typeface="Calibri"/>
              <a:cs typeface="Calibri"/>
            </a:endParaRPr>
          </a:p>
          <a:p>
            <a:pPr marL="797560" marR="387985" indent="-515620">
              <a:lnSpc>
                <a:spcPts val="2590"/>
              </a:lnSpc>
              <a:spcBef>
                <a:spcPts val="5"/>
              </a:spcBef>
              <a:buClr>
                <a:srgbClr val="ED756A"/>
              </a:buClr>
              <a:buAutoNum type="arabicPeriod"/>
              <a:tabLst>
                <a:tab pos="797560" algn="l"/>
              </a:tabLst>
            </a:pPr>
            <a:r>
              <a:rPr sz="2400" spc="-20" dirty="0">
                <a:latin typeface="Calibri"/>
                <a:cs typeface="Calibri"/>
              </a:rPr>
              <a:t>Velge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avdeling</a:t>
            </a:r>
            <a:r>
              <a:rPr sz="2400" spc="-50" dirty="0">
                <a:latin typeface="Calibri"/>
                <a:cs typeface="Calibri"/>
              </a:rPr>
              <a:t> </a:t>
            </a:r>
            <a:endParaRPr lang="nb-NO" sz="2400" spc="-50" dirty="0">
              <a:latin typeface="Calibri"/>
              <a:cs typeface="Calibri"/>
            </a:endParaRPr>
          </a:p>
          <a:p>
            <a:pPr marL="797560" marR="387985" indent="-515620">
              <a:lnSpc>
                <a:spcPts val="2590"/>
              </a:lnSpc>
              <a:spcBef>
                <a:spcPts val="5"/>
              </a:spcBef>
              <a:buClr>
                <a:srgbClr val="ED756A"/>
              </a:buClr>
              <a:buAutoNum type="arabicPeriod"/>
              <a:tabLst>
                <a:tab pos="797560" algn="l"/>
              </a:tabLst>
            </a:pPr>
            <a:r>
              <a:rPr sz="2400" spc="-20" dirty="0" err="1">
                <a:latin typeface="Calibri"/>
                <a:cs typeface="Calibri"/>
              </a:rPr>
              <a:t>Velge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modulen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«Hansker»</a:t>
            </a:r>
            <a:endParaRPr sz="2400" dirty="0">
              <a:latin typeface="Calibri"/>
              <a:cs typeface="Calibri"/>
            </a:endParaRPr>
          </a:p>
          <a:p>
            <a:pPr marL="797560" marR="5080" indent="-515620">
              <a:lnSpc>
                <a:spcPts val="2590"/>
              </a:lnSpc>
              <a:spcBef>
                <a:spcPts val="185"/>
              </a:spcBef>
              <a:buClr>
                <a:srgbClr val="ED756A"/>
              </a:buClr>
              <a:buAutoNum type="arabicPeriod"/>
              <a:tabLst>
                <a:tab pos="797560" algn="l"/>
              </a:tabLst>
            </a:pPr>
            <a:r>
              <a:rPr sz="2400" spc="-20" dirty="0">
                <a:latin typeface="Calibri"/>
                <a:cs typeface="Calibri"/>
              </a:rPr>
              <a:t>Velge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profesjon(er)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ønsker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observere </a:t>
            </a:r>
            <a:r>
              <a:rPr sz="2400" dirty="0">
                <a:latin typeface="Calibri"/>
                <a:cs typeface="Calibri"/>
              </a:rPr>
              <a:t>(dette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endres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underveis)</a:t>
            </a:r>
            <a:endParaRPr sz="2400" dirty="0">
              <a:latin typeface="Calibri"/>
              <a:cs typeface="Calibri"/>
            </a:endParaRPr>
          </a:p>
          <a:p>
            <a:pPr marL="281940">
              <a:lnSpc>
                <a:spcPct val="100000"/>
              </a:lnSpc>
              <a:spcBef>
                <a:spcPts val="2265"/>
              </a:spcBef>
            </a:pPr>
            <a:r>
              <a:rPr sz="2400" dirty="0">
                <a:latin typeface="Calibri"/>
                <a:cs typeface="Calibri"/>
              </a:rPr>
              <a:t>Klikk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«Start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observasjon».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22235" y="1429511"/>
            <a:ext cx="4777740" cy="4754880"/>
            <a:chOff x="7222235" y="1429511"/>
            <a:chExt cx="4777740" cy="4754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2235" y="1475231"/>
              <a:ext cx="2561831" cy="46649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7840" y="1429511"/>
              <a:ext cx="2612135" cy="47548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4831" y="1831847"/>
              <a:ext cx="1952242" cy="407668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3034" y="329473"/>
            <a:ext cx="6142990" cy="12458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/>
              <a:t>Hvordan</a:t>
            </a:r>
            <a:r>
              <a:rPr spc="-180" dirty="0"/>
              <a:t> </a:t>
            </a:r>
            <a:r>
              <a:rPr dirty="0"/>
              <a:t>observere</a:t>
            </a:r>
            <a:r>
              <a:rPr spc="-190" dirty="0"/>
              <a:t> </a:t>
            </a:r>
            <a:r>
              <a:rPr spc="-10" dirty="0"/>
              <a:t>forts.</a:t>
            </a:r>
          </a:p>
          <a:p>
            <a:pPr marL="38735">
              <a:lnSpc>
                <a:spcPct val="100000"/>
              </a:lnSpc>
              <a:spcBef>
                <a:spcPts val="270"/>
              </a:spcBef>
            </a:pPr>
            <a:r>
              <a:rPr sz="2750" b="0" dirty="0">
                <a:solidFill>
                  <a:srgbClr val="ED756A"/>
                </a:solidFill>
                <a:latin typeface="Calibri"/>
                <a:cs typeface="Calibri"/>
              </a:rPr>
              <a:t>Institusjon,</a:t>
            </a:r>
            <a:r>
              <a:rPr sz="2750" b="0" spc="-7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ED756A"/>
                </a:solidFill>
                <a:latin typeface="Calibri"/>
                <a:cs typeface="Calibri"/>
              </a:rPr>
              <a:t>avdeling,</a:t>
            </a:r>
            <a:r>
              <a:rPr sz="2750" b="0" spc="-6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ED756A"/>
                </a:solidFill>
                <a:latin typeface="Calibri"/>
                <a:cs typeface="Calibri"/>
              </a:rPr>
              <a:t>modul</a:t>
            </a:r>
            <a:r>
              <a:rPr sz="2750" b="0" spc="-60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ED756A"/>
                </a:solidFill>
                <a:latin typeface="Calibri"/>
                <a:cs typeface="Calibri"/>
              </a:rPr>
              <a:t>og</a:t>
            </a:r>
            <a:r>
              <a:rPr sz="2750" b="0" spc="-75" dirty="0">
                <a:solidFill>
                  <a:srgbClr val="ED756A"/>
                </a:solidFill>
                <a:latin typeface="Calibri"/>
                <a:cs typeface="Calibri"/>
              </a:rPr>
              <a:t> </a:t>
            </a:r>
            <a:r>
              <a:rPr sz="2750" b="0" spc="-10" dirty="0">
                <a:solidFill>
                  <a:srgbClr val="ED756A"/>
                </a:solidFill>
                <a:latin typeface="Calibri"/>
                <a:cs typeface="Calibri"/>
              </a:rPr>
              <a:t>profesjon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2103</Words>
  <Application>Microsoft Office PowerPoint</Application>
  <PresentationFormat>Widescreen</PresentationFormat>
  <Paragraphs>144</Paragraphs>
  <Slides>24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NOST - Nasjonalt verktøy for observasjon av smitteforebyggende tiltak i helsetjenesten</vt:lpstr>
      <vt:lpstr>Innhold</vt:lpstr>
      <vt:lpstr>1. Innledning</vt:lpstr>
      <vt:lpstr>2. Rene engangshansker</vt:lpstr>
      <vt:lpstr>Rene engangshansker forts.</vt:lpstr>
      <vt:lpstr>3. Gjennomføring av observasjon</vt:lpstr>
      <vt:lpstr>3. Gjennomføring av observasjon forts.</vt:lpstr>
      <vt:lpstr>4. Hvordan observere med modulen «Hansker» i NOST</vt:lpstr>
      <vt:lpstr>Hvordan observere forts. Institusjon, avdeling, modul og profesjon</vt:lpstr>
      <vt:lpstr>Hvordan observere forts.</vt:lpstr>
      <vt:lpstr>Hvordan observere forts.</vt:lpstr>
      <vt:lpstr>Hvordan observere forts.</vt:lpstr>
      <vt:lpstr>Hvordan observere forts.</vt:lpstr>
      <vt:lpstr>Hvordan observere forts.</vt:lpstr>
      <vt:lpstr>Hvordan observere forts.</vt:lpstr>
      <vt:lpstr>Hvordan observere forts.</vt:lpstr>
      <vt:lpstr>Se og redigere observasjoner under en pågående sesjon</vt:lpstr>
      <vt:lpstr>Hvordan avslutte en sesjon</vt:lpstr>
      <vt:lpstr>Hvordan redigere observasjoner som er lagret</vt:lpstr>
      <vt:lpstr>Hvordan dele data med koordinator (sende sesjon)</vt:lpstr>
      <vt:lpstr>Hvordan dele data med koordinator (sende sesjon) forts.</vt:lpstr>
      <vt:lpstr>Hovedmeny</vt:lpstr>
      <vt:lpstr>Sendte sesjoner</vt:lpstr>
      <vt:lpstr>For mer informasjon om NOST og opplæring i andre moduler se Håndbok for 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Fagernes, Mette</dc:creator>
  <cp:lastModifiedBy>Mette Fagernes</cp:lastModifiedBy>
  <cp:revision>1</cp:revision>
  <dcterms:created xsi:type="dcterms:W3CDTF">2024-03-16T00:10:02Z</dcterms:created>
  <dcterms:modified xsi:type="dcterms:W3CDTF">2024-03-16T00:31:59Z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0x0101001A53831D2B1FCA4E97E310390BB7D9B8</vt:lpwstr>
  </property>
  <property fmtid="{D5CDD505-2E9C-101B-9397-08002B2CF9AE}" pid="3" name="Created">
    <vt:filetime>2022-04-13T00:00:00Z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2024-03-16T00:00:00Z</vt:filetime>
  </property>
  <property fmtid="{D5CDD505-2E9C-101B-9397-08002B2CF9AE}" pid="6" name="Producer">
    <vt:lpwstr>Adobe PDF Library 22.1.149</vt:lpwstr>
  </property>
</Properties>
</file>