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56" r:id="rId5"/>
    <p:sldId id="264" r:id="rId6"/>
    <p:sldId id="268" r:id="rId7"/>
    <p:sldId id="313" r:id="rId8"/>
    <p:sldId id="269" r:id="rId9"/>
    <p:sldId id="261" r:id="rId10"/>
    <p:sldId id="317" r:id="rId11"/>
    <p:sldId id="318" r:id="rId12"/>
    <p:sldId id="272" r:id="rId13"/>
    <p:sldId id="273" r:id="rId14"/>
    <p:sldId id="274" r:id="rId15"/>
    <p:sldId id="275" r:id="rId16"/>
    <p:sldId id="270" r:id="rId17"/>
    <p:sldId id="277" r:id="rId18"/>
    <p:sldId id="276" r:id="rId19"/>
    <p:sldId id="280" r:id="rId20"/>
    <p:sldId id="279" r:id="rId21"/>
    <p:sldId id="281" r:id="rId22"/>
    <p:sldId id="278" r:id="rId23"/>
    <p:sldId id="285" r:id="rId24"/>
    <p:sldId id="284" r:id="rId25"/>
    <p:sldId id="283" r:id="rId26"/>
    <p:sldId id="282" r:id="rId27"/>
    <p:sldId id="291" r:id="rId28"/>
    <p:sldId id="286" r:id="rId29"/>
    <p:sldId id="287" r:id="rId30"/>
    <p:sldId id="288" r:id="rId31"/>
    <p:sldId id="292" r:id="rId32"/>
    <p:sldId id="290" r:id="rId33"/>
    <p:sldId id="289" r:id="rId34"/>
    <p:sldId id="295" r:id="rId35"/>
    <p:sldId id="294" r:id="rId36"/>
    <p:sldId id="296" r:id="rId37"/>
    <p:sldId id="293" r:id="rId38"/>
    <p:sldId id="300" r:id="rId39"/>
    <p:sldId id="315" r:id="rId40"/>
    <p:sldId id="299" r:id="rId41"/>
    <p:sldId id="298" r:id="rId42"/>
    <p:sldId id="314" r:id="rId43"/>
    <p:sldId id="316" r:id="rId44"/>
    <p:sldId id="302" r:id="rId45"/>
    <p:sldId id="301" r:id="rId46"/>
    <p:sldId id="303" r:id="rId47"/>
    <p:sldId id="306" r:id="rId48"/>
    <p:sldId id="304" r:id="rId49"/>
    <p:sldId id="309" r:id="rId50"/>
    <p:sldId id="308" r:id="rId51"/>
    <p:sldId id="307" r:id="rId52"/>
    <p:sldId id="311" r:id="rId53"/>
    <p:sldId id="310" r:id="rId54"/>
    <p:sldId id="312" r:id="rId55"/>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8702-9BF6-7594-0690-81F6E29F734F}" name="Ørvik, Ida Marie Scheie" initials="ØS" userId="S::idamariescheie.orvik@fhi.no::2f0d3b28-8b25-4e1f-b4b0-3a02ee64304d" providerId="AD"/>
  <p188:author id="{A4779EA7-18CB-0867-68A7-8758FFFD02DF}" name="Urszula Jadczak" initials="UJ" userId="S::ursula.jadczak_baerum.kommune.no#ext#@folkehelse.onmicrosoft.com::8b05a5c9-b74a-458a-b761-396143cf5c50" providerId="AD"/>
  <p188:author id="{D4163ECF-D766-895C-F735-A868B630A665}" name="Kvaal, Siv Anita" initials="KA" userId="S::siv.anita.kvaal_stolav.no#ext#@folkehelse.onmicrosoft.com::a1ff0e53-e4ac-4747-bb64-5b39d39f8863" providerId="AD"/>
  <p188:author id="{48460AFC-9AFA-C85D-C77F-714C8ADE45A3}" name="Mette Fagernes" initials="MF" userId="S::Mette.Fagernes@fhi.no::d0bebb58-8e24-4b7d-b91b-ebb9313fbc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641"/>
    <a:srgbClr val="04AB79"/>
    <a:srgbClr val="41A97B"/>
    <a:srgbClr val="393C61"/>
    <a:srgbClr val="FEEED9"/>
    <a:srgbClr val="FFF0F0"/>
    <a:srgbClr val="D8EBF4"/>
    <a:srgbClr val="73ACC2"/>
    <a:srgbClr val="436D83"/>
    <a:srgbClr val="D1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9BD9BF-B05B-5260-082F-C09B34827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D57791B-214C-2B4E-7D70-1E124317E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31F25-498C-4A0B-AD1F-EC339DC2833B}" type="datetimeFigureOut">
              <a:rPr lang="nb-NO" smtClean="0"/>
              <a:t>25.04.2024</a:t>
            </a:fld>
            <a:endParaRPr lang="nb-NO"/>
          </a:p>
        </p:txBody>
      </p:sp>
      <p:sp>
        <p:nvSpPr>
          <p:cNvPr id="4" name="Plassholder for bunntekst 3">
            <a:extLst>
              <a:ext uri="{FF2B5EF4-FFF2-40B4-BE49-F238E27FC236}">
                <a16:creationId xmlns:a16="http://schemas.microsoft.com/office/drawing/2014/main" id="{CB0D786B-1091-057A-6856-4A7114FCA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39774A-AE68-2103-91FD-5386B02EE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73E23-5291-4DDF-B120-F5C140729BBC}" type="slidenum">
              <a:rPr lang="nb-NO" smtClean="0"/>
              <a:t>‹#›</a:t>
            </a:fld>
            <a:endParaRPr lang="nb-NO"/>
          </a:p>
        </p:txBody>
      </p:sp>
    </p:spTree>
    <p:extLst>
      <p:ext uri="{BB962C8B-B14F-4D97-AF65-F5344CB8AC3E}">
        <p14:creationId xmlns:p14="http://schemas.microsoft.com/office/powerpoint/2010/main" val="12297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25.04.2024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15919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842368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1990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6925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836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419976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7393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66571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78333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07425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708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629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96130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480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349015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735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32510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34927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752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2"/>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48007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7744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107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30813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850" r:id="rId1"/>
    <p:sldLayoutId id="2147483826" r:id="rId2"/>
    <p:sldLayoutId id="2147483922" r:id="rId3"/>
    <p:sldLayoutId id="2147483815" r:id="rId4"/>
    <p:sldLayoutId id="2147483916" r:id="rId5"/>
    <p:sldLayoutId id="2147483917" r:id="rId6"/>
    <p:sldLayoutId id="2147483918" r:id="rId7"/>
    <p:sldLayoutId id="2147483919" r:id="rId8"/>
    <p:sldLayoutId id="2147483926" r:id="rId9"/>
    <p:sldLayoutId id="2147483672" r:id="rId10"/>
    <p:sldLayoutId id="2147483854" r:id="rId11"/>
    <p:sldLayoutId id="2147483920" r:id="rId12"/>
    <p:sldLayoutId id="2147483924" r:id="rId13"/>
    <p:sldLayoutId id="2147483913" r:id="rId14"/>
    <p:sldLayoutId id="2147483925" r:id="rId15"/>
    <p:sldLayoutId id="2147483691" r:id="rId16"/>
    <p:sldLayoutId id="2147483915" r:id="rId17"/>
    <p:sldLayoutId id="2147483737" r:id="rId18"/>
    <p:sldLayoutId id="2147483923" r:id="rId19"/>
    <p:sldLayoutId id="2147483911" r:id="rId20"/>
    <p:sldLayoutId id="2147483921" r:id="rId21"/>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hi.no/sm/handhygiene/handhygieneveilederen/anbefalinger/handvask-med-sape-og-vann/?te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hi.no/sm/handhygiene/handhygieneveilederen/anbefalinger/handhygienefasiliteter/?term=" TargetMode="External"/><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fhi.no/sm/handhygiene/handhygieneveilederen/anbefalinger/handdesinfeksjon/?term=#forsiktighetsregler-ved-bruk-av-hnddesinfeksj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hi.no/sm/handhygiene/handhygieneveilederen/i-praksis/negler/?term=" TargetMode="External"/><Relationship Id="rId2" Type="http://schemas.openxmlformats.org/officeDocument/2006/relationships/hyperlink" Target="https://www.fhi.no/sm/handhygiene/handhygieneveilederen/i-praksis/ringer-og-arbeidsantrekk/?ter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hi.no/sm/handhygiene/handhygieneveilederen/i-praksis/hansker-hudreaksjoner-og-negler/?ter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fhi.no/sm/handhygiene/handhygieneveilederen/i-praksis/hudreaksjoner-og-hudpleie/?ter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fhi.no/sm/handhygiene/handhygieneveilederen/i-praksis/handhygiene-blant-pasienter-og-besokende/?ter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hi.no/sm/handhygiene/handhygieneveilederen/?ter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s://www.fhi.no/sm/handhygiene/handhygieneveilederen/anbefalinger/handdesinfeksjon/?te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814CC8-9AED-BE0A-8D95-99058B7654A0}"/>
              </a:ext>
            </a:extLst>
          </p:cNvPr>
          <p:cNvSpPr>
            <a:spLocks noGrp="1"/>
          </p:cNvSpPr>
          <p:nvPr>
            <p:ph type="body" sz="quarter" idx="13"/>
          </p:nvPr>
        </p:nvSpPr>
        <p:spPr>
          <a:xfrm>
            <a:off x="1787628" y="5748066"/>
            <a:ext cx="4988142" cy="215444"/>
          </a:xfrm>
        </p:spPr>
        <p:txBody>
          <a:bodyPr vert="horz" lIns="0" tIns="0" rIns="0" bIns="0" rtlCol="0" anchor="t">
            <a:spAutoFit/>
          </a:bodyPr>
          <a:lstStyle/>
          <a:p>
            <a:r>
              <a:rPr lang="nb-NO"/>
              <a:t>April 2024</a:t>
            </a:r>
          </a:p>
        </p:txBody>
      </p:sp>
      <p:sp>
        <p:nvSpPr>
          <p:cNvPr id="3" name="Plassholder for tekst 2">
            <a:extLst>
              <a:ext uri="{FF2B5EF4-FFF2-40B4-BE49-F238E27FC236}">
                <a16:creationId xmlns:a16="http://schemas.microsoft.com/office/drawing/2014/main" id="{24E950A0-8691-F951-3EDC-36D6525BD68E}"/>
              </a:ext>
            </a:extLst>
          </p:cNvPr>
          <p:cNvSpPr>
            <a:spLocks noGrp="1"/>
          </p:cNvSpPr>
          <p:nvPr>
            <p:ph type="body" sz="quarter" idx="14"/>
          </p:nvPr>
        </p:nvSpPr>
        <p:spPr>
          <a:xfrm>
            <a:off x="1787627" y="2829555"/>
            <a:ext cx="10310081" cy="1600438"/>
          </a:xfrm>
        </p:spPr>
        <p:txBody>
          <a:bodyPr/>
          <a:lstStyle/>
          <a:p>
            <a:r>
              <a:rPr lang="nb-NO" sz="5200" dirty="0"/>
              <a:t>Håndhygiene og bruk av hansker i helsetjenesten</a:t>
            </a:r>
            <a:endParaRPr lang="nb-NO" dirty="0"/>
          </a:p>
        </p:txBody>
      </p:sp>
      <p:sp>
        <p:nvSpPr>
          <p:cNvPr id="4" name="Plassholder for tekst 3">
            <a:extLst>
              <a:ext uri="{FF2B5EF4-FFF2-40B4-BE49-F238E27FC236}">
                <a16:creationId xmlns:a16="http://schemas.microsoft.com/office/drawing/2014/main" id="{54D9237D-758E-BFA2-47E4-0205A6660DA2}"/>
              </a:ext>
            </a:extLst>
          </p:cNvPr>
          <p:cNvSpPr>
            <a:spLocks noGrp="1"/>
          </p:cNvSpPr>
          <p:nvPr>
            <p:ph type="body" sz="quarter" idx="15"/>
          </p:nvPr>
        </p:nvSpPr>
        <p:spPr>
          <a:xfrm>
            <a:off x="1787628" y="4658581"/>
            <a:ext cx="8904277" cy="246221"/>
          </a:xfrm>
        </p:spPr>
        <p:txBody>
          <a:bodyPr vert="horz" lIns="0" tIns="0" rIns="0" bIns="0" rtlCol="0" anchor="t">
            <a:spAutoFit/>
          </a:bodyPr>
          <a:lstStyle/>
          <a:p>
            <a:r>
              <a:rPr lang="nb-NO" sz="1600"/>
              <a:t>Utarbeidet av Nasjonal arbeidsgruppe for markering av håndhygienedagen 5. mai </a:t>
            </a:r>
            <a:endParaRPr lang="nb-NO"/>
          </a:p>
        </p:txBody>
      </p:sp>
    </p:spTree>
    <p:extLst>
      <p:ext uri="{BB962C8B-B14F-4D97-AF65-F5344CB8AC3E}">
        <p14:creationId xmlns:p14="http://schemas.microsoft.com/office/powerpoint/2010/main" val="36253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BDCD07C-1A85-153E-713A-1059A7AF2FAC}"/>
              </a:ext>
            </a:extLst>
          </p:cNvPr>
          <p:cNvPicPr>
            <a:picLocks noChangeAspect="1"/>
          </p:cNvPicPr>
          <p:nvPr/>
        </p:nvPicPr>
        <p:blipFill>
          <a:blip r:embed="rId2"/>
          <a:stretch>
            <a:fillRect/>
          </a:stretch>
        </p:blipFill>
        <p:spPr>
          <a:xfrm>
            <a:off x="980025" y="1789609"/>
            <a:ext cx="4786251" cy="4634548"/>
          </a:xfrm>
          <a:prstGeom prst="rect">
            <a:avLst/>
          </a:prstGeom>
        </p:spPr>
      </p:pic>
      <p:sp>
        <p:nvSpPr>
          <p:cNvPr id="7" name="TextBox 6">
            <a:extLst>
              <a:ext uri="{FF2B5EF4-FFF2-40B4-BE49-F238E27FC236}">
                <a16:creationId xmlns:a16="http://schemas.microsoft.com/office/drawing/2014/main" id="{E0333D18-AC35-374D-D951-003FCEBD477C}"/>
              </a:ext>
            </a:extLst>
          </p:cNvPr>
          <p:cNvSpPr txBox="1"/>
          <p:nvPr/>
        </p:nvSpPr>
        <p:spPr>
          <a:xfrm>
            <a:off x="5899627" y="2119610"/>
            <a:ext cx="5244624" cy="1200329"/>
          </a:xfrm>
          <a:prstGeom prst="rect">
            <a:avLst/>
          </a:prstGeom>
          <a:noFill/>
          <a:ln>
            <a:solidFill>
              <a:schemeClr val="accent5">
                <a:lumMod val="50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dirty="0">
                <a:solidFill>
                  <a:srgbClr val="222222"/>
                </a:solidFill>
                <a:cs typeface="Calibri"/>
              </a:rPr>
              <a:t>Husk å benytte tilstrekkelig middel – nok til at alle områder på begge hender blir godt fuktet!</a:t>
            </a:r>
          </a:p>
        </p:txBody>
      </p:sp>
    </p:spTree>
    <p:extLst>
      <p:ext uri="{BB962C8B-B14F-4D97-AF65-F5344CB8AC3E}">
        <p14:creationId xmlns:p14="http://schemas.microsoft.com/office/powerpoint/2010/main" val="31120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5877BE-F90E-410F-CE01-C05B993C70CF}"/>
              </a:ext>
            </a:extLst>
          </p:cNvPr>
          <p:cNvSpPr>
            <a:spLocks noGrp="1"/>
          </p:cNvSpPr>
          <p:nvPr>
            <p:ph type="title"/>
          </p:nvPr>
        </p:nvSpPr>
        <p:spPr/>
        <p:txBody>
          <a:bodyPr/>
          <a:lstStyle/>
          <a:p>
            <a:r>
              <a:rPr lang="nb-NO"/>
              <a:t>Håndvask med såpe og vann </a:t>
            </a:r>
          </a:p>
        </p:txBody>
      </p:sp>
      <p:sp>
        <p:nvSpPr>
          <p:cNvPr id="4" name="Plassholder for tekst 3">
            <a:extLst>
              <a:ext uri="{FF2B5EF4-FFF2-40B4-BE49-F238E27FC236}">
                <a16:creationId xmlns:a16="http://schemas.microsoft.com/office/drawing/2014/main" id="{5C50733C-2B10-F0EE-3615-4DD78FAB1C1F}"/>
              </a:ext>
            </a:extLst>
          </p:cNvPr>
          <p:cNvSpPr>
            <a:spLocks noGrp="1"/>
          </p:cNvSpPr>
          <p:nvPr>
            <p:ph type="body" sz="quarter" idx="10"/>
          </p:nvPr>
        </p:nvSpPr>
        <p:spPr>
          <a:xfrm>
            <a:off x="661737" y="1775534"/>
            <a:ext cx="10858500" cy="4380135"/>
          </a:xfrm>
        </p:spPr>
        <p:txBody>
          <a:bodyPr vert="horz" lIns="0" tIns="0" rIns="0" bIns="0" rtlCol="0" anchor="t">
            <a:normAutofit fontScale="77500" lnSpcReduction="20000"/>
          </a:bodyPr>
          <a:lstStyle/>
          <a:p>
            <a:pPr marL="0" indent="0" defTabSz="914400">
              <a:buNone/>
            </a:pPr>
            <a:r>
              <a:rPr lang="nb-NO" sz="2800" dirty="0"/>
              <a:t>Hånddesinfeksjon har redusert effekt mot noen mikroorganismer og når man har organisk materiale på hendene.</a:t>
            </a:r>
            <a:r>
              <a:rPr lang="nb-NO" dirty="0"/>
              <a:t> </a:t>
            </a:r>
            <a:endParaRPr lang="en-US" dirty="0"/>
          </a:p>
          <a:p>
            <a:pPr marL="0" indent="0" defTabSz="914400">
              <a:buNone/>
            </a:pPr>
            <a:endParaRPr lang="nb-NO" altLang="nb-NO" sz="2800" dirty="0"/>
          </a:p>
          <a:p>
            <a:pPr marL="0" indent="0" defTabSz="914400">
              <a:buNone/>
            </a:pPr>
            <a:r>
              <a:rPr lang="nb-NO" altLang="nb-NO" sz="2800" dirty="0"/>
              <a:t>Håndvask med såpe og lunkent vann skal derfor benyttes når:</a:t>
            </a:r>
            <a:r>
              <a:rPr lang="nb-NO" altLang="nb-NO" dirty="0"/>
              <a:t> </a:t>
            </a:r>
            <a:endParaRPr lang="nb-NO" dirty="0"/>
          </a:p>
          <a:p>
            <a:pPr marL="0" indent="0" defTabSz="914400">
              <a:spcAft>
                <a:spcPts val="600"/>
              </a:spcAft>
              <a:buNone/>
            </a:pPr>
            <a:endParaRPr lang="nb-NO" altLang="nb-NO" sz="2800" dirty="0"/>
          </a:p>
          <a:p>
            <a:pPr marL="360045" lvl="0" indent="-360045">
              <a:spcAft>
                <a:spcPts val="600"/>
              </a:spcAft>
            </a:pPr>
            <a:r>
              <a:rPr lang="nb-NO" sz="2800" dirty="0"/>
              <a:t>Hendene er synlig skitne eller tilsølt med organisk materiale som kroppsvæsker og mat.</a:t>
            </a:r>
            <a:endParaRPr lang="nb-NO" sz="2800" dirty="0">
              <a:cs typeface="Calibri"/>
            </a:endParaRPr>
          </a:p>
          <a:p>
            <a:pPr marL="360045" indent="-360045">
              <a:spcAft>
                <a:spcPts val="600"/>
              </a:spcAft>
            </a:pPr>
            <a:r>
              <a:rPr lang="nb-NO" sz="2800" dirty="0"/>
              <a:t>Ved kjent eller mistenkt smitte med </a:t>
            </a:r>
            <a:r>
              <a:rPr lang="nb-NO" dirty="0"/>
              <a:t>sporedannende</a:t>
            </a:r>
            <a:r>
              <a:rPr lang="nb-NO" sz="2800" dirty="0"/>
              <a:t> bakterier som </a:t>
            </a:r>
            <a:r>
              <a:rPr lang="nb-NO" dirty="0" err="1"/>
              <a:t>Clostridioides</a:t>
            </a:r>
            <a:r>
              <a:rPr lang="nb-NO" dirty="0"/>
              <a:t> </a:t>
            </a:r>
            <a:r>
              <a:rPr lang="nb-NO" sz="2800" dirty="0" err="1"/>
              <a:t>difficile</a:t>
            </a:r>
            <a:endParaRPr lang="nb-NO" dirty="0">
              <a:ea typeface="Calibri"/>
              <a:cs typeface="Calibri"/>
            </a:endParaRPr>
          </a:p>
          <a:p>
            <a:pPr marL="360045" indent="-360045">
              <a:spcAft>
                <a:spcPts val="600"/>
              </a:spcAft>
            </a:pPr>
            <a:r>
              <a:rPr lang="nb-NO" sz="2800" dirty="0"/>
              <a:t>Ved kjent eller mistenkt smitte med nakne virus som </a:t>
            </a:r>
            <a:r>
              <a:rPr lang="nb-NO" sz="2800" dirty="0" err="1"/>
              <a:t>norovirus</a:t>
            </a:r>
            <a:r>
              <a:rPr lang="nb-NO" dirty="0"/>
              <a:t>. Når hansker er benyttet kan hånddesinfeksjon vurderes som et alternativ til såpe og vann. </a:t>
            </a:r>
            <a:endParaRPr lang="nb-NO" dirty="0">
              <a:solidFill>
                <a:srgbClr val="FF0000"/>
              </a:solidFill>
              <a:ea typeface="Calibri"/>
              <a:cs typeface="Calibri"/>
            </a:endParaRPr>
          </a:p>
          <a:p>
            <a:pPr marL="360045" lvl="0" indent="-360045">
              <a:spcAft>
                <a:spcPts val="600"/>
              </a:spcAft>
            </a:pPr>
            <a:r>
              <a:rPr lang="nb-NO" sz="2800" dirty="0"/>
              <a:t>Etter toalettbesøk.</a:t>
            </a:r>
            <a:endParaRPr lang="nb-NO" sz="2800" dirty="0">
              <a:ea typeface="Calibri" panose="020F0502020204030204"/>
              <a:cs typeface="Calibri"/>
            </a:endParaRPr>
          </a:p>
          <a:p>
            <a:pPr marL="360045" indent="-360045">
              <a:spcAft>
                <a:spcPts val="600"/>
              </a:spcAft>
            </a:pPr>
            <a:r>
              <a:rPr lang="nb-NO" sz="2800" dirty="0"/>
              <a:t>Etter kontakt med kjemikalier.</a:t>
            </a:r>
            <a:r>
              <a:rPr lang="nb-NO" dirty="0"/>
              <a:t> </a:t>
            </a:r>
            <a:endParaRPr lang="nb-NO" sz="2800" dirty="0">
              <a:cs typeface="Calibri"/>
            </a:endParaRPr>
          </a:p>
          <a:p>
            <a:pPr marL="360045" indent="-360045"/>
            <a:endParaRPr lang="nb-NO" dirty="0">
              <a:cs typeface="Calibri" panose="020F0502020204030204"/>
            </a:endParaRPr>
          </a:p>
        </p:txBody>
      </p:sp>
      <p:pic>
        <p:nvPicPr>
          <p:cNvPr id="6" name="Bilde 5">
            <a:extLst>
              <a:ext uri="{FF2B5EF4-FFF2-40B4-BE49-F238E27FC236}">
                <a16:creationId xmlns:a16="http://schemas.microsoft.com/office/drawing/2014/main" id="{82E26E2D-74CB-AC4E-C3FB-B731485E7026}"/>
              </a:ext>
            </a:extLst>
          </p:cNvPr>
          <p:cNvPicPr>
            <a:picLocks noChangeAspect="1"/>
          </p:cNvPicPr>
          <p:nvPr/>
        </p:nvPicPr>
        <p:blipFill>
          <a:blip r:embed="rId2"/>
          <a:stretch>
            <a:fillRect/>
          </a:stretch>
        </p:blipFill>
        <p:spPr>
          <a:xfrm>
            <a:off x="8257581" y="4138943"/>
            <a:ext cx="3362927" cy="3268023"/>
          </a:xfrm>
          <a:prstGeom prst="rect">
            <a:avLst/>
          </a:prstGeom>
        </p:spPr>
      </p:pic>
      <p:pic>
        <p:nvPicPr>
          <p:cNvPr id="7" name="Bilde 6">
            <a:extLst>
              <a:ext uri="{FF2B5EF4-FFF2-40B4-BE49-F238E27FC236}">
                <a16:creationId xmlns:a16="http://schemas.microsoft.com/office/drawing/2014/main" id="{15011AFD-BF0E-F3C6-8148-C7867C76F067}"/>
              </a:ext>
            </a:extLst>
          </p:cNvPr>
          <p:cNvPicPr>
            <a:picLocks noChangeAspect="1"/>
          </p:cNvPicPr>
          <p:nvPr/>
        </p:nvPicPr>
        <p:blipFill>
          <a:blip r:embed="rId3"/>
          <a:stretch>
            <a:fillRect/>
          </a:stretch>
        </p:blipFill>
        <p:spPr>
          <a:xfrm>
            <a:off x="10632819" y="6068567"/>
            <a:ext cx="1347333" cy="780356"/>
          </a:xfrm>
          <a:prstGeom prst="rect">
            <a:avLst/>
          </a:prstGeom>
        </p:spPr>
      </p:pic>
    </p:spTree>
    <p:extLst>
      <p:ext uri="{BB962C8B-B14F-4D97-AF65-F5344CB8AC3E}">
        <p14:creationId xmlns:p14="http://schemas.microsoft.com/office/powerpoint/2010/main" val="46006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2D710C-B51A-B20F-59D4-B42C9FC8D7FE}"/>
              </a:ext>
            </a:extLst>
          </p:cNvPr>
          <p:cNvSpPr>
            <a:spLocks noGrp="1"/>
          </p:cNvSpPr>
          <p:nvPr>
            <p:ph type="title"/>
          </p:nvPr>
        </p:nvSpPr>
        <p:spPr/>
        <p:txBody>
          <a:bodyPr/>
          <a:lstStyle/>
          <a:p>
            <a:r>
              <a:rPr lang="nb-NO"/>
              <a:t>Håndvask – trinn for trinn</a:t>
            </a:r>
          </a:p>
        </p:txBody>
      </p:sp>
      <p:sp>
        <p:nvSpPr>
          <p:cNvPr id="4" name="Plassholder for tekst 3">
            <a:extLst>
              <a:ext uri="{FF2B5EF4-FFF2-40B4-BE49-F238E27FC236}">
                <a16:creationId xmlns:a16="http://schemas.microsoft.com/office/drawing/2014/main" id="{4136083E-34B6-5A9E-84C1-F8649B3394C1}"/>
              </a:ext>
            </a:extLst>
          </p:cNvPr>
          <p:cNvSpPr>
            <a:spLocks noGrp="1"/>
          </p:cNvSpPr>
          <p:nvPr>
            <p:ph type="body" sz="quarter" idx="10"/>
          </p:nvPr>
        </p:nvSpPr>
        <p:spPr>
          <a:xfrm>
            <a:off x="4887722" y="1715457"/>
            <a:ext cx="6875069" cy="4033453"/>
          </a:xfrm>
        </p:spPr>
        <p:txBody>
          <a:bodyPr vert="horz" lIns="0" tIns="0" rIns="0" bIns="0" rtlCol="0" anchor="t">
            <a:normAutofit fontScale="85000" lnSpcReduction="10000"/>
          </a:bodyPr>
          <a:lstStyle/>
          <a:p>
            <a:pPr marL="539750" lvl="1" indent="-179705">
              <a:lnSpc>
                <a:spcPct val="100000"/>
              </a:lnSpc>
              <a:spcBef>
                <a:spcPts val="600"/>
              </a:spcBef>
              <a:spcAft>
                <a:spcPts val="600"/>
              </a:spcAft>
            </a:pPr>
            <a:r>
              <a:rPr lang="nb-NO" altLang="nb-NO" sz="2200"/>
              <a:t>Fukt hendene.</a:t>
            </a:r>
            <a:endParaRPr lang="en-US"/>
          </a:p>
          <a:p>
            <a:pPr marL="539750" lvl="1" indent="-179705">
              <a:lnSpc>
                <a:spcPct val="100000"/>
              </a:lnSpc>
              <a:spcBef>
                <a:spcPts val="600"/>
              </a:spcBef>
              <a:spcAft>
                <a:spcPts val="600"/>
              </a:spcAft>
            </a:pPr>
            <a:r>
              <a:rPr lang="nb-NO" altLang="nb-NO" sz="2200"/>
              <a:t>Benytt tilstrekkelig med flytende såpe.</a:t>
            </a:r>
            <a:endParaRPr lang="nb-NO" altLang="nb-NO" sz="2200">
              <a:ea typeface="Calibri"/>
              <a:cs typeface="Calibri"/>
            </a:endParaRPr>
          </a:p>
          <a:p>
            <a:pPr marL="539750" lvl="1" indent="-179705">
              <a:lnSpc>
                <a:spcPct val="100000"/>
              </a:lnSpc>
              <a:spcBef>
                <a:spcPts val="600"/>
              </a:spcBef>
              <a:spcAft>
                <a:spcPts val="600"/>
              </a:spcAft>
            </a:pPr>
            <a:r>
              <a:rPr lang="nb-NO" altLang="nb-NO" sz="2200"/>
              <a:t>Fordel såpen godt over begge hender. Husk tomler, rundt negler, håndledd og mellom fingre.</a:t>
            </a:r>
            <a:endParaRPr lang="nb-NO" altLang="nb-NO" sz="2200">
              <a:ea typeface="Calibri"/>
              <a:cs typeface="Calibri"/>
            </a:endParaRPr>
          </a:p>
          <a:p>
            <a:pPr marL="539750" lvl="1" indent="-179705">
              <a:lnSpc>
                <a:spcPct val="100000"/>
              </a:lnSpc>
              <a:spcBef>
                <a:spcPts val="600"/>
              </a:spcBef>
              <a:spcAft>
                <a:spcPts val="600"/>
              </a:spcAft>
            </a:pPr>
            <a:r>
              <a:rPr lang="nb-NO" altLang="nb-NO" sz="2200"/>
              <a:t>Skyll hendene godt under rennende vann.</a:t>
            </a:r>
            <a:endParaRPr lang="nb-NO" altLang="nb-NO" sz="2200">
              <a:ea typeface="Calibri"/>
              <a:cs typeface="Calibri"/>
            </a:endParaRPr>
          </a:p>
          <a:p>
            <a:pPr marL="539750" lvl="1" indent="-179705">
              <a:lnSpc>
                <a:spcPct val="100000"/>
              </a:lnSpc>
              <a:spcBef>
                <a:spcPts val="600"/>
              </a:spcBef>
              <a:spcAft>
                <a:spcPts val="600"/>
              </a:spcAft>
            </a:pPr>
            <a:r>
              <a:rPr lang="nb-NO" altLang="nb-NO" sz="2200"/>
              <a:t>Tørk hendene helt tørre med engangs tørkepapir.</a:t>
            </a:r>
            <a:endParaRPr lang="nb-NO" altLang="nb-NO" sz="2200">
              <a:ea typeface="Calibri"/>
              <a:cs typeface="Calibri"/>
            </a:endParaRPr>
          </a:p>
          <a:p>
            <a:pPr marL="0" indent="0" defTabSz="914400">
              <a:spcBef>
                <a:spcPts val="600"/>
              </a:spcBef>
              <a:buClr>
                <a:srgbClr val="376092"/>
              </a:buClr>
              <a:buNone/>
            </a:pPr>
            <a:br>
              <a:rPr lang="nb-NO" altLang="nb-NO" sz="2800"/>
            </a:br>
            <a:r>
              <a:rPr lang="nb-NO" altLang="nb-NO">
                <a:solidFill>
                  <a:srgbClr val="003871"/>
                </a:solidFill>
              </a:rPr>
              <a:t>    </a:t>
            </a:r>
            <a:r>
              <a:rPr lang="nb-NO" altLang="nb-NO" sz="2800">
                <a:solidFill>
                  <a:srgbClr val="003871"/>
                </a:solidFill>
                <a:latin typeface="+mn-lt"/>
              </a:rPr>
              <a:t> </a:t>
            </a:r>
            <a:r>
              <a:rPr lang="nb-NO" altLang="nb-NO" sz="2000">
                <a:latin typeface="+mn-lt"/>
              </a:rPr>
              <a:t>Totalt 40-60 sekunder</a:t>
            </a:r>
            <a:endParaRPr lang="nb-NO" altLang="nb-NO" sz="2000">
              <a:latin typeface="+mn-lt"/>
              <a:ea typeface="Calibri"/>
              <a:cs typeface="Calibri"/>
            </a:endParaRPr>
          </a:p>
          <a:p>
            <a:pPr marL="0" indent="0" defTabSz="914400">
              <a:spcBef>
                <a:spcPts val="600"/>
              </a:spcBef>
              <a:buClr>
                <a:srgbClr val="376092"/>
              </a:buClr>
              <a:buNone/>
            </a:pPr>
            <a:endParaRPr lang="nb-NO" altLang="nb-NO" sz="2000"/>
          </a:p>
          <a:p>
            <a:pPr marL="0" indent="0" defTabSz="914400">
              <a:spcBef>
                <a:spcPts val="600"/>
              </a:spcBef>
              <a:buClr>
                <a:srgbClr val="376092"/>
              </a:buClr>
              <a:buNone/>
            </a:pPr>
            <a:r>
              <a:rPr lang="nb-NO" altLang="nb-NO" sz="2000"/>
              <a:t>      </a:t>
            </a:r>
            <a:r>
              <a:rPr lang="nb-NO" altLang="nb-NO" sz="2000">
                <a:latin typeface="+mn-lt"/>
              </a:rPr>
              <a:t> Les mer i kapittelet </a:t>
            </a:r>
            <a:r>
              <a:rPr lang="nb-NO" altLang="nb-NO" sz="2000">
                <a:latin typeface="+mn-lt"/>
                <a:hlinkClick r:id="rId2"/>
              </a:rPr>
              <a:t>Håndvask med såpe og vann </a:t>
            </a:r>
            <a:r>
              <a:rPr lang="nb-NO" altLang="nb-NO" sz="2000">
                <a:latin typeface="+mn-lt"/>
              </a:rPr>
              <a:t>i Håndhygieneveilederen.</a:t>
            </a:r>
            <a:r>
              <a:rPr lang="nb-NO" altLang="nb-NO" sz="2000"/>
              <a:t> </a:t>
            </a:r>
            <a:endParaRPr lang="nb-NO" altLang="nb-NO" sz="2000">
              <a:latin typeface="+mn-lt"/>
              <a:ea typeface="Calibri"/>
              <a:cs typeface="Calibri"/>
            </a:endParaRPr>
          </a:p>
          <a:p>
            <a:pPr marL="360045" indent="-360045"/>
            <a:endParaRPr lang="nb-NO">
              <a:ea typeface="Calibri" panose="020F0502020204030204"/>
              <a:cs typeface="Calibri" panose="020F0502020204030204"/>
            </a:endParaRPr>
          </a:p>
        </p:txBody>
      </p:sp>
      <p:pic>
        <p:nvPicPr>
          <p:cNvPr id="8" name="Bilde 7">
            <a:extLst>
              <a:ext uri="{FF2B5EF4-FFF2-40B4-BE49-F238E27FC236}">
                <a16:creationId xmlns:a16="http://schemas.microsoft.com/office/drawing/2014/main" id="{C0390129-CEAF-0D3D-B739-22FE80ECCA1C}"/>
              </a:ext>
            </a:extLst>
          </p:cNvPr>
          <p:cNvPicPr>
            <a:picLocks noChangeAspect="1"/>
          </p:cNvPicPr>
          <p:nvPr/>
        </p:nvPicPr>
        <p:blipFill rotWithShape="1">
          <a:blip r:embed="rId3"/>
          <a:srcRect t="10548"/>
          <a:stretch/>
        </p:blipFill>
        <p:spPr>
          <a:xfrm>
            <a:off x="547397" y="1538994"/>
            <a:ext cx="4143996" cy="4559663"/>
          </a:xfrm>
          <a:prstGeom prst="rect">
            <a:avLst/>
          </a:prstGeom>
        </p:spPr>
      </p:pic>
    </p:spTree>
    <p:extLst>
      <p:ext uri="{BB962C8B-B14F-4D97-AF65-F5344CB8AC3E}">
        <p14:creationId xmlns:p14="http://schemas.microsoft.com/office/powerpoint/2010/main" val="6628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Modellen for håndhygiene – håndhygiene til rett tid </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p:txBody>
          <a:bodyPr/>
          <a:lstStyle/>
          <a:p>
            <a:r>
              <a:rPr lang="nb-NO"/>
              <a:t>3. Når skal håndhygiene utføres? </a:t>
            </a:r>
          </a:p>
        </p:txBody>
      </p:sp>
      <p:sp>
        <p:nvSpPr>
          <p:cNvPr id="4" name="Plassholder for innhold 3">
            <a:extLst>
              <a:ext uri="{FF2B5EF4-FFF2-40B4-BE49-F238E27FC236}">
                <a16:creationId xmlns:a16="http://schemas.microsoft.com/office/drawing/2014/main" id="{416FE6B5-7303-B10A-ABA6-60FC6BF5DC97}"/>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66376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AF8E6C-03DB-E45F-3C1A-D03EEFD8572B}"/>
              </a:ext>
            </a:extLst>
          </p:cNvPr>
          <p:cNvSpPr>
            <a:spLocks noGrp="1"/>
          </p:cNvSpPr>
          <p:nvPr>
            <p:ph type="title"/>
          </p:nvPr>
        </p:nvSpPr>
        <p:spPr>
          <a:xfrm>
            <a:off x="661737" y="718428"/>
            <a:ext cx="10858500" cy="644151"/>
          </a:xfrm>
        </p:spPr>
        <p:txBody>
          <a:bodyPr/>
          <a:lstStyle/>
          <a:p>
            <a:r>
              <a:rPr lang="nb-NO"/>
              <a:t>Modellen for håndhygiene </a:t>
            </a:r>
          </a:p>
        </p:txBody>
      </p:sp>
      <p:sp>
        <p:nvSpPr>
          <p:cNvPr id="3" name="Plassholder for tekst 2">
            <a:extLst>
              <a:ext uri="{FF2B5EF4-FFF2-40B4-BE49-F238E27FC236}">
                <a16:creationId xmlns:a16="http://schemas.microsoft.com/office/drawing/2014/main" id="{278DFE8F-0C77-263A-E72B-808F97A69852}"/>
              </a:ext>
            </a:extLst>
          </p:cNvPr>
          <p:cNvSpPr>
            <a:spLocks noGrp="1"/>
          </p:cNvSpPr>
          <p:nvPr>
            <p:ph type="body" sz="quarter" idx="11"/>
          </p:nvPr>
        </p:nvSpPr>
        <p:spPr/>
        <p:txBody>
          <a:bodyPr/>
          <a:lstStyle/>
          <a:p>
            <a:r>
              <a:rPr lang="nb-NO"/>
              <a:t>4 indikasjoner – Håndhygiene til rett tid!</a:t>
            </a:r>
          </a:p>
        </p:txBody>
      </p:sp>
      <p:sp>
        <p:nvSpPr>
          <p:cNvPr id="4" name="Plassholder for tekst 3">
            <a:extLst>
              <a:ext uri="{FF2B5EF4-FFF2-40B4-BE49-F238E27FC236}">
                <a16:creationId xmlns:a16="http://schemas.microsoft.com/office/drawing/2014/main" id="{63EDA515-C3C0-C16F-2626-408EE1608703}"/>
              </a:ext>
            </a:extLst>
          </p:cNvPr>
          <p:cNvSpPr>
            <a:spLocks noGrp="1"/>
          </p:cNvSpPr>
          <p:nvPr>
            <p:ph type="body" sz="quarter" idx="10"/>
          </p:nvPr>
        </p:nvSpPr>
        <p:spPr>
          <a:xfrm>
            <a:off x="638630" y="2205212"/>
            <a:ext cx="10879094" cy="4445344"/>
          </a:xfrm>
        </p:spPr>
        <p:txBody>
          <a:bodyPr vert="horz" lIns="0" tIns="0" rIns="0" bIns="0" rtlCol="0" anchor="t">
            <a:normAutofit/>
          </a:bodyPr>
          <a:lstStyle/>
          <a:p>
            <a:pPr marL="400050" indent="-360045" defTabSz="914400">
              <a:buClr>
                <a:srgbClr val="D14641"/>
              </a:buClr>
              <a:defRPr/>
            </a:pPr>
            <a:r>
              <a:rPr lang="nb-NO" sz="2400" dirty="0"/>
              <a:t>WHO har laget en enkel og funksjonell modell –”</a:t>
            </a:r>
            <a:r>
              <a:rPr lang="en-US" sz="2400" dirty="0"/>
              <a:t>Five Moments for Hand Hygiene”</a:t>
            </a:r>
            <a:r>
              <a:rPr lang="nb-NO" sz="2400" dirty="0"/>
              <a:t> – som oppsummerer når håndhygiene må utføres. </a:t>
            </a:r>
            <a:endParaRPr lang="en-US" sz="2400" dirty="0"/>
          </a:p>
          <a:p>
            <a:pPr marL="39370" indent="0" defTabSz="914400">
              <a:spcBef>
                <a:spcPts val="0"/>
              </a:spcBef>
              <a:buClr>
                <a:srgbClr val="376092"/>
              </a:buClr>
              <a:buNone/>
              <a:defRPr/>
            </a:pPr>
            <a:endParaRPr lang="nb-NO" sz="2400" dirty="0">
              <a:ea typeface="Calibri" panose="020F0502020204030204"/>
              <a:cs typeface="Calibri" panose="020F0502020204030204"/>
            </a:endParaRPr>
          </a:p>
          <a:p>
            <a:pPr marL="400050" indent="-360045">
              <a:buClr>
                <a:srgbClr val="D14641"/>
              </a:buClr>
              <a:defRPr/>
            </a:pPr>
            <a:r>
              <a:rPr lang="nb-NO" sz="2400" dirty="0"/>
              <a:t>Modellen bygger på et geografisk konsept hvor man med fokus på én enkelt pasient deler helsetjenestemiljøet i to områder; </a:t>
            </a:r>
            <a:endParaRPr lang="nb-NO" sz="2400" dirty="0">
              <a:solidFill>
                <a:srgbClr val="222222"/>
              </a:solidFill>
              <a:ea typeface="Calibri"/>
              <a:cs typeface="Calibri"/>
            </a:endParaRPr>
          </a:p>
          <a:p>
            <a:pPr marL="400050" indent="-360045">
              <a:buClr>
                <a:srgbClr val="D14641"/>
              </a:buClr>
              <a:defRPr/>
            </a:pPr>
            <a:endParaRPr lang="nb-NO" dirty="0"/>
          </a:p>
          <a:p>
            <a:pPr marL="539750" lvl="1" indent="-179705">
              <a:buClr>
                <a:srgbClr val="D14641"/>
              </a:buClr>
              <a:buFont typeface="Courier New" panose="02070309020205020404" pitchFamily="49" charset="0"/>
              <a:buChar char="o"/>
              <a:defRPr/>
            </a:pPr>
            <a:r>
              <a:rPr lang="nb-NO" sz="2000" b="1" dirty="0"/>
              <a:t>pasientsonen</a:t>
            </a:r>
            <a:r>
              <a:rPr lang="nb-NO" b="1" dirty="0"/>
              <a:t>  </a:t>
            </a:r>
          </a:p>
          <a:p>
            <a:pPr marL="360045" lvl="1" indent="0">
              <a:buClr>
                <a:srgbClr val="D14641"/>
              </a:buClr>
              <a:buNone/>
              <a:defRPr/>
            </a:pPr>
            <a:endParaRPr lang="nb-NO" sz="2000" b="1" dirty="0">
              <a:ea typeface="Calibri"/>
              <a:cs typeface="Calibri"/>
            </a:endParaRPr>
          </a:p>
          <a:p>
            <a:pPr marL="539750" lvl="1" indent="-179705">
              <a:buClr>
                <a:srgbClr val="D14641"/>
              </a:buClr>
              <a:buFont typeface="Courier New" panose="02070309020205020404" pitchFamily="49" charset="0"/>
              <a:buChar char="o"/>
              <a:defRPr/>
            </a:pPr>
            <a:r>
              <a:rPr lang="nb-NO" sz="2000" b="1" dirty="0"/>
              <a:t>helsetjenesteområdet</a:t>
            </a:r>
            <a:endParaRPr lang="en-GB" sz="2000" b="1" dirty="0">
              <a:ea typeface="Calibri" panose="020F0502020204030204"/>
              <a:cs typeface="Calibri" panose="020F0502020204030204"/>
            </a:endParaRPr>
          </a:p>
          <a:p>
            <a:pPr marL="360045" indent="-360045"/>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351368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EBE7AF-AE08-7D27-8A1D-43F3EE8A1508}"/>
              </a:ext>
            </a:extLst>
          </p:cNvPr>
          <p:cNvSpPr>
            <a:spLocks noGrp="1"/>
          </p:cNvSpPr>
          <p:nvPr>
            <p:ph type="title"/>
          </p:nvPr>
        </p:nvSpPr>
        <p:spPr/>
        <p:txBody>
          <a:bodyPr/>
          <a:lstStyle/>
          <a:p>
            <a:r>
              <a:rPr lang="nb-NO"/>
              <a:t>Pasientsonen </a:t>
            </a:r>
          </a:p>
        </p:txBody>
      </p:sp>
      <p:sp>
        <p:nvSpPr>
          <p:cNvPr id="3" name="Plassholder for tekst 2">
            <a:extLst>
              <a:ext uri="{FF2B5EF4-FFF2-40B4-BE49-F238E27FC236}">
                <a16:creationId xmlns:a16="http://schemas.microsoft.com/office/drawing/2014/main" id="{08F80467-372A-3A2D-B291-3FD0708B00CA}"/>
              </a:ext>
            </a:extLst>
          </p:cNvPr>
          <p:cNvSpPr>
            <a:spLocks noGrp="1"/>
          </p:cNvSpPr>
          <p:nvPr>
            <p:ph type="body" sz="quarter" idx="11"/>
          </p:nvPr>
        </p:nvSpPr>
        <p:spPr/>
        <p:txBody>
          <a:bodyPr/>
          <a:lstStyle/>
          <a:p>
            <a:r>
              <a:rPr lang="nb-NO"/>
              <a:t>Modellen for håndhygiene</a:t>
            </a:r>
          </a:p>
        </p:txBody>
      </p:sp>
      <p:sp>
        <p:nvSpPr>
          <p:cNvPr id="4" name="Plassholder for tekst 3">
            <a:extLst>
              <a:ext uri="{FF2B5EF4-FFF2-40B4-BE49-F238E27FC236}">
                <a16:creationId xmlns:a16="http://schemas.microsoft.com/office/drawing/2014/main" id="{1733E9E1-3221-A4FD-24C3-3F0AC90CBE87}"/>
              </a:ext>
            </a:extLst>
          </p:cNvPr>
          <p:cNvSpPr>
            <a:spLocks noGrp="1"/>
          </p:cNvSpPr>
          <p:nvPr>
            <p:ph type="body" sz="quarter" idx="10"/>
          </p:nvPr>
        </p:nvSpPr>
        <p:spPr>
          <a:xfrm>
            <a:off x="5245441" y="2463281"/>
            <a:ext cx="6272283" cy="3437745"/>
          </a:xfrm>
          <a:ln>
            <a:solidFill>
              <a:schemeClr val="tx1"/>
            </a:solidFill>
            <a:prstDash val="dash"/>
          </a:ln>
        </p:spPr>
        <p:txBody>
          <a:bodyPr>
            <a:normAutofit fontScale="92500" lnSpcReduction="10000"/>
          </a:bodyPr>
          <a:lstStyle/>
          <a:p>
            <a:pPr lvl="1" defTabSz="914400">
              <a:lnSpc>
                <a:spcPct val="90000"/>
              </a:lnSpc>
              <a:buNone/>
            </a:pPr>
            <a:r>
              <a:rPr lang="nb-NO" sz="2800" dirty="0"/>
              <a:t>  </a:t>
            </a:r>
          </a:p>
          <a:p>
            <a:pPr marL="360363" lvl="1" indent="-360363">
              <a:lnSpc>
                <a:spcPct val="130000"/>
              </a:lnSpc>
              <a:spcAft>
                <a:spcPts val="600"/>
              </a:spcAft>
              <a:defRPr/>
            </a:pPr>
            <a:r>
              <a:rPr lang="nb-NO" sz="2800" b="1" dirty="0"/>
              <a:t>Pasientsonen</a:t>
            </a:r>
            <a:r>
              <a:rPr lang="nb-NO" sz="2800" dirty="0"/>
              <a:t> består av pasienten og gjenstander i pasientens umiddelbare nærhet, som </a:t>
            </a:r>
            <a:r>
              <a:rPr lang="nb-NO" altLang="nb-NO" sz="2800" dirty="0"/>
              <a:t>sengegjerde, nattbord, sengetøy, stol og annet medisinsk utstyr.</a:t>
            </a:r>
          </a:p>
          <a:p>
            <a:pPr marL="360363" lvl="1" indent="-360363">
              <a:lnSpc>
                <a:spcPct val="130000"/>
              </a:lnSpc>
              <a:spcAft>
                <a:spcPts val="600"/>
              </a:spcAft>
              <a:defRPr/>
            </a:pPr>
            <a:r>
              <a:rPr lang="nb-NO" altLang="nb-NO" sz="2800" dirty="0"/>
              <a:t>Overflatene i pasientsonen inneholder mikrober fra pasientens egen </a:t>
            </a:r>
            <a:r>
              <a:rPr lang="en-GB" altLang="nb-NO" sz="2800" dirty="0"/>
              <a:t>flora. </a:t>
            </a:r>
          </a:p>
          <a:p>
            <a:pPr lvl="1" defTabSz="914400">
              <a:lnSpc>
                <a:spcPct val="90000"/>
              </a:lnSpc>
              <a:buNone/>
            </a:pPr>
            <a:endParaRPr lang="nb-NO" altLang="nb-NO" sz="2800" dirty="0">
              <a:solidFill>
                <a:schemeClr val="tx2">
                  <a:lumMod val="75000"/>
                </a:schemeClr>
              </a:solidFill>
            </a:endParaRPr>
          </a:p>
          <a:p>
            <a:pPr lvl="1" defTabSz="914400">
              <a:lnSpc>
                <a:spcPct val="90000"/>
              </a:lnSpc>
              <a:buNone/>
            </a:pPr>
            <a:endParaRPr lang="nb-NO" altLang="nb-NO" sz="2800" dirty="0">
              <a:solidFill>
                <a:schemeClr val="tx2">
                  <a:lumMod val="75000"/>
                </a:schemeClr>
              </a:solidFill>
            </a:endParaRPr>
          </a:p>
          <a:p>
            <a:endParaRPr lang="nb-NO" dirty="0"/>
          </a:p>
        </p:txBody>
      </p:sp>
      <p:pic>
        <p:nvPicPr>
          <p:cNvPr id="5" name="Bilde 4">
            <a:extLst>
              <a:ext uri="{FF2B5EF4-FFF2-40B4-BE49-F238E27FC236}">
                <a16:creationId xmlns:a16="http://schemas.microsoft.com/office/drawing/2014/main" id="{678F5320-A1AE-02F9-21F1-4A615E41FA6C}"/>
              </a:ext>
            </a:extLst>
          </p:cNvPr>
          <p:cNvPicPr>
            <a:picLocks noChangeAspect="1"/>
          </p:cNvPicPr>
          <p:nvPr/>
        </p:nvPicPr>
        <p:blipFill>
          <a:blip r:embed="rId2"/>
          <a:stretch>
            <a:fillRect/>
          </a:stretch>
        </p:blipFill>
        <p:spPr>
          <a:xfrm>
            <a:off x="584825" y="2206531"/>
            <a:ext cx="4468755" cy="3481118"/>
          </a:xfrm>
          <a:prstGeom prst="rect">
            <a:avLst/>
          </a:prstGeom>
        </p:spPr>
      </p:pic>
      <p:pic>
        <p:nvPicPr>
          <p:cNvPr id="6" name="Bilde 5">
            <a:extLst>
              <a:ext uri="{FF2B5EF4-FFF2-40B4-BE49-F238E27FC236}">
                <a16:creationId xmlns:a16="http://schemas.microsoft.com/office/drawing/2014/main" id="{7B5E4B02-0967-129C-9E84-1394462198B0}"/>
              </a:ext>
            </a:extLst>
          </p:cNvPr>
          <p:cNvPicPr>
            <a:picLocks noChangeAspect="1"/>
          </p:cNvPicPr>
          <p:nvPr/>
        </p:nvPicPr>
        <p:blipFill>
          <a:blip r:embed="rId3"/>
          <a:stretch>
            <a:fillRect/>
          </a:stretch>
        </p:blipFill>
        <p:spPr>
          <a:xfrm>
            <a:off x="221902" y="1993152"/>
            <a:ext cx="5023539" cy="3907875"/>
          </a:xfrm>
          <a:prstGeom prst="rect">
            <a:avLst/>
          </a:prstGeom>
        </p:spPr>
      </p:pic>
      <p:sp>
        <p:nvSpPr>
          <p:cNvPr id="7" name="Text Box 6">
            <a:extLst>
              <a:ext uri="{FF2B5EF4-FFF2-40B4-BE49-F238E27FC236}">
                <a16:creationId xmlns:a16="http://schemas.microsoft.com/office/drawing/2014/main" id="{DBE1FD1A-AFB8-BE5E-A7D8-E2D640101A50}"/>
              </a:ext>
            </a:extLst>
          </p:cNvPr>
          <p:cNvSpPr txBox="1">
            <a:spLocks noChangeArrowheads="1"/>
          </p:cNvSpPr>
          <p:nvPr/>
        </p:nvSpPr>
        <p:spPr bwMode="auto">
          <a:xfrm>
            <a:off x="1073408" y="2720383"/>
            <a:ext cx="16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GB" altLang="nb-NO" sz="1800" b="1">
                <a:solidFill>
                  <a:schemeClr val="tx2"/>
                </a:solidFill>
                <a:ea typeface="Geneva"/>
                <a:cs typeface="Geneva"/>
              </a:rPr>
              <a:t>PASIENTSONEN</a:t>
            </a:r>
          </a:p>
        </p:txBody>
      </p:sp>
    </p:spTree>
    <p:extLst>
      <p:ext uri="{BB962C8B-B14F-4D97-AF65-F5344CB8AC3E}">
        <p14:creationId xmlns:p14="http://schemas.microsoft.com/office/powerpoint/2010/main" val="113468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3ED6A5-5AFD-8E30-BBAF-E9B78DDB31AB}"/>
              </a:ext>
            </a:extLst>
          </p:cNvPr>
          <p:cNvSpPr>
            <a:spLocks noGrp="1"/>
          </p:cNvSpPr>
          <p:nvPr>
            <p:ph type="title"/>
          </p:nvPr>
        </p:nvSpPr>
        <p:spPr/>
        <p:txBody>
          <a:bodyPr/>
          <a:lstStyle/>
          <a:p>
            <a:r>
              <a:rPr lang="nb-NO"/>
              <a:t>Helsetjenesteområdet</a:t>
            </a:r>
          </a:p>
        </p:txBody>
      </p:sp>
      <p:sp>
        <p:nvSpPr>
          <p:cNvPr id="3" name="Plassholder for tekst 2">
            <a:extLst>
              <a:ext uri="{FF2B5EF4-FFF2-40B4-BE49-F238E27FC236}">
                <a16:creationId xmlns:a16="http://schemas.microsoft.com/office/drawing/2014/main" id="{2ECC161A-B102-D042-B91C-FD645BB6DE48}"/>
              </a:ext>
            </a:extLst>
          </p:cNvPr>
          <p:cNvSpPr>
            <a:spLocks noGrp="1"/>
          </p:cNvSpPr>
          <p:nvPr>
            <p:ph type="body" sz="quarter" idx="11"/>
          </p:nvPr>
        </p:nvSpPr>
        <p:spPr/>
        <p:txBody>
          <a:bodyPr/>
          <a:lstStyle/>
          <a:p>
            <a:r>
              <a:rPr lang="nb-NO"/>
              <a:t>Modellen for håndhygiene</a:t>
            </a:r>
          </a:p>
        </p:txBody>
      </p:sp>
      <p:sp>
        <p:nvSpPr>
          <p:cNvPr id="4" name="Plassholder for tekst 3">
            <a:extLst>
              <a:ext uri="{FF2B5EF4-FFF2-40B4-BE49-F238E27FC236}">
                <a16:creationId xmlns:a16="http://schemas.microsoft.com/office/drawing/2014/main" id="{A76863A5-DED3-91E1-A915-B434571484D5}"/>
              </a:ext>
            </a:extLst>
          </p:cNvPr>
          <p:cNvSpPr>
            <a:spLocks noGrp="1"/>
          </p:cNvSpPr>
          <p:nvPr>
            <p:ph type="body" sz="quarter" idx="10"/>
          </p:nvPr>
        </p:nvSpPr>
        <p:spPr>
          <a:xfrm>
            <a:off x="5685831" y="1925045"/>
            <a:ext cx="5831893" cy="4444658"/>
          </a:xfrm>
          <a:ln>
            <a:solidFill>
              <a:schemeClr val="tx1"/>
            </a:solidFill>
            <a:prstDash val="dash"/>
          </a:ln>
        </p:spPr>
        <p:txBody>
          <a:bodyPr>
            <a:normAutofit fontScale="92500"/>
          </a:bodyPr>
          <a:lstStyle/>
          <a:p>
            <a:pPr>
              <a:spcAft>
                <a:spcPts val="600"/>
              </a:spcAft>
              <a:defRPr/>
            </a:pPr>
            <a:r>
              <a:rPr lang="nb-NO" sz="2600" b="1" dirty="0"/>
              <a:t>Helsetjenesteområdet</a:t>
            </a:r>
            <a:r>
              <a:rPr lang="nb-NO" sz="2600" dirty="0"/>
              <a:t> omfatter alle flater utenfor pasientsonen til gjeldende pasient.</a:t>
            </a:r>
          </a:p>
          <a:p>
            <a:pPr>
              <a:spcAft>
                <a:spcPts val="600"/>
              </a:spcAft>
              <a:defRPr/>
            </a:pPr>
            <a:r>
              <a:rPr lang="nb-NO" sz="2600" dirty="0"/>
              <a:t>Det inkluderer andre pasienter og deres pasientsoner og det øvrige miljøet i helseinstitusjonen. </a:t>
            </a:r>
          </a:p>
          <a:p>
            <a:pPr>
              <a:spcAft>
                <a:spcPts val="600"/>
              </a:spcAft>
              <a:defRPr/>
            </a:pPr>
            <a:r>
              <a:rPr lang="nb-NO" sz="2600" dirty="0"/>
              <a:t>Helsetjenesteområdet er karakterisert av nærvær av forskjellige og tallrike mikrobearter, inkludert multiresistente organismer.</a:t>
            </a:r>
          </a:p>
          <a:p>
            <a:pPr marL="0" indent="0">
              <a:buNone/>
            </a:pPr>
            <a:endParaRPr lang="nb-NO" dirty="0"/>
          </a:p>
        </p:txBody>
      </p:sp>
      <p:pic>
        <p:nvPicPr>
          <p:cNvPr id="5" name="Bilde 4">
            <a:extLst>
              <a:ext uri="{FF2B5EF4-FFF2-40B4-BE49-F238E27FC236}">
                <a16:creationId xmlns:a16="http://schemas.microsoft.com/office/drawing/2014/main" id="{2C23E835-9AC9-378C-FF48-5EA3C08473EF}"/>
              </a:ext>
            </a:extLst>
          </p:cNvPr>
          <p:cNvPicPr>
            <a:picLocks noChangeAspect="1"/>
          </p:cNvPicPr>
          <p:nvPr/>
        </p:nvPicPr>
        <p:blipFill>
          <a:blip r:embed="rId2"/>
          <a:stretch>
            <a:fillRect/>
          </a:stretch>
        </p:blipFill>
        <p:spPr>
          <a:xfrm>
            <a:off x="785535" y="1925045"/>
            <a:ext cx="4279763" cy="4395597"/>
          </a:xfrm>
          <a:prstGeom prst="rect">
            <a:avLst/>
          </a:prstGeom>
        </p:spPr>
      </p:pic>
      <p:pic>
        <p:nvPicPr>
          <p:cNvPr id="6" name="Bilde 5">
            <a:extLst>
              <a:ext uri="{FF2B5EF4-FFF2-40B4-BE49-F238E27FC236}">
                <a16:creationId xmlns:a16="http://schemas.microsoft.com/office/drawing/2014/main" id="{E1DC609E-8432-6879-DEA9-2ED2776FD830}"/>
              </a:ext>
            </a:extLst>
          </p:cNvPr>
          <p:cNvPicPr>
            <a:picLocks noChangeAspect="1"/>
          </p:cNvPicPr>
          <p:nvPr/>
        </p:nvPicPr>
        <p:blipFill>
          <a:blip r:embed="rId3"/>
          <a:stretch>
            <a:fillRect/>
          </a:stretch>
        </p:blipFill>
        <p:spPr>
          <a:xfrm>
            <a:off x="1090361" y="2598711"/>
            <a:ext cx="3670110" cy="3048264"/>
          </a:xfrm>
          <a:prstGeom prst="rect">
            <a:avLst/>
          </a:prstGeom>
        </p:spPr>
      </p:pic>
      <p:pic>
        <p:nvPicPr>
          <p:cNvPr id="7" name="Bilde 6">
            <a:extLst>
              <a:ext uri="{FF2B5EF4-FFF2-40B4-BE49-F238E27FC236}">
                <a16:creationId xmlns:a16="http://schemas.microsoft.com/office/drawing/2014/main" id="{B174F495-F28A-1BC9-F9D8-A2CCB4EBCA65}"/>
              </a:ext>
            </a:extLst>
          </p:cNvPr>
          <p:cNvPicPr>
            <a:picLocks noChangeAspect="1"/>
          </p:cNvPicPr>
          <p:nvPr/>
        </p:nvPicPr>
        <p:blipFill>
          <a:blip r:embed="rId4"/>
          <a:stretch>
            <a:fillRect/>
          </a:stretch>
        </p:blipFill>
        <p:spPr>
          <a:xfrm>
            <a:off x="413646" y="2168905"/>
            <a:ext cx="5023539" cy="3907875"/>
          </a:xfrm>
          <a:prstGeom prst="rect">
            <a:avLst/>
          </a:prstGeom>
        </p:spPr>
      </p:pic>
      <p:pic>
        <p:nvPicPr>
          <p:cNvPr id="8" name="Bilde 7">
            <a:extLst>
              <a:ext uri="{FF2B5EF4-FFF2-40B4-BE49-F238E27FC236}">
                <a16:creationId xmlns:a16="http://schemas.microsoft.com/office/drawing/2014/main" id="{776148AD-BF3A-50F2-1945-397B72B00317}"/>
              </a:ext>
            </a:extLst>
          </p:cNvPr>
          <p:cNvPicPr>
            <a:picLocks noChangeAspect="1"/>
          </p:cNvPicPr>
          <p:nvPr/>
        </p:nvPicPr>
        <p:blipFill>
          <a:blip r:embed="rId5"/>
          <a:stretch>
            <a:fillRect/>
          </a:stretch>
        </p:blipFill>
        <p:spPr>
          <a:xfrm>
            <a:off x="1157422" y="2791416"/>
            <a:ext cx="1767993" cy="499915"/>
          </a:xfrm>
          <a:prstGeom prst="rect">
            <a:avLst/>
          </a:prstGeom>
        </p:spPr>
      </p:pic>
      <p:pic>
        <p:nvPicPr>
          <p:cNvPr id="9" name="Bilde 8">
            <a:extLst>
              <a:ext uri="{FF2B5EF4-FFF2-40B4-BE49-F238E27FC236}">
                <a16:creationId xmlns:a16="http://schemas.microsoft.com/office/drawing/2014/main" id="{0D074C6E-DE9C-ABFA-3F9F-D1B411B7E5B4}"/>
              </a:ext>
            </a:extLst>
          </p:cNvPr>
          <p:cNvPicPr>
            <a:picLocks noChangeAspect="1"/>
          </p:cNvPicPr>
          <p:nvPr/>
        </p:nvPicPr>
        <p:blipFill>
          <a:blip r:embed="rId6"/>
          <a:stretch>
            <a:fillRect/>
          </a:stretch>
        </p:blipFill>
        <p:spPr>
          <a:xfrm>
            <a:off x="1034180" y="2035841"/>
            <a:ext cx="2780017" cy="493819"/>
          </a:xfrm>
          <a:prstGeom prst="rect">
            <a:avLst/>
          </a:prstGeom>
        </p:spPr>
      </p:pic>
    </p:spTree>
    <p:extLst>
      <p:ext uri="{BB962C8B-B14F-4D97-AF65-F5344CB8AC3E}">
        <p14:creationId xmlns:p14="http://schemas.microsoft.com/office/powerpoint/2010/main" val="251395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A5BA9E1-599A-C2FB-3345-C6D4E49C8467}"/>
              </a:ext>
            </a:extLst>
          </p:cNvPr>
          <p:cNvPicPr>
            <a:picLocks noChangeAspect="1"/>
          </p:cNvPicPr>
          <p:nvPr/>
        </p:nvPicPr>
        <p:blipFill>
          <a:blip r:embed="rId2"/>
          <a:stretch>
            <a:fillRect/>
          </a:stretch>
        </p:blipFill>
        <p:spPr>
          <a:xfrm>
            <a:off x="7098863" y="603326"/>
            <a:ext cx="4900474" cy="5963627"/>
          </a:xfrm>
          <a:prstGeom prst="rect">
            <a:avLst/>
          </a:prstGeom>
        </p:spPr>
      </p:pic>
      <p:sp>
        <p:nvSpPr>
          <p:cNvPr id="2" name="Tittel 1">
            <a:extLst>
              <a:ext uri="{FF2B5EF4-FFF2-40B4-BE49-F238E27FC236}">
                <a16:creationId xmlns:a16="http://schemas.microsoft.com/office/drawing/2014/main" id="{30C6C8B7-C6D1-D52E-A191-F369D7249986}"/>
              </a:ext>
            </a:extLst>
          </p:cNvPr>
          <p:cNvSpPr>
            <a:spLocks noGrp="1"/>
          </p:cNvSpPr>
          <p:nvPr>
            <p:ph type="title"/>
          </p:nvPr>
        </p:nvSpPr>
        <p:spPr/>
        <p:txBody>
          <a:bodyPr/>
          <a:lstStyle/>
          <a:p>
            <a:r>
              <a:rPr lang="nb-NO"/>
              <a:t>Håndhygiene til rett tid</a:t>
            </a:r>
          </a:p>
        </p:txBody>
      </p:sp>
      <p:sp>
        <p:nvSpPr>
          <p:cNvPr id="3" name="Plassholder for tekst 2">
            <a:extLst>
              <a:ext uri="{FF2B5EF4-FFF2-40B4-BE49-F238E27FC236}">
                <a16:creationId xmlns:a16="http://schemas.microsoft.com/office/drawing/2014/main" id="{B3D24A8E-ACF4-473A-81A5-B9510C87F687}"/>
              </a:ext>
            </a:extLst>
          </p:cNvPr>
          <p:cNvSpPr>
            <a:spLocks noGrp="1"/>
          </p:cNvSpPr>
          <p:nvPr>
            <p:ph type="body" sz="quarter" idx="11"/>
          </p:nvPr>
        </p:nvSpPr>
        <p:spPr/>
        <p:txBody>
          <a:bodyPr/>
          <a:lstStyle/>
          <a:p>
            <a:r>
              <a:rPr lang="nb-NO"/>
              <a:t>Modellen for håndhygiene</a:t>
            </a:r>
          </a:p>
        </p:txBody>
      </p:sp>
      <p:sp>
        <p:nvSpPr>
          <p:cNvPr id="4" name="Plassholder for tekst 3">
            <a:extLst>
              <a:ext uri="{FF2B5EF4-FFF2-40B4-BE49-F238E27FC236}">
                <a16:creationId xmlns:a16="http://schemas.microsoft.com/office/drawing/2014/main" id="{36CB3C22-2F9C-6FA8-2164-488DEF09DB61}"/>
              </a:ext>
            </a:extLst>
          </p:cNvPr>
          <p:cNvSpPr>
            <a:spLocks noGrp="1"/>
          </p:cNvSpPr>
          <p:nvPr>
            <p:ph type="body" sz="quarter" idx="10"/>
          </p:nvPr>
        </p:nvSpPr>
        <p:spPr>
          <a:xfrm>
            <a:off x="659224" y="2106118"/>
            <a:ext cx="6439639" cy="4033453"/>
          </a:xfrm>
          <a:ln>
            <a:solidFill>
              <a:schemeClr val="tx1"/>
            </a:solidFill>
            <a:prstDash val="dash"/>
          </a:ln>
        </p:spPr>
        <p:txBody>
          <a:bodyPr vert="horz" lIns="0" tIns="0" rIns="0" bIns="0" rtlCol="0" anchor="t">
            <a:normAutofit/>
          </a:bodyPr>
          <a:lstStyle/>
          <a:p>
            <a:pPr marL="360045" indent="-360045"/>
            <a:r>
              <a:rPr lang="nb-NO" sz="2200"/>
              <a:t>Basert på dette geografiske konseptet og på </a:t>
            </a:r>
            <a:r>
              <a:rPr lang="nb-NO" sz="2200" err="1"/>
              <a:t>WHOs</a:t>
            </a:r>
            <a:r>
              <a:rPr lang="nb-NO" sz="2200"/>
              <a:t> modell "My 5 moments" er det utformet en norsk modell for når man må utføre håndhygiene under pleie/behandling:</a:t>
            </a:r>
            <a:endParaRPr lang="en-US"/>
          </a:p>
          <a:p>
            <a:pPr marL="0" indent="0">
              <a:buNone/>
            </a:pPr>
            <a:endParaRPr lang="nb-NO" sz="2200"/>
          </a:p>
          <a:p>
            <a:pPr marL="360045" indent="-360045"/>
            <a:r>
              <a:rPr lang="nb-NO" sz="2200"/>
              <a:t>”Håndhygiene til rett tid”</a:t>
            </a:r>
            <a:endParaRPr lang="nb-NO" sz="2200">
              <a:ea typeface="Calibri"/>
              <a:cs typeface="Calibri"/>
            </a:endParaRPr>
          </a:p>
          <a:p>
            <a:pPr marL="360045" indent="-360045"/>
            <a:endParaRPr lang="nb-NO">
              <a:ea typeface="Calibri" panose="020F0502020204030204"/>
              <a:cs typeface="Calibri" panose="020F0502020204030204"/>
            </a:endParaRPr>
          </a:p>
        </p:txBody>
      </p:sp>
    </p:spTree>
    <p:extLst>
      <p:ext uri="{BB962C8B-B14F-4D97-AF65-F5344CB8AC3E}">
        <p14:creationId xmlns:p14="http://schemas.microsoft.com/office/powerpoint/2010/main" val="329938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A7C11D-E5ED-25C3-31E4-E0F0261E45E8}"/>
              </a:ext>
            </a:extLst>
          </p:cNvPr>
          <p:cNvSpPr>
            <a:spLocks noGrp="1"/>
          </p:cNvSpPr>
          <p:nvPr>
            <p:ph type="title"/>
          </p:nvPr>
        </p:nvSpPr>
        <p:spPr>
          <a:xfrm>
            <a:off x="661737" y="718428"/>
            <a:ext cx="10858500" cy="1288301"/>
          </a:xfrm>
        </p:spPr>
        <p:txBody>
          <a:bodyPr/>
          <a:lstStyle/>
          <a:p>
            <a:r>
              <a:rPr lang="nb-NO"/>
              <a:t>Indikasjon 1  - Før kontakt </a:t>
            </a:r>
            <a:br>
              <a:rPr lang="nb-NO"/>
            </a:br>
            <a:r>
              <a:rPr lang="nb-NO"/>
              <a:t>med pasient eller pasientens omgivelser</a:t>
            </a:r>
          </a:p>
        </p:txBody>
      </p:sp>
      <p:sp>
        <p:nvSpPr>
          <p:cNvPr id="4" name="Plassholder for tekst 3">
            <a:extLst>
              <a:ext uri="{FF2B5EF4-FFF2-40B4-BE49-F238E27FC236}">
                <a16:creationId xmlns:a16="http://schemas.microsoft.com/office/drawing/2014/main" id="{9A1BD1BA-049D-0D42-A9DE-06C23934C315}"/>
              </a:ext>
            </a:extLst>
          </p:cNvPr>
          <p:cNvSpPr>
            <a:spLocks noGrp="1"/>
          </p:cNvSpPr>
          <p:nvPr>
            <p:ph type="body" sz="quarter" idx="10"/>
          </p:nvPr>
        </p:nvSpPr>
        <p:spPr>
          <a:xfrm>
            <a:off x="659224" y="2106118"/>
            <a:ext cx="4866933" cy="4165473"/>
          </a:xfrm>
          <a:ln>
            <a:solidFill>
              <a:schemeClr val="tx1"/>
            </a:solidFill>
            <a:prstDash val="dash"/>
          </a:ln>
        </p:spPr>
        <p:txBody>
          <a:bodyPr>
            <a:normAutofit fontScale="62500" lnSpcReduction="20000"/>
          </a:bodyPr>
          <a:lstStyle/>
          <a:p>
            <a:pPr marL="0" indent="0">
              <a:buNone/>
            </a:pPr>
            <a:r>
              <a:rPr lang="nb-NO" b="1"/>
              <a:t>Når?</a:t>
            </a:r>
          </a:p>
          <a:p>
            <a:pPr marL="0" indent="0">
              <a:buNone/>
            </a:pPr>
            <a:r>
              <a:rPr lang="nb-NO"/>
              <a:t>Utfør håndhygiene før du berører en pasient eller gjenstander i pasientens nærmeste omgivelser (pasientsonen).</a:t>
            </a:r>
          </a:p>
          <a:p>
            <a:pPr marL="0" indent="0">
              <a:buNone/>
            </a:pPr>
            <a:endParaRPr lang="nb-NO"/>
          </a:p>
          <a:p>
            <a:pPr marL="0" indent="0">
              <a:buNone/>
            </a:pPr>
            <a:r>
              <a:rPr lang="nb-NO" b="1"/>
              <a:t>Hvorfor? </a:t>
            </a:r>
          </a:p>
          <a:p>
            <a:pPr marL="0" indent="0">
              <a:buNone/>
            </a:pPr>
            <a:r>
              <a:rPr lang="nb-NO"/>
              <a:t>For å beskytte pasienten mot potensielt sykdomsfremkallende mikroorganismer du har på hendene.</a:t>
            </a:r>
          </a:p>
          <a:p>
            <a:pPr marL="0" indent="0">
              <a:buNone/>
            </a:pPr>
            <a:endParaRPr lang="nb-NO"/>
          </a:p>
          <a:p>
            <a:pPr marL="0" indent="0">
              <a:buNone/>
            </a:pPr>
            <a:r>
              <a:rPr lang="nb-NO" b="1"/>
              <a:t>Eksempler:</a:t>
            </a:r>
          </a:p>
          <a:p>
            <a:pPr marL="0" indent="0">
              <a:buNone/>
            </a:pPr>
            <a:r>
              <a:rPr lang="nb-NO"/>
              <a:t>Håndhilsning, personlig pleie, gå-trening, massasje, måle puls, blodtrykk, EKG, rydde nattbord med mer.</a:t>
            </a:r>
          </a:p>
          <a:p>
            <a:endParaRPr lang="nb-NO"/>
          </a:p>
        </p:txBody>
      </p:sp>
      <p:pic>
        <p:nvPicPr>
          <p:cNvPr id="5" name="Bilde 4">
            <a:extLst>
              <a:ext uri="{FF2B5EF4-FFF2-40B4-BE49-F238E27FC236}">
                <a16:creationId xmlns:a16="http://schemas.microsoft.com/office/drawing/2014/main" id="{7236D02F-A0A9-114F-5C25-1D9B80757C9B}"/>
              </a:ext>
            </a:extLst>
          </p:cNvPr>
          <p:cNvPicPr>
            <a:picLocks noChangeAspect="1"/>
          </p:cNvPicPr>
          <p:nvPr/>
        </p:nvPicPr>
        <p:blipFill>
          <a:blip r:embed="rId2"/>
          <a:stretch>
            <a:fillRect/>
          </a:stretch>
        </p:blipFill>
        <p:spPr>
          <a:xfrm>
            <a:off x="6509237" y="2432218"/>
            <a:ext cx="5023539" cy="3907875"/>
          </a:xfrm>
          <a:prstGeom prst="rect">
            <a:avLst/>
          </a:prstGeom>
        </p:spPr>
      </p:pic>
      <p:pic>
        <p:nvPicPr>
          <p:cNvPr id="6" name="Bilde 5">
            <a:extLst>
              <a:ext uri="{FF2B5EF4-FFF2-40B4-BE49-F238E27FC236}">
                <a16:creationId xmlns:a16="http://schemas.microsoft.com/office/drawing/2014/main" id="{7994F9D1-09C0-DAA4-BEC1-0D79F9A7083C}"/>
              </a:ext>
            </a:extLst>
          </p:cNvPr>
          <p:cNvPicPr>
            <a:picLocks noChangeAspect="1"/>
          </p:cNvPicPr>
          <p:nvPr/>
        </p:nvPicPr>
        <p:blipFill>
          <a:blip r:embed="rId3"/>
          <a:stretch>
            <a:fillRect/>
          </a:stretch>
        </p:blipFill>
        <p:spPr>
          <a:xfrm>
            <a:off x="6908559" y="2853543"/>
            <a:ext cx="4224894" cy="3286029"/>
          </a:xfrm>
          <a:prstGeom prst="rect">
            <a:avLst/>
          </a:prstGeom>
        </p:spPr>
      </p:pic>
      <p:pic>
        <p:nvPicPr>
          <p:cNvPr id="7" name="Bilde 6">
            <a:extLst>
              <a:ext uri="{FF2B5EF4-FFF2-40B4-BE49-F238E27FC236}">
                <a16:creationId xmlns:a16="http://schemas.microsoft.com/office/drawing/2014/main" id="{843DE6D2-AB8E-8A29-D687-306EE9C25756}"/>
              </a:ext>
            </a:extLst>
          </p:cNvPr>
          <p:cNvPicPr>
            <a:picLocks noChangeAspect="1"/>
          </p:cNvPicPr>
          <p:nvPr/>
        </p:nvPicPr>
        <p:blipFill>
          <a:blip r:embed="rId4"/>
          <a:stretch>
            <a:fillRect/>
          </a:stretch>
        </p:blipFill>
        <p:spPr>
          <a:xfrm>
            <a:off x="7155825" y="2246281"/>
            <a:ext cx="1875686" cy="1600162"/>
          </a:xfrm>
          <a:prstGeom prst="rect">
            <a:avLst/>
          </a:prstGeom>
        </p:spPr>
      </p:pic>
      <p:pic>
        <p:nvPicPr>
          <p:cNvPr id="8" name="Bilde 7">
            <a:extLst>
              <a:ext uri="{FF2B5EF4-FFF2-40B4-BE49-F238E27FC236}">
                <a16:creationId xmlns:a16="http://schemas.microsoft.com/office/drawing/2014/main" id="{376F101C-2BCF-C306-2461-F8EB9F4A63B9}"/>
              </a:ext>
            </a:extLst>
          </p:cNvPr>
          <p:cNvPicPr>
            <a:picLocks noChangeAspect="1"/>
          </p:cNvPicPr>
          <p:nvPr/>
        </p:nvPicPr>
        <p:blipFill>
          <a:blip r:embed="rId5"/>
          <a:stretch>
            <a:fillRect/>
          </a:stretch>
        </p:blipFill>
        <p:spPr>
          <a:xfrm>
            <a:off x="5997484" y="1747886"/>
            <a:ext cx="1518036" cy="1182727"/>
          </a:xfrm>
          <a:prstGeom prst="rect">
            <a:avLst/>
          </a:prstGeom>
        </p:spPr>
      </p:pic>
    </p:spTree>
    <p:extLst>
      <p:ext uri="{BB962C8B-B14F-4D97-AF65-F5344CB8AC3E}">
        <p14:creationId xmlns:p14="http://schemas.microsoft.com/office/powerpoint/2010/main" val="62658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D0EE3A-7856-8F09-32AD-A1FCBA5A7476}"/>
              </a:ext>
            </a:extLst>
          </p:cNvPr>
          <p:cNvSpPr>
            <a:spLocks noGrp="1"/>
          </p:cNvSpPr>
          <p:nvPr>
            <p:ph type="title"/>
          </p:nvPr>
        </p:nvSpPr>
        <p:spPr/>
        <p:txBody>
          <a:bodyPr/>
          <a:lstStyle/>
          <a:p>
            <a:r>
              <a:rPr lang="nb-NO"/>
              <a:t>Indikasjon 2- Før rene/aseptiske oppgaver</a:t>
            </a:r>
          </a:p>
        </p:txBody>
      </p:sp>
      <p:sp>
        <p:nvSpPr>
          <p:cNvPr id="4" name="Plassholder for tekst 3">
            <a:extLst>
              <a:ext uri="{FF2B5EF4-FFF2-40B4-BE49-F238E27FC236}">
                <a16:creationId xmlns:a16="http://schemas.microsoft.com/office/drawing/2014/main" id="{B5F22E4C-2D55-9714-1F40-DBDBEADC6AE8}"/>
              </a:ext>
            </a:extLst>
          </p:cNvPr>
          <p:cNvSpPr>
            <a:spLocks noGrp="1"/>
          </p:cNvSpPr>
          <p:nvPr>
            <p:ph type="body" sz="quarter" idx="10"/>
          </p:nvPr>
        </p:nvSpPr>
        <p:spPr>
          <a:xfrm>
            <a:off x="6096000" y="2002641"/>
            <a:ext cx="4788933" cy="4033453"/>
          </a:xfrm>
          <a:ln>
            <a:solidFill>
              <a:schemeClr val="tx1"/>
            </a:solidFill>
            <a:prstDash val="dash"/>
          </a:ln>
        </p:spPr>
        <p:txBody>
          <a:bodyPr>
            <a:normAutofit fontScale="62500" lnSpcReduction="20000"/>
          </a:bodyPr>
          <a:lstStyle/>
          <a:p>
            <a:pPr marL="0" indent="0">
              <a:buNone/>
            </a:pPr>
            <a:r>
              <a:rPr lang="nb-NO" b="1"/>
              <a:t>Når? </a:t>
            </a:r>
          </a:p>
          <a:p>
            <a:pPr marL="0" indent="0">
              <a:buNone/>
            </a:pPr>
            <a:r>
              <a:rPr lang="nb-NO"/>
              <a:t>Utfør håndhygiene umiddelbart før en ren/aseptisk oppgave.</a:t>
            </a:r>
          </a:p>
          <a:p>
            <a:pPr marL="0" indent="0">
              <a:buNone/>
            </a:pPr>
            <a:endParaRPr lang="nb-NO"/>
          </a:p>
          <a:p>
            <a:pPr marL="0" indent="0">
              <a:buNone/>
            </a:pPr>
            <a:r>
              <a:rPr lang="nb-NO" b="1"/>
              <a:t>Hvorfor? </a:t>
            </a:r>
          </a:p>
          <a:p>
            <a:pPr marL="0" indent="0">
              <a:buNone/>
            </a:pPr>
            <a:r>
              <a:rPr lang="nb-NO"/>
              <a:t>For å beskytte pasienten mot at skadelige mikroorganismer, inkludert pasientens egne mikroorganismer, trenger inn i hans eller hennes kropp.</a:t>
            </a:r>
          </a:p>
          <a:p>
            <a:pPr marL="0" indent="0">
              <a:buNone/>
            </a:pPr>
            <a:endParaRPr lang="nb-NO"/>
          </a:p>
          <a:p>
            <a:pPr marL="0" indent="0">
              <a:buNone/>
            </a:pPr>
            <a:r>
              <a:rPr lang="nb-NO" b="1"/>
              <a:t>Eksempler:</a:t>
            </a:r>
          </a:p>
          <a:p>
            <a:pPr marL="0" indent="0">
              <a:buNone/>
            </a:pPr>
            <a:r>
              <a:rPr lang="nb-NO"/>
              <a:t>Berøring av slimhinneområder (munn, nese, øyne), sårstell, injeksjoner, innleggelse av urinkateter.</a:t>
            </a:r>
          </a:p>
          <a:p>
            <a:pPr marL="0" indent="0">
              <a:buNone/>
            </a:pPr>
            <a:endParaRPr lang="nb-NO"/>
          </a:p>
        </p:txBody>
      </p:sp>
      <p:pic>
        <p:nvPicPr>
          <p:cNvPr id="5" name="Bilde 4">
            <a:extLst>
              <a:ext uri="{FF2B5EF4-FFF2-40B4-BE49-F238E27FC236}">
                <a16:creationId xmlns:a16="http://schemas.microsoft.com/office/drawing/2014/main" id="{5CC15B0A-AAB9-7055-4C26-FB0B03B75794}"/>
              </a:ext>
            </a:extLst>
          </p:cNvPr>
          <p:cNvPicPr>
            <a:picLocks noChangeAspect="1"/>
          </p:cNvPicPr>
          <p:nvPr/>
        </p:nvPicPr>
        <p:blipFill>
          <a:blip r:embed="rId2"/>
          <a:stretch>
            <a:fillRect/>
          </a:stretch>
        </p:blipFill>
        <p:spPr>
          <a:xfrm>
            <a:off x="299239" y="2171497"/>
            <a:ext cx="5212145" cy="4051966"/>
          </a:xfrm>
          <a:prstGeom prst="rect">
            <a:avLst/>
          </a:prstGeom>
        </p:spPr>
      </p:pic>
      <p:pic>
        <p:nvPicPr>
          <p:cNvPr id="6" name="Bilde 5">
            <a:extLst>
              <a:ext uri="{FF2B5EF4-FFF2-40B4-BE49-F238E27FC236}">
                <a16:creationId xmlns:a16="http://schemas.microsoft.com/office/drawing/2014/main" id="{47BB6CF2-1F05-A876-508B-2E66B9333EFF}"/>
              </a:ext>
            </a:extLst>
          </p:cNvPr>
          <p:cNvPicPr>
            <a:picLocks noChangeAspect="1"/>
          </p:cNvPicPr>
          <p:nvPr/>
        </p:nvPicPr>
        <p:blipFill>
          <a:blip r:embed="rId3"/>
          <a:stretch>
            <a:fillRect/>
          </a:stretch>
        </p:blipFill>
        <p:spPr>
          <a:xfrm>
            <a:off x="394025" y="2753139"/>
            <a:ext cx="5623511" cy="4382911"/>
          </a:xfrm>
          <a:prstGeom prst="rect">
            <a:avLst/>
          </a:prstGeom>
        </p:spPr>
      </p:pic>
      <p:pic>
        <p:nvPicPr>
          <p:cNvPr id="7" name="Bilde 6">
            <a:extLst>
              <a:ext uri="{FF2B5EF4-FFF2-40B4-BE49-F238E27FC236}">
                <a16:creationId xmlns:a16="http://schemas.microsoft.com/office/drawing/2014/main" id="{ED0EEC9E-58BE-866D-EAEA-03A8C7357BF8}"/>
              </a:ext>
            </a:extLst>
          </p:cNvPr>
          <p:cNvPicPr>
            <a:picLocks noChangeAspect="1"/>
          </p:cNvPicPr>
          <p:nvPr/>
        </p:nvPicPr>
        <p:blipFill>
          <a:blip r:embed="rId4"/>
          <a:stretch>
            <a:fillRect/>
          </a:stretch>
        </p:blipFill>
        <p:spPr>
          <a:xfrm>
            <a:off x="1272690" y="2920287"/>
            <a:ext cx="1897891" cy="1597659"/>
          </a:xfrm>
          <a:prstGeom prst="rect">
            <a:avLst/>
          </a:prstGeom>
        </p:spPr>
      </p:pic>
      <p:pic>
        <p:nvPicPr>
          <p:cNvPr id="8" name="Bilde 7">
            <a:extLst>
              <a:ext uri="{FF2B5EF4-FFF2-40B4-BE49-F238E27FC236}">
                <a16:creationId xmlns:a16="http://schemas.microsoft.com/office/drawing/2014/main" id="{0FB9E094-F44E-5F8B-FFB7-CAD69F961144}"/>
              </a:ext>
            </a:extLst>
          </p:cNvPr>
          <p:cNvPicPr>
            <a:picLocks noChangeAspect="1"/>
          </p:cNvPicPr>
          <p:nvPr/>
        </p:nvPicPr>
        <p:blipFill>
          <a:blip r:embed="rId5"/>
          <a:stretch>
            <a:fillRect/>
          </a:stretch>
        </p:blipFill>
        <p:spPr>
          <a:xfrm>
            <a:off x="220775" y="1902742"/>
            <a:ext cx="1518036" cy="1182727"/>
          </a:xfrm>
          <a:prstGeom prst="rect">
            <a:avLst/>
          </a:prstGeom>
        </p:spPr>
      </p:pic>
    </p:spTree>
    <p:extLst>
      <p:ext uri="{BB962C8B-B14F-4D97-AF65-F5344CB8AC3E}">
        <p14:creationId xmlns:p14="http://schemas.microsoft.com/office/powerpoint/2010/main" val="313383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BD0C7-C808-55A0-8706-888ECCD205C7}"/>
              </a:ext>
            </a:extLst>
          </p:cNvPr>
          <p:cNvSpPr>
            <a:spLocks noGrp="1"/>
          </p:cNvSpPr>
          <p:nvPr>
            <p:ph type="title"/>
          </p:nvPr>
        </p:nvSpPr>
        <p:spPr/>
        <p:txBody>
          <a:bodyPr/>
          <a:lstStyle/>
          <a:p>
            <a:r>
              <a:rPr lang="nb-NO" dirty="0"/>
              <a:t>Om bruk av presentasjonen </a:t>
            </a:r>
          </a:p>
        </p:txBody>
      </p:sp>
      <p:sp>
        <p:nvSpPr>
          <p:cNvPr id="3" name="Plassholder for tekst 2">
            <a:extLst>
              <a:ext uri="{FF2B5EF4-FFF2-40B4-BE49-F238E27FC236}">
                <a16:creationId xmlns:a16="http://schemas.microsoft.com/office/drawing/2014/main" id="{EA2DDFA5-882D-DE4C-6C92-CA7CD6680F34}"/>
              </a:ext>
            </a:extLst>
          </p:cNvPr>
          <p:cNvSpPr>
            <a:spLocks noGrp="1"/>
          </p:cNvSpPr>
          <p:nvPr>
            <p:ph type="body" sz="quarter" idx="11"/>
          </p:nvPr>
        </p:nvSpPr>
        <p:spPr>
          <a:xfrm>
            <a:off x="3462190" y="5542421"/>
            <a:ext cx="10858500" cy="423242"/>
          </a:xfrm>
        </p:spPr>
        <p:txBody>
          <a:bodyPr/>
          <a:lstStyle/>
          <a:p>
            <a:r>
              <a:rPr lang="nb-NO" b="1"/>
              <a:t>Denne siden bør fjernes før bruk</a:t>
            </a:r>
          </a:p>
        </p:txBody>
      </p:sp>
      <p:sp>
        <p:nvSpPr>
          <p:cNvPr id="4" name="Plassholder for tekst 3">
            <a:extLst>
              <a:ext uri="{FF2B5EF4-FFF2-40B4-BE49-F238E27FC236}">
                <a16:creationId xmlns:a16="http://schemas.microsoft.com/office/drawing/2014/main" id="{5116EE15-E816-4312-BC24-C6D5C658DA93}"/>
              </a:ext>
            </a:extLst>
          </p:cNvPr>
          <p:cNvSpPr>
            <a:spLocks noGrp="1"/>
          </p:cNvSpPr>
          <p:nvPr>
            <p:ph type="body" sz="quarter" idx="10"/>
          </p:nvPr>
        </p:nvSpPr>
        <p:spPr>
          <a:xfrm>
            <a:off x="661737" y="1664631"/>
            <a:ext cx="10858500" cy="4301032"/>
          </a:xfrm>
        </p:spPr>
        <p:txBody>
          <a:bodyPr/>
          <a:lstStyle/>
          <a:p>
            <a:r>
              <a:rPr lang="nb-NO" dirty="0"/>
              <a:t>Det er ikke anledning til å redigere i denne presentasjonen før fremvisning (med unntak av å slette denne siden). </a:t>
            </a:r>
          </a:p>
          <a:p>
            <a:r>
              <a:rPr lang="nb-NO" dirty="0"/>
              <a:t>Det er imidlertid mulig å ta hele eller deler av innholdet over i andre maler. Illustrasjoner eid av FHI kan flyttes over og benyttes (de kan ikke endres på), men de må da krediteres FHI. Bilder fra for eksempel </a:t>
            </a:r>
            <a:r>
              <a:rPr lang="nb-NO" dirty="0" err="1"/>
              <a:t>Colourbox</a:t>
            </a:r>
            <a:r>
              <a:rPr lang="nb-NO" dirty="0"/>
              <a:t> eller andre bildetjenester kan ikke gjenbrukes i andre presentasjoner/maler. </a:t>
            </a:r>
          </a:p>
          <a:p>
            <a:endParaRPr lang="nb-NO" dirty="0"/>
          </a:p>
          <a:p>
            <a:endParaRPr lang="nb-NO" dirty="0"/>
          </a:p>
        </p:txBody>
      </p:sp>
    </p:spTree>
    <p:extLst>
      <p:ext uri="{BB962C8B-B14F-4D97-AF65-F5344CB8AC3E}">
        <p14:creationId xmlns:p14="http://schemas.microsoft.com/office/powerpoint/2010/main" val="23026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6F1916-4FB5-38AF-3F96-778920A0C689}"/>
              </a:ext>
            </a:extLst>
          </p:cNvPr>
          <p:cNvSpPr>
            <a:spLocks noGrp="1"/>
          </p:cNvSpPr>
          <p:nvPr>
            <p:ph type="title"/>
          </p:nvPr>
        </p:nvSpPr>
        <p:spPr>
          <a:xfrm>
            <a:off x="661737" y="718428"/>
            <a:ext cx="11076376" cy="1288301"/>
          </a:xfrm>
        </p:spPr>
        <p:txBody>
          <a:bodyPr/>
          <a:lstStyle/>
          <a:p>
            <a:r>
              <a:rPr lang="nb-NO"/>
              <a:t>Indikasjon 3 – Etter kontakt med kroppsvæske</a:t>
            </a:r>
          </a:p>
        </p:txBody>
      </p:sp>
      <p:sp>
        <p:nvSpPr>
          <p:cNvPr id="4" name="Plassholder for tekst 3">
            <a:extLst>
              <a:ext uri="{FF2B5EF4-FFF2-40B4-BE49-F238E27FC236}">
                <a16:creationId xmlns:a16="http://schemas.microsoft.com/office/drawing/2014/main" id="{20DE23EB-EFE5-1180-06D3-0DA819DCBABF}"/>
              </a:ext>
            </a:extLst>
          </p:cNvPr>
          <p:cNvSpPr>
            <a:spLocks noGrp="1"/>
          </p:cNvSpPr>
          <p:nvPr>
            <p:ph type="body" sz="quarter" idx="10"/>
          </p:nvPr>
        </p:nvSpPr>
        <p:spPr>
          <a:xfrm>
            <a:off x="666101" y="1987827"/>
            <a:ext cx="4401306" cy="4151745"/>
          </a:xfrm>
          <a:ln>
            <a:solidFill>
              <a:schemeClr val="tx1"/>
            </a:solidFill>
            <a:prstDash val="dash"/>
          </a:ln>
        </p:spPr>
        <p:txBody>
          <a:bodyPr vert="horz" lIns="0" tIns="0" rIns="0" bIns="0" rtlCol="0" anchor="t">
            <a:normAutofit fontScale="47500" lnSpcReduction="20000"/>
          </a:bodyPr>
          <a:lstStyle/>
          <a:p>
            <a:pPr marL="0" indent="0">
              <a:buNone/>
            </a:pPr>
            <a:r>
              <a:rPr lang="nb-NO" sz="3400" b="1" dirty="0"/>
              <a:t>Når? </a:t>
            </a:r>
          </a:p>
          <a:p>
            <a:pPr marL="0" indent="0">
              <a:buNone/>
            </a:pPr>
            <a:r>
              <a:rPr lang="nb-NO" sz="3400" dirty="0"/>
              <a:t>Rengjør hendene umiddelbart dersom du har vært i kontakt med kroppsvæske (også ved bruk av hansker).</a:t>
            </a:r>
            <a:endParaRPr lang="nb-NO" sz="3400" dirty="0">
              <a:ea typeface="Calibri"/>
              <a:cs typeface="Calibri"/>
            </a:endParaRPr>
          </a:p>
          <a:p>
            <a:pPr marL="0" indent="0">
              <a:buNone/>
            </a:pPr>
            <a:endParaRPr lang="nb-NO" sz="3300" dirty="0"/>
          </a:p>
          <a:p>
            <a:pPr marL="0" indent="0">
              <a:buNone/>
            </a:pPr>
            <a:r>
              <a:rPr lang="nb-NO" sz="3300" b="1" dirty="0"/>
              <a:t>Hvorfor? </a:t>
            </a:r>
            <a:endParaRPr lang="nb-NO" sz="3300" b="1" dirty="0">
              <a:ea typeface="Calibri"/>
              <a:cs typeface="Calibri"/>
            </a:endParaRPr>
          </a:p>
          <a:p>
            <a:pPr marL="0" indent="0">
              <a:buNone/>
            </a:pPr>
            <a:r>
              <a:rPr lang="nb-NO" sz="3300" dirty="0"/>
              <a:t>For å beskytte deg selv og omgivelsene mot skadelige mikroorganismer fra pasienten.</a:t>
            </a:r>
            <a:endParaRPr lang="nb-NO" sz="3300" dirty="0">
              <a:ea typeface="Calibri"/>
              <a:cs typeface="Calibri"/>
            </a:endParaRPr>
          </a:p>
          <a:p>
            <a:pPr marL="0" indent="0">
              <a:buNone/>
            </a:pPr>
            <a:endParaRPr lang="nb-NO" sz="3300" dirty="0"/>
          </a:p>
          <a:p>
            <a:pPr marL="0" indent="0">
              <a:buNone/>
            </a:pPr>
            <a:r>
              <a:rPr lang="nb-NO" sz="3300" b="1" dirty="0"/>
              <a:t>Eksempler:</a:t>
            </a:r>
            <a:endParaRPr lang="nb-NO" sz="3300" b="1" dirty="0">
              <a:ea typeface="Calibri"/>
              <a:cs typeface="Calibri"/>
            </a:endParaRPr>
          </a:p>
          <a:p>
            <a:pPr marL="0" indent="0">
              <a:buNone/>
            </a:pPr>
            <a:r>
              <a:rPr lang="nb-NO" sz="3300" dirty="0"/>
              <a:t>Slim i munn/luftveiene, sårvæske, sekresjon i drenasjesystem, kontakt med urin, avføring, oppkast, håndtering av mikrobiologisk prøvemateriale eller urent utstyr .</a:t>
            </a:r>
            <a:endParaRPr lang="nb-NO" dirty="0"/>
          </a:p>
        </p:txBody>
      </p:sp>
      <p:pic>
        <p:nvPicPr>
          <p:cNvPr id="5" name="Bilde 4">
            <a:extLst>
              <a:ext uri="{FF2B5EF4-FFF2-40B4-BE49-F238E27FC236}">
                <a16:creationId xmlns:a16="http://schemas.microsoft.com/office/drawing/2014/main" id="{E80C7BBD-E1B1-679B-E5A6-43E968C85B70}"/>
              </a:ext>
            </a:extLst>
          </p:cNvPr>
          <p:cNvPicPr>
            <a:picLocks noChangeAspect="1"/>
          </p:cNvPicPr>
          <p:nvPr/>
        </p:nvPicPr>
        <p:blipFill>
          <a:blip r:embed="rId2"/>
          <a:stretch>
            <a:fillRect/>
          </a:stretch>
        </p:blipFill>
        <p:spPr>
          <a:xfrm>
            <a:off x="6561056" y="2415209"/>
            <a:ext cx="4673380" cy="3631764"/>
          </a:xfrm>
          <a:prstGeom prst="rect">
            <a:avLst/>
          </a:prstGeom>
        </p:spPr>
      </p:pic>
      <p:pic>
        <p:nvPicPr>
          <p:cNvPr id="6" name="Bilde 5">
            <a:extLst>
              <a:ext uri="{FF2B5EF4-FFF2-40B4-BE49-F238E27FC236}">
                <a16:creationId xmlns:a16="http://schemas.microsoft.com/office/drawing/2014/main" id="{B4193421-AD5E-D592-8035-31D9AC0C36B8}"/>
              </a:ext>
            </a:extLst>
          </p:cNvPr>
          <p:cNvPicPr>
            <a:picLocks noChangeAspect="1"/>
          </p:cNvPicPr>
          <p:nvPr/>
        </p:nvPicPr>
        <p:blipFill>
          <a:blip r:embed="rId3"/>
          <a:stretch>
            <a:fillRect/>
          </a:stretch>
        </p:blipFill>
        <p:spPr>
          <a:xfrm>
            <a:off x="7404097" y="2931647"/>
            <a:ext cx="1493649" cy="1268078"/>
          </a:xfrm>
          <a:prstGeom prst="rect">
            <a:avLst/>
          </a:prstGeom>
        </p:spPr>
      </p:pic>
      <p:pic>
        <p:nvPicPr>
          <p:cNvPr id="7" name="Bilde 6">
            <a:extLst>
              <a:ext uri="{FF2B5EF4-FFF2-40B4-BE49-F238E27FC236}">
                <a16:creationId xmlns:a16="http://schemas.microsoft.com/office/drawing/2014/main" id="{5FC1A56E-D9DA-7442-682D-06EF966BD721}"/>
              </a:ext>
            </a:extLst>
          </p:cNvPr>
          <p:cNvPicPr>
            <a:picLocks noChangeAspect="1"/>
          </p:cNvPicPr>
          <p:nvPr/>
        </p:nvPicPr>
        <p:blipFill>
          <a:blip r:embed="rId4"/>
          <a:stretch>
            <a:fillRect/>
          </a:stretch>
        </p:blipFill>
        <p:spPr>
          <a:xfrm>
            <a:off x="7470926" y="3240158"/>
            <a:ext cx="3613690" cy="2806816"/>
          </a:xfrm>
          <a:prstGeom prst="rect">
            <a:avLst/>
          </a:prstGeom>
        </p:spPr>
      </p:pic>
      <p:pic>
        <p:nvPicPr>
          <p:cNvPr id="8" name="Bilde 7">
            <a:extLst>
              <a:ext uri="{FF2B5EF4-FFF2-40B4-BE49-F238E27FC236}">
                <a16:creationId xmlns:a16="http://schemas.microsoft.com/office/drawing/2014/main" id="{7F1BCF22-3FAC-6B89-DDCB-9CF0E1095311}"/>
              </a:ext>
            </a:extLst>
          </p:cNvPr>
          <p:cNvPicPr>
            <a:picLocks noChangeAspect="1"/>
          </p:cNvPicPr>
          <p:nvPr/>
        </p:nvPicPr>
        <p:blipFill>
          <a:blip r:embed="rId5"/>
          <a:stretch>
            <a:fillRect/>
          </a:stretch>
        </p:blipFill>
        <p:spPr>
          <a:xfrm>
            <a:off x="5763741" y="2045088"/>
            <a:ext cx="1780186" cy="1383912"/>
          </a:xfrm>
          <a:prstGeom prst="rect">
            <a:avLst/>
          </a:prstGeom>
        </p:spPr>
      </p:pic>
    </p:spTree>
    <p:extLst>
      <p:ext uri="{BB962C8B-B14F-4D97-AF65-F5344CB8AC3E}">
        <p14:creationId xmlns:p14="http://schemas.microsoft.com/office/powerpoint/2010/main" val="62309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BFD5CF-0FA3-F9D4-FBEA-12D81DDFF6FB}"/>
              </a:ext>
            </a:extLst>
          </p:cNvPr>
          <p:cNvSpPr>
            <a:spLocks noGrp="1"/>
          </p:cNvSpPr>
          <p:nvPr>
            <p:ph type="title"/>
          </p:nvPr>
        </p:nvSpPr>
        <p:spPr>
          <a:xfrm>
            <a:off x="661737" y="718428"/>
            <a:ext cx="10858500" cy="1288301"/>
          </a:xfrm>
        </p:spPr>
        <p:txBody>
          <a:bodyPr/>
          <a:lstStyle/>
          <a:p>
            <a:r>
              <a:rPr lang="nb-NO"/>
              <a:t>Indikasjon 4 – Etter kontakt med pasienten eller gjenstander i pasientsonen</a:t>
            </a:r>
          </a:p>
        </p:txBody>
      </p:sp>
      <p:sp>
        <p:nvSpPr>
          <p:cNvPr id="4" name="Plassholder for tekst 3">
            <a:extLst>
              <a:ext uri="{FF2B5EF4-FFF2-40B4-BE49-F238E27FC236}">
                <a16:creationId xmlns:a16="http://schemas.microsoft.com/office/drawing/2014/main" id="{7EAA3B2F-0B35-AB78-8F6C-2B81C8EB6FAC}"/>
              </a:ext>
            </a:extLst>
          </p:cNvPr>
          <p:cNvSpPr>
            <a:spLocks noGrp="1"/>
          </p:cNvSpPr>
          <p:nvPr>
            <p:ph type="body" sz="quarter" idx="10"/>
          </p:nvPr>
        </p:nvSpPr>
        <p:spPr>
          <a:xfrm>
            <a:off x="6867938" y="2135935"/>
            <a:ext cx="4820479" cy="3926934"/>
          </a:xfrm>
          <a:ln>
            <a:solidFill>
              <a:schemeClr val="tx1"/>
            </a:solidFill>
            <a:prstDash val="dash"/>
          </a:ln>
        </p:spPr>
        <p:txBody>
          <a:bodyPr vert="horz" lIns="0" tIns="0" rIns="0" bIns="0" rtlCol="0" anchor="t">
            <a:normAutofit fontScale="55000" lnSpcReduction="20000"/>
          </a:bodyPr>
          <a:lstStyle/>
          <a:p>
            <a:pPr marL="0" indent="0">
              <a:buNone/>
            </a:pPr>
            <a:r>
              <a:rPr lang="nb-NO" b="1"/>
              <a:t>Når?</a:t>
            </a:r>
          </a:p>
          <a:p>
            <a:pPr marL="0" indent="0">
              <a:buNone/>
            </a:pPr>
            <a:r>
              <a:rPr lang="nb-NO"/>
              <a:t>Utfør håndhygiene når du forlater en pasient etter å ha berørt ham eller henne eller gjenstander i pasientens nærmeste omgivelser (pasientsonen).</a:t>
            </a:r>
            <a:endParaRPr lang="nb-NO">
              <a:ea typeface="Calibri"/>
              <a:cs typeface="Calibri"/>
            </a:endParaRPr>
          </a:p>
          <a:p>
            <a:pPr marL="0" indent="0">
              <a:buNone/>
            </a:pPr>
            <a:endParaRPr lang="nb-NO"/>
          </a:p>
          <a:p>
            <a:pPr marL="0" indent="0">
              <a:buNone/>
            </a:pPr>
            <a:r>
              <a:rPr lang="nb-NO" b="1"/>
              <a:t>Hvorfor? </a:t>
            </a:r>
            <a:endParaRPr lang="nb-NO" b="1">
              <a:ea typeface="Calibri"/>
              <a:cs typeface="Calibri"/>
            </a:endParaRPr>
          </a:p>
          <a:p>
            <a:pPr marL="0" indent="0">
              <a:buNone/>
            </a:pPr>
            <a:r>
              <a:rPr lang="nb-NO"/>
              <a:t>For å beskytte deg selv og omgivelsene (helsetjenesteområdet) mot skadelige mikroorganismer fra pasienten.</a:t>
            </a:r>
            <a:endParaRPr lang="nb-NO">
              <a:ea typeface="Calibri"/>
              <a:cs typeface="Calibri"/>
            </a:endParaRPr>
          </a:p>
          <a:p>
            <a:pPr marL="0" indent="0">
              <a:buNone/>
            </a:pPr>
            <a:endParaRPr lang="nb-NO"/>
          </a:p>
          <a:p>
            <a:pPr marL="0" indent="0">
              <a:buNone/>
            </a:pPr>
            <a:r>
              <a:rPr lang="nb-NO" b="1"/>
              <a:t>Eksempler:</a:t>
            </a:r>
            <a:endParaRPr lang="nb-NO" b="1">
              <a:ea typeface="Calibri"/>
              <a:cs typeface="Calibri"/>
            </a:endParaRPr>
          </a:p>
          <a:p>
            <a:pPr marL="0" indent="0">
              <a:buNone/>
            </a:pPr>
            <a:r>
              <a:rPr lang="nb-NO"/>
              <a:t>Håndhilsning, personlig pleie, gå-trening, massasje, måle puls, blodtrykk, EKG, rydde nattbord med mere.</a:t>
            </a:r>
            <a:endParaRPr lang="nb-NO">
              <a:ea typeface="Calibri"/>
              <a:cs typeface="Calibri"/>
            </a:endParaRPr>
          </a:p>
        </p:txBody>
      </p:sp>
      <p:pic>
        <p:nvPicPr>
          <p:cNvPr id="5" name="Bilde 4">
            <a:extLst>
              <a:ext uri="{FF2B5EF4-FFF2-40B4-BE49-F238E27FC236}">
                <a16:creationId xmlns:a16="http://schemas.microsoft.com/office/drawing/2014/main" id="{1EA24176-2DEC-C75A-BADA-6B3B5AC7B30A}"/>
              </a:ext>
            </a:extLst>
          </p:cNvPr>
          <p:cNvPicPr>
            <a:picLocks noChangeAspect="1"/>
          </p:cNvPicPr>
          <p:nvPr/>
        </p:nvPicPr>
        <p:blipFill>
          <a:blip r:embed="rId2"/>
          <a:stretch>
            <a:fillRect/>
          </a:stretch>
        </p:blipFill>
        <p:spPr>
          <a:xfrm>
            <a:off x="271598" y="2926702"/>
            <a:ext cx="4133446" cy="3212870"/>
          </a:xfrm>
          <a:prstGeom prst="rect">
            <a:avLst/>
          </a:prstGeom>
        </p:spPr>
      </p:pic>
      <p:pic>
        <p:nvPicPr>
          <p:cNvPr id="6" name="Bilde 5">
            <a:extLst>
              <a:ext uri="{FF2B5EF4-FFF2-40B4-BE49-F238E27FC236}">
                <a16:creationId xmlns:a16="http://schemas.microsoft.com/office/drawing/2014/main" id="{141351B3-2A96-6FFE-99FF-F207BFCDCBDB}"/>
              </a:ext>
            </a:extLst>
          </p:cNvPr>
          <p:cNvPicPr>
            <a:picLocks noChangeAspect="1"/>
          </p:cNvPicPr>
          <p:nvPr/>
        </p:nvPicPr>
        <p:blipFill>
          <a:blip r:embed="rId3"/>
          <a:stretch>
            <a:fillRect/>
          </a:stretch>
        </p:blipFill>
        <p:spPr>
          <a:xfrm>
            <a:off x="503583" y="2682840"/>
            <a:ext cx="4444369" cy="3456732"/>
          </a:xfrm>
          <a:prstGeom prst="rect">
            <a:avLst/>
          </a:prstGeom>
        </p:spPr>
      </p:pic>
      <p:pic>
        <p:nvPicPr>
          <p:cNvPr id="7" name="Bilde 6">
            <a:extLst>
              <a:ext uri="{FF2B5EF4-FFF2-40B4-BE49-F238E27FC236}">
                <a16:creationId xmlns:a16="http://schemas.microsoft.com/office/drawing/2014/main" id="{3A870529-18E8-A353-4414-F13B388D05D5}"/>
              </a:ext>
            </a:extLst>
          </p:cNvPr>
          <p:cNvPicPr>
            <a:picLocks noChangeAspect="1"/>
          </p:cNvPicPr>
          <p:nvPr/>
        </p:nvPicPr>
        <p:blipFill>
          <a:blip r:embed="rId4"/>
          <a:stretch>
            <a:fillRect/>
          </a:stretch>
        </p:blipFill>
        <p:spPr>
          <a:xfrm>
            <a:off x="3326275" y="4935845"/>
            <a:ext cx="1621677" cy="1359526"/>
          </a:xfrm>
          <a:prstGeom prst="rect">
            <a:avLst/>
          </a:prstGeom>
        </p:spPr>
      </p:pic>
      <p:pic>
        <p:nvPicPr>
          <p:cNvPr id="8" name="Bilde 7">
            <a:extLst>
              <a:ext uri="{FF2B5EF4-FFF2-40B4-BE49-F238E27FC236}">
                <a16:creationId xmlns:a16="http://schemas.microsoft.com/office/drawing/2014/main" id="{B2075FFA-EEEE-2B5B-4884-FF185A583E64}"/>
              </a:ext>
            </a:extLst>
          </p:cNvPr>
          <p:cNvPicPr>
            <a:picLocks noChangeAspect="1"/>
          </p:cNvPicPr>
          <p:nvPr/>
        </p:nvPicPr>
        <p:blipFill>
          <a:blip r:embed="rId5"/>
          <a:stretch>
            <a:fillRect/>
          </a:stretch>
        </p:blipFill>
        <p:spPr>
          <a:xfrm>
            <a:off x="3049116" y="3551933"/>
            <a:ext cx="1780186" cy="1383912"/>
          </a:xfrm>
          <a:prstGeom prst="rect">
            <a:avLst/>
          </a:prstGeom>
        </p:spPr>
      </p:pic>
    </p:spTree>
    <p:extLst>
      <p:ext uri="{BB962C8B-B14F-4D97-AF65-F5344CB8AC3E}">
        <p14:creationId xmlns:p14="http://schemas.microsoft.com/office/powerpoint/2010/main" val="28681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16509-0A42-B2A6-5BDE-6FE06AE9668C}"/>
              </a:ext>
            </a:extLst>
          </p:cNvPr>
          <p:cNvSpPr>
            <a:spLocks noGrp="1"/>
          </p:cNvSpPr>
          <p:nvPr>
            <p:ph type="title"/>
          </p:nvPr>
        </p:nvSpPr>
        <p:spPr/>
        <p:txBody>
          <a:bodyPr/>
          <a:lstStyle/>
          <a:p>
            <a:r>
              <a:rPr lang="nb-NO"/>
              <a:t>Det er i tillegg viktig å utføre håndhygiene:</a:t>
            </a:r>
          </a:p>
        </p:txBody>
      </p:sp>
      <p:sp>
        <p:nvSpPr>
          <p:cNvPr id="4" name="Plassholder for tekst 3">
            <a:extLst>
              <a:ext uri="{FF2B5EF4-FFF2-40B4-BE49-F238E27FC236}">
                <a16:creationId xmlns:a16="http://schemas.microsoft.com/office/drawing/2014/main" id="{5442C163-EF24-EB29-CEC4-5C5597E09577}"/>
              </a:ext>
            </a:extLst>
          </p:cNvPr>
          <p:cNvSpPr>
            <a:spLocks noGrp="1"/>
          </p:cNvSpPr>
          <p:nvPr>
            <p:ph type="body" sz="quarter" idx="10"/>
          </p:nvPr>
        </p:nvSpPr>
        <p:spPr/>
        <p:txBody>
          <a:bodyPr>
            <a:normAutofit/>
          </a:bodyPr>
          <a:lstStyle/>
          <a:p>
            <a:r>
              <a:rPr lang="nb-NO" dirty="0"/>
              <a:t>Etter opphold på desinfeksjonsrom eller håndtering av avfall eller urent utstyr.</a:t>
            </a:r>
          </a:p>
          <a:p>
            <a:r>
              <a:rPr lang="nb-NO" dirty="0"/>
              <a:t>Etter toalettbesøk.</a:t>
            </a:r>
          </a:p>
          <a:p>
            <a:r>
              <a:rPr lang="nb-NO" dirty="0"/>
              <a:t>Etter å ha hostet eller nyst i hendene, eller pusset nesen. </a:t>
            </a:r>
          </a:p>
          <a:p>
            <a:r>
              <a:rPr lang="nb-NO" dirty="0"/>
              <a:t>Før man går inn på rene områder som kjøkken, rene lager, medisinrom. </a:t>
            </a:r>
          </a:p>
          <a:p>
            <a:r>
              <a:rPr lang="nb-NO" dirty="0"/>
              <a:t>Før man skal tilberede eller spise mat. </a:t>
            </a:r>
          </a:p>
          <a:p>
            <a:r>
              <a:rPr lang="nb-NO" dirty="0"/>
              <a:t>Før man går inn eller ut av en avdeling. </a:t>
            </a:r>
          </a:p>
          <a:p>
            <a:endParaRPr lang="nb-NO" dirty="0"/>
          </a:p>
        </p:txBody>
      </p:sp>
    </p:spTree>
    <p:extLst>
      <p:ext uri="{BB962C8B-B14F-4D97-AF65-F5344CB8AC3E}">
        <p14:creationId xmlns:p14="http://schemas.microsoft.com/office/powerpoint/2010/main" val="144792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1F461F-1146-4103-183E-99D639F706E7}"/>
              </a:ext>
            </a:extLst>
          </p:cNvPr>
          <p:cNvSpPr>
            <a:spLocks noGrp="1"/>
          </p:cNvSpPr>
          <p:nvPr>
            <p:ph type="title"/>
          </p:nvPr>
        </p:nvSpPr>
        <p:spPr/>
        <p:txBody>
          <a:bodyPr/>
          <a:lstStyle/>
          <a:p>
            <a:r>
              <a:rPr lang="nb-NO"/>
              <a:t>Modellens egnethet for langtidsinstitusjoner</a:t>
            </a:r>
          </a:p>
        </p:txBody>
      </p:sp>
      <p:sp>
        <p:nvSpPr>
          <p:cNvPr id="4" name="Plassholder for tekst 3">
            <a:extLst>
              <a:ext uri="{FF2B5EF4-FFF2-40B4-BE49-F238E27FC236}">
                <a16:creationId xmlns:a16="http://schemas.microsoft.com/office/drawing/2014/main" id="{197FB0FF-FC5F-4E73-8C8A-2B0854C5435C}"/>
              </a:ext>
            </a:extLst>
          </p:cNvPr>
          <p:cNvSpPr>
            <a:spLocks noGrp="1"/>
          </p:cNvSpPr>
          <p:nvPr>
            <p:ph type="body" sz="quarter" idx="10"/>
          </p:nvPr>
        </p:nvSpPr>
        <p:spPr/>
        <p:txBody>
          <a:bodyPr vert="horz" lIns="0" tIns="0" rIns="0" bIns="0" rtlCol="0" anchor="t">
            <a:normAutofit fontScale="70000" lnSpcReduction="20000"/>
          </a:bodyPr>
          <a:lstStyle/>
          <a:p>
            <a:pPr marL="0" indent="0">
              <a:buNone/>
            </a:pPr>
            <a:r>
              <a:rPr lang="nb-NO"/>
              <a:t>Modellen er utarbeidet for sykehus. Den er imidlertid, med noen justeringer, også godt egnet for bruk i kommunale langtidsinstitusjoner.</a:t>
            </a:r>
          </a:p>
          <a:p>
            <a:pPr marL="360045" indent="-360045"/>
            <a:endParaRPr lang="nb-NO">
              <a:ea typeface="Calibri" panose="020F0502020204030204"/>
              <a:cs typeface="Calibri" panose="020F0502020204030204"/>
            </a:endParaRPr>
          </a:p>
          <a:p>
            <a:pPr marL="360045" indent="-360045"/>
            <a:r>
              <a:rPr lang="nb-NO"/>
              <a:t>Ved stell og pleie av beboeren inne på rommet vil kravene til håndhygiene være som beskrevet i modellen Håndhygiene til rett tid («4 indikasjoner for håndhygiene»). </a:t>
            </a:r>
          </a:p>
          <a:p>
            <a:pPr marL="360045" indent="-360045"/>
            <a:endParaRPr lang="nb-NO">
              <a:ea typeface="Calibri" panose="020F0502020204030204"/>
              <a:cs typeface="Calibri" panose="020F0502020204030204"/>
            </a:endParaRPr>
          </a:p>
          <a:p>
            <a:r>
              <a:rPr lang="nb-NO"/>
              <a:t>I andre tilfeller, eksempelvis ved enheter hvor beboerne tilbringer mye tid i fellesarealer, kan det være vanskelig og lite naturlig å utføre håndhygiene før og etter enhver fysisk kontakt (som klapp på skulder, hjelp til å sitte bedre i stol eller lign.). </a:t>
            </a:r>
            <a:endParaRPr lang="nb-NO">
              <a:ea typeface="Calibri"/>
              <a:cs typeface="Calibri"/>
            </a:endParaRPr>
          </a:p>
          <a:p>
            <a:pPr marL="360045" indent="-360045"/>
            <a:endParaRPr lang="nb-NO">
              <a:ea typeface="Calibri"/>
              <a:cs typeface="Calibri"/>
            </a:endParaRPr>
          </a:p>
          <a:p>
            <a:pPr marL="360045" indent="-360045"/>
            <a:r>
              <a:rPr lang="nb-NO"/>
              <a:t>I disse situasjonene kan man skille mellom normal, sosial omgang, og mer pleierelaterte oppgaver med større fare for overføring av sykdomsfremkallende mikroorganismer. </a:t>
            </a:r>
            <a:endParaRPr lang="nb-NO">
              <a:ea typeface="Calibri"/>
              <a:cs typeface="Calibri"/>
            </a:endParaRPr>
          </a:p>
          <a:p>
            <a:pPr marL="360045" indent="-360045"/>
            <a:endParaRPr lang="nb-NO">
              <a:ea typeface="Calibri"/>
              <a:cs typeface="Calibri"/>
            </a:endParaRPr>
          </a:p>
        </p:txBody>
      </p:sp>
    </p:spTree>
    <p:extLst>
      <p:ext uri="{BB962C8B-B14F-4D97-AF65-F5344CB8AC3E}">
        <p14:creationId xmlns:p14="http://schemas.microsoft.com/office/powerpoint/2010/main" val="92786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Det skal være lett å gjøre rett!</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p:txBody>
          <a:bodyPr/>
          <a:lstStyle/>
          <a:p>
            <a:r>
              <a:rPr lang="nb-NO"/>
              <a:t>4. Håndhygienefasiliteter</a:t>
            </a:r>
          </a:p>
        </p:txBody>
      </p:sp>
      <p:sp>
        <p:nvSpPr>
          <p:cNvPr id="4" name="Plassholder for innhold 3">
            <a:extLst>
              <a:ext uri="{FF2B5EF4-FFF2-40B4-BE49-F238E27FC236}">
                <a16:creationId xmlns:a16="http://schemas.microsoft.com/office/drawing/2014/main" id="{416FE6B5-7303-B10A-ABA6-60FC6BF5DC97}"/>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20392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etch, tegning, tekst, illustrasjon&#10;&#10;Automatisk generert beskrivelse">
            <a:extLst>
              <a:ext uri="{FF2B5EF4-FFF2-40B4-BE49-F238E27FC236}">
                <a16:creationId xmlns:a16="http://schemas.microsoft.com/office/drawing/2014/main" id="{86AF20F7-A2E5-2874-E0C3-72CADBA19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029" y="4888029"/>
            <a:ext cx="1969971" cy="1969971"/>
          </a:xfrm>
          <a:prstGeom prst="rect">
            <a:avLst/>
          </a:prstGeom>
        </p:spPr>
      </p:pic>
      <p:sp>
        <p:nvSpPr>
          <p:cNvPr id="2" name="Tittel 1">
            <a:extLst>
              <a:ext uri="{FF2B5EF4-FFF2-40B4-BE49-F238E27FC236}">
                <a16:creationId xmlns:a16="http://schemas.microsoft.com/office/drawing/2014/main" id="{07767EAD-C3C0-45C6-9CEE-229243C3F1C3}"/>
              </a:ext>
            </a:extLst>
          </p:cNvPr>
          <p:cNvSpPr>
            <a:spLocks noGrp="1"/>
          </p:cNvSpPr>
          <p:nvPr>
            <p:ph type="title"/>
          </p:nvPr>
        </p:nvSpPr>
        <p:spPr/>
        <p:txBody>
          <a:bodyPr/>
          <a:lstStyle/>
          <a:p>
            <a:r>
              <a:rPr lang="nb-NO"/>
              <a:t>Håndhygienefasiliteter </a:t>
            </a:r>
          </a:p>
        </p:txBody>
      </p:sp>
      <p:sp>
        <p:nvSpPr>
          <p:cNvPr id="4" name="Plassholder for tekst 3">
            <a:extLst>
              <a:ext uri="{FF2B5EF4-FFF2-40B4-BE49-F238E27FC236}">
                <a16:creationId xmlns:a16="http://schemas.microsoft.com/office/drawing/2014/main" id="{E65BAAB6-08A1-7BF1-9D43-F502F6864AE4}"/>
              </a:ext>
            </a:extLst>
          </p:cNvPr>
          <p:cNvSpPr>
            <a:spLocks noGrp="1"/>
          </p:cNvSpPr>
          <p:nvPr>
            <p:ph type="body" sz="quarter" idx="10"/>
          </p:nvPr>
        </p:nvSpPr>
        <p:spPr>
          <a:xfrm>
            <a:off x="656711" y="1786944"/>
            <a:ext cx="10858500" cy="4710109"/>
          </a:xfrm>
        </p:spPr>
        <p:txBody>
          <a:bodyPr vert="horz" lIns="0" tIns="0" rIns="0" bIns="0" rtlCol="0" anchor="t">
            <a:normAutofit fontScale="77500" lnSpcReduction="20000"/>
          </a:bodyPr>
          <a:lstStyle/>
          <a:p>
            <a:pPr marL="360045" indent="-360045"/>
            <a:r>
              <a:rPr lang="nb-NO" dirty="0"/>
              <a:t>Tilgjengelighet av håndhygienefasiliteter er avgjørende for god etterlevelse av håndhygieniske retningslinjer. Hånddesinfeksjon må være tilgjengelig der pleie, undersøkelse og behandling skjer – ”at </a:t>
            </a:r>
            <a:r>
              <a:rPr lang="nb-NO" dirty="0" err="1"/>
              <a:t>the</a:t>
            </a:r>
            <a:r>
              <a:rPr lang="nb-NO" dirty="0"/>
              <a:t> </a:t>
            </a:r>
            <a:r>
              <a:rPr lang="nb-NO" dirty="0" err="1"/>
              <a:t>point</a:t>
            </a:r>
            <a:r>
              <a:rPr lang="nb-NO" dirty="0"/>
              <a:t> </a:t>
            </a:r>
            <a:r>
              <a:rPr lang="nb-NO" dirty="0" err="1"/>
              <a:t>of</a:t>
            </a:r>
            <a:r>
              <a:rPr lang="nb-NO" dirty="0"/>
              <a:t> </a:t>
            </a:r>
            <a:r>
              <a:rPr lang="nb-NO" dirty="0" err="1"/>
              <a:t>care</a:t>
            </a:r>
            <a:r>
              <a:rPr lang="nb-NO" dirty="0"/>
              <a:t>”.</a:t>
            </a:r>
            <a:br>
              <a:rPr lang="nb-NO" dirty="0"/>
            </a:br>
            <a:endParaRPr lang="nb-NO" dirty="0">
              <a:ea typeface="Calibri" panose="020F0502020204030204"/>
              <a:cs typeface="Calibri" panose="020F0502020204030204"/>
            </a:endParaRPr>
          </a:p>
          <a:p>
            <a:pPr marL="360045" indent="-360045"/>
            <a:r>
              <a:rPr lang="nb-NO" dirty="0"/>
              <a:t>Får å få en ideell plassering av hånddesinfeksjon i det enkelte rom bør det, i lys av modellen for håndhygiene, gjøres en analyse av arbeidsflyten i rommet. Les mer i </a:t>
            </a:r>
            <a:r>
              <a:rPr lang="nb-NO" dirty="0">
                <a:hlinkClick r:id="rId3"/>
              </a:rPr>
              <a:t>håndhygieneveilederen</a:t>
            </a:r>
            <a:r>
              <a:rPr lang="nb-NO" dirty="0"/>
              <a:t>.</a:t>
            </a:r>
          </a:p>
          <a:p>
            <a:pPr marL="360045" indent="-360045"/>
            <a:endParaRPr lang="nb-NO" dirty="0"/>
          </a:p>
          <a:p>
            <a:pPr marL="360045" indent="-360045"/>
            <a:r>
              <a:rPr lang="nb-NO" dirty="0"/>
              <a:t>Alkoholholdig hånddesinfeksjon kan ved inntak føre til skader, og sikkerheten ved bruk og plassering må spesielt vurderes i områder hvor barn, psykisk syke, mentalt reduserte eller andre grupper med økt risiko for utilsiktet inntak ferdes.</a:t>
            </a:r>
          </a:p>
          <a:p>
            <a:pPr marL="0" indent="0">
              <a:buNone/>
            </a:pPr>
            <a:br>
              <a:rPr lang="nb-NO" dirty="0"/>
            </a:br>
            <a:endParaRPr lang="nb-NO" dirty="0">
              <a:ea typeface="Calibri"/>
              <a:cs typeface="Calibri"/>
            </a:endParaRPr>
          </a:p>
          <a:p>
            <a:pPr marL="360045" indent="-360045"/>
            <a:endParaRPr lang="nb-NO" dirty="0">
              <a:ea typeface="Calibri"/>
              <a:cs typeface="Calibri"/>
            </a:endParaRPr>
          </a:p>
        </p:txBody>
      </p:sp>
    </p:spTree>
    <p:extLst>
      <p:ext uri="{BB962C8B-B14F-4D97-AF65-F5344CB8AC3E}">
        <p14:creationId xmlns:p14="http://schemas.microsoft.com/office/powerpoint/2010/main" val="136319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EA5475-D12A-6114-26A2-537099F12502}"/>
              </a:ext>
            </a:extLst>
          </p:cNvPr>
          <p:cNvSpPr>
            <a:spLocks noGrp="1"/>
          </p:cNvSpPr>
          <p:nvPr>
            <p:ph type="title"/>
          </p:nvPr>
        </p:nvSpPr>
        <p:spPr>
          <a:xfrm>
            <a:off x="661737" y="718428"/>
            <a:ext cx="10858500" cy="1288301"/>
          </a:xfrm>
        </p:spPr>
        <p:txBody>
          <a:bodyPr/>
          <a:lstStyle/>
          <a:p>
            <a:r>
              <a:rPr lang="nb-NO"/>
              <a:t>Anbefalinger for plassering av hånddesinfeksjonsdispensere</a:t>
            </a:r>
          </a:p>
        </p:txBody>
      </p:sp>
      <p:sp>
        <p:nvSpPr>
          <p:cNvPr id="4" name="Plassholder for tekst 3">
            <a:extLst>
              <a:ext uri="{FF2B5EF4-FFF2-40B4-BE49-F238E27FC236}">
                <a16:creationId xmlns:a16="http://schemas.microsoft.com/office/drawing/2014/main" id="{9A1C47A2-A1CE-E40C-32FC-136D6DCB4A6D}"/>
              </a:ext>
            </a:extLst>
          </p:cNvPr>
          <p:cNvSpPr>
            <a:spLocks noGrp="1"/>
          </p:cNvSpPr>
          <p:nvPr>
            <p:ph type="body" sz="quarter" idx="10"/>
          </p:nvPr>
        </p:nvSpPr>
        <p:spPr>
          <a:xfrm>
            <a:off x="659224" y="2294961"/>
            <a:ext cx="7013785" cy="3844611"/>
          </a:xfrm>
        </p:spPr>
        <p:txBody>
          <a:bodyPr>
            <a:normAutofit fontScale="70000" lnSpcReduction="20000"/>
          </a:bodyPr>
          <a:lstStyle/>
          <a:p>
            <a:pPr marL="0" indent="0">
              <a:buNone/>
            </a:pPr>
            <a:r>
              <a:rPr lang="nb-NO" b="1"/>
              <a:t>Generelle anbefalinger for plassering:</a:t>
            </a:r>
          </a:p>
          <a:p>
            <a:pPr marL="0" indent="0">
              <a:buNone/>
            </a:pPr>
            <a:endParaRPr lang="nb-NO" b="1"/>
          </a:p>
          <a:p>
            <a:r>
              <a:rPr lang="nb-NO"/>
              <a:t>innen armlengdes avstand fra hver pasientseng (maks 1 m) </a:t>
            </a:r>
          </a:p>
          <a:p>
            <a:r>
              <a:rPr lang="nb-NO"/>
              <a:t>rett på innsiden av hvert pasientrom, lett synlig</a:t>
            </a:r>
          </a:p>
          <a:p>
            <a:r>
              <a:rPr lang="nb-NO"/>
              <a:t>på utsiden av hvert pasientrom, samme side som dørhåndtaket</a:t>
            </a:r>
          </a:p>
          <a:p>
            <a:r>
              <a:rPr lang="nb-NO"/>
              <a:t>festet til mobile arbeidsbord</a:t>
            </a:r>
          </a:p>
          <a:p>
            <a:r>
              <a:rPr lang="nb-NO"/>
              <a:t>høyaktivitetsområder som: arbeidsrom, desinfeksjonsrom, medisinrom, </a:t>
            </a:r>
            <a:r>
              <a:rPr lang="nb-NO" err="1"/>
              <a:t>oppholdsstuer</a:t>
            </a:r>
            <a:endParaRPr lang="nb-NO"/>
          </a:p>
          <a:p>
            <a:r>
              <a:rPr lang="nb-NO"/>
              <a:t>flerbruksrom som undersøkelsesrom og lignende                                                                                                                                         </a:t>
            </a:r>
          </a:p>
          <a:p>
            <a:endParaRPr lang="nb-NO"/>
          </a:p>
          <a:p>
            <a:pPr marL="0" indent="0">
              <a:buNone/>
            </a:pPr>
            <a:r>
              <a:rPr lang="nb-NO"/>
              <a:t>                                                                                                        forts.</a:t>
            </a:r>
          </a:p>
        </p:txBody>
      </p:sp>
      <p:pic>
        <p:nvPicPr>
          <p:cNvPr id="6" name="Bilde 5">
            <a:extLst>
              <a:ext uri="{FF2B5EF4-FFF2-40B4-BE49-F238E27FC236}">
                <a16:creationId xmlns:a16="http://schemas.microsoft.com/office/drawing/2014/main" id="{CD707654-CDAA-0498-F2F0-0307BD382250}"/>
              </a:ext>
            </a:extLst>
          </p:cNvPr>
          <p:cNvPicPr>
            <a:picLocks noChangeAspect="1"/>
          </p:cNvPicPr>
          <p:nvPr/>
        </p:nvPicPr>
        <p:blipFill>
          <a:blip r:embed="rId2"/>
          <a:stretch>
            <a:fillRect/>
          </a:stretch>
        </p:blipFill>
        <p:spPr>
          <a:xfrm>
            <a:off x="8060635" y="2006729"/>
            <a:ext cx="3684104" cy="3792308"/>
          </a:xfrm>
          <a:prstGeom prst="rect">
            <a:avLst/>
          </a:prstGeom>
        </p:spPr>
      </p:pic>
    </p:spTree>
    <p:extLst>
      <p:ext uri="{BB962C8B-B14F-4D97-AF65-F5344CB8AC3E}">
        <p14:creationId xmlns:p14="http://schemas.microsoft.com/office/powerpoint/2010/main" val="111024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3296CB-DD33-705C-2686-486B516A1757}"/>
              </a:ext>
            </a:extLst>
          </p:cNvPr>
          <p:cNvSpPr>
            <a:spLocks noGrp="1"/>
          </p:cNvSpPr>
          <p:nvPr>
            <p:ph type="title"/>
          </p:nvPr>
        </p:nvSpPr>
        <p:spPr>
          <a:xfrm>
            <a:off x="661737" y="718428"/>
            <a:ext cx="10858500" cy="1288301"/>
          </a:xfrm>
        </p:spPr>
        <p:txBody>
          <a:bodyPr/>
          <a:lstStyle/>
          <a:p>
            <a:r>
              <a:rPr lang="nb-NO"/>
              <a:t>Anbefalinger for plassering av hånddesinfeksjonsdispensere, forts.</a:t>
            </a:r>
          </a:p>
        </p:txBody>
      </p:sp>
      <p:sp>
        <p:nvSpPr>
          <p:cNvPr id="4" name="Plassholder for tekst 3">
            <a:extLst>
              <a:ext uri="{FF2B5EF4-FFF2-40B4-BE49-F238E27FC236}">
                <a16:creationId xmlns:a16="http://schemas.microsoft.com/office/drawing/2014/main" id="{3740A673-633A-86C9-2442-675553E83A72}"/>
              </a:ext>
            </a:extLst>
          </p:cNvPr>
          <p:cNvSpPr>
            <a:spLocks noGrp="1"/>
          </p:cNvSpPr>
          <p:nvPr>
            <p:ph type="body" sz="quarter" idx="10"/>
          </p:nvPr>
        </p:nvSpPr>
        <p:spPr>
          <a:xfrm>
            <a:off x="661737" y="2355500"/>
            <a:ext cx="10858500" cy="4334439"/>
          </a:xfrm>
        </p:spPr>
        <p:txBody>
          <a:bodyPr>
            <a:normAutofit lnSpcReduction="10000"/>
          </a:bodyPr>
          <a:lstStyle/>
          <a:p>
            <a:r>
              <a:rPr lang="nb-NO" dirty="0"/>
              <a:t>på utsiden av rene lagre, samme side som dørhåndtak</a:t>
            </a:r>
          </a:p>
          <a:p>
            <a:r>
              <a:rPr lang="nb-NO" dirty="0"/>
              <a:t>ved inngangen til avdelingen, samme side som dørhåndtak</a:t>
            </a:r>
          </a:p>
          <a:p>
            <a:r>
              <a:rPr lang="nb-NO" dirty="0"/>
              <a:t>ved utgangen fra avdelingen, samme side som dørhåndtak</a:t>
            </a:r>
          </a:p>
          <a:p>
            <a:r>
              <a:rPr lang="nb-NO" dirty="0"/>
              <a:t>i pasientområder som: venterom, resepsjonsområder, hotell foajeer etc.</a:t>
            </a:r>
          </a:p>
          <a:p>
            <a:endParaRPr lang="nb-NO" dirty="0"/>
          </a:p>
          <a:p>
            <a:pPr marL="0" indent="0">
              <a:buNone/>
            </a:pPr>
            <a:endParaRPr lang="nb-NO" dirty="0"/>
          </a:p>
          <a:p>
            <a:pPr marL="0" indent="0">
              <a:buNone/>
            </a:pPr>
            <a:r>
              <a:rPr lang="nb-NO" dirty="0"/>
              <a:t>Les mer om temaet i Håndhygieneveilederen, i avsnittet </a:t>
            </a:r>
            <a:r>
              <a:rPr lang="nb-NO" dirty="0">
                <a:hlinkClick r:id="rId2"/>
              </a:rPr>
              <a:t>Forsiktighetsregler ved bruk av hånddesinfeksjon</a:t>
            </a:r>
            <a:r>
              <a:rPr lang="nb-NO" dirty="0"/>
              <a:t>.  </a:t>
            </a:r>
          </a:p>
          <a:p>
            <a:endParaRPr lang="nb-NO" dirty="0"/>
          </a:p>
        </p:txBody>
      </p:sp>
    </p:spTree>
    <p:extLst>
      <p:ext uri="{BB962C8B-B14F-4D97-AF65-F5344CB8AC3E}">
        <p14:creationId xmlns:p14="http://schemas.microsoft.com/office/powerpoint/2010/main" val="26813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Arbeidsuniform, ringer, klokker og negler</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p:txBody>
          <a:bodyPr/>
          <a:lstStyle/>
          <a:p>
            <a:r>
              <a:rPr lang="nb-NO"/>
              <a:t>5. Bar fra albuen og ned </a:t>
            </a:r>
          </a:p>
        </p:txBody>
      </p:sp>
      <p:sp>
        <p:nvSpPr>
          <p:cNvPr id="4" name="Plassholder for innhold 3">
            <a:extLst>
              <a:ext uri="{FF2B5EF4-FFF2-40B4-BE49-F238E27FC236}">
                <a16:creationId xmlns:a16="http://schemas.microsoft.com/office/drawing/2014/main" id="{416FE6B5-7303-B10A-ABA6-60FC6BF5DC97}"/>
              </a:ext>
            </a:extLst>
          </p:cNvPr>
          <p:cNvSpPr>
            <a:spLocks noGrp="1"/>
          </p:cNvSpPr>
          <p:nvPr>
            <p:ph sz="quarter" idx="4"/>
          </p:nvPr>
        </p:nvSpPr>
        <p:spPr/>
        <p:txBody>
          <a:bodyPr/>
          <a:lstStyle/>
          <a:p>
            <a:endParaRPr lang="nb-NO"/>
          </a:p>
        </p:txBody>
      </p:sp>
      <p:sp>
        <p:nvSpPr>
          <p:cNvPr id="5" name="TekstSylinder 4">
            <a:extLst>
              <a:ext uri="{FF2B5EF4-FFF2-40B4-BE49-F238E27FC236}">
                <a16:creationId xmlns:a16="http://schemas.microsoft.com/office/drawing/2014/main" id="{BE3ECD4D-6D7D-E318-6546-28C42BAEBD22}"/>
              </a:ext>
            </a:extLst>
          </p:cNvPr>
          <p:cNvSpPr txBox="1"/>
          <p:nvPr/>
        </p:nvSpPr>
        <p:spPr>
          <a:xfrm>
            <a:off x="1423025" y="6208176"/>
            <a:ext cx="6624874" cy="276999"/>
          </a:xfrm>
          <a:prstGeom prst="rect">
            <a:avLst/>
          </a:prstGeom>
          <a:noFill/>
        </p:spPr>
        <p:txBody>
          <a:bodyPr wrap="square" rtlCol="0">
            <a:spAutoFit/>
          </a:bodyPr>
          <a:lstStyle/>
          <a:p>
            <a:pPr marL="0" indent="0">
              <a:buNone/>
            </a:pPr>
            <a:r>
              <a:rPr lang="nb-NO" sz="1200">
                <a:solidFill>
                  <a:schemeClr val="accent5">
                    <a:lumMod val="50000"/>
                  </a:schemeClr>
                </a:solidFill>
              </a:rPr>
              <a:t>Referanse: Håndhygieneveilederen,</a:t>
            </a:r>
            <a:r>
              <a:rPr lang="nb-NO" sz="1200"/>
              <a:t> </a:t>
            </a:r>
            <a:r>
              <a:rPr lang="nb-NO" sz="1200">
                <a:hlinkClick r:id="rId2"/>
              </a:rPr>
              <a:t>Fingerringer, armbåndsur og arbeidsantrekk</a:t>
            </a:r>
            <a:r>
              <a:rPr lang="nb-NO" sz="1200"/>
              <a:t> og </a:t>
            </a:r>
            <a:r>
              <a:rPr lang="nb-NO" sz="1200">
                <a:hlinkClick r:id="rId3"/>
              </a:rPr>
              <a:t>Negler</a:t>
            </a:r>
            <a:endParaRPr lang="nb-NO" sz="1200"/>
          </a:p>
        </p:txBody>
      </p:sp>
    </p:spTree>
    <p:extLst>
      <p:ext uri="{BB962C8B-B14F-4D97-AF65-F5344CB8AC3E}">
        <p14:creationId xmlns:p14="http://schemas.microsoft.com/office/powerpoint/2010/main" val="77682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864679-CDF0-3DF2-695D-84A205320365}"/>
              </a:ext>
            </a:extLst>
          </p:cNvPr>
          <p:cNvSpPr>
            <a:spLocks noGrp="1"/>
          </p:cNvSpPr>
          <p:nvPr>
            <p:ph type="title"/>
          </p:nvPr>
        </p:nvSpPr>
        <p:spPr/>
        <p:txBody>
          <a:bodyPr/>
          <a:lstStyle/>
          <a:p>
            <a:r>
              <a:rPr lang="nb-NO"/>
              <a:t>Bar fra albuen og ned </a:t>
            </a:r>
          </a:p>
        </p:txBody>
      </p:sp>
      <p:sp>
        <p:nvSpPr>
          <p:cNvPr id="4" name="Plassholder for tekst 3">
            <a:extLst>
              <a:ext uri="{FF2B5EF4-FFF2-40B4-BE49-F238E27FC236}">
                <a16:creationId xmlns:a16="http://schemas.microsoft.com/office/drawing/2014/main" id="{A9D31AD9-0AC5-BD0B-162C-CF078D8AC986}"/>
              </a:ext>
            </a:extLst>
          </p:cNvPr>
          <p:cNvSpPr>
            <a:spLocks noGrp="1"/>
          </p:cNvSpPr>
          <p:nvPr>
            <p:ph type="body" sz="quarter" idx="10"/>
          </p:nvPr>
        </p:nvSpPr>
        <p:spPr>
          <a:xfrm>
            <a:off x="659224" y="2106118"/>
            <a:ext cx="5950298" cy="4033453"/>
          </a:xfrm>
        </p:spPr>
        <p:txBody>
          <a:bodyPr>
            <a:normAutofit fontScale="55000" lnSpcReduction="20000"/>
          </a:bodyPr>
          <a:lstStyle/>
          <a:p>
            <a:r>
              <a:rPr lang="nb-NO" sz="3600"/>
              <a:t>Håndsmykker og lange negler hindrer riktig utførelse av håndhygiene, og gir gode levekår for sykdomsfremkallende bakterier.</a:t>
            </a:r>
          </a:p>
          <a:p>
            <a:endParaRPr lang="nb-NO" sz="3600"/>
          </a:p>
          <a:p>
            <a:r>
              <a:rPr lang="nb-NO" sz="3600"/>
              <a:t>Internasjonale og nasjonale veiledere for håndhygiene anbefaler derfor helsepersonell å ha korte negler ( kortere enn 2 mm) og å ta av ringer og armbåndsur under alt arbeid som medfører fysisk pasientkontakt.</a:t>
            </a:r>
          </a:p>
          <a:p>
            <a:pPr marL="0" indent="0">
              <a:buNone/>
            </a:pPr>
            <a:endParaRPr lang="nb-NO" sz="3600"/>
          </a:p>
          <a:p>
            <a:r>
              <a:rPr lang="nb-NO" sz="3600"/>
              <a:t>Å være bar fra albuen og ned er en viktig forutsetning for effektiv håndhygiene!</a:t>
            </a:r>
          </a:p>
          <a:p>
            <a:endParaRPr lang="nb-NO"/>
          </a:p>
          <a:p>
            <a:pPr marL="0" indent="0">
              <a:buNone/>
            </a:pPr>
            <a:endParaRPr lang="nb-NO"/>
          </a:p>
          <a:p>
            <a:pPr marL="0" indent="0">
              <a:buNone/>
            </a:pPr>
            <a:endParaRPr lang="nb-NO" sz="2200"/>
          </a:p>
          <a:p>
            <a:pPr marL="0" indent="0">
              <a:buNone/>
            </a:pPr>
            <a:endParaRPr lang="nb-NO" sz="2200"/>
          </a:p>
          <a:p>
            <a:pPr marL="0" indent="0">
              <a:buNone/>
            </a:pPr>
            <a:endParaRPr lang="nb-NO"/>
          </a:p>
        </p:txBody>
      </p:sp>
      <p:pic>
        <p:nvPicPr>
          <p:cNvPr id="6" name="Bilde 5">
            <a:extLst>
              <a:ext uri="{FF2B5EF4-FFF2-40B4-BE49-F238E27FC236}">
                <a16:creationId xmlns:a16="http://schemas.microsoft.com/office/drawing/2014/main" id="{EFCF3068-6997-7B4D-E776-1822B8714457}"/>
              </a:ext>
            </a:extLst>
          </p:cNvPr>
          <p:cNvPicPr>
            <a:picLocks noChangeAspect="1"/>
          </p:cNvPicPr>
          <p:nvPr/>
        </p:nvPicPr>
        <p:blipFill>
          <a:blip r:embed="rId2"/>
          <a:stretch>
            <a:fillRect/>
          </a:stretch>
        </p:blipFill>
        <p:spPr>
          <a:xfrm>
            <a:off x="7431949" y="238539"/>
            <a:ext cx="4563971" cy="6490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95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DBB5CB-7AFF-4573-8EB5-6F58C7D26D09}"/>
              </a:ext>
            </a:extLst>
          </p:cNvPr>
          <p:cNvSpPr>
            <a:spLocks noGrp="1"/>
          </p:cNvSpPr>
          <p:nvPr>
            <p:ph type="title"/>
          </p:nvPr>
        </p:nvSpPr>
        <p:spPr/>
        <p:txBody>
          <a:bodyPr/>
          <a:lstStyle/>
          <a:p>
            <a:r>
              <a:rPr lang="nb-NO"/>
              <a:t>Innhold</a:t>
            </a:r>
          </a:p>
        </p:txBody>
      </p:sp>
      <p:sp>
        <p:nvSpPr>
          <p:cNvPr id="4" name="Plassholder for tekst 3">
            <a:extLst>
              <a:ext uri="{FF2B5EF4-FFF2-40B4-BE49-F238E27FC236}">
                <a16:creationId xmlns:a16="http://schemas.microsoft.com/office/drawing/2014/main" id="{70C24ACD-C041-3651-E613-6D70A716392F}"/>
              </a:ext>
            </a:extLst>
          </p:cNvPr>
          <p:cNvSpPr>
            <a:spLocks noGrp="1"/>
          </p:cNvSpPr>
          <p:nvPr>
            <p:ph type="body" sz="quarter" idx="10"/>
          </p:nvPr>
        </p:nvSpPr>
        <p:spPr>
          <a:xfrm>
            <a:off x="659224" y="1875963"/>
            <a:ext cx="11357185" cy="4033453"/>
          </a:xfrm>
        </p:spPr>
        <p:txBody>
          <a:bodyPr>
            <a:normAutofit lnSpcReduction="10000"/>
          </a:bodyPr>
          <a:lstStyle/>
          <a:p>
            <a:pPr marL="514350" indent="-514350">
              <a:buFont typeface="+mj-lt"/>
              <a:buAutoNum type="arabicPeriod"/>
            </a:pPr>
            <a:r>
              <a:rPr lang="nb-NO" dirty="0"/>
              <a:t>Håndhygiene – hvorfor så viktig?</a:t>
            </a:r>
          </a:p>
          <a:p>
            <a:pPr marL="514350" indent="-514350">
              <a:buFont typeface="+mj-lt"/>
              <a:buAutoNum type="arabicPeriod"/>
            </a:pPr>
            <a:r>
              <a:rPr lang="nb-NO" dirty="0"/>
              <a:t>Hvordan skal håndhygiene utføres?</a:t>
            </a:r>
          </a:p>
          <a:p>
            <a:pPr marL="514350" indent="-514350">
              <a:buFont typeface="+mj-lt"/>
              <a:buAutoNum type="arabicPeriod"/>
            </a:pPr>
            <a:r>
              <a:rPr lang="nb-NO" dirty="0"/>
              <a:t>Når skal håndhygiene utføres – modellen for håndhygiene?</a:t>
            </a:r>
          </a:p>
          <a:p>
            <a:pPr marL="514350" indent="-514350">
              <a:buFont typeface="+mj-lt"/>
              <a:buAutoNum type="arabicPeriod"/>
            </a:pPr>
            <a:r>
              <a:rPr lang="nb-NO" dirty="0"/>
              <a:t>Håndhygienefasiliteter</a:t>
            </a:r>
          </a:p>
          <a:p>
            <a:pPr marL="514350" indent="-514350">
              <a:buFont typeface="+mj-lt"/>
              <a:buAutoNum type="arabicPeriod"/>
            </a:pPr>
            <a:r>
              <a:rPr lang="nb-NO" dirty="0"/>
              <a:t>Bar fra albuen og ned</a:t>
            </a:r>
          </a:p>
          <a:p>
            <a:pPr marL="514350" indent="-514350">
              <a:buFont typeface="+mj-lt"/>
              <a:buAutoNum type="arabicPeriod"/>
            </a:pPr>
            <a:r>
              <a:rPr lang="nb-NO" dirty="0"/>
              <a:t>Hansker</a:t>
            </a:r>
          </a:p>
          <a:p>
            <a:pPr marL="514350" indent="-514350">
              <a:buFont typeface="+mj-lt"/>
              <a:buAutoNum type="arabicPeriod"/>
            </a:pPr>
            <a:r>
              <a:rPr lang="nb-NO" dirty="0"/>
              <a:t>Hudreaksjoner og hudpleie</a:t>
            </a:r>
          </a:p>
          <a:p>
            <a:pPr marL="514350" indent="-514350">
              <a:buFont typeface="+mj-lt"/>
              <a:buAutoNum type="arabicPeriod"/>
            </a:pPr>
            <a:r>
              <a:rPr lang="nb-NO" dirty="0"/>
              <a:t>Håndhygiene blant pasienter og besøkende</a:t>
            </a:r>
          </a:p>
        </p:txBody>
      </p:sp>
    </p:spTree>
    <p:extLst>
      <p:ext uri="{BB962C8B-B14F-4D97-AF65-F5344CB8AC3E}">
        <p14:creationId xmlns:p14="http://schemas.microsoft.com/office/powerpoint/2010/main" val="11947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4D62FB-5194-0F88-4E11-5DB6B0D755CD}"/>
              </a:ext>
            </a:extLst>
          </p:cNvPr>
          <p:cNvSpPr>
            <a:spLocks noGrp="1"/>
          </p:cNvSpPr>
          <p:nvPr>
            <p:ph type="title"/>
          </p:nvPr>
        </p:nvSpPr>
        <p:spPr/>
        <p:txBody>
          <a:bodyPr/>
          <a:lstStyle/>
          <a:p>
            <a:r>
              <a:rPr lang="nb-NO"/>
              <a:t>Ringer </a:t>
            </a:r>
          </a:p>
        </p:txBody>
      </p:sp>
      <p:sp>
        <p:nvSpPr>
          <p:cNvPr id="3" name="Plassholder for tekst 2">
            <a:extLst>
              <a:ext uri="{FF2B5EF4-FFF2-40B4-BE49-F238E27FC236}">
                <a16:creationId xmlns:a16="http://schemas.microsoft.com/office/drawing/2014/main" id="{89F9AD74-71B7-0B6E-9F31-711955349B7D}"/>
              </a:ext>
            </a:extLst>
          </p:cNvPr>
          <p:cNvSpPr>
            <a:spLocks noGrp="1"/>
          </p:cNvSpPr>
          <p:nvPr>
            <p:ph type="body" sz="quarter" idx="11"/>
          </p:nvPr>
        </p:nvSpPr>
        <p:spPr/>
        <p:txBody>
          <a:bodyPr/>
          <a:lstStyle/>
          <a:p>
            <a:r>
              <a:rPr lang="nb-NO"/>
              <a:t>Bar fra albuen og ned</a:t>
            </a:r>
          </a:p>
        </p:txBody>
      </p:sp>
      <p:sp>
        <p:nvSpPr>
          <p:cNvPr id="4" name="Plassholder for tekst 3">
            <a:extLst>
              <a:ext uri="{FF2B5EF4-FFF2-40B4-BE49-F238E27FC236}">
                <a16:creationId xmlns:a16="http://schemas.microsoft.com/office/drawing/2014/main" id="{EEFF0EBC-F0F3-DD33-B766-05140350C9BC}"/>
              </a:ext>
            </a:extLst>
          </p:cNvPr>
          <p:cNvSpPr>
            <a:spLocks noGrp="1"/>
          </p:cNvSpPr>
          <p:nvPr>
            <p:ph type="body" sz="quarter" idx="10"/>
          </p:nvPr>
        </p:nvSpPr>
        <p:spPr>
          <a:xfrm>
            <a:off x="659224" y="2016270"/>
            <a:ext cx="4522306" cy="4293243"/>
          </a:xfrm>
          <a:ln>
            <a:solidFill>
              <a:schemeClr val="tx1"/>
            </a:solidFill>
            <a:prstDash val="dash"/>
          </a:ln>
        </p:spPr>
        <p:txBody>
          <a:bodyPr>
            <a:normAutofit fontScale="92500"/>
          </a:bodyPr>
          <a:lstStyle/>
          <a:p>
            <a:r>
              <a:rPr lang="nb-NO"/>
              <a:t>Helsepersonell med ring på hendene har over dobbelt så hyppig tarmbakterier (</a:t>
            </a:r>
            <a:r>
              <a:rPr lang="nb-NO" err="1"/>
              <a:t>Enterobacterales</a:t>
            </a:r>
            <a:r>
              <a:rPr lang="nb-NO"/>
              <a:t>) på hendene som de som er uten ringer.</a:t>
            </a:r>
          </a:p>
          <a:p>
            <a:pPr marL="0" indent="0">
              <a:buNone/>
            </a:pPr>
            <a:endParaRPr lang="nb-NO"/>
          </a:p>
          <a:p>
            <a:r>
              <a:rPr lang="nb-NO"/>
              <a:t>Dette gjelder også de som bærer en glatt giftering.</a:t>
            </a:r>
          </a:p>
          <a:p>
            <a:endParaRPr lang="nb-NO"/>
          </a:p>
        </p:txBody>
      </p:sp>
      <p:pic>
        <p:nvPicPr>
          <p:cNvPr id="5" name="Bilde 4">
            <a:extLst>
              <a:ext uri="{FF2B5EF4-FFF2-40B4-BE49-F238E27FC236}">
                <a16:creationId xmlns:a16="http://schemas.microsoft.com/office/drawing/2014/main" id="{DFDC5E35-01A5-CB63-A668-B1B0742E3D66}"/>
              </a:ext>
            </a:extLst>
          </p:cNvPr>
          <p:cNvPicPr>
            <a:picLocks noChangeAspect="1"/>
          </p:cNvPicPr>
          <p:nvPr/>
        </p:nvPicPr>
        <p:blipFill>
          <a:blip r:embed="rId2"/>
          <a:stretch>
            <a:fillRect/>
          </a:stretch>
        </p:blipFill>
        <p:spPr>
          <a:xfrm>
            <a:off x="7350446" y="141667"/>
            <a:ext cx="4685322" cy="65845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3878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CD5F76-747E-B446-69F1-4011D15B3ADA}"/>
              </a:ext>
            </a:extLst>
          </p:cNvPr>
          <p:cNvSpPr>
            <a:spLocks noGrp="1"/>
          </p:cNvSpPr>
          <p:nvPr>
            <p:ph type="title"/>
          </p:nvPr>
        </p:nvSpPr>
        <p:spPr/>
        <p:txBody>
          <a:bodyPr/>
          <a:lstStyle/>
          <a:p>
            <a:r>
              <a:rPr lang="nb-NO"/>
              <a:t>Armbåndsur</a:t>
            </a:r>
          </a:p>
        </p:txBody>
      </p:sp>
      <p:sp>
        <p:nvSpPr>
          <p:cNvPr id="3" name="Plassholder for tekst 2">
            <a:extLst>
              <a:ext uri="{FF2B5EF4-FFF2-40B4-BE49-F238E27FC236}">
                <a16:creationId xmlns:a16="http://schemas.microsoft.com/office/drawing/2014/main" id="{63738AFD-38E2-1481-6BC3-72875571F1CE}"/>
              </a:ext>
            </a:extLst>
          </p:cNvPr>
          <p:cNvSpPr>
            <a:spLocks noGrp="1"/>
          </p:cNvSpPr>
          <p:nvPr>
            <p:ph type="body" sz="quarter" idx="11"/>
          </p:nvPr>
        </p:nvSpPr>
        <p:spPr/>
        <p:txBody>
          <a:bodyPr/>
          <a:lstStyle/>
          <a:p>
            <a:r>
              <a:rPr lang="nb-NO"/>
              <a:t>Bar fra albuen og ned</a:t>
            </a:r>
          </a:p>
        </p:txBody>
      </p:sp>
      <p:sp>
        <p:nvSpPr>
          <p:cNvPr id="4" name="Plassholder for tekst 3">
            <a:extLst>
              <a:ext uri="{FF2B5EF4-FFF2-40B4-BE49-F238E27FC236}">
                <a16:creationId xmlns:a16="http://schemas.microsoft.com/office/drawing/2014/main" id="{C0CB6498-92F9-D0FE-1B7E-E4974CC19F9F}"/>
              </a:ext>
            </a:extLst>
          </p:cNvPr>
          <p:cNvSpPr>
            <a:spLocks noGrp="1"/>
          </p:cNvSpPr>
          <p:nvPr>
            <p:ph type="body" sz="quarter" idx="10"/>
          </p:nvPr>
        </p:nvSpPr>
        <p:spPr>
          <a:xfrm>
            <a:off x="659224" y="2106118"/>
            <a:ext cx="4648272" cy="4033453"/>
          </a:xfrm>
          <a:ln>
            <a:solidFill>
              <a:schemeClr val="tx1"/>
            </a:solidFill>
            <a:prstDash val="dash"/>
          </a:ln>
        </p:spPr>
        <p:txBody>
          <a:bodyPr/>
          <a:lstStyle/>
          <a:p>
            <a:r>
              <a:rPr lang="nb-NO"/>
              <a:t>Helsepersonell som bærer armbåndsur har tre ganger så mange bakterier på hendene enn de som ikke bærer armbåndsur. </a:t>
            </a:r>
          </a:p>
          <a:p>
            <a:endParaRPr lang="nb-NO"/>
          </a:p>
        </p:txBody>
      </p:sp>
      <p:pic>
        <p:nvPicPr>
          <p:cNvPr id="5" name="Bilde 4">
            <a:extLst>
              <a:ext uri="{FF2B5EF4-FFF2-40B4-BE49-F238E27FC236}">
                <a16:creationId xmlns:a16="http://schemas.microsoft.com/office/drawing/2014/main" id="{85126D8B-78FC-948D-AE54-53AFA50BB92D}"/>
              </a:ext>
            </a:extLst>
          </p:cNvPr>
          <p:cNvPicPr>
            <a:picLocks noChangeAspect="1"/>
          </p:cNvPicPr>
          <p:nvPr/>
        </p:nvPicPr>
        <p:blipFill>
          <a:blip r:embed="rId2"/>
          <a:stretch>
            <a:fillRect/>
          </a:stretch>
        </p:blipFill>
        <p:spPr>
          <a:xfrm>
            <a:off x="7387610" y="165115"/>
            <a:ext cx="4649309" cy="6548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781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7C7B4-C41F-4FF9-3146-A5970C6AAEFD}"/>
              </a:ext>
            </a:extLst>
          </p:cNvPr>
          <p:cNvSpPr>
            <a:spLocks noGrp="1"/>
          </p:cNvSpPr>
          <p:nvPr>
            <p:ph type="title"/>
          </p:nvPr>
        </p:nvSpPr>
        <p:spPr/>
        <p:txBody>
          <a:bodyPr/>
          <a:lstStyle/>
          <a:p>
            <a:r>
              <a:rPr lang="nb-NO"/>
              <a:t>Negler </a:t>
            </a:r>
          </a:p>
        </p:txBody>
      </p:sp>
      <p:sp>
        <p:nvSpPr>
          <p:cNvPr id="4" name="Plassholder for tekst 3">
            <a:extLst>
              <a:ext uri="{FF2B5EF4-FFF2-40B4-BE49-F238E27FC236}">
                <a16:creationId xmlns:a16="http://schemas.microsoft.com/office/drawing/2014/main" id="{30AD82C7-AE0D-1DDA-E9AF-C66727238B21}"/>
              </a:ext>
            </a:extLst>
          </p:cNvPr>
          <p:cNvSpPr>
            <a:spLocks noGrp="1"/>
          </p:cNvSpPr>
          <p:nvPr>
            <p:ph type="body" sz="quarter" idx="10"/>
          </p:nvPr>
        </p:nvSpPr>
        <p:spPr>
          <a:xfrm>
            <a:off x="659224" y="2106119"/>
            <a:ext cx="3952533" cy="3042352"/>
          </a:xfrm>
          <a:ln>
            <a:solidFill>
              <a:schemeClr val="tx1"/>
            </a:solidFill>
            <a:prstDash val="dash"/>
          </a:ln>
        </p:spPr>
        <p:txBody>
          <a:bodyPr/>
          <a:lstStyle/>
          <a:p>
            <a:r>
              <a:rPr lang="nb-NO" sz="2400"/>
              <a:t>Helsepersonell med lange negler (lenger enn 2 mm) har over dobbelt så hyppig forekomst av gule stafylokokker på hendene enn de med korte negler.</a:t>
            </a:r>
          </a:p>
          <a:p>
            <a:endParaRPr lang="nb-NO"/>
          </a:p>
        </p:txBody>
      </p:sp>
      <p:pic>
        <p:nvPicPr>
          <p:cNvPr id="5" name="Bilde 4">
            <a:extLst>
              <a:ext uri="{FF2B5EF4-FFF2-40B4-BE49-F238E27FC236}">
                <a16:creationId xmlns:a16="http://schemas.microsoft.com/office/drawing/2014/main" id="{D7D0BBE1-AEA6-8AD6-DE49-1E8AD2A3B729}"/>
              </a:ext>
            </a:extLst>
          </p:cNvPr>
          <p:cNvPicPr>
            <a:picLocks noChangeAspect="1"/>
          </p:cNvPicPr>
          <p:nvPr/>
        </p:nvPicPr>
        <p:blipFill>
          <a:blip r:embed="rId2"/>
          <a:stretch>
            <a:fillRect/>
          </a:stretch>
        </p:blipFill>
        <p:spPr>
          <a:xfrm>
            <a:off x="7222565" y="64108"/>
            <a:ext cx="4792176" cy="67297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442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Hansker – bare når det trengs!</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p:txBody>
          <a:bodyPr/>
          <a:lstStyle/>
          <a:p>
            <a:r>
              <a:rPr lang="nb-NO"/>
              <a:t>6. Hansker</a:t>
            </a:r>
          </a:p>
        </p:txBody>
      </p:sp>
      <p:sp>
        <p:nvSpPr>
          <p:cNvPr id="4" name="Plassholder for innhold 3">
            <a:extLst>
              <a:ext uri="{FF2B5EF4-FFF2-40B4-BE49-F238E27FC236}">
                <a16:creationId xmlns:a16="http://schemas.microsoft.com/office/drawing/2014/main" id="{416FE6B5-7303-B10A-ABA6-60FC6BF5DC97}"/>
              </a:ext>
            </a:extLst>
          </p:cNvPr>
          <p:cNvSpPr>
            <a:spLocks noGrp="1"/>
          </p:cNvSpPr>
          <p:nvPr>
            <p:ph sz="quarter" idx="4"/>
          </p:nvPr>
        </p:nvSpPr>
        <p:spPr/>
        <p:txBody>
          <a:bodyPr/>
          <a:lstStyle/>
          <a:p>
            <a:endParaRPr lang="nb-NO"/>
          </a:p>
        </p:txBody>
      </p:sp>
      <p:sp>
        <p:nvSpPr>
          <p:cNvPr id="5" name="TekstSylinder 4">
            <a:extLst>
              <a:ext uri="{FF2B5EF4-FFF2-40B4-BE49-F238E27FC236}">
                <a16:creationId xmlns:a16="http://schemas.microsoft.com/office/drawing/2014/main" id="{E99DBD3E-B1C6-3568-0FE1-325E2EEB9725}"/>
              </a:ext>
            </a:extLst>
          </p:cNvPr>
          <p:cNvSpPr txBox="1"/>
          <p:nvPr/>
        </p:nvSpPr>
        <p:spPr>
          <a:xfrm>
            <a:off x="807075" y="6320245"/>
            <a:ext cx="6624874" cy="276999"/>
          </a:xfrm>
          <a:prstGeom prst="rect">
            <a:avLst/>
          </a:prstGeom>
          <a:noFill/>
        </p:spPr>
        <p:txBody>
          <a:bodyPr wrap="square" rtlCol="0">
            <a:spAutoFit/>
          </a:bodyPr>
          <a:lstStyle/>
          <a:p>
            <a:pPr marL="0" indent="0">
              <a:buNone/>
            </a:pPr>
            <a:r>
              <a:rPr lang="nb-NO" sz="1200">
                <a:solidFill>
                  <a:schemeClr val="accent5">
                    <a:lumMod val="50000"/>
                  </a:schemeClr>
                </a:solidFill>
              </a:rPr>
              <a:t>Referanse: Håndhygieneveilederen, </a:t>
            </a:r>
            <a:r>
              <a:rPr lang="nb-NO" sz="1200">
                <a:solidFill>
                  <a:schemeClr val="accent5">
                    <a:lumMod val="50000"/>
                  </a:schemeClr>
                </a:solidFill>
                <a:hlinkClick r:id="rId2"/>
              </a:rPr>
              <a:t>Hansker</a:t>
            </a:r>
            <a:endParaRPr lang="nb-NO" sz="1200">
              <a:solidFill>
                <a:schemeClr val="accent5">
                  <a:lumMod val="50000"/>
                </a:schemeClr>
              </a:solidFill>
            </a:endParaRPr>
          </a:p>
        </p:txBody>
      </p:sp>
    </p:spTree>
    <p:extLst>
      <p:ext uri="{BB962C8B-B14F-4D97-AF65-F5344CB8AC3E}">
        <p14:creationId xmlns:p14="http://schemas.microsoft.com/office/powerpoint/2010/main" val="1801971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A45985-0D62-3F40-9ED4-BC7E44DB51BF}"/>
              </a:ext>
            </a:extLst>
          </p:cNvPr>
          <p:cNvSpPr>
            <a:spLocks noGrp="1"/>
          </p:cNvSpPr>
          <p:nvPr>
            <p:ph type="title"/>
          </p:nvPr>
        </p:nvSpPr>
        <p:spPr/>
        <p:txBody>
          <a:bodyPr/>
          <a:lstStyle/>
          <a:p>
            <a:r>
              <a:rPr lang="nb-NO"/>
              <a:t>Hansker</a:t>
            </a:r>
          </a:p>
        </p:txBody>
      </p:sp>
      <p:sp>
        <p:nvSpPr>
          <p:cNvPr id="3" name="Plassholder for tekst 2">
            <a:extLst>
              <a:ext uri="{FF2B5EF4-FFF2-40B4-BE49-F238E27FC236}">
                <a16:creationId xmlns:a16="http://schemas.microsoft.com/office/drawing/2014/main" id="{4D52D8B0-A179-BEB8-0EB5-2CCF8E911065}"/>
              </a:ext>
            </a:extLst>
          </p:cNvPr>
          <p:cNvSpPr>
            <a:spLocks noGrp="1"/>
          </p:cNvSpPr>
          <p:nvPr>
            <p:ph type="body" sz="quarter" idx="11"/>
          </p:nvPr>
        </p:nvSpPr>
        <p:spPr/>
        <p:txBody>
          <a:bodyPr/>
          <a:lstStyle/>
          <a:p>
            <a:r>
              <a:rPr lang="nb-NO"/>
              <a:t>Bare når det trengs!</a:t>
            </a:r>
          </a:p>
        </p:txBody>
      </p:sp>
      <p:sp>
        <p:nvSpPr>
          <p:cNvPr id="4" name="Plassholder for tekst 3">
            <a:extLst>
              <a:ext uri="{FF2B5EF4-FFF2-40B4-BE49-F238E27FC236}">
                <a16:creationId xmlns:a16="http://schemas.microsoft.com/office/drawing/2014/main" id="{CA6695CF-BB00-4CFE-BC7D-A031F3B70053}"/>
              </a:ext>
            </a:extLst>
          </p:cNvPr>
          <p:cNvSpPr>
            <a:spLocks noGrp="1"/>
          </p:cNvSpPr>
          <p:nvPr>
            <p:ph type="body" sz="quarter" idx="10"/>
          </p:nvPr>
        </p:nvSpPr>
        <p:spPr/>
        <p:txBody>
          <a:bodyPr>
            <a:normAutofit fontScale="70000" lnSpcReduction="20000"/>
          </a:bodyPr>
          <a:lstStyle/>
          <a:p>
            <a:r>
              <a:rPr lang="nb-NO" dirty="0"/>
              <a:t>Rene engangshansker beskytter helsepersonells hender mot forurensing av mikroorganismer, blod og andre kroppsvæsker.</a:t>
            </a:r>
          </a:p>
          <a:p>
            <a:endParaRPr lang="nb-NO" dirty="0"/>
          </a:p>
          <a:p>
            <a:r>
              <a:rPr lang="nb-NO" dirty="0"/>
              <a:t>Hansker er anbefalt i enkelte situasjoner, som et supplement til håndhygiene. </a:t>
            </a:r>
          </a:p>
          <a:p>
            <a:endParaRPr lang="nb-NO" dirty="0"/>
          </a:p>
          <a:p>
            <a:r>
              <a:rPr lang="nb-NO" dirty="0"/>
              <a:t>Brukt riktig er engangshansker et viktig smitteverntiltak – brukt på feil måte kan hansker føre til økt smitterisiko.</a:t>
            </a:r>
          </a:p>
          <a:p>
            <a:endParaRPr lang="nb-NO" dirty="0"/>
          </a:p>
          <a:p>
            <a:r>
              <a:rPr lang="nb-NO" dirty="0"/>
              <a:t>Hendene kan bli forurenset også med hansker på, og hansker erstatter derfor aldri håndhygiene.  </a:t>
            </a:r>
          </a:p>
          <a:p>
            <a:endParaRPr lang="nb-NO" dirty="0"/>
          </a:p>
          <a:p>
            <a:r>
              <a:rPr lang="nb-NO" dirty="0"/>
              <a:t>Behovet for håndhygiene er det samme, uavhengig av om hansker benyttes eller ikke. </a:t>
            </a:r>
          </a:p>
        </p:txBody>
      </p:sp>
    </p:spTree>
    <p:extLst>
      <p:ext uri="{BB962C8B-B14F-4D97-AF65-F5344CB8AC3E}">
        <p14:creationId xmlns:p14="http://schemas.microsoft.com/office/powerpoint/2010/main" val="72532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10C4EA-B85D-DDAA-ECD9-D3DCAA9E8B99}"/>
              </a:ext>
            </a:extLst>
          </p:cNvPr>
          <p:cNvSpPr>
            <a:spLocks noGrp="1"/>
          </p:cNvSpPr>
          <p:nvPr>
            <p:ph type="title"/>
          </p:nvPr>
        </p:nvSpPr>
        <p:spPr/>
        <p:txBody>
          <a:bodyPr/>
          <a:lstStyle/>
          <a:p>
            <a:r>
              <a:rPr lang="nb-NO"/>
              <a:t>Type hansker</a:t>
            </a:r>
          </a:p>
        </p:txBody>
      </p:sp>
      <p:sp>
        <p:nvSpPr>
          <p:cNvPr id="4" name="Plassholder for tekst 3">
            <a:extLst>
              <a:ext uri="{FF2B5EF4-FFF2-40B4-BE49-F238E27FC236}">
                <a16:creationId xmlns:a16="http://schemas.microsoft.com/office/drawing/2014/main" id="{4CA74557-3D80-AD1A-E7C7-0F937A1492B3}"/>
              </a:ext>
            </a:extLst>
          </p:cNvPr>
          <p:cNvSpPr>
            <a:spLocks noGrp="1"/>
          </p:cNvSpPr>
          <p:nvPr>
            <p:ph type="body" sz="quarter" idx="10"/>
          </p:nvPr>
        </p:nvSpPr>
        <p:spPr>
          <a:xfrm>
            <a:off x="659224" y="2106118"/>
            <a:ext cx="5204863" cy="4033453"/>
          </a:xfrm>
          <a:ln>
            <a:solidFill>
              <a:schemeClr val="tx1"/>
            </a:solidFill>
            <a:prstDash val="dash"/>
          </a:ln>
        </p:spPr>
        <p:txBody>
          <a:bodyPr>
            <a:normAutofit lnSpcReduction="10000"/>
          </a:bodyPr>
          <a:lstStyle/>
          <a:p>
            <a:r>
              <a:rPr lang="nb-NO"/>
              <a:t>Benytt hansker av lateks eller nitril,  fortrinnsvis med lang mansjett. </a:t>
            </a:r>
          </a:p>
          <a:p>
            <a:endParaRPr lang="nb-NO"/>
          </a:p>
          <a:p>
            <a:r>
              <a:rPr lang="nb-NO"/>
              <a:t>Vinylhansker gir ikke tilstrekkelig  beskyttelse mot smitte og anbefales ikke til bruk i helsetjenesten.</a:t>
            </a:r>
          </a:p>
          <a:p>
            <a:endParaRPr lang="nb-NO"/>
          </a:p>
        </p:txBody>
      </p:sp>
      <p:pic>
        <p:nvPicPr>
          <p:cNvPr id="5" name="Bilde 4">
            <a:extLst>
              <a:ext uri="{FF2B5EF4-FFF2-40B4-BE49-F238E27FC236}">
                <a16:creationId xmlns:a16="http://schemas.microsoft.com/office/drawing/2014/main" id="{64947B8C-220C-D5C4-A274-41CEB118FF54}"/>
              </a:ext>
            </a:extLst>
          </p:cNvPr>
          <p:cNvPicPr>
            <a:picLocks noChangeAspect="1"/>
          </p:cNvPicPr>
          <p:nvPr/>
        </p:nvPicPr>
        <p:blipFill>
          <a:blip r:embed="rId2"/>
          <a:stretch>
            <a:fillRect/>
          </a:stretch>
        </p:blipFill>
        <p:spPr>
          <a:xfrm>
            <a:off x="7096476" y="3349487"/>
            <a:ext cx="4181406" cy="2790084"/>
          </a:xfrm>
          <a:prstGeom prst="rect">
            <a:avLst/>
          </a:prstGeom>
        </p:spPr>
      </p:pic>
    </p:spTree>
    <p:extLst>
      <p:ext uri="{BB962C8B-B14F-4D97-AF65-F5344CB8AC3E}">
        <p14:creationId xmlns:p14="http://schemas.microsoft.com/office/powerpoint/2010/main" val="381293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1C4EB-3468-8DF1-08E8-AA53981A0E79}"/>
              </a:ext>
            </a:extLst>
          </p:cNvPr>
          <p:cNvSpPr>
            <a:spLocks noGrp="1"/>
          </p:cNvSpPr>
          <p:nvPr>
            <p:ph type="title"/>
          </p:nvPr>
        </p:nvSpPr>
        <p:spPr>
          <a:xfrm>
            <a:off x="701321" y="718428"/>
            <a:ext cx="10818916" cy="1932196"/>
          </a:xfrm>
        </p:spPr>
        <p:txBody>
          <a:bodyPr/>
          <a:lstStyle/>
          <a:p>
            <a:r>
              <a:rPr lang="nb-NO" sz="4650" dirty="0"/>
              <a:t>Når er hansker anbefalt?</a:t>
            </a:r>
            <a:br>
              <a:rPr lang="nb-NO" sz="4650" dirty="0"/>
            </a:br>
            <a:br>
              <a:rPr lang="nb-NO" sz="4650" dirty="0"/>
            </a:br>
            <a:endParaRPr lang="nb-NO" dirty="0"/>
          </a:p>
        </p:txBody>
      </p:sp>
      <p:sp>
        <p:nvSpPr>
          <p:cNvPr id="4" name="Plassholder for tekst 3">
            <a:extLst>
              <a:ext uri="{FF2B5EF4-FFF2-40B4-BE49-F238E27FC236}">
                <a16:creationId xmlns:a16="http://schemas.microsoft.com/office/drawing/2014/main" id="{C33DB8CC-1708-5D43-4853-8F5D10340511}"/>
              </a:ext>
            </a:extLst>
          </p:cNvPr>
          <p:cNvSpPr>
            <a:spLocks noGrp="1"/>
          </p:cNvSpPr>
          <p:nvPr>
            <p:ph type="body" sz="quarter" idx="10"/>
          </p:nvPr>
        </p:nvSpPr>
        <p:spPr>
          <a:xfrm>
            <a:off x="659224" y="2106118"/>
            <a:ext cx="10858500" cy="4470046"/>
          </a:xfrm>
        </p:spPr>
        <p:txBody>
          <a:bodyPr vert="horz" lIns="0" tIns="0" rIns="0" bIns="0" rtlCol="0" anchor="t">
            <a:normAutofit fontScale="85000" lnSpcReduction="20000"/>
          </a:bodyPr>
          <a:lstStyle/>
          <a:p>
            <a:pPr marL="360045" indent="-360045"/>
            <a:r>
              <a:rPr lang="nb-NO" dirty="0"/>
              <a:t>Når det er forventet direkte kontakt med blod, sekreter/ekskreter, slimhinner, ikke-intakt hud eller annet mulig infeksiøst materiale.</a:t>
            </a:r>
            <a:endParaRPr lang="en-US" dirty="0"/>
          </a:p>
          <a:p>
            <a:pPr marL="360045" indent="-360045"/>
            <a:r>
              <a:rPr lang="nb-NO" dirty="0"/>
              <a:t>Ved berøring av synlig forurenset utstyr eller flater.</a:t>
            </a:r>
          </a:p>
          <a:p>
            <a:pPr marL="360045" indent="-360045"/>
            <a:r>
              <a:rPr lang="nb-NO" dirty="0"/>
              <a:t>Når anbefalt ved kjent smitte.</a:t>
            </a:r>
            <a:endParaRPr lang="nb-NO" dirty="0">
              <a:ea typeface="Calibri"/>
              <a:cs typeface="Calibri"/>
            </a:endParaRPr>
          </a:p>
          <a:p>
            <a:pPr marL="360045" indent="-360045"/>
            <a:r>
              <a:rPr lang="nb-NO" dirty="0"/>
              <a:t>Når helsepersonell har eksem eller sår på hendene.*</a:t>
            </a:r>
            <a:endParaRPr lang="nb-NO" dirty="0">
              <a:ea typeface="Calibri" panose="020F0502020204030204"/>
              <a:cs typeface="Calibri" panose="020F0502020204030204"/>
            </a:endParaRPr>
          </a:p>
          <a:p>
            <a:pPr marL="360045" indent="-360045"/>
            <a:r>
              <a:rPr lang="nb-NO" dirty="0"/>
              <a:t>Ved risiko for kontakt med skadelige medikamenter eller kjemikalier.</a:t>
            </a:r>
            <a:endParaRPr lang="nb-NO" dirty="0">
              <a:ea typeface="Calibri"/>
              <a:cs typeface="Calibri"/>
            </a:endParaRPr>
          </a:p>
          <a:p>
            <a:pPr marL="360045" indent="-360045"/>
            <a:r>
              <a:rPr lang="nb-NO" dirty="0"/>
              <a:t>Ved kirurgiske-, </a:t>
            </a:r>
            <a:r>
              <a:rPr lang="nb-NO" dirty="0" err="1"/>
              <a:t>invasive</a:t>
            </a:r>
            <a:r>
              <a:rPr lang="nb-NO" dirty="0"/>
              <a:t>- eller aseptiske prosedyrer (sterile hansker).</a:t>
            </a:r>
          </a:p>
          <a:p>
            <a:endParaRPr lang="nb-NO" sz="3600" b="1" dirty="0"/>
          </a:p>
          <a:p>
            <a:pPr marL="0" indent="0">
              <a:buNone/>
            </a:pPr>
            <a:r>
              <a:rPr lang="nb-NO" dirty="0">
                <a:ea typeface="Calibri"/>
                <a:cs typeface="Calibri"/>
              </a:rPr>
              <a:t>*</a:t>
            </a:r>
            <a:r>
              <a:rPr lang="nb-NO" dirty="0"/>
              <a:t>Når helsepersonell har eksem eller sår på hendene, bør det gjøres individuell vurdering i samråd med leder/lege vedrørende deltagelse i pasientnært arbeid, og i hvilke situasjoner hansker eventuelt bør benyttes. </a:t>
            </a:r>
          </a:p>
          <a:p>
            <a:pPr marL="360045" indent="-360045"/>
            <a:endParaRPr lang="nb-NO" dirty="0">
              <a:ea typeface="Calibri"/>
              <a:cs typeface="Calibri"/>
            </a:endParaRPr>
          </a:p>
        </p:txBody>
      </p:sp>
    </p:spTree>
    <p:extLst>
      <p:ext uri="{BB962C8B-B14F-4D97-AF65-F5344CB8AC3E}">
        <p14:creationId xmlns:p14="http://schemas.microsoft.com/office/powerpoint/2010/main" val="398295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1C4EB-3468-8DF1-08E8-AA53981A0E79}"/>
              </a:ext>
            </a:extLst>
          </p:cNvPr>
          <p:cNvSpPr>
            <a:spLocks noGrp="1"/>
          </p:cNvSpPr>
          <p:nvPr>
            <p:ph type="title"/>
          </p:nvPr>
        </p:nvSpPr>
        <p:spPr>
          <a:xfrm>
            <a:off x="704070" y="718428"/>
            <a:ext cx="10816167" cy="2576218"/>
          </a:xfrm>
        </p:spPr>
        <p:txBody>
          <a:bodyPr/>
          <a:lstStyle/>
          <a:p>
            <a:r>
              <a:rPr lang="nb-NO" sz="4650" dirty="0"/>
              <a:t>Eksempel på situasjoner hvor det er behov for hansker</a:t>
            </a:r>
            <a:br>
              <a:rPr lang="nb-NO" sz="4650" dirty="0"/>
            </a:br>
            <a:br>
              <a:rPr lang="nb-NO" sz="4650" dirty="0"/>
            </a:br>
            <a:endParaRPr lang="nb-NO" dirty="0"/>
          </a:p>
        </p:txBody>
      </p:sp>
      <p:sp>
        <p:nvSpPr>
          <p:cNvPr id="4" name="Plassholder for tekst 3">
            <a:extLst>
              <a:ext uri="{FF2B5EF4-FFF2-40B4-BE49-F238E27FC236}">
                <a16:creationId xmlns:a16="http://schemas.microsoft.com/office/drawing/2014/main" id="{C33DB8CC-1708-5D43-4853-8F5D10340511}"/>
              </a:ext>
            </a:extLst>
          </p:cNvPr>
          <p:cNvSpPr>
            <a:spLocks noGrp="1"/>
          </p:cNvSpPr>
          <p:nvPr>
            <p:ph type="body" sz="quarter" idx="10"/>
          </p:nvPr>
        </p:nvSpPr>
        <p:spPr>
          <a:xfrm>
            <a:off x="661737" y="2327499"/>
            <a:ext cx="10858500" cy="4033453"/>
          </a:xfrm>
        </p:spPr>
        <p:txBody>
          <a:bodyPr vert="horz" lIns="0" tIns="0" rIns="0" bIns="0" rtlCol="0" anchor="t">
            <a:normAutofit fontScale="77500" lnSpcReduction="20000"/>
          </a:bodyPr>
          <a:lstStyle/>
          <a:p>
            <a:pPr marL="0" indent="0">
              <a:buNone/>
            </a:pPr>
            <a:r>
              <a:rPr lang="nb-NO" b="1" dirty="0"/>
              <a:t>Direkte pasientkontakt </a:t>
            </a:r>
          </a:p>
          <a:p>
            <a:pPr marL="360045" indent="-360045"/>
            <a:r>
              <a:rPr lang="nb-NO" dirty="0"/>
              <a:t>Når det forventes kontakt med blod, sekreter, ekskreter, slimhinner eller ikke-intakt hud. </a:t>
            </a:r>
            <a:endParaRPr lang="nb-NO" dirty="0">
              <a:solidFill>
                <a:srgbClr val="FF0000"/>
              </a:solidFill>
            </a:endParaRPr>
          </a:p>
          <a:p>
            <a:pPr marL="360045" indent="-360045"/>
            <a:r>
              <a:rPr lang="nb-NO" dirty="0">
                <a:ea typeface="Calibri"/>
                <a:cs typeface="Calibri"/>
              </a:rPr>
              <a:t>Ved kjent smitte, når anbefalt.</a:t>
            </a:r>
          </a:p>
          <a:p>
            <a:pPr marL="360045" indent="-360045"/>
            <a:r>
              <a:rPr lang="nb-NO" dirty="0"/>
              <a:t>Ved prosedyrer som tannpleie, blodprøvetaking, underlivsundersøkelse, sårstell og suging av luftveier.</a:t>
            </a:r>
          </a:p>
          <a:p>
            <a:pPr marL="360045" indent="-360045"/>
            <a:endParaRPr lang="nb-NO" dirty="0">
              <a:ea typeface="Calibri"/>
              <a:cs typeface="Calibri"/>
            </a:endParaRPr>
          </a:p>
          <a:p>
            <a:pPr marL="0" indent="0">
              <a:buNone/>
            </a:pPr>
            <a:r>
              <a:rPr lang="nb-NO" b="1" dirty="0"/>
              <a:t>Indirekte pasientkontakt</a:t>
            </a:r>
            <a:endParaRPr lang="nb-NO" b="1" dirty="0">
              <a:ea typeface="Calibri"/>
              <a:cs typeface="Calibri"/>
            </a:endParaRPr>
          </a:p>
          <a:p>
            <a:pPr marL="360045" indent="-360045"/>
            <a:r>
              <a:rPr lang="nb-NO" dirty="0"/>
              <a:t>Håndtering av urent utstyr som pussbekken, bekken og urinflasker.</a:t>
            </a:r>
            <a:endParaRPr lang="nb-NO" dirty="0">
              <a:ea typeface="Calibri"/>
              <a:cs typeface="Calibri"/>
            </a:endParaRPr>
          </a:p>
          <a:p>
            <a:pPr marL="360045" indent="-360045"/>
            <a:r>
              <a:rPr lang="nb-NO" dirty="0"/>
              <a:t>Ved fjerning av søl av kroppsvæsker.</a:t>
            </a:r>
            <a:endParaRPr lang="nb-NO" dirty="0">
              <a:ea typeface="Calibri"/>
              <a:cs typeface="Calibri"/>
            </a:endParaRPr>
          </a:p>
          <a:p>
            <a:pPr marL="360045" indent="-360045"/>
            <a:r>
              <a:rPr lang="nb-NO" dirty="0"/>
              <a:t>Ved håndtering av skadelige medikamenter eller kjemikalier.</a:t>
            </a:r>
            <a:endParaRPr lang="nb-NO" dirty="0">
              <a:ea typeface="Calibri" panose="020F0502020204030204"/>
              <a:cs typeface="Calibri" panose="020F0502020204030204"/>
            </a:endParaRPr>
          </a:p>
          <a:p>
            <a:pPr marL="360045" indent="-360045"/>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2748363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0610C7-3163-6899-7BE9-760FB68EF511}"/>
              </a:ext>
            </a:extLst>
          </p:cNvPr>
          <p:cNvSpPr>
            <a:spLocks noGrp="1"/>
          </p:cNvSpPr>
          <p:nvPr>
            <p:ph type="title"/>
          </p:nvPr>
        </p:nvSpPr>
        <p:spPr>
          <a:xfrm>
            <a:off x="661737" y="718428"/>
            <a:ext cx="10858500" cy="1288045"/>
          </a:xfrm>
        </p:spPr>
        <p:txBody>
          <a:bodyPr/>
          <a:lstStyle/>
          <a:p>
            <a:r>
              <a:rPr lang="nb-NO" sz="4650" dirty="0"/>
              <a:t>Eksempel på situasjoner hvor det </a:t>
            </a:r>
            <a:r>
              <a:rPr lang="nb-NO" sz="4650" i="1" dirty="0"/>
              <a:t>ikke</a:t>
            </a:r>
            <a:r>
              <a:rPr lang="nb-NO" sz="4650" dirty="0"/>
              <a:t> er behov for hansker</a:t>
            </a:r>
            <a:endParaRPr lang="nb-NO" dirty="0"/>
          </a:p>
        </p:txBody>
      </p:sp>
      <p:sp>
        <p:nvSpPr>
          <p:cNvPr id="4" name="Plassholder for tekst 3">
            <a:extLst>
              <a:ext uri="{FF2B5EF4-FFF2-40B4-BE49-F238E27FC236}">
                <a16:creationId xmlns:a16="http://schemas.microsoft.com/office/drawing/2014/main" id="{2DFEEAB1-61DC-DEDE-7AAB-6275494140B7}"/>
              </a:ext>
            </a:extLst>
          </p:cNvPr>
          <p:cNvSpPr>
            <a:spLocks noGrp="1"/>
          </p:cNvSpPr>
          <p:nvPr>
            <p:ph type="body" sz="quarter" idx="10"/>
          </p:nvPr>
        </p:nvSpPr>
        <p:spPr>
          <a:xfrm>
            <a:off x="661737" y="2382768"/>
            <a:ext cx="10589802" cy="4433830"/>
          </a:xfrm>
        </p:spPr>
        <p:txBody>
          <a:bodyPr>
            <a:normAutofit fontScale="70000" lnSpcReduction="20000"/>
          </a:bodyPr>
          <a:lstStyle/>
          <a:p>
            <a:pPr marL="0" indent="0">
              <a:buNone/>
            </a:pPr>
            <a:r>
              <a:rPr lang="nb-NO" sz="3200" b="1" dirty="0"/>
              <a:t>Direkte pasientkontakt for eksempel ved:</a:t>
            </a:r>
          </a:p>
          <a:p>
            <a:r>
              <a:rPr lang="nb-NO" sz="3200" dirty="0"/>
              <a:t>Håndhilsning.</a:t>
            </a:r>
          </a:p>
          <a:p>
            <a:r>
              <a:rPr lang="nb-NO" sz="3200" dirty="0"/>
              <a:t>Måling av blodtrykk og puls.</a:t>
            </a:r>
          </a:p>
          <a:p>
            <a:r>
              <a:rPr lang="nb-NO" sz="3200" dirty="0"/>
              <a:t>Hårvask, oventil stell og påkledning. </a:t>
            </a:r>
          </a:p>
          <a:p>
            <a:r>
              <a:rPr lang="nb-NO" sz="3200" dirty="0"/>
              <a:t>Pasienttransport.</a:t>
            </a:r>
            <a:br>
              <a:rPr lang="nb-NO" sz="3200" dirty="0"/>
            </a:br>
            <a:endParaRPr lang="nb-NO" sz="3200" dirty="0"/>
          </a:p>
          <a:p>
            <a:pPr marL="0" indent="0">
              <a:buNone/>
            </a:pPr>
            <a:r>
              <a:rPr lang="nb-NO" sz="3200" b="1" dirty="0"/>
              <a:t>Indirekte pasientkontakt for eksempel ved:</a:t>
            </a:r>
          </a:p>
          <a:p>
            <a:r>
              <a:rPr lang="nb-NO" sz="3200" dirty="0"/>
              <a:t>Bruk av telefon og dokumentasjon på pasientkurve.</a:t>
            </a:r>
          </a:p>
          <a:p>
            <a:r>
              <a:rPr lang="nb-NO" sz="3200" dirty="0"/>
              <a:t>Utdeling av orale medikamenter og matservering.</a:t>
            </a:r>
          </a:p>
          <a:p>
            <a:r>
              <a:rPr lang="nb-NO" sz="3200" dirty="0"/>
              <a:t>Sengereiing.</a:t>
            </a:r>
          </a:p>
          <a:p>
            <a:r>
              <a:rPr lang="nb-NO" sz="3200" dirty="0"/>
              <a:t>Håndtering av oksygentilførsel med nesekateter/maske.</a:t>
            </a:r>
          </a:p>
          <a:p>
            <a:endParaRPr lang="nb-NO" dirty="0"/>
          </a:p>
        </p:txBody>
      </p:sp>
    </p:spTree>
    <p:extLst>
      <p:ext uri="{BB962C8B-B14F-4D97-AF65-F5344CB8AC3E}">
        <p14:creationId xmlns:p14="http://schemas.microsoft.com/office/powerpoint/2010/main" val="4049703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gning, juletre, sketch, illustrasjon&#10;&#10;Automatisk generert beskrivelse">
            <a:extLst>
              <a:ext uri="{FF2B5EF4-FFF2-40B4-BE49-F238E27FC236}">
                <a16:creationId xmlns:a16="http://schemas.microsoft.com/office/drawing/2014/main" id="{1EFEA006-ADDC-3C99-BE3C-1B7DEE9FA0F4}"/>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t="21406" r="14975" b="36962"/>
          <a:stretch/>
        </p:blipFill>
        <p:spPr>
          <a:xfrm>
            <a:off x="8739673" y="2407328"/>
            <a:ext cx="3203512" cy="2855138"/>
          </a:xfrm>
          <a:prstGeom prst="rect">
            <a:avLst/>
          </a:prstGeom>
        </p:spPr>
      </p:pic>
      <p:sp>
        <p:nvSpPr>
          <p:cNvPr id="2" name="Tittel 1">
            <a:extLst>
              <a:ext uri="{FF2B5EF4-FFF2-40B4-BE49-F238E27FC236}">
                <a16:creationId xmlns:a16="http://schemas.microsoft.com/office/drawing/2014/main" id="{E4AE4179-2FAF-B10B-079E-52584C35DD28}"/>
              </a:ext>
            </a:extLst>
          </p:cNvPr>
          <p:cNvSpPr>
            <a:spLocks noGrp="1"/>
          </p:cNvSpPr>
          <p:nvPr>
            <p:ph type="title"/>
          </p:nvPr>
        </p:nvSpPr>
        <p:spPr/>
        <p:txBody>
          <a:bodyPr/>
          <a:lstStyle/>
          <a:p>
            <a:r>
              <a:rPr lang="nb-NO"/>
              <a:t>Overforbruk av hansker</a:t>
            </a:r>
          </a:p>
        </p:txBody>
      </p:sp>
      <p:sp>
        <p:nvSpPr>
          <p:cNvPr id="4" name="Plassholder for tekst 3">
            <a:extLst>
              <a:ext uri="{FF2B5EF4-FFF2-40B4-BE49-F238E27FC236}">
                <a16:creationId xmlns:a16="http://schemas.microsoft.com/office/drawing/2014/main" id="{3953C8E8-A648-FCB8-2A73-898F80F6BEBC}"/>
              </a:ext>
            </a:extLst>
          </p:cNvPr>
          <p:cNvSpPr>
            <a:spLocks noGrp="1"/>
          </p:cNvSpPr>
          <p:nvPr>
            <p:ph type="body" sz="quarter" idx="10"/>
          </p:nvPr>
        </p:nvSpPr>
        <p:spPr>
          <a:xfrm>
            <a:off x="666750" y="2106119"/>
            <a:ext cx="8688744" cy="4033453"/>
          </a:xfrm>
        </p:spPr>
        <p:txBody>
          <a:bodyPr vert="horz" lIns="0" tIns="0" rIns="0" bIns="0" rtlCol="0" anchor="t">
            <a:normAutofit fontScale="62500" lnSpcReduction="20000"/>
          </a:bodyPr>
          <a:lstStyle/>
          <a:p>
            <a:pPr marL="0" indent="0" algn="l">
              <a:buNone/>
            </a:pPr>
            <a:r>
              <a:rPr lang="nb-NO" b="0" i="0" dirty="0">
                <a:solidFill>
                  <a:srgbClr val="222222"/>
                </a:solidFill>
                <a:effectLst/>
                <a:latin typeface="Brandon Text"/>
              </a:rPr>
              <a:t>Man har de siste årene sett en sterk økning i bruk av rene engangshansker i helsetjenesten, og da spesielt i situasjoner hvor det ikke er behov for hansker.</a:t>
            </a:r>
          </a:p>
          <a:p>
            <a:pPr marL="0" indent="0" algn="l">
              <a:buNone/>
            </a:pPr>
            <a:endParaRPr lang="nb-NO" b="0" i="0" dirty="0">
              <a:solidFill>
                <a:srgbClr val="222222"/>
              </a:solidFill>
              <a:effectLst/>
              <a:latin typeface="Brandon Text"/>
            </a:endParaRPr>
          </a:p>
          <a:p>
            <a:r>
              <a:rPr lang="nb-NO" b="0" i="0" dirty="0">
                <a:solidFill>
                  <a:srgbClr val="222222"/>
                </a:solidFill>
                <a:effectLst/>
                <a:latin typeface="Brandon Text"/>
              </a:rPr>
              <a:t>Det benyttes hvert år over 300 millioner rene engangshansker i helsetjenesten.</a:t>
            </a:r>
          </a:p>
          <a:p>
            <a:r>
              <a:rPr lang="nb-NO" b="0" i="0" dirty="0">
                <a:solidFill>
                  <a:srgbClr val="222222"/>
                </a:solidFill>
                <a:effectLst/>
                <a:latin typeface="Brandon Text"/>
              </a:rPr>
              <a:t>Det antas at over 70 millioner av hanskene benyttes uten at det trengs.</a:t>
            </a:r>
          </a:p>
          <a:p>
            <a:pPr marL="360045" indent="-360045"/>
            <a:r>
              <a:rPr lang="nb-NO" b="0" i="0" dirty="0">
                <a:solidFill>
                  <a:srgbClr val="222222"/>
                </a:solidFill>
                <a:effectLst/>
                <a:latin typeface="Brandon Text"/>
              </a:rPr>
              <a:t>Dette utgjør 490 tonn </a:t>
            </a:r>
            <a:r>
              <a:rPr lang="nb-NO" b="0" i="0" u="sng" dirty="0">
                <a:solidFill>
                  <a:srgbClr val="222222"/>
                </a:solidFill>
                <a:effectLst/>
                <a:latin typeface="Brandon Text"/>
              </a:rPr>
              <a:t>unødvendig</a:t>
            </a:r>
            <a:r>
              <a:rPr lang="nb-NO" b="0" i="0" dirty="0">
                <a:solidFill>
                  <a:srgbClr val="222222"/>
                </a:solidFill>
                <a:effectLst/>
                <a:latin typeface="Brandon Text"/>
              </a:rPr>
              <a:t> avfall. Hvert år!</a:t>
            </a:r>
          </a:p>
          <a:p>
            <a:pPr marL="0" indent="0" algn="l">
              <a:buNone/>
            </a:pPr>
            <a:endParaRPr lang="nb-NO" b="0" i="0" dirty="0">
              <a:solidFill>
                <a:srgbClr val="222222"/>
              </a:solidFill>
              <a:effectLst/>
              <a:latin typeface="Brandon Text"/>
            </a:endParaRPr>
          </a:p>
          <a:p>
            <a:pPr marL="0" indent="0" algn="l">
              <a:buNone/>
            </a:pPr>
            <a:r>
              <a:rPr lang="nb-NO" b="0" i="0" dirty="0">
                <a:solidFill>
                  <a:srgbClr val="222222"/>
                </a:solidFill>
                <a:effectLst/>
                <a:latin typeface="Brandon Text"/>
              </a:rPr>
              <a:t>Overforbruk og feil bruk fører til:</a:t>
            </a:r>
          </a:p>
          <a:p>
            <a:pPr algn="l">
              <a:buFont typeface="Arial" panose="020B0604020202020204" pitchFamily="34" charset="0"/>
              <a:buChar char="•"/>
            </a:pPr>
            <a:r>
              <a:rPr lang="nb-NO" dirty="0">
                <a:solidFill>
                  <a:srgbClr val="222222"/>
                </a:solidFill>
                <a:latin typeface="Brandon Text"/>
              </a:rPr>
              <a:t>R</a:t>
            </a:r>
            <a:r>
              <a:rPr lang="nb-NO" b="0" i="0" dirty="0">
                <a:solidFill>
                  <a:srgbClr val="222222"/>
                </a:solidFill>
                <a:effectLst/>
                <a:latin typeface="Brandon Text"/>
              </a:rPr>
              <a:t>edusert etterlevelse av håndhygiene og økt risiko for smitteoverføring.</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 forekomst av hudirritasjon på hender.</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kte kostnader.</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 belastning på miljøet.</a:t>
            </a:r>
          </a:p>
          <a:p>
            <a:endParaRPr lang="nb-NO" dirty="0"/>
          </a:p>
        </p:txBody>
      </p:sp>
    </p:spTree>
    <p:extLst>
      <p:ext uri="{BB962C8B-B14F-4D97-AF65-F5344CB8AC3E}">
        <p14:creationId xmlns:p14="http://schemas.microsoft.com/office/powerpoint/2010/main" val="397069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40A11E38-A856-AED5-503C-662FDA2A0D7C}"/>
              </a:ext>
            </a:extLst>
          </p:cNvPr>
          <p:cNvSpPr>
            <a:spLocks noGrp="1"/>
          </p:cNvSpPr>
          <p:nvPr>
            <p:ph type="body" sz="quarter" idx="14"/>
          </p:nvPr>
        </p:nvSpPr>
        <p:spPr>
          <a:xfrm>
            <a:off x="831850" y="3546765"/>
            <a:ext cx="10720668" cy="800347"/>
          </a:xfrm>
        </p:spPr>
        <p:txBody>
          <a:bodyPr/>
          <a:lstStyle/>
          <a:p>
            <a:r>
              <a:rPr lang="en-US"/>
              <a:t>1. </a:t>
            </a:r>
            <a:r>
              <a:rPr lang="nb-NO"/>
              <a:t>Håndhygiene – </a:t>
            </a:r>
            <a:r>
              <a:rPr lang="nb-NO" i="1"/>
              <a:t>hvorfor</a:t>
            </a:r>
            <a:r>
              <a:rPr lang="nb-NO"/>
              <a:t> så viktig?</a:t>
            </a:r>
            <a:endParaRPr lang="en-US"/>
          </a:p>
        </p:txBody>
      </p:sp>
    </p:spTree>
    <p:extLst>
      <p:ext uri="{BB962C8B-B14F-4D97-AF65-F5344CB8AC3E}">
        <p14:creationId xmlns:p14="http://schemas.microsoft.com/office/powerpoint/2010/main" val="3774218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AFC74-FFDD-1ADE-9B1E-84F710AAB956}"/>
              </a:ext>
            </a:extLst>
          </p:cNvPr>
          <p:cNvSpPr>
            <a:spLocks noGrp="1"/>
          </p:cNvSpPr>
          <p:nvPr>
            <p:ph type="title"/>
          </p:nvPr>
        </p:nvSpPr>
        <p:spPr/>
        <p:txBody>
          <a:bodyPr/>
          <a:lstStyle/>
          <a:p>
            <a:r>
              <a:rPr lang="nb-NO"/>
              <a:t>Stopp! Tenk! Gjør en forskjell!</a:t>
            </a:r>
          </a:p>
        </p:txBody>
      </p:sp>
      <p:sp>
        <p:nvSpPr>
          <p:cNvPr id="4" name="Plassholder for tekst 3">
            <a:extLst>
              <a:ext uri="{FF2B5EF4-FFF2-40B4-BE49-F238E27FC236}">
                <a16:creationId xmlns:a16="http://schemas.microsoft.com/office/drawing/2014/main" id="{545D9439-BB2B-BAF0-DD4A-AEB3B293A26D}"/>
              </a:ext>
            </a:extLst>
          </p:cNvPr>
          <p:cNvSpPr>
            <a:spLocks noGrp="1"/>
          </p:cNvSpPr>
          <p:nvPr>
            <p:ph type="body" sz="quarter" idx="10"/>
          </p:nvPr>
        </p:nvSpPr>
        <p:spPr>
          <a:xfrm>
            <a:off x="727648" y="3251399"/>
            <a:ext cx="5691813" cy="574878"/>
          </a:xfrm>
        </p:spPr>
        <p:txBody>
          <a:bodyPr>
            <a:normAutofit/>
          </a:bodyPr>
          <a:lstStyle/>
          <a:p>
            <a:pPr marL="0" indent="0">
              <a:buNone/>
            </a:pPr>
            <a:r>
              <a:rPr lang="nb-NO" sz="3200">
                <a:solidFill>
                  <a:srgbClr val="D14641"/>
                </a:solidFill>
              </a:rPr>
              <a:t>Bruk hansker bare når det trengs!</a:t>
            </a:r>
          </a:p>
        </p:txBody>
      </p:sp>
      <p:pic>
        <p:nvPicPr>
          <p:cNvPr id="6" name="Bilde 5">
            <a:extLst>
              <a:ext uri="{FF2B5EF4-FFF2-40B4-BE49-F238E27FC236}">
                <a16:creationId xmlns:a16="http://schemas.microsoft.com/office/drawing/2014/main" id="{F3BD7D54-8689-0A64-5761-EC525F80F731}"/>
              </a:ext>
            </a:extLst>
          </p:cNvPr>
          <p:cNvPicPr>
            <a:picLocks noChangeAspect="1"/>
          </p:cNvPicPr>
          <p:nvPr/>
        </p:nvPicPr>
        <p:blipFill>
          <a:blip r:embed="rId2"/>
          <a:stretch>
            <a:fillRect/>
          </a:stretch>
        </p:blipFill>
        <p:spPr>
          <a:xfrm>
            <a:off x="7327640" y="1722740"/>
            <a:ext cx="4519765" cy="4416831"/>
          </a:xfrm>
          <a:prstGeom prst="rect">
            <a:avLst/>
          </a:prstGeom>
        </p:spPr>
      </p:pic>
    </p:spTree>
    <p:extLst>
      <p:ext uri="{BB962C8B-B14F-4D97-AF65-F5344CB8AC3E}">
        <p14:creationId xmlns:p14="http://schemas.microsoft.com/office/powerpoint/2010/main" val="4004535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95C852-8933-390F-7201-79694B80B907}"/>
              </a:ext>
            </a:extLst>
          </p:cNvPr>
          <p:cNvSpPr>
            <a:spLocks noGrp="1"/>
          </p:cNvSpPr>
          <p:nvPr>
            <p:ph type="title"/>
          </p:nvPr>
        </p:nvSpPr>
        <p:spPr/>
        <p:txBody>
          <a:bodyPr/>
          <a:lstStyle/>
          <a:p>
            <a:r>
              <a:rPr lang="nb-NO"/>
              <a:t>Hanskebruk - VETT</a:t>
            </a:r>
          </a:p>
        </p:txBody>
      </p:sp>
      <p:sp>
        <p:nvSpPr>
          <p:cNvPr id="3" name="Plassholder for tekst 2">
            <a:extLst>
              <a:ext uri="{FF2B5EF4-FFF2-40B4-BE49-F238E27FC236}">
                <a16:creationId xmlns:a16="http://schemas.microsoft.com/office/drawing/2014/main" id="{8A5978B5-9C29-25E5-75D7-A23A76FD8D92}"/>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E25C35B3-17D0-4E6E-B009-729D5A60969F}"/>
              </a:ext>
            </a:extLst>
          </p:cNvPr>
          <p:cNvSpPr>
            <a:spLocks noGrp="1"/>
          </p:cNvSpPr>
          <p:nvPr>
            <p:ph type="body" sz="quarter" idx="10"/>
          </p:nvPr>
        </p:nvSpPr>
        <p:spPr/>
        <p:txBody>
          <a:bodyPr vert="horz" lIns="0" tIns="0" rIns="0" bIns="0" rtlCol="0" anchor="t">
            <a:normAutofit fontScale="92500" lnSpcReduction="10000"/>
          </a:bodyPr>
          <a:lstStyle/>
          <a:p>
            <a:pPr marL="360045" indent="-360045"/>
            <a:r>
              <a:rPr lang="nb-NO" sz="2600" dirty="0"/>
              <a:t>Mikroorganismer kan overføres til hendene dine gjennom mikroskopiske hull i hanskene. Hendene forurenses også lett når hansker tas av. Opptil 30% av helsepersonell har smittestoffer på hendene etter pasientkontakt, selv om de har benyttet hansker. </a:t>
            </a:r>
          </a:p>
          <a:p>
            <a:pPr marL="360045" indent="-360045"/>
            <a:r>
              <a:rPr lang="nb-NO" sz="2600" dirty="0"/>
              <a:t>Følge indikasjonene for håndhygiene uavhengig av om hansker benyttes. </a:t>
            </a:r>
            <a:r>
              <a:rPr lang="nb-NO" sz="2600" b="1" dirty="0"/>
              <a:t>Hansker erstatter ikke håndhygiene! </a:t>
            </a:r>
          </a:p>
          <a:p>
            <a:pPr marL="360045" indent="-360045"/>
            <a:r>
              <a:rPr lang="nb-NO" sz="2600" dirty="0"/>
              <a:t>Utfør håndhygiene før du tar hansker ut av boks med rene hansker (uavhengig av indikasjon for håndhygiene), slik at hanskene i boksen ikke forurenses.</a:t>
            </a:r>
          </a:p>
          <a:p>
            <a:pPr marL="360045" indent="-360045"/>
            <a:r>
              <a:rPr lang="nb-NO" sz="2600" dirty="0"/>
              <a:t>Bruk hansker kun når det trengs. Vurder behov i den enkelte situasjon. </a:t>
            </a:r>
          </a:p>
          <a:p>
            <a:pPr marL="360045" indent="-360045"/>
            <a:endParaRPr lang="nb-NO" dirty="0">
              <a:cs typeface="Calibri" panose="020F0502020204030204"/>
            </a:endParaRPr>
          </a:p>
          <a:p>
            <a:pPr marL="360045" indent="-360045"/>
            <a:endParaRPr lang="nb-NO" dirty="0">
              <a:cs typeface="Calibri" panose="020F0502020204030204"/>
            </a:endParaRPr>
          </a:p>
        </p:txBody>
      </p:sp>
    </p:spTree>
    <p:extLst>
      <p:ext uri="{BB962C8B-B14F-4D97-AF65-F5344CB8AC3E}">
        <p14:creationId xmlns:p14="http://schemas.microsoft.com/office/powerpoint/2010/main" val="408119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928E6-24C8-A033-334A-29294CD01D0E}"/>
              </a:ext>
            </a:extLst>
          </p:cNvPr>
          <p:cNvSpPr>
            <a:spLocks noGrp="1"/>
          </p:cNvSpPr>
          <p:nvPr>
            <p:ph type="title"/>
          </p:nvPr>
        </p:nvSpPr>
        <p:spPr/>
        <p:txBody>
          <a:bodyPr/>
          <a:lstStyle/>
          <a:p>
            <a:r>
              <a:rPr lang="nb-NO"/>
              <a:t>Hanskebruk - VETT</a:t>
            </a:r>
          </a:p>
        </p:txBody>
      </p:sp>
      <p:sp>
        <p:nvSpPr>
          <p:cNvPr id="4" name="Plassholder for tekst 3">
            <a:extLst>
              <a:ext uri="{FF2B5EF4-FFF2-40B4-BE49-F238E27FC236}">
                <a16:creationId xmlns:a16="http://schemas.microsoft.com/office/drawing/2014/main" id="{BD0AADD9-C75B-9C04-79A2-8FC0CA9CC1E6}"/>
              </a:ext>
            </a:extLst>
          </p:cNvPr>
          <p:cNvSpPr>
            <a:spLocks noGrp="1"/>
          </p:cNvSpPr>
          <p:nvPr>
            <p:ph type="body" sz="quarter" idx="10"/>
          </p:nvPr>
        </p:nvSpPr>
        <p:spPr>
          <a:xfrm>
            <a:off x="632998" y="1690192"/>
            <a:ext cx="10858500" cy="4872395"/>
          </a:xfrm>
        </p:spPr>
        <p:txBody>
          <a:bodyPr vert="horz" lIns="0" tIns="0" rIns="0" bIns="0" rtlCol="0" anchor="t">
            <a:normAutofit fontScale="92500"/>
          </a:bodyPr>
          <a:lstStyle/>
          <a:p>
            <a:pPr marL="360045" indent="-360045"/>
            <a:r>
              <a:rPr lang="nb-NO" sz="2400" dirty="0"/>
              <a:t>Ta alltid av hansker umiddelbart etter urene oppgaver, og utfør håndhygiene umiddelbart før neste gjøremål. Dette gjelder også når du fortsetter arbeidet hos samme pasient. Ved behov for hansker ved neste oppgave tas hansker av, håndhygiene utføres, og nye hansker tas på. </a:t>
            </a:r>
          </a:p>
          <a:p>
            <a:pPr marL="360045" indent="-360045"/>
            <a:endParaRPr lang="nb-NO" sz="2400" dirty="0"/>
          </a:p>
          <a:p>
            <a:pPr marL="360045" indent="-360045"/>
            <a:r>
              <a:rPr lang="nb-NO" sz="2400" dirty="0"/>
              <a:t>Benytt hansker av lateks eller nitril, fortrinnsvis med lang mansjett. Plasthansker (inkl. vinyl) gir ikke tilstrekkelig beskyttelse. De har dårligere barriereegenskap, strekkstyrke og passform. Lang mansjett forhindrer tilgrising av håndleddet og at det kommer vann inn i hansken.</a:t>
            </a:r>
          </a:p>
          <a:p>
            <a:pPr marL="0" indent="0">
              <a:buNone/>
            </a:pPr>
            <a:endParaRPr lang="nb-NO" sz="2400" dirty="0"/>
          </a:p>
          <a:p>
            <a:pPr marL="360045" indent="-360045"/>
            <a:r>
              <a:rPr lang="nb-NO" sz="2400" dirty="0"/>
              <a:t>Behov for hanskeskift og håndhygiene er det samme på isolat som ved annen pleie (gjelder ikke ved smitterisikogruppe 4).</a:t>
            </a:r>
          </a:p>
          <a:p>
            <a:pPr marL="360045" indent="-360045"/>
            <a:endParaRPr lang="nb-NO" dirty="0">
              <a:cs typeface="Calibri"/>
            </a:endParaRPr>
          </a:p>
        </p:txBody>
      </p:sp>
    </p:spTree>
    <p:extLst>
      <p:ext uri="{BB962C8B-B14F-4D97-AF65-F5344CB8AC3E}">
        <p14:creationId xmlns:p14="http://schemas.microsoft.com/office/powerpoint/2010/main" val="135582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00784F-D8DC-7904-47FD-563D88734D84}"/>
              </a:ext>
            </a:extLst>
          </p:cNvPr>
          <p:cNvSpPr>
            <a:spLocks noGrp="1"/>
          </p:cNvSpPr>
          <p:nvPr>
            <p:ph type="title"/>
          </p:nvPr>
        </p:nvSpPr>
        <p:spPr/>
        <p:txBody>
          <a:bodyPr/>
          <a:lstStyle/>
          <a:p>
            <a:r>
              <a:rPr lang="nb-NO"/>
              <a:t>Hanskebruk UVETT</a:t>
            </a:r>
          </a:p>
        </p:txBody>
      </p:sp>
      <p:sp>
        <p:nvSpPr>
          <p:cNvPr id="4" name="Plassholder for tekst 3">
            <a:extLst>
              <a:ext uri="{FF2B5EF4-FFF2-40B4-BE49-F238E27FC236}">
                <a16:creationId xmlns:a16="http://schemas.microsoft.com/office/drawing/2014/main" id="{26826530-46FC-AB0B-EA6C-8684B36D93ED}"/>
              </a:ext>
            </a:extLst>
          </p:cNvPr>
          <p:cNvSpPr>
            <a:spLocks noGrp="1"/>
          </p:cNvSpPr>
          <p:nvPr>
            <p:ph type="body" sz="quarter" idx="10"/>
          </p:nvPr>
        </p:nvSpPr>
        <p:spPr>
          <a:xfrm>
            <a:off x="748416" y="1823813"/>
            <a:ext cx="10858500" cy="4235859"/>
          </a:xfrm>
        </p:spPr>
        <p:txBody>
          <a:bodyPr vert="horz" lIns="0" tIns="0" rIns="0" bIns="0" rtlCol="0" anchor="t">
            <a:normAutofit fontScale="62500" lnSpcReduction="20000"/>
          </a:bodyPr>
          <a:lstStyle/>
          <a:p>
            <a:pPr marL="360045" indent="-360045"/>
            <a:r>
              <a:rPr lang="nb-NO" sz="3200" dirty="0"/>
              <a:t>Ikke benytt hansker når det ikke er behov for det. Hyppig bruk av hansker øker risikoen for hudirritasjon. Unødig hanskebruk gir økt mengde avfall og økt belastning på miljøet. </a:t>
            </a:r>
            <a:endParaRPr lang="en-US" sz="3200" dirty="0"/>
          </a:p>
          <a:p>
            <a:pPr marL="360045" indent="-360045"/>
            <a:endParaRPr lang="nb-NO" sz="3200" dirty="0"/>
          </a:p>
          <a:p>
            <a:pPr marL="360045" indent="-360045"/>
            <a:r>
              <a:rPr lang="nb-NO" sz="3200" dirty="0"/>
              <a:t>Ikke glem å ta av hanskene. Hansker er ment for urene oppgaver. Ta av hansker og utfør håndhygiene straks uren oppgave er utført. Med urene  hansker kan du overføre pasientens egne bakterier til andre steder på pasientens kropp eller spre mikrober til omgivelse ved å ta på inventar, gardiner o.l.</a:t>
            </a:r>
          </a:p>
          <a:p>
            <a:pPr marL="360045" indent="-360045"/>
            <a:endParaRPr lang="nb-NO" sz="3200" dirty="0"/>
          </a:p>
          <a:p>
            <a:pPr marL="360045" indent="-360045"/>
            <a:r>
              <a:rPr lang="nb-NO" sz="3200" dirty="0"/>
              <a:t>Ikke benytt hansker på fuktige hender. Hansker på fuktige hender gir slitasje på huden og øker risikoen for hudirritasjon. </a:t>
            </a:r>
          </a:p>
          <a:p>
            <a:pPr marL="360045" indent="-360045"/>
            <a:endParaRPr lang="nb-NO" sz="3200" dirty="0">
              <a:cs typeface="Calibri"/>
            </a:endParaRPr>
          </a:p>
          <a:p>
            <a:pPr marL="360045" indent="-360045"/>
            <a:r>
              <a:rPr lang="nb-NO" sz="3200" dirty="0"/>
              <a:t>Ikke desinfiser hanskene. Hanskenes beskyttelsesevne forringes av såpe og alkohol. Hansker skal aldri gjenbrukes. </a:t>
            </a:r>
            <a:endParaRPr lang="nb-NO" sz="3200" dirty="0">
              <a:cs typeface="Calibri"/>
            </a:endParaRPr>
          </a:p>
          <a:p>
            <a:pPr marL="360045" indent="-360045"/>
            <a:endParaRPr lang="nb-NO" sz="2900" dirty="0"/>
          </a:p>
          <a:p>
            <a:pPr marL="360045" indent="-360045"/>
            <a:endParaRPr lang="nb-NO" dirty="0">
              <a:solidFill>
                <a:srgbClr val="222222"/>
              </a:solidFill>
            </a:endParaRPr>
          </a:p>
        </p:txBody>
      </p:sp>
      <p:pic>
        <p:nvPicPr>
          <p:cNvPr id="5" name="Bilde 4">
            <a:extLst>
              <a:ext uri="{FF2B5EF4-FFF2-40B4-BE49-F238E27FC236}">
                <a16:creationId xmlns:a16="http://schemas.microsoft.com/office/drawing/2014/main" id="{27F36502-6080-262F-BCAF-4F6AFCE0E174}"/>
              </a:ext>
            </a:extLst>
          </p:cNvPr>
          <p:cNvPicPr>
            <a:picLocks noChangeAspect="1"/>
          </p:cNvPicPr>
          <p:nvPr/>
        </p:nvPicPr>
        <p:blipFill>
          <a:blip r:embed="rId2"/>
          <a:stretch>
            <a:fillRect/>
          </a:stretch>
        </p:blipFill>
        <p:spPr>
          <a:xfrm>
            <a:off x="9215021" y="165189"/>
            <a:ext cx="2628473" cy="17505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31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B574E7-CFB3-0863-DB2A-E1AE80C0242A}"/>
              </a:ext>
            </a:extLst>
          </p:cNvPr>
          <p:cNvSpPr>
            <a:spLocks noGrp="1"/>
          </p:cNvSpPr>
          <p:nvPr>
            <p:ph type="title"/>
          </p:nvPr>
        </p:nvSpPr>
        <p:spPr/>
        <p:txBody>
          <a:bodyPr/>
          <a:lstStyle/>
          <a:p>
            <a:r>
              <a:rPr lang="nb-NO"/>
              <a:t>Påkledning av hansker </a:t>
            </a:r>
          </a:p>
        </p:txBody>
      </p:sp>
      <p:pic>
        <p:nvPicPr>
          <p:cNvPr id="6" name="Bilde 5">
            <a:extLst>
              <a:ext uri="{FF2B5EF4-FFF2-40B4-BE49-F238E27FC236}">
                <a16:creationId xmlns:a16="http://schemas.microsoft.com/office/drawing/2014/main" id="{77CEF705-5598-D32F-0880-0DDA605CCF35}"/>
              </a:ext>
            </a:extLst>
          </p:cNvPr>
          <p:cNvPicPr>
            <a:picLocks noChangeAspect="1"/>
          </p:cNvPicPr>
          <p:nvPr/>
        </p:nvPicPr>
        <p:blipFill>
          <a:blip r:embed="rId2"/>
          <a:stretch>
            <a:fillRect/>
          </a:stretch>
        </p:blipFill>
        <p:spPr>
          <a:xfrm>
            <a:off x="661737" y="1805124"/>
            <a:ext cx="10373675" cy="48528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345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F514C9-7406-CE99-99C4-E3296F1486E5}"/>
              </a:ext>
            </a:extLst>
          </p:cNvPr>
          <p:cNvSpPr>
            <a:spLocks noGrp="1"/>
          </p:cNvSpPr>
          <p:nvPr>
            <p:ph type="title"/>
          </p:nvPr>
        </p:nvSpPr>
        <p:spPr/>
        <p:txBody>
          <a:bodyPr/>
          <a:lstStyle/>
          <a:p>
            <a:r>
              <a:rPr lang="nb-NO"/>
              <a:t>Avkledning av hansker </a:t>
            </a:r>
          </a:p>
        </p:txBody>
      </p:sp>
      <p:pic>
        <p:nvPicPr>
          <p:cNvPr id="5" name="Bilde 4">
            <a:extLst>
              <a:ext uri="{FF2B5EF4-FFF2-40B4-BE49-F238E27FC236}">
                <a16:creationId xmlns:a16="http://schemas.microsoft.com/office/drawing/2014/main" id="{74B73BC6-3FD6-EFF5-A87D-7B76171A5745}"/>
              </a:ext>
            </a:extLst>
          </p:cNvPr>
          <p:cNvPicPr>
            <a:picLocks noChangeAspect="1"/>
          </p:cNvPicPr>
          <p:nvPr/>
        </p:nvPicPr>
        <p:blipFill>
          <a:blip r:embed="rId2"/>
          <a:stretch>
            <a:fillRect/>
          </a:stretch>
        </p:blipFill>
        <p:spPr>
          <a:xfrm>
            <a:off x="1682669" y="2196549"/>
            <a:ext cx="8969968" cy="3654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9888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p:txBody>
          <a:bodyPr/>
          <a:lstStyle/>
          <a:p>
            <a:r>
              <a:rPr lang="nb-NO"/>
              <a:t>7. Hudreaksjoner og hudpleie</a:t>
            </a:r>
          </a:p>
        </p:txBody>
      </p:sp>
      <p:sp>
        <p:nvSpPr>
          <p:cNvPr id="4" name="Plassholder for innhold 3">
            <a:extLst>
              <a:ext uri="{FF2B5EF4-FFF2-40B4-BE49-F238E27FC236}">
                <a16:creationId xmlns:a16="http://schemas.microsoft.com/office/drawing/2014/main" id="{416FE6B5-7303-B10A-ABA6-60FC6BF5DC97}"/>
              </a:ext>
            </a:extLst>
          </p:cNvPr>
          <p:cNvSpPr>
            <a:spLocks noGrp="1"/>
          </p:cNvSpPr>
          <p:nvPr>
            <p:ph sz="quarter" idx="4"/>
          </p:nvPr>
        </p:nvSpPr>
        <p:spPr/>
        <p:txBody>
          <a:bodyPr/>
          <a:lstStyle/>
          <a:p>
            <a:endParaRPr lang="nb-NO"/>
          </a:p>
        </p:txBody>
      </p:sp>
      <p:sp>
        <p:nvSpPr>
          <p:cNvPr id="6" name="TekstSylinder 5">
            <a:extLst>
              <a:ext uri="{FF2B5EF4-FFF2-40B4-BE49-F238E27FC236}">
                <a16:creationId xmlns:a16="http://schemas.microsoft.com/office/drawing/2014/main" id="{B6AB3D76-8253-0282-1695-A63F19FDFB83}"/>
              </a:ext>
            </a:extLst>
          </p:cNvPr>
          <p:cNvSpPr txBox="1"/>
          <p:nvPr/>
        </p:nvSpPr>
        <p:spPr>
          <a:xfrm>
            <a:off x="963613" y="6195476"/>
            <a:ext cx="7045324" cy="230832"/>
          </a:xfrm>
          <a:prstGeom prst="rect">
            <a:avLst/>
          </a:prstGeom>
          <a:noFill/>
        </p:spPr>
        <p:txBody>
          <a:bodyPr wrap="square">
            <a:spAutoFit/>
          </a:bodyPr>
          <a:lstStyle/>
          <a:p>
            <a:r>
              <a:rPr lang="nb-NO">
                <a:solidFill>
                  <a:schemeClr val="accent5">
                    <a:lumMod val="50000"/>
                  </a:schemeClr>
                </a:solidFill>
              </a:rPr>
              <a:t>Referanse: Håndhygieneveilederen, </a:t>
            </a:r>
            <a:r>
              <a:rPr lang="nb-NO">
                <a:solidFill>
                  <a:schemeClr val="accent5">
                    <a:lumMod val="50000"/>
                  </a:schemeClr>
                </a:solidFill>
                <a:hlinkClick r:id="rId2"/>
              </a:rPr>
              <a:t>Hudreaksjoner og hudpleie </a:t>
            </a:r>
            <a:endParaRPr lang="nb-NO">
              <a:solidFill>
                <a:schemeClr val="accent5">
                  <a:lumMod val="50000"/>
                </a:schemeClr>
              </a:solidFill>
            </a:endParaRPr>
          </a:p>
        </p:txBody>
      </p:sp>
    </p:spTree>
    <p:extLst>
      <p:ext uri="{BB962C8B-B14F-4D97-AF65-F5344CB8AC3E}">
        <p14:creationId xmlns:p14="http://schemas.microsoft.com/office/powerpoint/2010/main" val="3465926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E36DC7-364C-6E46-0FA1-506CFB9DA96A}"/>
              </a:ext>
            </a:extLst>
          </p:cNvPr>
          <p:cNvPicPr>
            <a:picLocks noChangeAspect="1"/>
          </p:cNvPicPr>
          <p:nvPr/>
        </p:nvPicPr>
        <p:blipFill>
          <a:blip r:embed="rId2"/>
          <a:stretch>
            <a:fillRect/>
          </a:stretch>
        </p:blipFill>
        <p:spPr>
          <a:xfrm>
            <a:off x="8625531" y="4760794"/>
            <a:ext cx="3566469" cy="2097206"/>
          </a:xfrm>
          <a:prstGeom prst="rect">
            <a:avLst/>
          </a:prstGeom>
        </p:spPr>
      </p:pic>
      <p:sp>
        <p:nvSpPr>
          <p:cNvPr id="2" name="Tittel 1">
            <a:extLst>
              <a:ext uri="{FF2B5EF4-FFF2-40B4-BE49-F238E27FC236}">
                <a16:creationId xmlns:a16="http://schemas.microsoft.com/office/drawing/2014/main" id="{6D20F1CF-4C3D-EF1F-AEF9-CE3734BA948F}"/>
              </a:ext>
            </a:extLst>
          </p:cNvPr>
          <p:cNvSpPr>
            <a:spLocks noGrp="1"/>
          </p:cNvSpPr>
          <p:nvPr>
            <p:ph type="title"/>
          </p:nvPr>
        </p:nvSpPr>
        <p:spPr/>
        <p:txBody>
          <a:bodyPr/>
          <a:lstStyle/>
          <a:p>
            <a:r>
              <a:rPr lang="nb-NO"/>
              <a:t>Hudreaksjoner og hudpleie</a:t>
            </a:r>
          </a:p>
        </p:txBody>
      </p:sp>
      <p:sp>
        <p:nvSpPr>
          <p:cNvPr id="4" name="Plassholder for tekst 3">
            <a:extLst>
              <a:ext uri="{FF2B5EF4-FFF2-40B4-BE49-F238E27FC236}">
                <a16:creationId xmlns:a16="http://schemas.microsoft.com/office/drawing/2014/main" id="{DA01AD3E-C8EF-8175-1AE4-AC27D2C3F4F5}"/>
              </a:ext>
            </a:extLst>
          </p:cNvPr>
          <p:cNvSpPr>
            <a:spLocks noGrp="1"/>
          </p:cNvSpPr>
          <p:nvPr>
            <p:ph type="body" sz="quarter" idx="10"/>
          </p:nvPr>
        </p:nvSpPr>
        <p:spPr>
          <a:xfrm>
            <a:off x="661737" y="1795775"/>
            <a:ext cx="10858500" cy="4033453"/>
          </a:xfrm>
        </p:spPr>
        <p:txBody>
          <a:bodyPr vert="horz" lIns="0" tIns="0" rIns="0" bIns="0" rtlCol="0" anchor="t">
            <a:normAutofit fontScale="85000" lnSpcReduction="10000"/>
          </a:bodyPr>
          <a:lstStyle/>
          <a:p>
            <a:pPr marL="360045" indent="-360045"/>
            <a:r>
              <a:rPr lang="nb-NO" dirty="0"/>
              <a:t>Hudens naturlige forsvarsmekanismer beskytter den og bidrar til å holde den sunn.</a:t>
            </a:r>
            <a:endParaRPr lang="en-US" dirty="0"/>
          </a:p>
          <a:p>
            <a:pPr marL="360045" indent="-360045"/>
            <a:r>
              <a:rPr lang="nb-NO" dirty="0"/>
              <a:t>Skadet og irritert hud har reduserte barrierefunksjoner og økt risiko for kolonisering med potensielt sykdomsfremkallende bakterier.</a:t>
            </a:r>
            <a:endParaRPr lang="nb-NO" dirty="0">
              <a:cs typeface="Calibri"/>
            </a:endParaRPr>
          </a:p>
          <a:p>
            <a:pPr marL="360045" indent="-360045"/>
            <a:r>
              <a:rPr lang="nb-NO" dirty="0"/>
              <a:t>Hel og sunn hud på hendene er derfor avgjørende for god håndhygiene.</a:t>
            </a:r>
            <a:endParaRPr lang="nb-NO" dirty="0">
              <a:cs typeface="Calibri"/>
            </a:endParaRPr>
          </a:p>
          <a:p>
            <a:pPr marL="360045" indent="-360045"/>
            <a:r>
              <a:rPr lang="nb-NO" dirty="0"/>
              <a:t>Regelmessig bruk av hudpleieprodukter forebygger utviklingen av hudirritasjon.</a:t>
            </a:r>
            <a:endParaRPr lang="nb-NO" dirty="0">
              <a:cs typeface="Calibri"/>
            </a:endParaRPr>
          </a:p>
          <a:p>
            <a:pPr marL="360045" indent="-360045"/>
            <a:r>
              <a:rPr lang="nb-NO" dirty="0"/>
              <a:t>Arbeidsgiver bør tilse at helsepersonell har egnede håndkremer lett tilgjengelig.</a:t>
            </a:r>
          </a:p>
          <a:p>
            <a:pPr marL="360045" indent="-360045"/>
            <a:r>
              <a:rPr lang="nb-NO" dirty="0"/>
              <a:t>Overforbruk og feil bruk av hansker fører til økt forekomst av hudirritasjon på hender</a:t>
            </a:r>
          </a:p>
          <a:p>
            <a:pPr marL="360045" indent="-360045"/>
            <a:endParaRPr lang="nb-NO" sz="1900" dirty="0">
              <a:solidFill>
                <a:srgbClr val="FF0000"/>
              </a:solidFill>
              <a:latin typeface="Segoe UI"/>
              <a:cs typeface="Segoe UI"/>
            </a:endParaRPr>
          </a:p>
          <a:p>
            <a:pPr marL="360045" indent="-360045"/>
            <a:endParaRPr lang="nb-NO" dirty="0">
              <a:cs typeface="Calibri" panose="020F0502020204030204"/>
            </a:endParaRPr>
          </a:p>
        </p:txBody>
      </p:sp>
    </p:spTree>
    <p:extLst>
      <p:ext uri="{BB962C8B-B14F-4D97-AF65-F5344CB8AC3E}">
        <p14:creationId xmlns:p14="http://schemas.microsoft.com/office/powerpoint/2010/main" val="3591798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D9F596-A48E-5574-5BD6-3038B35BADAB}"/>
              </a:ext>
            </a:extLst>
          </p:cNvPr>
          <p:cNvSpPr>
            <a:spLocks noGrp="1"/>
          </p:cNvSpPr>
          <p:nvPr>
            <p:ph type="title"/>
          </p:nvPr>
        </p:nvSpPr>
        <p:spPr/>
        <p:txBody>
          <a:bodyPr/>
          <a:lstStyle/>
          <a:p>
            <a:r>
              <a:rPr lang="nb-NO"/>
              <a:t>Hvordan forebygge irritert hud på hendene?</a:t>
            </a:r>
          </a:p>
        </p:txBody>
      </p:sp>
      <p:sp>
        <p:nvSpPr>
          <p:cNvPr id="4" name="Plassholder for tekst 3">
            <a:extLst>
              <a:ext uri="{FF2B5EF4-FFF2-40B4-BE49-F238E27FC236}">
                <a16:creationId xmlns:a16="http://schemas.microsoft.com/office/drawing/2014/main" id="{E2C78A18-A2B5-A95C-DE9B-B5AE4F885207}"/>
              </a:ext>
            </a:extLst>
          </p:cNvPr>
          <p:cNvSpPr>
            <a:spLocks noGrp="1"/>
          </p:cNvSpPr>
          <p:nvPr>
            <p:ph type="body" sz="quarter" idx="10"/>
          </p:nvPr>
        </p:nvSpPr>
        <p:spPr/>
        <p:txBody>
          <a:bodyPr>
            <a:normAutofit fontScale="77500" lnSpcReduction="20000"/>
          </a:bodyPr>
          <a:lstStyle/>
          <a:p>
            <a:r>
              <a:rPr lang="nb-NO" dirty="0"/>
              <a:t>Benytt hånddesinfeksjon fremfor håndvask.</a:t>
            </a:r>
          </a:p>
          <a:p>
            <a:r>
              <a:rPr lang="nb-NO" dirty="0"/>
              <a:t>Påfør hånddesinfeksjon kun på tørre hender.</a:t>
            </a:r>
          </a:p>
          <a:p>
            <a:r>
              <a:rPr lang="nb-NO" dirty="0"/>
              <a:t>Benytt hansker kun ved behov og på tørre hender.</a:t>
            </a:r>
          </a:p>
          <a:p>
            <a:endParaRPr lang="nb-NO" dirty="0"/>
          </a:p>
          <a:p>
            <a:pPr marL="0" indent="0">
              <a:buNone/>
            </a:pPr>
            <a:r>
              <a:rPr lang="nb-NO" b="1" dirty="0"/>
              <a:t>Ved håndvask:</a:t>
            </a:r>
          </a:p>
          <a:p>
            <a:r>
              <a:rPr lang="nb-NO" dirty="0"/>
              <a:t>Benytt lunkent (ikke varmt) vann. </a:t>
            </a:r>
          </a:p>
          <a:p>
            <a:r>
              <a:rPr lang="nb-NO" dirty="0"/>
              <a:t>Fukt hendene før såpen tilføres.</a:t>
            </a:r>
          </a:p>
          <a:p>
            <a:r>
              <a:rPr lang="nb-NO" dirty="0"/>
              <a:t>Benytt såper som er dokumentert milde for hendene.</a:t>
            </a:r>
          </a:p>
          <a:p>
            <a:r>
              <a:rPr lang="nb-NO" dirty="0"/>
              <a:t>Skyll godt av alle såperester.</a:t>
            </a:r>
          </a:p>
          <a:p>
            <a:r>
              <a:rPr lang="nb-NO" dirty="0"/>
              <a:t>Benytt myke, absorberende papirhåndklær av god kvalitet.</a:t>
            </a:r>
          </a:p>
          <a:p>
            <a:endParaRPr lang="nb-NO" dirty="0"/>
          </a:p>
        </p:txBody>
      </p:sp>
    </p:spTree>
    <p:extLst>
      <p:ext uri="{BB962C8B-B14F-4D97-AF65-F5344CB8AC3E}">
        <p14:creationId xmlns:p14="http://schemas.microsoft.com/office/powerpoint/2010/main" val="797691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AC7DC2-CB13-B913-162D-D525FF880156}"/>
              </a:ext>
            </a:extLst>
          </p:cNvPr>
          <p:cNvSpPr>
            <a:spLocks noGrp="1"/>
          </p:cNvSpPr>
          <p:nvPr>
            <p:ph type="body" idx="1"/>
          </p:nvPr>
        </p:nvSpPr>
        <p:spPr/>
        <p:txBody>
          <a:bodyPr/>
          <a:lstStyle/>
          <a:p>
            <a:r>
              <a:rPr lang="nb-NO"/>
              <a:t>        </a:t>
            </a:r>
          </a:p>
        </p:txBody>
      </p:sp>
      <p:sp>
        <p:nvSpPr>
          <p:cNvPr id="3" name="Plassholder for tekst 2">
            <a:extLst>
              <a:ext uri="{FF2B5EF4-FFF2-40B4-BE49-F238E27FC236}">
                <a16:creationId xmlns:a16="http://schemas.microsoft.com/office/drawing/2014/main" id="{3B3C9305-2D02-222B-002F-6F9C85ED3140}"/>
              </a:ext>
            </a:extLst>
          </p:cNvPr>
          <p:cNvSpPr>
            <a:spLocks noGrp="1"/>
          </p:cNvSpPr>
          <p:nvPr>
            <p:ph type="body" sz="quarter" idx="14"/>
          </p:nvPr>
        </p:nvSpPr>
        <p:spPr>
          <a:xfrm>
            <a:off x="831850" y="2746417"/>
            <a:ext cx="9594850" cy="1600695"/>
          </a:xfrm>
        </p:spPr>
        <p:txBody>
          <a:bodyPr/>
          <a:lstStyle/>
          <a:p>
            <a:r>
              <a:rPr lang="nb-NO" sz="5200"/>
              <a:t>8. Håndhygiene blant pasienter og </a:t>
            </a:r>
            <a:r>
              <a:rPr lang="nb-NO" sz="5200">
                <a:solidFill>
                  <a:srgbClr val="393C61"/>
                </a:solidFill>
              </a:rPr>
              <a:t>besøkende</a:t>
            </a:r>
            <a:endParaRPr lang="nb-NO" sz="5200">
              <a:cs typeface="Calibri"/>
            </a:endParaRPr>
          </a:p>
        </p:txBody>
      </p:sp>
      <p:sp>
        <p:nvSpPr>
          <p:cNvPr id="4" name="TekstSylinder 3">
            <a:extLst>
              <a:ext uri="{FF2B5EF4-FFF2-40B4-BE49-F238E27FC236}">
                <a16:creationId xmlns:a16="http://schemas.microsoft.com/office/drawing/2014/main" id="{DDA0C19F-3F54-5331-9748-5864C0E172CD}"/>
              </a:ext>
            </a:extLst>
          </p:cNvPr>
          <p:cNvSpPr txBox="1"/>
          <p:nvPr/>
        </p:nvSpPr>
        <p:spPr>
          <a:xfrm>
            <a:off x="1357313" y="6216585"/>
            <a:ext cx="7045324" cy="230832"/>
          </a:xfrm>
          <a:prstGeom prst="rect">
            <a:avLst/>
          </a:prstGeom>
          <a:noFill/>
        </p:spPr>
        <p:txBody>
          <a:bodyPr wrap="square">
            <a:spAutoFit/>
          </a:bodyPr>
          <a:lstStyle/>
          <a:p>
            <a:r>
              <a:rPr lang="nb-NO">
                <a:solidFill>
                  <a:schemeClr val="accent5">
                    <a:lumMod val="50000"/>
                  </a:schemeClr>
                </a:solidFill>
              </a:rPr>
              <a:t>Referanse: Håndhygieneveilederen, </a:t>
            </a:r>
            <a:r>
              <a:rPr lang="nb-NO">
                <a:solidFill>
                  <a:schemeClr val="accent5">
                    <a:lumMod val="50000"/>
                  </a:schemeClr>
                </a:solidFill>
                <a:hlinkClick r:id="rId2"/>
              </a:rPr>
              <a:t>Håndhygiene blant pasienter og besøkende</a:t>
            </a:r>
            <a:endParaRPr lang="nb-NO">
              <a:solidFill>
                <a:schemeClr val="accent5">
                  <a:lumMod val="50000"/>
                </a:schemeClr>
              </a:solidFill>
            </a:endParaRPr>
          </a:p>
        </p:txBody>
      </p:sp>
    </p:spTree>
    <p:extLst>
      <p:ext uri="{BB962C8B-B14F-4D97-AF65-F5344CB8AC3E}">
        <p14:creationId xmlns:p14="http://schemas.microsoft.com/office/powerpoint/2010/main" val="40343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DBB5CB-7AFF-4573-8EB5-6F58C7D26D09}"/>
              </a:ext>
            </a:extLst>
          </p:cNvPr>
          <p:cNvSpPr>
            <a:spLocks noGrp="1"/>
          </p:cNvSpPr>
          <p:nvPr>
            <p:ph type="title"/>
          </p:nvPr>
        </p:nvSpPr>
        <p:spPr/>
        <p:txBody>
          <a:bodyPr/>
          <a:lstStyle/>
          <a:p>
            <a:r>
              <a:rPr lang="nb-NO"/>
              <a:t>Håndhygiene</a:t>
            </a:r>
          </a:p>
        </p:txBody>
      </p:sp>
      <p:sp>
        <p:nvSpPr>
          <p:cNvPr id="3" name="Plassholder for tekst 2">
            <a:extLst>
              <a:ext uri="{FF2B5EF4-FFF2-40B4-BE49-F238E27FC236}">
                <a16:creationId xmlns:a16="http://schemas.microsoft.com/office/drawing/2014/main" id="{E8022114-D3DD-BB59-C4BC-F96BBAFF40DE}"/>
              </a:ext>
            </a:extLst>
          </p:cNvPr>
          <p:cNvSpPr>
            <a:spLocks noGrp="1"/>
          </p:cNvSpPr>
          <p:nvPr>
            <p:ph type="body" sz="quarter" idx="11"/>
          </p:nvPr>
        </p:nvSpPr>
        <p:spPr/>
        <p:txBody>
          <a:bodyPr/>
          <a:lstStyle/>
          <a:p>
            <a:r>
              <a:rPr lang="nb-NO"/>
              <a:t>Hvorfor så viktig?</a:t>
            </a:r>
          </a:p>
        </p:txBody>
      </p:sp>
      <p:sp>
        <p:nvSpPr>
          <p:cNvPr id="4" name="Plassholder for tekst 3">
            <a:extLst>
              <a:ext uri="{FF2B5EF4-FFF2-40B4-BE49-F238E27FC236}">
                <a16:creationId xmlns:a16="http://schemas.microsoft.com/office/drawing/2014/main" id="{70C24ACD-C041-3651-E613-6D70A716392F}"/>
              </a:ext>
            </a:extLst>
          </p:cNvPr>
          <p:cNvSpPr>
            <a:spLocks noGrp="1"/>
          </p:cNvSpPr>
          <p:nvPr>
            <p:ph type="body" sz="quarter" idx="10"/>
          </p:nvPr>
        </p:nvSpPr>
        <p:spPr>
          <a:xfrm>
            <a:off x="659224" y="2106118"/>
            <a:ext cx="10858500" cy="4319564"/>
          </a:xfrm>
        </p:spPr>
        <p:txBody>
          <a:bodyPr>
            <a:normAutofit fontScale="85000" lnSpcReduction="20000"/>
          </a:bodyPr>
          <a:lstStyle/>
          <a:p>
            <a:pPr defTabSz="914400">
              <a:lnSpc>
                <a:spcPct val="110000"/>
              </a:lnSpc>
              <a:spcBef>
                <a:spcPct val="0"/>
              </a:spcBef>
              <a:spcAft>
                <a:spcPts val="1200"/>
              </a:spcAft>
              <a:buClr>
                <a:srgbClr val="D14641"/>
              </a:buClr>
              <a:buSzPct val="80000"/>
              <a:buFont typeface="Arial" panose="020B0604020202020204" pitchFamily="34" charset="0"/>
              <a:buChar char="•"/>
              <a:defRPr/>
            </a:pPr>
            <a:r>
              <a:rPr lang="nb-NO" dirty="0"/>
              <a:t>Til enhver tid har 4-7 % av pasienter ved norske helseinstitusjoner en helsetjenesteassosiert infeksjon (HAI).</a:t>
            </a:r>
          </a:p>
          <a:p>
            <a:pPr defTabSz="914400">
              <a:lnSpc>
                <a:spcPct val="110000"/>
              </a:lnSpc>
              <a:spcBef>
                <a:spcPct val="0"/>
              </a:spcBef>
              <a:spcAft>
                <a:spcPts val="1200"/>
              </a:spcAft>
              <a:buClr>
                <a:srgbClr val="D14641"/>
              </a:buClr>
              <a:buSzPct val="80000"/>
              <a:buFont typeface="Arial" panose="020B0604020202020204" pitchFamily="34" charset="0"/>
              <a:buChar char="•"/>
              <a:defRPr/>
            </a:pPr>
            <a:r>
              <a:rPr lang="nb-NO" dirty="0"/>
              <a:t>Helsepersonellets hender er en vanlig smittevei for overføring av smittestoffer mellom pasienter i helsetjenesten.</a:t>
            </a:r>
          </a:p>
          <a:p>
            <a:pPr defTabSz="914400">
              <a:lnSpc>
                <a:spcPct val="110000"/>
              </a:lnSpc>
              <a:spcBef>
                <a:spcPct val="0"/>
              </a:spcBef>
              <a:spcAft>
                <a:spcPts val="1200"/>
              </a:spcAft>
              <a:buClr>
                <a:srgbClr val="D14641"/>
              </a:buClr>
              <a:buSzPct val="80000"/>
              <a:buFont typeface="Arial" panose="020B0604020202020204" pitchFamily="34" charset="0"/>
              <a:buChar char="•"/>
              <a:defRPr/>
            </a:pPr>
            <a:r>
              <a:rPr lang="nb-NO" dirty="0"/>
              <a:t>Riktig håndhygiene blant helsepersonell er vårt viktigste enkelttiltak for å forebygge helsetjenesteassosierte infeksjoner (HAI).</a:t>
            </a:r>
          </a:p>
          <a:p>
            <a:pPr defTabSz="914400">
              <a:lnSpc>
                <a:spcPct val="110000"/>
              </a:lnSpc>
              <a:spcBef>
                <a:spcPct val="0"/>
              </a:spcBef>
              <a:spcAft>
                <a:spcPts val="1200"/>
              </a:spcAft>
              <a:buClr>
                <a:srgbClr val="D14641"/>
              </a:buClr>
              <a:buSzPct val="80000"/>
              <a:buFont typeface="Arial" panose="020B0604020202020204" pitchFamily="34" charset="0"/>
              <a:buChar char="•"/>
              <a:defRPr/>
            </a:pPr>
            <a:r>
              <a:rPr lang="nb-NO" dirty="0"/>
              <a:t>Internasjonal forskning viser at helsepersonell kun rengjør hendene i 20-80 % av tilfellene hvor det er påkrevet.</a:t>
            </a:r>
          </a:p>
          <a:p>
            <a:pPr defTabSz="914400">
              <a:lnSpc>
                <a:spcPct val="110000"/>
              </a:lnSpc>
              <a:spcBef>
                <a:spcPct val="0"/>
              </a:spcBef>
              <a:spcAft>
                <a:spcPts val="1200"/>
              </a:spcAft>
              <a:buClr>
                <a:srgbClr val="D14641"/>
              </a:buClr>
              <a:buSzPct val="80000"/>
              <a:buFont typeface="Arial" panose="020B0604020202020204" pitchFamily="34" charset="0"/>
              <a:buChar char="•"/>
              <a:defRPr/>
            </a:pPr>
            <a:r>
              <a:rPr lang="nb-NO" dirty="0"/>
              <a:t>Det er en klar sammenheng mellom håndhygiene blant helsepersonell og antall helsetjenesteassosierte infeksjoner.</a:t>
            </a:r>
          </a:p>
          <a:p>
            <a:pPr marL="0" indent="0">
              <a:buClr>
                <a:srgbClr val="D14641"/>
              </a:buClr>
              <a:buNone/>
            </a:pPr>
            <a:endParaRPr lang="nb-NO" dirty="0"/>
          </a:p>
        </p:txBody>
      </p:sp>
      <p:sp>
        <p:nvSpPr>
          <p:cNvPr id="5" name="TekstSylinder 4">
            <a:extLst>
              <a:ext uri="{FF2B5EF4-FFF2-40B4-BE49-F238E27FC236}">
                <a16:creationId xmlns:a16="http://schemas.microsoft.com/office/drawing/2014/main" id="{90D215E6-360B-D102-2F3D-B5DF1D25536F}"/>
              </a:ext>
            </a:extLst>
          </p:cNvPr>
          <p:cNvSpPr txBox="1"/>
          <p:nvPr/>
        </p:nvSpPr>
        <p:spPr>
          <a:xfrm>
            <a:off x="958788" y="6241002"/>
            <a:ext cx="5699464" cy="307777"/>
          </a:xfrm>
          <a:prstGeom prst="rect">
            <a:avLst/>
          </a:prstGeom>
          <a:noFill/>
        </p:spPr>
        <p:txBody>
          <a:bodyPr wrap="square" rtlCol="0">
            <a:spAutoFit/>
          </a:bodyPr>
          <a:lstStyle/>
          <a:p>
            <a:pPr algn="l"/>
            <a:r>
              <a:rPr lang="nb-NO" sz="1400" dirty="0"/>
              <a:t>Referanse: </a:t>
            </a:r>
            <a:r>
              <a:rPr lang="nb-NO" sz="1400" dirty="0">
                <a:hlinkClick r:id="rId2"/>
              </a:rPr>
              <a:t>Håndhygieneveilederen</a:t>
            </a:r>
            <a:endParaRPr lang="nb-NO" sz="1400" dirty="0"/>
          </a:p>
        </p:txBody>
      </p:sp>
    </p:spTree>
    <p:extLst>
      <p:ext uri="{BB962C8B-B14F-4D97-AF65-F5344CB8AC3E}">
        <p14:creationId xmlns:p14="http://schemas.microsoft.com/office/powerpoint/2010/main" val="3466460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A8A6AE-CB3D-B3DF-430E-D59121D54803}"/>
              </a:ext>
            </a:extLst>
          </p:cNvPr>
          <p:cNvSpPr>
            <a:spLocks noGrp="1"/>
          </p:cNvSpPr>
          <p:nvPr>
            <p:ph type="title"/>
          </p:nvPr>
        </p:nvSpPr>
        <p:spPr/>
        <p:txBody>
          <a:bodyPr/>
          <a:lstStyle/>
          <a:p>
            <a:r>
              <a:rPr lang="nb-NO"/>
              <a:t>Håndhygiene blant pasienter og besøkende</a:t>
            </a:r>
          </a:p>
        </p:txBody>
      </p:sp>
      <p:sp>
        <p:nvSpPr>
          <p:cNvPr id="4" name="Plassholder for tekst 3">
            <a:extLst>
              <a:ext uri="{FF2B5EF4-FFF2-40B4-BE49-F238E27FC236}">
                <a16:creationId xmlns:a16="http://schemas.microsoft.com/office/drawing/2014/main" id="{C0776325-21EC-A15B-ECD2-14CDD7F9DA05}"/>
              </a:ext>
            </a:extLst>
          </p:cNvPr>
          <p:cNvSpPr>
            <a:spLocks noGrp="1"/>
          </p:cNvSpPr>
          <p:nvPr>
            <p:ph type="body" sz="quarter" idx="10"/>
          </p:nvPr>
        </p:nvSpPr>
        <p:spPr>
          <a:xfrm>
            <a:off x="659224" y="2106118"/>
            <a:ext cx="6944211" cy="4492821"/>
          </a:xfrm>
        </p:spPr>
        <p:txBody>
          <a:bodyPr vert="horz" lIns="0" tIns="0" rIns="0" bIns="0" rtlCol="0" anchor="t">
            <a:normAutofit fontScale="92500" lnSpcReduction="20000"/>
          </a:bodyPr>
          <a:lstStyle/>
          <a:p>
            <a:pPr marL="360045" indent="-360045"/>
            <a:r>
              <a:rPr lang="nb-NO" dirty="0"/>
              <a:t>Forskning viser at pasienter i helseinstitusjoner ofte har store mengder sykdomsfremkallende bakterier på hendene.</a:t>
            </a:r>
            <a:endParaRPr lang="en-US" dirty="0"/>
          </a:p>
          <a:p>
            <a:pPr marL="360045" indent="-360045"/>
            <a:r>
              <a:rPr lang="nb-NO" dirty="0"/>
              <a:t>Studier viser også at helsepersonell i liten grad legger til rette for håndhygiene for pasienter og besøkende.</a:t>
            </a:r>
            <a:endParaRPr lang="nb-NO" dirty="0">
              <a:cs typeface="Calibri"/>
            </a:endParaRPr>
          </a:p>
          <a:p>
            <a:pPr marL="360045" indent="-360045"/>
            <a:endParaRPr lang="nb-NO" dirty="0">
              <a:cs typeface="Calibri"/>
            </a:endParaRPr>
          </a:p>
          <a:p>
            <a:pPr marL="360045" indent="-360045"/>
            <a:endParaRPr lang="nb-NO" dirty="0">
              <a:cs typeface="Calibri"/>
            </a:endParaRPr>
          </a:p>
          <a:p>
            <a:pPr marL="0" indent="0" algn="ctr">
              <a:buNone/>
            </a:pPr>
            <a:r>
              <a:rPr lang="nb-NO" b="1" dirty="0"/>
              <a:t>Husk å legge til rette for håndhygiene - som et minimum etter toalettbesøk og før måltider.</a:t>
            </a:r>
            <a:endParaRPr lang="nb-NO" b="1" dirty="0">
              <a:cs typeface="Calibri"/>
            </a:endParaRPr>
          </a:p>
          <a:p>
            <a:pPr marL="360045" indent="-360045"/>
            <a:endParaRPr lang="nb-NO" dirty="0">
              <a:cs typeface="Calibri" panose="020F0502020204030204"/>
            </a:endParaRPr>
          </a:p>
        </p:txBody>
      </p:sp>
      <p:pic>
        <p:nvPicPr>
          <p:cNvPr id="7" name="Bilde 6">
            <a:extLst>
              <a:ext uri="{FF2B5EF4-FFF2-40B4-BE49-F238E27FC236}">
                <a16:creationId xmlns:a16="http://schemas.microsoft.com/office/drawing/2014/main" id="{B3F0AEB8-B247-7EBB-B9EB-E95574CB65D9}"/>
              </a:ext>
            </a:extLst>
          </p:cNvPr>
          <p:cNvPicPr>
            <a:picLocks noChangeAspect="1"/>
          </p:cNvPicPr>
          <p:nvPr/>
        </p:nvPicPr>
        <p:blipFill>
          <a:blip r:embed="rId2"/>
          <a:stretch>
            <a:fillRect/>
          </a:stretch>
        </p:blipFill>
        <p:spPr>
          <a:xfrm>
            <a:off x="8261845" y="1588162"/>
            <a:ext cx="3509470" cy="5010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805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0643805-D087-9B0C-41CA-1CEF76D2C4FB}"/>
              </a:ext>
            </a:extLst>
          </p:cNvPr>
          <p:cNvPicPr>
            <a:picLocks noChangeAspect="1"/>
          </p:cNvPicPr>
          <p:nvPr/>
        </p:nvPicPr>
        <p:blipFill>
          <a:blip r:embed="rId2"/>
          <a:stretch>
            <a:fillRect/>
          </a:stretch>
        </p:blipFill>
        <p:spPr>
          <a:xfrm>
            <a:off x="9865567" y="4545431"/>
            <a:ext cx="2183364" cy="2183364"/>
          </a:xfrm>
          <a:prstGeom prst="rect">
            <a:avLst/>
          </a:prstGeom>
        </p:spPr>
      </p:pic>
      <p:sp>
        <p:nvSpPr>
          <p:cNvPr id="2" name="Tittel 1">
            <a:extLst>
              <a:ext uri="{FF2B5EF4-FFF2-40B4-BE49-F238E27FC236}">
                <a16:creationId xmlns:a16="http://schemas.microsoft.com/office/drawing/2014/main" id="{C638222C-2792-9927-61FC-77564BB429BA}"/>
              </a:ext>
            </a:extLst>
          </p:cNvPr>
          <p:cNvSpPr>
            <a:spLocks noGrp="1"/>
          </p:cNvSpPr>
          <p:nvPr>
            <p:ph type="title"/>
          </p:nvPr>
        </p:nvSpPr>
        <p:spPr/>
        <p:txBody>
          <a:bodyPr/>
          <a:lstStyle/>
          <a:p>
            <a:r>
              <a:rPr lang="nb-NO"/>
              <a:t>Oppsummering </a:t>
            </a:r>
          </a:p>
        </p:txBody>
      </p:sp>
      <p:sp>
        <p:nvSpPr>
          <p:cNvPr id="4" name="Plassholder for tekst 3">
            <a:extLst>
              <a:ext uri="{FF2B5EF4-FFF2-40B4-BE49-F238E27FC236}">
                <a16:creationId xmlns:a16="http://schemas.microsoft.com/office/drawing/2014/main" id="{88C8F3D6-B467-E377-681D-706FBACAAD31}"/>
              </a:ext>
            </a:extLst>
          </p:cNvPr>
          <p:cNvSpPr>
            <a:spLocks noGrp="1"/>
          </p:cNvSpPr>
          <p:nvPr>
            <p:ph type="body" sz="quarter" idx="10"/>
          </p:nvPr>
        </p:nvSpPr>
        <p:spPr>
          <a:xfrm>
            <a:off x="659224" y="1719753"/>
            <a:ext cx="10847768" cy="4331697"/>
          </a:xfrm>
        </p:spPr>
        <p:txBody>
          <a:bodyPr vert="horz" lIns="0" tIns="0" rIns="0" bIns="0" rtlCol="0" anchor="t">
            <a:normAutofit fontScale="62500" lnSpcReduction="20000"/>
          </a:bodyPr>
          <a:lstStyle/>
          <a:p>
            <a:pPr marL="360045" indent="-360045"/>
            <a:r>
              <a:rPr lang="nb-NO"/>
              <a:t>Håndhygiene er vårt enkleste, viktigste og mest effektive tiltak for å forebygge helsetjenesteassosierte infeksjoner.</a:t>
            </a:r>
            <a:endParaRPr lang="en-US"/>
          </a:p>
          <a:p>
            <a:pPr marL="360045" indent="-360045"/>
            <a:r>
              <a:rPr lang="nb-NO"/>
              <a:t>Det må være enkelt å gjøre rett – sørg for gode håndhygienefasiliteter for helsepersonell, pasienter og besøkende. </a:t>
            </a:r>
            <a:endParaRPr lang="nb-NO">
              <a:cs typeface="Calibri"/>
            </a:endParaRPr>
          </a:p>
          <a:p>
            <a:pPr marL="360045" indent="-360045"/>
            <a:r>
              <a:rPr lang="nb-NO"/>
              <a:t>Både hånddesinfeksjon og håndvask er gode og effektive metoder for håndhygiene.</a:t>
            </a:r>
            <a:endParaRPr lang="nb-NO">
              <a:cs typeface="Calibri"/>
            </a:endParaRPr>
          </a:p>
          <a:p>
            <a:pPr marL="360045" indent="-360045"/>
            <a:r>
              <a:rPr lang="nb-NO"/>
              <a:t>Hånddesinfeksjon er i de fleste tilfeller den foretrukne metode for håndhygiene innen helsetjenesten, det tar kortest tid og er mer skånsomt for huden på hendene. </a:t>
            </a:r>
            <a:endParaRPr lang="nb-NO">
              <a:cs typeface="Calibri"/>
            </a:endParaRPr>
          </a:p>
          <a:p>
            <a:pPr marL="360045" indent="-360045"/>
            <a:r>
              <a:rPr lang="nb-NO"/>
              <a:t>Korte negler og fravær av ringer og klokker er en forutsetning for effektiv håndhygiene.</a:t>
            </a:r>
            <a:endParaRPr lang="nb-NO">
              <a:cs typeface="Calibri"/>
            </a:endParaRPr>
          </a:p>
          <a:p>
            <a:pPr marL="360045" indent="-360045"/>
            <a:r>
              <a:rPr lang="nb-NO"/>
              <a:t>Husk hudpleie – sunn og hel hud er en annen viktig forutsetning for effektiv håndhygiene. </a:t>
            </a:r>
            <a:endParaRPr lang="nb-NO">
              <a:cs typeface="Calibri"/>
            </a:endParaRPr>
          </a:p>
          <a:p>
            <a:pPr marL="360045" indent="-360045"/>
            <a:r>
              <a:rPr lang="nb-NO"/>
              <a:t>Bruk hansker bare når det trengs!</a:t>
            </a:r>
            <a:endParaRPr lang="nb-NO">
              <a:cs typeface="Calibri"/>
            </a:endParaRPr>
          </a:p>
          <a:p>
            <a:pPr marL="360045" indent="-360045"/>
            <a:r>
              <a:rPr lang="nb-NO"/>
              <a:t>Hansker kan ikke erstatte håndhygiene.</a:t>
            </a:r>
            <a:endParaRPr lang="nb-NO">
              <a:cs typeface="Calibri"/>
            </a:endParaRPr>
          </a:p>
          <a:p>
            <a:pPr marL="0" indent="0">
              <a:buNone/>
            </a:pPr>
            <a:endParaRPr lang="nb-NO"/>
          </a:p>
          <a:p>
            <a:pPr marL="0" indent="0" algn="ctr">
              <a:buNone/>
            </a:pPr>
            <a:r>
              <a:rPr lang="nb-NO" sz="5700">
                <a:solidFill>
                  <a:srgbClr val="D14641"/>
                </a:solidFill>
              </a:rPr>
              <a:t>Vi sees ved pumpene!</a:t>
            </a:r>
            <a:endParaRPr lang="nb-NO" sz="5700">
              <a:solidFill>
                <a:srgbClr val="D14641"/>
              </a:solidFill>
              <a:cs typeface="Calibri"/>
            </a:endParaRPr>
          </a:p>
          <a:p>
            <a:pPr marL="360045" indent="-360045"/>
            <a:endParaRPr lang="nb-NO">
              <a:cs typeface="Calibri" panose="020F0502020204030204"/>
            </a:endParaRPr>
          </a:p>
        </p:txBody>
      </p:sp>
    </p:spTree>
    <p:extLst>
      <p:ext uri="{BB962C8B-B14F-4D97-AF65-F5344CB8AC3E}">
        <p14:creationId xmlns:p14="http://schemas.microsoft.com/office/powerpoint/2010/main" val="55741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FDDC540-B396-044F-F16F-29AB915180B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304036" y="3137916"/>
            <a:ext cx="3279932" cy="3804234"/>
          </a:xfrm>
          <a:prstGeom prst="rect">
            <a:avLst/>
          </a:prstGeom>
        </p:spPr>
      </p:pic>
      <p:pic>
        <p:nvPicPr>
          <p:cNvPr id="4" name="Bilde 3">
            <a:extLst>
              <a:ext uri="{FF2B5EF4-FFF2-40B4-BE49-F238E27FC236}">
                <a16:creationId xmlns:a16="http://schemas.microsoft.com/office/drawing/2014/main" id="{68D8D5C9-8BF9-8A76-5146-DDD6F8C835CA}"/>
              </a:ext>
            </a:extLst>
          </p:cNvPr>
          <p:cNvPicPr>
            <a:picLocks noChangeAspect="1"/>
          </p:cNvPicPr>
          <p:nvPr/>
        </p:nvPicPr>
        <p:blipFill>
          <a:blip r:embed="rId4"/>
          <a:stretch>
            <a:fillRect/>
          </a:stretch>
        </p:blipFill>
        <p:spPr>
          <a:xfrm>
            <a:off x="0" y="4015816"/>
            <a:ext cx="4054191" cy="2926334"/>
          </a:xfrm>
          <a:prstGeom prst="rect">
            <a:avLst/>
          </a:prstGeom>
        </p:spPr>
      </p:pic>
      <p:sp>
        <p:nvSpPr>
          <p:cNvPr id="13" name="Text Placeholder 2">
            <a:extLst>
              <a:ext uri="{FF2B5EF4-FFF2-40B4-BE49-F238E27FC236}">
                <a16:creationId xmlns:a16="http://schemas.microsoft.com/office/drawing/2014/main" id="{40A11E38-A856-AED5-503C-662FDA2A0D7C}"/>
              </a:ext>
            </a:extLst>
          </p:cNvPr>
          <p:cNvSpPr>
            <a:spLocks noGrp="1"/>
          </p:cNvSpPr>
          <p:nvPr>
            <p:ph type="body" sz="quarter" idx="14"/>
          </p:nvPr>
        </p:nvSpPr>
        <p:spPr>
          <a:xfrm>
            <a:off x="920915" y="2626427"/>
            <a:ext cx="10720668" cy="800347"/>
          </a:xfrm>
        </p:spPr>
        <p:txBody>
          <a:bodyPr/>
          <a:lstStyle/>
          <a:p>
            <a:r>
              <a:rPr lang="en-US" sz="5200"/>
              <a:t>2. </a:t>
            </a:r>
            <a:r>
              <a:rPr lang="en-US" sz="5200" i="1" err="1"/>
              <a:t>Hvordan</a:t>
            </a:r>
            <a:r>
              <a:rPr lang="en-US" sz="5200"/>
              <a:t> </a:t>
            </a:r>
            <a:r>
              <a:rPr lang="en-US" sz="5200" err="1"/>
              <a:t>skal</a:t>
            </a:r>
            <a:r>
              <a:rPr lang="en-US" sz="5200"/>
              <a:t> </a:t>
            </a:r>
            <a:r>
              <a:rPr lang="en-US" sz="5200" err="1"/>
              <a:t>håndhygiene</a:t>
            </a:r>
            <a:r>
              <a:rPr lang="en-US" sz="5200"/>
              <a:t> </a:t>
            </a:r>
            <a:r>
              <a:rPr lang="en-US" sz="5200" err="1"/>
              <a:t>utføres</a:t>
            </a:r>
            <a:r>
              <a:rPr lang="en-US" sz="5200"/>
              <a:t>? </a:t>
            </a:r>
            <a:endParaRPr lang="en-US"/>
          </a:p>
        </p:txBody>
      </p:sp>
    </p:spTree>
    <p:extLst>
      <p:ext uri="{BB962C8B-B14F-4D97-AF65-F5344CB8AC3E}">
        <p14:creationId xmlns:p14="http://schemas.microsoft.com/office/powerpoint/2010/main" val="165340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273B0-A291-EC2C-544E-99432555AA28}"/>
              </a:ext>
            </a:extLst>
          </p:cNvPr>
          <p:cNvSpPr>
            <a:spLocks noGrp="1"/>
          </p:cNvSpPr>
          <p:nvPr>
            <p:ph type="title"/>
          </p:nvPr>
        </p:nvSpPr>
        <p:spPr>
          <a:xfrm>
            <a:off x="661737" y="718428"/>
            <a:ext cx="10858500" cy="1288301"/>
          </a:xfrm>
        </p:spPr>
        <p:txBody>
          <a:bodyPr/>
          <a:lstStyle/>
          <a:p>
            <a:r>
              <a:rPr lang="nb-NO" dirty="0"/>
              <a:t>Hånddesinfeksjon eller håndvask med såpe og vann?</a:t>
            </a:r>
          </a:p>
        </p:txBody>
      </p:sp>
      <p:sp>
        <p:nvSpPr>
          <p:cNvPr id="3" name="Plassholder for tekst 2">
            <a:extLst>
              <a:ext uri="{FF2B5EF4-FFF2-40B4-BE49-F238E27FC236}">
                <a16:creationId xmlns:a16="http://schemas.microsoft.com/office/drawing/2014/main" id="{77B4DDCF-5238-123B-8404-AFE6232DD5A6}"/>
              </a:ext>
            </a:extLst>
          </p:cNvPr>
          <p:cNvSpPr>
            <a:spLocks noGrp="1"/>
          </p:cNvSpPr>
          <p:nvPr>
            <p:ph type="body" sz="quarter" idx="11"/>
          </p:nvPr>
        </p:nvSpPr>
        <p:spPr>
          <a:xfrm>
            <a:off x="659223" y="2039271"/>
            <a:ext cx="10858500" cy="423242"/>
          </a:xfrm>
        </p:spPr>
        <p:txBody>
          <a:bodyPr/>
          <a:lstStyle/>
          <a:p>
            <a:endParaRPr lang="nb-NO" dirty="0"/>
          </a:p>
        </p:txBody>
      </p:sp>
      <p:sp>
        <p:nvSpPr>
          <p:cNvPr id="4" name="Plassholder for tekst 3">
            <a:extLst>
              <a:ext uri="{FF2B5EF4-FFF2-40B4-BE49-F238E27FC236}">
                <a16:creationId xmlns:a16="http://schemas.microsoft.com/office/drawing/2014/main" id="{E0B8D202-3285-047F-BDDF-2E08269F69E6}"/>
              </a:ext>
            </a:extLst>
          </p:cNvPr>
          <p:cNvSpPr>
            <a:spLocks noGrp="1"/>
          </p:cNvSpPr>
          <p:nvPr>
            <p:ph type="body" sz="quarter" idx="10"/>
          </p:nvPr>
        </p:nvSpPr>
        <p:spPr>
          <a:xfrm>
            <a:off x="666750" y="2574235"/>
            <a:ext cx="6242050" cy="4033453"/>
          </a:xfrm>
        </p:spPr>
        <p:txBody>
          <a:bodyPr>
            <a:normAutofit/>
          </a:bodyPr>
          <a:lstStyle/>
          <a:p>
            <a:pPr>
              <a:spcBef>
                <a:spcPts val="600"/>
              </a:spcBef>
              <a:spcAft>
                <a:spcPts val="600"/>
              </a:spcAft>
            </a:pPr>
            <a:r>
              <a:rPr lang="nb-NO" sz="2200" dirty="0"/>
              <a:t>Håndvask med såpe og vann og hånddesinfeksjon er begge effektive og gode metoder for håndhygiene. </a:t>
            </a:r>
          </a:p>
          <a:p>
            <a:pPr>
              <a:spcBef>
                <a:spcPts val="600"/>
              </a:spcBef>
              <a:spcAft>
                <a:spcPts val="600"/>
              </a:spcAft>
            </a:pPr>
            <a:r>
              <a:rPr lang="nb-NO" sz="2200" dirty="0"/>
              <a:t>Det er tilstrekkelig å utføre enten håndvask eller hånddesinfeksjon. Å rutinemessig utføre begge metoder vil gi en økt belastning på huden på hendene. </a:t>
            </a:r>
          </a:p>
          <a:p>
            <a:endParaRPr lang="nb-NO" dirty="0"/>
          </a:p>
        </p:txBody>
      </p:sp>
      <p:pic>
        <p:nvPicPr>
          <p:cNvPr id="5" name="Bilde 4">
            <a:extLst>
              <a:ext uri="{FF2B5EF4-FFF2-40B4-BE49-F238E27FC236}">
                <a16:creationId xmlns:a16="http://schemas.microsoft.com/office/drawing/2014/main" id="{FC6AF992-22DF-2C4E-917F-3309215946E9}"/>
              </a:ext>
            </a:extLst>
          </p:cNvPr>
          <p:cNvPicPr>
            <a:picLocks noChangeAspect="1"/>
          </p:cNvPicPr>
          <p:nvPr/>
        </p:nvPicPr>
        <p:blipFill rotWithShape="1">
          <a:blip r:embed="rId3"/>
          <a:srcRect l="21024" b="44718"/>
          <a:stretch/>
        </p:blipFill>
        <p:spPr>
          <a:xfrm>
            <a:off x="9105500" y="1066817"/>
            <a:ext cx="3481421" cy="2368150"/>
          </a:xfrm>
          <a:prstGeom prst="rect">
            <a:avLst/>
          </a:prstGeom>
        </p:spPr>
      </p:pic>
      <p:pic>
        <p:nvPicPr>
          <p:cNvPr id="7" name="Bilde 6">
            <a:extLst>
              <a:ext uri="{FF2B5EF4-FFF2-40B4-BE49-F238E27FC236}">
                <a16:creationId xmlns:a16="http://schemas.microsoft.com/office/drawing/2014/main" id="{549E2D2D-73C1-8775-5FCA-A0890D7B88E4}"/>
              </a:ext>
            </a:extLst>
          </p:cNvPr>
          <p:cNvPicPr>
            <a:picLocks noChangeAspect="1"/>
          </p:cNvPicPr>
          <p:nvPr/>
        </p:nvPicPr>
        <p:blipFill>
          <a:blip r:embed="rId4"/>
          <a:stretch>
            <a:fillRect/>
          </a:stretch>
        </p:blipFill>
        <p:spPr>
          <a:xfrm>
            <a:off x="10846211" y="6076950"/>
            <a:ext cx="1343025" cy="781050"/>
          </a:xfrm>
          <a:prstGeom prst="rect">
            <a:avLst/>
          </a:prstGeom>
        </p:spPr>
      </p:pic>
      <p:pic>
        <p:nvPicPr>
          <p:cNvPr id="8" name="Bilde 7">
            <a:extLst>
              <a:ext uri="{FF2B5EF4-FFF2-40B4-BE49-F238E27FC236}">
                <a16:creationId xmlns:a16="http://schemas.microsoft.com/office/drawing/2014/main" id="{90A45F6B-E2C4-98B8-4969-E03826DC7259}"/>
              </a:ext>
            </a:extLst>
          </p:cNvPr>
          <p:cNvPicPr>
            <a:picLocks noChangeAspect="1"/>
          </p:cNvPicPr>
          <p:nvPr/>
        </p:nvPicPr>
        <p:blipFill rotWithShape="1">
          <a:blip r:embed="rId5"/>
          <a:srcRect b="33556"/>
          <a:stretch/>
        </p:blipFill>
        <p:spPr>
          <a:xfrm>
            <a:off x="9402553" y="3708445"/>
            <a:ext cx="2122697" cy="1880534"/>
          </a:xfrm>
          <a:prstGeom prst="rect">
            <a:avLst/>
          </a:prstGeom>
        </p:spPr>
      </p:pic>
    </p:spTree>
    <p:extLst>
      <p:ext uri="{BB962C8B-B14F-4D97-AF65-F5344CB8AC3E}">
        <p14:creationId xmlns:p14="http://schemas.microsoft.com/office/powerpoint/2010/main" val="126586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273B0-A291-EC2C-544E-99432555AA28}"/>
              </a:ext>
            </a:extLst>
          </p:cNvPr>
          <p:cNvSpPr>
            <a:spLocks noGrp="1"/>
          </p:cNvSpPr>
          <p:nvPr>
            <p:ph type="title"/>
          </p:nvPr>
        </p:nvSpPr>
        <p:spPr>
          <a:xfrm>
            <a:off x="661737" y="718428"/>
            <a:ext cx="10858500" cy="644151"/>
          </a:xfrm>
        </p:spPr>
        <p:txBody>
          <a:bodyPr/>
          <a:lstStyle/>
          <a:p>
            <a:r>
              <a:rPr lang="nb-NO" dirty="0"/>
              <a:t>Hånddesinfeksjon</a:t>
            </a:r>
          </a:p>
        </p:txBody>
      </p:sp>
      <p:sp>
        <p:nvSpPr>
          <p:cNvPr id="4" name="Plassholder for tekst 3">
            <a:extLst>
              <a:ext uri="{FF2B5EF4-FFF2-40B4-BE49-F238E27FC236}">
                <a16:creationId xmlns:a16="http://schemas.microsoft.com/office/drawing/2014/main" id="{E0B8D202-3285-047F-BDDF-2E08269F69E6}"/>
              </a:ext>
            </a:extLst>
          </p:cNvPr>
          <p:cNvSpPr>
            <a:spLocks noGrp="1"/>
          </p:cNvSpPr>
          <p:nvPr>
            <p:ph type="body" sz="quarter" idx="10"/>
          </p:nvPr>
        </p:nvSpPr>
        <p:spPr>
          <a:xfrm>
            <a:off x="659223" y="2106119"/>
            <a:ext cx="10858500" cy="4033453"/>
          </a:xfrm>
        </p:spPr>
        <p:txBody>
          <a:bodyPr>
            <a:normAutofit fontScale="85000" lnSpcReduction="20000"/>
          </a:bodyPr>
          <a:lstStyle/>
          <a:p>
            <a:pPr marL="0" indent="0">
              <a:spcBef>
                <a:spcPts val="600"/>
              </a:spcBef>
              <a:spcAft>
                <a:spcPts val="600"/>
              </a:spcAft>
              <a:buNone/>
            </a:pPr>
            <a:r>
              <a:rPr lang="nb-NO" sz="2200" dirty="0"/>
              <a:t>Bruk av etanolbasert hånddesinfeksjonsmiddel, i flytende eller gel form, er i de fleste situasjoner anbefalt metode for håndhygiene i helsetjenesten.</a:t>
            </a:r>
            <a:r>
              <a:rPr lang="nb-NO" altLang="nb-NO" sz="2200" dirty="0"/>
              <a:t>  </a:t>
            </a:r>
          </a:p>
          <a:p>
            <a:pPr marL="0" indent="0">
              <a:spcBef>
                <a:spcPts val="600"/>
              </a:spcBef>
              <a:spcAft>
                <a:spcPts val="600"/>
              </a:spcAft>
              <a:buNone/>
            </a:pPr>
            <a:endParaRPr lang="nb-NO" sz="2200" dirty="0"/>
          </a:p>
          <a:p>
            <a:pPr marL="0" indent="0">
              <a:spcBef>
                <a:spcPts val="600"/>
              </a:spcBef>
              <a:spcAft>
                <a:spcPts val="600"/>
              </a:spcAft>
              <a:buNone/>
            </a:pPr>
            <a:r>
              <a:rPr lang="nb-NO" sz="2200" dirty="0"/>
              <a:t>Hånddesinfeksjon er anbefalt fordi:</a:t>
            </a:r>
          </a:p>
          <a:p>
            <a:pPr lvl="1">
              <a:spcBef>
                <a:spcPts val="600"/>
              </a:spcBef>
              <a:spcAft>
                <a:spcPts val="600"/>
              </a:spcAft>
              <a:buFont typeface="Arial" panose="020B0604020202020204" pitchFamily="34" charset="0"/>
              <a:buChar char="•"/>
            </a:pPr>
            <a:r>
              <a:rPr lang="nb-NO" sz="2200" dirty="0"/>
              <a:t>det er mer effektivt enn såpe og vann mot de fleste mikroorganismer</a:t>
            </a:r>
          </a:p>
          <a:p>
            <a:pPr lvl="1">
              <a:spcBef>
                <a:spcPts val="600"/>
              </a:spcBef>
              <a:spcAft>
                <a:spcPts val="600"/>
              </a:spcAft>
              <a:buFont typeface="Arial" panose="020B0604020202020204" pitchFamily="34" charset="0"/>
              <a:buChar char="•"/>
            </a:pPr>
            <a:r>
              <a:rPr lang="nb-NO" sz="2200" dirty="0"/>
              <a:t>det tar kortere tid enn håndvask med såpe og vann </a:t>
            </a:r>
          </a:p>
          <a:p>
            <a:pPr lvl="1">
              <a:spcBef>
                <a:spcPts val="600"/>
              </a:spcBef>
              <a:spcAft>
                <a:spcPts val="600"/>
              </a:spcAft>
              <a:buFont typeface="Arial" panose="020B0604020202020204" pitchFamily="34" charset="0"/>
              <a:buChar char="•"/>
            </a:pPr>
            <a:r>
              <a:rPr lang="nb-NO" sz="2200" dirty="0"/>
              <a:t>det er lettere å gjennomføre der man arbeider («</a:t>
            </a:r>
            <a:r>
              <a:rPr lang="nb-NO" sz="2200" dirty="0" err="1"/>
              <a:t>point</a:t>
            </a:r>
            <a:r>
              <a:rPr lang="nb-NO" sz="2200" dirty="0"/>
              <a:t> </a:t>
            </a:r>
            <a:r>
              <a:rPr lang="nb-NO" sz="2200" dirty="0" err="1"/>
              <a:t>of</a:t>
            </a:r>
            <a:r>
              <a:rPr lang="nb-NO" sz="2200" dirty="0"/>
              <a:t> </a:t>
            </a:r>
            <a:r>
              <a:rPr lang="nb-NO" sz="2200" dirty="0" err="1"/>
              <a:t>care</a:t>
            </a:r>
            <a:r>
              <a:rPr lang="nb-NO" sz="2200" dirty="0"/>
              <a:t>»)</a:t>
            </a:r>
          </a:p>
          <a:p>
            <a:pPr lvl="1">
              <a:spcBef>
                <a:spcPts val="600"/>
              </a:spcBef>
              <a:spcAft>
                <a:spcPts val="600"/>
              </a:spcAft>
              <a:buFont typeface="Arial" panose="020B0604020202020204" pitchFamily="34" charset="0"/>
              <a:buChar char="•"/>
            </a:pPr>
            <a:r>
              <a:rPr lang="nb-NO" sz="2200" dirty="0"/>
              <a:t>det er mer skånsomt for huden på hendene enn håndvask</a:t>
            </a:r>
          </a:p>
          <a:p>
            <a:pPr marL="180327" indent="0">
              <a:spcBef>
                <a:spcPts val="600"/>
              </a:spcBef>
              <a:spcAft>
                <a:spcPts val="600"/>
              </a:spcAft>
              <a:buNone/>
            </a:pPr>
            <a:endParaRPr lang="nb-NO" sz="2200" dirty="0"/>
          </a:p>
          <a:p>
            <a:pPr marL="0" indent="0">
              <a:spcBef>
                <a:spcPts val="600"/>
              </a:spcBef>
              <a:spcAft>
                <a:spcPts val="600"/>
              </a:spcAft>
              <a:buNone/>
            </a:pPr>
            <a:r>
              <a:rPr lang="nb-NO" sz="2200" dirty="0"/>
              <a:t>Les mer i kapittelet </a:t>
            </a:r>
            <a:r>
              <a:rPr lang="nb-NO" sz="2200" dirty="0">
                <a:hlinkClick r:id="rId3"/>
              </a:rPr>
              <a:t>Hånddesinfeksjon</a:t>
            </a:r>
            <a:r>
              <a:rPr lang="nb-NO" sz="2200" dirty="0"/>
              <a:t> i Håndhygieneveilederen.</a:t>
            </a:r>
          </a:p>
          <a:p>
            <a:endParaRPr lang="nb-NO" dirty="0"/>
          </a:p>
        </p:txBody>
      </p:sp>
      <p:pic>
        <p:nvPicPr>
          <p:cNvPr id="5" name="Bilde 4">
            <a:extLst>
              <a:ext uri="{FF2B5EF4-FFF2-40B4-BE49-F238E27FC236}">
                <a16:creationId xmlns:a16="http://schemas.microsoft.com/office/drawing/2014/main" id="{FC6AF992-22DF-2C4E-917F-3309215946E9}"/>
              </a:ext>
            </a:extLst>
          </p:cNvPr>
          <p:cNvPicPr>
            <a:picLocks noChangeAspect="1"/>
          </p:cNvPicPr>
          <p:nvPr/>
        </p:nvPicPr>
        <p:blipFill>
          <a:blip r:embed="rId4"/>
          <a:stretch>
            <a:fillRect/>
          </a:stretch>
        </p:blipFill>
        <p:spPr>
          <a:xfrm>
            <a:off x="8736149" y="2574235"/>
            <a:ext cx="4408167" cy="4283765"/>
          </a:xfrm>
          <a:prstGeom prst="rect">
            <a:avLst/>
          </a:prstGeom>
        </p:spPr>
      </p:pic>
      <p:pic>
        <p:nvPicPr>
          <p:cNvPr id="7" name="Bilde 6">
            <a:extLst>
              <a:ext uri="{FF2B5EF4-FFF2-40B4-BE49-F238E27FC236}">
                <a16:creationId xmlns:a16="http://schemas.microsoft.com/office/drawing/2014/main" id="{549E2D2D-73C1-8775-5FCA-A0890D7B88E4}"/>
              </a:ext>
            </a:extLst>
          </p:cNvPr>
          <p:cNvPicPr>
            <a:picLocks noChangeAspect="1"/>
          </p:cNvPicPr>
          <p:nvPr/>
        </p:nvPicPr>
        <p:blipFill>
          <a:blip r:embed="rId5"/>
          <a:stretch>
            <a:fillRect/>
          </a:stretch>
        </p:blipFill>
        <p:spPr>
          <a:xfrm>
            <a:off x="10846211" y="6076950"/>
            <a:ext cx="1343025" cy="781050"/>
          </a:xfrm>
          <a:prstGeom prst="rect">
            <a:avLst/>
          </a:prstGeom>
        </p:spPr>
      </p:pic>
      <p:sp>
        <p:nvSpPr>
          <p:cNvPr id="8" name="Plassholder for tekst 7">
            <a:extLst>
              <a:ext uri="{FF2B5EF4-FFF2-40B4-BE49-F238E27FC236}">
                <a16:creationId xmlns:a16="http://schemas.microsoft.com/office/drawing/2014/main" id="{9E9A180A-337A-2A15-5448-3F2E203CACFE}"/>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36664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A593FF-69DD-C6D0-6FEA-E19FC2EA3634}"/>
              </a:ext>
            </a:extLst>
          </p:cNvPr>
          <p:cNvSpPr>
            <a:spLocks noGrp="1"/>
          </p:cNvSpPr>
          <p:nvPr>
            <p:ph type="title"/>
          </p:nvPr>
        </p:nvSpPr>
        <p:spPr/>
        <p:txBody>
          <a:bodyPr/>
          <a:lstStyle/>
          <a:p>
            <a:r>
              <a:rPr lang="nb-NO"/>
              <a:t>Hånddesinfeksjon på 1-2-3</a:t>
            </a:r>
          </a:p>
        </p:txBody>
      </p:sp>
      <p:pic>
        <p:nvPicPr>
          <p:cNvPr id="6" name="Bilde 5">
            <a:extLst>
              <a:ext uri="{FF2B5EF4-FFF2-40B4-BE49-F238E27FC236}">
                <a16:creationId xmlns:a16="http://schemas.microsoft.com/office/drawing/2014/main" id="{66F01DD2-FE4C-D94C-F967-5B832F8B7DF6}"/>
              </a:ext>
            </a:extLst>
          </p:cNvPr>
          <p:cNvPicPr>
            <a:picLocks noChangeAspect="1"/>
          </p:cNvPicPr>
          <p:nvPr/>
        </p:nvPicPr>
        <p:blipFill>
          <a:blip r:embed="rId2"/>
          <a:stretch>
            <a:fillRect/>
          </a:stretch>
        </p:blipFill>
        <p:spPr>
          <a:xfrm>
            <a:off x="1187941" y="1362525"/>
            <a:ext cx="9327659" cy="5075370"/>
          </a:xfrm>
          <a:prstGeom prst="rect">
            <a:avLst/>
          </a:prstGeom>
        </p:spPr>
      </p:pic>
    </p:spTree>
    <p:extLst>
      <p:ext uri="{BB962C8B-B14F-4D97-AF65-F5344CB8AC3E}">
        <p14:creationId xmlns:p14="http://schemas.microsoft.com/office/powerpoint/2010/main" val="3301653352"/>
      </p:ext>
    </p:extLst>
  </p:cSld>
  <p:clrMapOvr>
    <a:masterClrMapping/>
  </p:clrMapOvr>
</p:sld>
</file>

<file path=ppt/theme/theme1.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405DA7A-7D0A-4125-9D1B-1560F2FF3657}" vid="{1197ECFF-3373-4EAB-8AE6-263777D1E20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40A9F4FE906B43A3562F5CF7359A8B" ma:contentTypeVersion="15" ma:contentTypeDescription="Create a new document." ma:contentTypeScope="" ma:versionID="169f0dfe5e2a85621a1e427acaaefed4">
  <xsd:schema xmlns:xsd="http://www.w3.org/2001/XMLSchema" xmlns:xs="http://www.w3.org/2001/XMLSchema" xmlns:p="http://schemas.microsoft.com/office/2006/metadata/properties" xmlns:ns2="f5db6a02-c68b-4d24-adb7-354dd1c2592b" xmlns:ns3="31aae31f-6aa6-4a37-b3b9-c0b1f42a9666" targetNamespace="http://schemas.microsoft.com/office/2006/metadata/properties" ma:root="true" ma:fieldsID="282c8d30abeffb1be0833af5f476888a" ns2:_="" ns3:_="">
    <xsd:import namespace="f5db6a02-c68b-4d24-adb7-354dd1c2592b"/>
    <xsd:import namespace="31aae31f-6aa6-4a37-b3b9-c0b1f42a9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b6a02-c68b-4d24-adb7-354dd1c25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aae31f-6aa6-4a37-b3b9-c0b1f42a966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8c6769b-b026-42f4-b6a3-27f5ce6c3c2b}" ma:internalName="TaxCatchAll" ma:showField="CatchAllData" ma:web="31aae31f-6aa6-4a37-b3b9-c0b1f42a966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b6a02-c68b-4d24-adb7-354dd1c2592b">
      <Terms xmlns="http://schemas.microsoft.com/office/infopath/2007/PartnerControls"/>
    </lcf76f155ced4ddcb4097134ff3c332f>
    <TaxCatchAll xmlns="31aae31f-6aa6-4a37-b3b9-c0b1f42a9666" xsi:nil="true"/>
    <SharedWithUsers xmlns="31aae31f-6aa6-4a37-b3b9-c0b1f42a9666">
      <UserInfo>
        <DisplayName>Urszula Jadczak</DisplayName>
        <AccountId>215</AccountId>
        <AccountType/>
      </UserInfo>
      <UserInfo>
        <DisplayName>Kvaal, Siv Anita</DisplayName>
        <AccountId>119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D37C09-60E1-4300-81CA-33BCBA94A21D}">
  <ds:schemaRefs>
    <ds:schemaRef ds:uri="31aae31f-6aa6-4a37-b3b9-c0b1f42a9666"/>
    <ds:schemaRef ds:uri="f5db6a02-c68b-4d24-adb7-354dd1c259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AEADB7-E3AD-46B7-AA21-B5023B583EE7}">
  <ds:schemaRefs>
    <ds:schemaRef ds:uri="31aae31f-6aa6-4a37-b3b9-c0b1f42a9666"/>
    <ds:schemaRef ds:uri="3c0f0252-275a-45f7-baa4-f62e0e9e37c6"/>
    <ds:schemaRef ds:uri="84e6b949-208c-4f32-a31e-2a19332a608f"/>
    <ds:schemaRef ds:uri="9e7c1b5f-6b93-4ee4-9fa2-fda8f1b47cf5"/>
    <ds:schemaRef ds:uri="cf6513ce-7222-4bc5-852a-cb8870884554"/>
    <ds:schemaRef ds:uri="ea54051e-90ae-4d93-84d6-5104cb0a7b67"/>
    <ds:schemaRef ds:uri="f5db6a02-c68b-4d24-adb7-354dd1c259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557068-32CB-4A75-BA58-9F3C0FB7C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Mal-FHI-2024</Template>
  <TotalTime>0</TotalTime>
  <Words>2878</Words>
  <Application>Microsoft Office PowerPoint</Application>
  <PresentationFormat>Widescreen</PresentationFormat>
  <Paragraphs>314</Paragraphs>
  <Slides>51</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51</vt:i4>
      </vt:variant>
    </vt:vector>
  </HeadingPairs>
  <TitlesOfParts>
    <vt:vector size="57" baseType="lpstr">
      <vt:lpstr>Arial</vt:lpstr>
      <vt:lpstr>Brandon Text</vt:lpstr>
      <vt:lpstr>Calibri</vt:lpstr>
      <vt:lpstr>Courier New</vt:lpstr>
      <vt:lpstr>Segoe UI</vt:lpstr>
      <vt:lpstr>Office-tema</vt:lpstr>
      <vt:lpstr>PowerPoint-presentasjon</vt:lpstr>
      <vt:lpstr>Om bruk av presentasjonen </vt:lpstr>
      <vt:lpstr>Innhold</vt:lpstr>
      <vt:lpstr>PowerPoint-presentasjon</vt:lpstr>
      <vt:lpstr>Håndhygiene</vt:lpstr>
      <vt:lpstr>PowerPoint-presentasjon</vt:lpstr>
      <vt:lpstr>Hånddesinfeksjon eller håndvask med såpe og vann?</vt:lpstr>
      <vt:lpstr>Hånddesinfeksjon</vt:lpstr>
      <vt:lpstr>Hånddesinfeksjon på 1-2-3</vt:lpstr>
      <vt:lpstr>PowerPoint-presentasjon</vt:lpstr>
      <vt:lpstr>Håndvask med såpe og vann </vt:lpstr>
      <vt:lpstr>Håndvask – trinn for trinn</vt:lpstr>
      <vt:lpstr>PowerPoint-presentasjon</vt:lpstr>
      <vt:lpstr>Modellen for håndhygiene </vt:lpstr>
      <vt:lpstr>Pasientsonen </vt:lpstr>
      <vt:lpstr>Helsetjenesteområdet</vt:lpstr>
      <vt:lpstr>Håndhygiene til rett tid</vt:lpstr>
      <vt:lpstr>Indikasjon 1  - Før kontakt  med pasient eller pasientens omgivelser</vt:lpstr>
      <vt:lpstr>Indikasjon 2- Før rene/aseptiske oppgaver</vt:lpstr>
      <vt:lpstr>Indikasjon 3 – Etter kontakt med kroppsvæske</vt:lpstr>
      <vt:lpstr>Indikasjon 4 – Etter kontakt med pasienten eller gjenstander i pasientsonen</vt:lpstr>
      <vt:lpstr>Det er i tillegg viktig å utføre håndhygiene:</vt:lpstr>
      <vt:lpstr>Modellens egnethet for langtidsinstitusjoner</vt:lpstr>
      <vt:lpstr>PowerPoint-presentasjon</vt:lpstr>
      <vt:lpstr>Håndhygienefasiliteter </vt:lpstr>
      <vt:lpstr>Anbefalinger for plassering av hånddesinfeksjonsdispensere</vt:lpstr>
      <vt:lpstr>Anbefalinger for plassering av hånddesinfeksjonsdispensere, forts.</vt:lpstr>
      <vt:lpstr>PowerPoint-presentasjon</vt:lpstr>
      <vt:lpstr>Bar fra albuen og ned </vt:lpstr>
      <vt:lpstr>Ringer </vt:lpstr>
      <vt:lpstr>Armbåndsur</vt:lpstr>
      <vt:lpstr>Negler </vt:lpstr>
      <vt:lpstr>PowerPoint-presentasjon</vt:lpstr>
      <vt:lpstr>Hansker</vt:lpstr>
      <vt:lpstr>Type hansker</vt:lpstr>
      <vt:lpstr>Når er hansker anbefalt?  </vt:lpstr>
      <vt:lpstr>Eksempel på situasjoner hvor det er behov for hansker  </vt:lpstr>
      <vt:lpstr>Eksempel på situasjoner hvor det ikke er behov for hansker</vt:lpstr>
      <vt:lpstr>Overforbruk av hansker</vt:lpstr>
      <vt:lpstr>Stopp! Tenk! Gjør en forskjell!</vt:lpstr>
      <vt:lpstr>Hanskebruk - VETT</vt:lpstr>
      <vt:lpstr>Hanskebruk - VETT</vt:lpstr>
      <vt:lpstr>Hanskebruk UVETT</vt:lpstr>
      <vt:lpstr>Påkledning av hansker </vt:lpstr>
      <vt:lpstr>Avkledning av hansker </vt:lpstr>
      <vt:lpstr>PowerPoint-presentasjon</vt:lpstr>
      <vt:lpstr>Hudreaksjoner og hudpleie</vt:lpstr>
      <vt:lpstr>Hvordan forebygge irritert hud på hendene?</vt:lpstr>
      <vt:lpstr>PowerPoint-presentasjon</vt:lpstr>
      <vt:lpstr>Håndhygiene blant pasienter og besøkende</vt:lpstr>
      <vt:lpstr>Oppsummering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Mette Fagernes</dc:creator>
  <cp:lastModifiedBy>Mette Fagernes</cp:lastModifiedBy>
  <cp:revision>28</cp:revision>
  <dcterms:created xsi:type="dcterms:W3CDTF">2024-04-03T13:53:52Z</dcterms:created>
  <dcterms:modified xsi:type="dcterms:W3CDTF">2024-04-25T09:24:29Z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FHI_Topic">
    <vt:lpwstr>1;#Grafikk/design|abd6547c-3db3-4774-9a58-34d089437463;#2;#Foto/video|2d93bb1a-c6b1-4388-9016-7231accce0b7;#3;#Kommunikasjon|dd9224db-6926-4d09-8bf4-12359b890369</vt:lpwstr>
  </property>
  <property fmtid="{D5CDD505-2E9C-101B-9397-08002B2CF9AE}" pid="5" name="ContentTypeId">
    <vt:lpwstr>0x010100A640A9F4FE906B43A3562F5CF7359A8B</vt:lpwstr>
  </property>
</Properties>
</file>