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58" r:id="rId7"/>
    <p:sldId id="260" r:id="rId8"/>
  </p:sldIdLst>
  <p:sldSz cx="9144000" cy="6858000" type="screen4x3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083BE-C2D8-48C5-57F1-B63D6CEB0045}" v="70" dt="2021-09-22T13:35:16.861"/>
    <p1510:client id="{92BC1E38-6CC8-45FF-8B83-FC34F9CE99C1}" v="1" dt="2021-09-22T12:35:20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98F22-94E0-41F6-8EC1-42B8F75D811E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023B2-ACD3-45F8-BA86-F0430E08B2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1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23B2-ACD3-45F8-BA86-F0430E08B27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10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23B2-ACD3-45F8-BA86-F0430E08B27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27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23B2-ACD3-45F8-BA86-F0430E08B27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10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23B2-ACD3-45F8-BA86-F0430E08B27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96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55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19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13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799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87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11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044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29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03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45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97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E1D4-C75F-4B40-9111-F9D8DD26B8F0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32B1-6EE0-49B3-8D2B-9592D9E16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93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pil 4"/>
          <p:cNvCxnSpPr/>
          <p:nvPr/>
        </p:nvCxnSpPr>
        <p:spPr>
          <a:xfrm>
            <a:off x="179512" y="3924359"/>
            <a:ext cx="8364541" cy="869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961950" y="1331442"/>
            <a:ext cx="79734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165950" y="1331442"/>
            <a:ext cx="757978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7236296" y="1340768"/>
            <a:ext cx="1080120" cy="25835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>
            <a:off x="1475656" y="1331442"/>
            <a:ext cx="88003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7237381" y="3933056"/>
            <a:ext cx="1079035" cy="16796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/>
          <p:nvPr/>
        </p:nvCxnSpPr>
        <p:spPr>
          <a:xfrm flipH="1">
            <a:off x="4973228" y="3933056"/>
            <a:ext cx="786063" cy="17053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H="1">
            <a:off x="3165950" y="3924359"/>
            <a:ext cx="757978" cy="1687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>
            <a:off x="1475656" y="3924359"/>
            <a:ext cx="880031" cy="1693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8544053" y="2682786"/>
            <a:ext cx="492443" cy="247440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b-N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Blodbaneinfeksjon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544053" y="2682786"/>
            <a:ext cx="492443" cy="247440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5732381" y="968618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Sentrale katetre </a:t>
            </a:r>
            <a:r>
              <a:rPr lang="nb-NO" sz="1000" dirty="0"/>
              <a:t>– </a:t>
            </a:r>
          </a:p>
          <a:p>
            <a:pPr algn="ctr"/>
            <a:r>
              <a:rPr lang="nb-NO" sz="1000" dirty="0"/>
              <a:t>Stell</a:t>
            </a:r>
            <a:endParaRPr lang="nb-NO" sz="1000" b="1" dirty="0"/>
          </a:p>
        </p:txBody>
      </p:sp>
      <p:sp>
        <p:nvSpPr>
          <p:cNvPr id="42" name="Rektangel 41"/>
          <p:cNvSpPr/>
          <p:nvPr/>
        </p:nvSpPr>
        <p:spPr>
          <a:xfrm>
            <a:off x="22822" y="971402"/>
            <a:ext cx="14528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7" name="TekstSylinder 46"/>
          <p:cNvSpPr txBox="1"/>
          <p:nvPr/>
        </p:nvSpPr>
        <p:spPr>
          <a:xfrm>
            <a:off x="22822" y="990020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Pasientfaktorer/andre risikofaktorer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1619672" y="935805"/>
            <a:ext cx="1472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b="1" dirty="0"/>
              <a:t>Kontaminerte medikamenter/væsker</a:t>
            </a:r>
          </a:p>
        </p:txBody>
      </p:sp>
      <p:sp>
        <p:nvSpPr>
          <p:cNvPr id="50" name="TekstSylinder 49"/>
          <p:cNvSpPr txBox="1"/>
          <p:nvPr/>
        </p:nvSpPr>
        <p:spPr>
          <a:xfrm>
            <a:off x="22822" y="5805264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Omgivelser/organisering (O)</a:t>
            </a:r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18058"/>
          </a:xfrm>
        </p:spPr>
        <p:txBody>
          <a:bodyPr>
            <a:noAutofit/>
          </a:bodyPr>
          <a:lstStyle/>
          <a:p>
            <a:r>
              <a:rPr lang="nb-NO" sz="1800" b="1" dirty="0"/>
              <a:t>Fiskebeinsdiagram: </a:t>
            </a:r>
            <a:r>
              <a:rPr lang="nb-NO" sz="1800" b="1" dirty="0" err="1"/>
              <a:t>Rotårsaksanalyse</a:t>
            </a:r>
            <a:r>
              <a:rPr lang="nb-NO" sz="1800" b="1" dirty="0"/>
              <a:t> av helsetjenesteassosierte blodbaneinfeksjoner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3477034" y="938312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Sentrale katetre </a:t>
            </a:r>
            <a:r>
              <a:rPr lang="nb-NO" sz="1000" dirty="0"/>
              <a:t>- Innleggelse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619672" y="5784358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Teknologi, utstyr og apparatur (T)</a:t>
            </a:r>
          </a:p>
        </p:txBody>
      </p:sp>
      <p:sp>
        <p:nvSpPr>
          <p:cNvPr id="68" name="TekstSylinder 1"/>
          <p:cNvSpPr txBox="1"/>
          <p:nvPr/>
        </p:nvSpPr>
        <p:spPr>
          <a:xfrm>
            <a:off x="3491880" y="5755750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1" dirty="0"/>
              <a:t>Utdanning/kompetanse (U)</a:t>
            </a:r>
          </a:p>
        </p:txBody>
      </p:sp>
      <p:sp>
        <p:nvSpPr>
          <p:cNvPr id="58" name="Rektangel 57"/>
          <p:cNvSpPr/>
          <p:nvPr/>
        </p:nvSpPr>
        <p:spPr>
          <a:xfrm>
            <a:off x="1681352" y="971402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9" name="Rektangel 58"/>
          <p:cNvSpPr/>
          <p:nvPr/>
        </p:nvSpPr>
        <p:spPr>
          <a:xfrm>
            <a:off x="3477034" y="968618"/>
            <a:ext cx="1496194" cy="372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0" name="Rektangel 59"/>
          <p:cNvSpPr/>
          <p:nvPr/>
        </p:nvSpPr>
        <p:spPr>
          <a:xfrm>
            <a:off x="5740102" y="980728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1" name="Rektangel 60"/>
          <p:cNvSpPr/>
          <p:nvPr/>
        </p:nvSpPr>
        <p:spPr>
          <a:xfrm>
            <a:off x="22822" y="5604034"/>
            <a:ext cx="1452834" cy="703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2" name="Rektangel 61"/>
          <p:cNvSpPr/>
          <p:nvPr/>
        </p:nvSpPr>
        <p:spPr>
          <a:xfrm>
            <a:off x="1651654" y="5621450"/>
            <a:ext cx="1512168" cy="69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>
            <a:off x="3484769" y="5621450"/>
            <a:ext cx="1492525" cy="686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4" name="Rektangel 63"/>
          <p:cNvSpPr/>
          <p:nvPr/>
        </p:nvSpPr>
        <p:spPr>
          <a:xfrm>
            <a:off x="5759291" y="5626157"/>
            <a:ext cx="1496194" cy="68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1" name="TekstSylinder 1"/>
          <p:cNvSpPr txBox="1"/>
          <p:nvPr/>
        </p:nvSpPr>
        <p:spPr>
          <a:xfrm>
            <a:off x="5894898" y="5674253"/>
            <a:ext cx="1485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900" b="1" dirty="0"/>
              <a:t>Kommunikasjon og informasjon (K) Prosedyrer, rutiner og retningslinjer (P)</a:t>
            </a:r>
          </a:p>
        </p:txBody>
      </p:sp>
      <p:cxnSp>
        <p:nvCxnSpPr>
          <p:cNvPr id="8" name="Rett linje 7"/>
          <p:cNvCxnSpPr/>
          <p:nvPr/>
        </p:nvCxnSpPr>
        <p:spPr>
          <a:xfrm flipH="1">
            <a:off x="6084168" y="4785755"/>
            <a:ext cx="1692188" cy="113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B0331E2-254D-4DAC-86AF-BA49335758D6}"/>
              </a:ext>
            </a:extLst>
          </p:cNvPr>
          <p:cNvSpPr txBox="1"/>
          <p:nvPr/>
        </p:nvSpPr>
        <p:spPr>
          <a:xfrm>
            <a:off x="7776356" y="9900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36" name="Bilde 6">
            <a:extLst>
              <a:ext uri="{FF2B5EF4-FFF2-40B4-BE49-F238E27FC236}">
                <a16:creationId xmlns:a16="http://schemas.microsoft.com/office/drawing/2014/main" id="{21298243-7780-4E62-8A9E-1214BA6C1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18" y="6155860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39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pil 4"/>
          <p:cNvCxnSpPr/>
          <p:nvPr/>
        </p:nvCxnSpPr>
        <p:spPr>
          <a:xfrm>
            <a:off x="179512" y="3924359"/>
            <a:ext cx="8364541" cy="869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961950" y="1331442"/>
            <a:ext cx="79734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165950" y="1331442"/>
            <a:ext cx="757978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7236296" y="1340768"/>
            <a:ext cx="1080120" cy="25835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>
            <a:off x="1475656" y="1331442"/>
            <a:ext cx="88003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7237381" y="3933056"/>
            <a:ext cx="1079035" cy="16796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/>
          <p:nvPr/>
        </p:nvCxnSpPr>
        <p:spPr>
          <a:xfrm flipH="1">
            <a:off x="4973228" y="3933056"/>
            <a:ext cx="786063" cy="17053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H="1">
            <a:off x="3165950" y="3924359"/>
            <a:ext cx="757978" cy="1687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>
            <a:off x="1475656" y="3924359"/>
            <a:ext cx="880031" cy="1693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8511385" y="2627900"/>
            <a:ext cx="492443" cy="247440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b-N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Sårinfeksjon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538085" y="2784983"/>
            <a:ext cx="492443" cy="2160240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5740102" y="1034297"/>
            <a:ext cx="1496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Postoperativ</a:t>
            </a:r>
          </a:p>
        </p:txBody>
      </p:sp>
      <p:sp>
        <p:nvSpPr>
          <p:cNvPr id="42" name="Rektangel 41"/>
          <p:cNvSpPr/>
          <p:nvPr/>
        </p:nvSpPr>
        <p:spPr>
          <a:xfrm>
            <a:off x="22822" y="971402"/>
            <a:ext cx="14528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7" name="TekstSylinder 46"/>
          <p:cNvSpPr txBox="1"/>
          <p:nvPr/>
        </p:nvSpPr>
        <p:spPr>
          <a:xfrm>
            <a:off x="22822" y="990020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Pasientfaktorer/andre risikofaktorer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1626363" y="1004523"/>
            <a:ext cx="14720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b="1" dirty="0"/>
              <a:t>Preoperativ</a:t>
            </a:r>
          </a:p>
        </p:txBody>
      </p:sp>
      <p:sp>
        <p:nvSpPr>
          <p:cNvPr id="50" name="TekstSylinder 49"/>
          <p:cNvSpPr txBox="1"/>
          <p:nvPr/>
        </p:nvSpPr>
        <p:spPr>
          <a:xfrm>
            <a:off x="22822" y="5805264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Omgivelser/organisering (O)</a:t>
            </a:r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18058"/>
          </a:xfrm>
        </p:spPr>
        <p:txBody>
          <a:bodyPr>
            <a:noAutofit/>
          </a:bodyPr>
          <a:lstStyle/>
          <a:p>
            <a:r>
              <a:rPr lang="nb-NO" sz="1800" b="1" dirty="0"/>
              <a:t>Fiskebeinsdiagram: </a:t>
            </a:r>
            <a:r>
              <a:rPr lang="nb-NO" sz="1800" b="1" dirty="0" err="1"/>
              <a:t>Rotårsaksanalyse</a:t>
            </a:r>
            <a:r>
              <a:rPr lang="nb-NO" sz="1800" b="1" dirty="0"/>
              <a:t> av helsetjenesteassosierte sårinfeksjoner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3414034" y="1008573"/>
            <a:ext cx="1622194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000" b="1" dirty="0" err="1"/>
              <a:t>Peroperativ</a:t>
            </a:r>
            <a:r>
              <a:rPr lang="nb-NO" sz="1000" b="1" dirty="0"/>
              <a:t>/Intraoperativ</a:t>
            </a:r>
            <a:endParaRPr lang="nb-NO" sz="1000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619672" y="5784358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Teknologi, utstyr og apparatur (T)</a:t>
            </a:r>
          </a:p>
        </p:txBody>
      </p:sp>
      <p:sp>
        <p:nvSpPr>
          <p:cNvPr id="68" name="TekstSylinder 1"/>
          <p:cNvSpPr txBox="1"/>
          <p:nvPr/>
        </p:nvSpPr>
        <p:spPr>
          <a:xfrm>
            <a:off x="3491880" y="5755750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1" dirty="0"/>
              <a:t>Utdanning/kompetanse (U)</a:t>
            </a:r>
          </a:p>
        </p:txBody>
      </p:sp>
      <p:sp>
        <p:nvSpPr>
          <p:cNvPr id="58" name="Rektangel 57"/>
          <p:cNvSpPr/>
          <p:nvPr/>
        </p:nvSpPr>
        <p:spPr>
          <a:xfrm>
            <a:off x="1681352" y="971402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9" name="Rektangel 58"/>
          <p:cNvSpPr/>
          <p:nvPr/>
        </p:nvSpPr>
        <p:spPr>
          <a:xfrm>
            <a:off x="3477034" y="968618"/>
            <a:ext cx="1496194" cy="372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0" name="Rektangel 59"/>
          <p:cNvSpPr/>
          <p:nvPr/>
        </p:nvSpPr>
        <p:spPr>
          <a:xfrm>
            <a:off x="5740102" y="980728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1" name="Rektangel 60"/>
          <p:cNvSpPr/>
          <p:nvPr/>
        </p:nvSpPr>
        <p:spPr>
          <a:xfrm>
            <a:off x="22822" y="5604034"/>
            <a:ext cx="1452834" cy="703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2" name="Rektangel 61"/>
          <p:cNvSpPr/>
          <p:nvPr/>
        </p:nvSpPr>
        <p:spPr>
          <a:xfrm>
            <a:off x="1651654" y="5621450"/>
            <a:ext cx="1512168" cy="69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>
            <a:off x="3484769" y="5621450"/>
            <a:ext cx="1492525" cy="686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4" name="Rektangel 63"/>
          <p:cNvSpPr/>
          <p:nvPr/>
        </p:nvSpPr>
        <p:spPr>
          <a:xfrm>
            <a:off x="5759291" y="5626157"/>
            <a:ext cx="1496194" cy="68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1" name="TekstSylinder 1"/>
          <p:cNvSpPr txBox="1"/>
          <p:nvPr/>
        </p:nvSpPr>
        <p:spPr>
          <a:xfrm>
            <a:off x="5894898" y="5674253"/>
            <a:ext cx="1485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900" b="1" dirty="0"/>
              <a:t>Kommunikasjon og informasjon (K) Prosedyrer, rutiner og retningslinjer (P)</a:t>
            </a:r>
          </a:p>
        </p:txBody>
      </p:sp>
      <p:cxnSp>
        <p:nvCxnSpPr>
          <p:cNvPr id="8" name="Rett linje 7"/>
          <p:cNvCxnSpPr/>
          <p:nvPr/>
        </p:nvCxnSpPr>
        <p:spPr>
          <a:xfrm flipH="1">
            <a:off x="6084168" y="4785755"/>
            <a:ext cx="1692188" cy="113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Bilde 6">
            <a:extLst>
              <a:ext uri="{FF2B5EF4-FFF2-40B4-BE49-F238E27FC236}">
                <a16:creationId xmlns:a16="http://schemas.microsoft.com/office/drawing/2014/main" id="{CC054F0B-5FA9-41C6-8BF0-D4B80C507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510" y="6155860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pil 4"/>
          <p:cNvCxnSpPr/>
          <p:nvPr/>
        </p:nvCxnSpPr>
        <p:spPr>
          <a:xfrm>
            <a:off x="179512" y="3924359"/>
            <a:ext cx="8364541" cy="869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961950" y="1331442"/>
            <a:ext cx="79734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165950" y="1331442"/>
            <a:ext cx="757978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7236296" y="1340768"/>
            <a:ext cx="1080120" cy="25835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>
            <a:off x="1475656" y="1331442"/>
            <a:ext cx="880031" cy="2592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7237381" y="3933056"/>
            <a:ext cx="1079035" cy="16796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/>
          <p:nvPr/>
        </p:nvCxnSpPr>
        <p:spPr>
          <a:xfrm flipH="1">
            <a:off x="4973228" y="3933056"/>
            <a:ext cx="786063" cy="17053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H="1">
            <a:off x="3165950" y="3924359"/>
            <a:ext cx="757978" cy="1687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>
            <a:off x="1475656" y="3924359"/>
            <a:ext cx="880031" cy="1693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8562637" y="2708920"/>
            <a:ext cx="492443" cy="247440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b-N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Blodbaneinfeksjon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582316" y="2708920"/>
            <a:ext cx="492443" cy="247440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5740102" y="997278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Sentrale katetre </a:t>
            </a:r>
            <a:r>
              <a:rPr lang="nb-NO" sz="1000" dirty="0"/>
              <a:t>– </a:t>
            </a:r>
          </a:p>
          <a:p>
            <a:pPr algn="ctr"/>
            <a:r>
              <a:rPr lang="nb-NO" sz="1000" dirty="0"/>
              <a:t>Stell</a:t>
            </a:r>
            <a:endParaRPr lang="nb-NO" sz="1000" b="1" dirty="0"/>
          </a:p>
        </p:txBody>
      </p:sp>
      <p:sp>
        <p:nvSpPr>
          <p:cNvPr id="42" name="Rektangel 41"/>
          <p:cNvSpPr/>
          <p:nvPr/>
        </p:nvSpPr>
        <p:spPr>
          <a:xfrm>
            <a:off x="22822" y="971402"/>
            <a:ext cx="14528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7" name="TekstSylinder 46"/>
          <p:cNvSpPr txBox="1"/>
          <p:nvPr/>
        </p:nvSpPr>
        <p:spPr>
          <a:xfrm>
            <a:off x="22822" y="990020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Pasientfaktorer/andre risikofaktorer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1619672" y="990020"/>
            <a:ext cx="1472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b="1" dirty="0"/>
              <a:t>Kontaminerte medikamenter/væsker</a:t>
            </a:r>
          </a:p>
        </p:txBody>
      </p:sp>
      <p:sp>
        <p:nvSpPr>
          <p:cNvPr id="50" name="TekstSylinder 49"/>
          <p:cNvSpPr txBox="1"/>
          <p:nvPr/>
        </p:nvSpPr>
        <p:spPr>
          <a:xfrm>
            <a:off x="22822" y="5805264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Omgivelser/organisering (O)</a:t>
            </a:r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47576" cy="418058"/>
          </a:xfrm>
        </p:spPr>
        <p:txBody>
          <a:bodyPr>
            <a:noAutofit/>
          </a:bodyPr>
          <a:lstStyle/>
          <a:p>
            <a:r>
              <a:rPr lang="nb-NO" sz="1600" b="1" dirty="0"/>
              <a:t>Eksempel: fiskebeinsdiagram for </a:t>
            </a:r>
            <a:r>
              <a:rPr lang="nb-NO" sz="1600" b="1" dirty="0" err="1"/>
              <a:t>rotårsaksanalyse</a:t>
            </a:r>
            <a:r>
              <a:rPr lang="nb-NO" sz="1600" b="1" dirty="0"/>
              <a:t> av helsetjenesteassosierte blodbaneinfeksjoner</a:t>
            </a:r>
            <a:endParaRPr lang="nb-NO" sz="1600" b="1" dirty="0">
              <a:solidFill>
                <a:schemeClr val="accent1"/>
              </a:solidFill>
            </a:endParaRPr>
          </a:p>
        </p:txBody>
      </p:sp>
      <p:sp>
        <p:nvSpPr>
          <p:cNvPr id="56" name="TekstSylinder 55"/>
          <p:cNvSpPr txBox="1"/>
          <p:nvPr/>
        </p:nvSpPr>
        <p:spPr>
          <a:xfrm>
            <a:off x="3477034" y="981889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Sentrale katetre </a:t>
            </a:r>
            <a:r>
              <a:rPr lang="nb-NO" sz="1000" dirty="0"/>
              <a:t>- Innleggelse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619672" y="5784358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Teknologi, utstyr og apparatur (T)</a:t>
            </a:r>
          </a:p>
        </p:txBody>
      </p:sp>
      <p:sp>
        <p:nvSpPr>
          <p:cNvPr id="68" name="TekstSylinder 1"/>
          <p:cNvSpPr txBox="1"/>
          <p:nvPr/>
        </p:nvSpPr>
        <p:spPr>
          <a:xfrm>
            <a:off x="3491880" y="5755750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1" dirty="0"/>
              <a:t>Utdanning/kompetanse (U)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07504" y="1412776"/>
            <a:ext cx="213841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NPR-nummer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Alder/kjønn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Underliggende sykdom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Langvarig sykehusopphold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Immunsupprimert/</a:t>
            </a:r>
            <a:r>
              <a:rPr lang="nb-NO" sz="700" dirty="0" err="1"/>
              <a:t>neutropeni</a:t>
            </a: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Prematur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Organ/stamcelletransplantert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Personlig hygiene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Ernæringsstatus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Hudstatus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Tidligere BBI</a:t>
            </a:r>
          </a:p>
          <a:p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Kirurgi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Respirator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Blærekateter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PVK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Parenteral ernæring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Epidural/spinalkateter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Aortaballongpumpe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ECMO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 err="1"/>
              <a:t>Peritoneal</a:t>
            </a:r>
            <a:r>
              <a:rPr lang="nb-NO" sz="700" dirty="0"/>
              <a:t> dialyse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Multiple blodtransfusjoner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5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868144" y="1398835"/>
            <a:ext cx="197286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Rutiner for stell (hårfjerning,         påkledning, aseptikk)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Håndhygiene/hanskebruk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Bandasjevalg/løsning/feste av bandasje/byttefrekvens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Desinfeksjonsmiddel/metode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Hyppige infusjoner/til-</a:t>
            </a:r>
            <a:r>
              <a:rPr lang="nb-NO" sz="700" dirty="0" err="1"/>
              <a:t>frakoblinger</a:t>
            </a:r>
            <a:r>
              <a:rPr lang="nb-NO" sz="700" dirty="0"/>
              <a:t>/</a:t>
            </a:r>
            <a:r>
              <a:rPr lang="nb-NO" sz="700" dirty="0" err="1"/>
              <a:t>blodreturkontoll</a:t>
            </a: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Byttefrekvens på tilkoblet 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 err="1"/>
              <a:t>Blodprøvetakning</a:t>
            </a:r>
            <a:r>
              <a:rPr lang="nb-NO" sz="700" dirty="0"/>
              <a:t> 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Vurdert behov for SK?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Varighet av innleggelse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Kliniske tegn til infeksjon i hud/innstikksted?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 kobling brukt, for eksempel </a:t>
            </a:r>
            <a:r>
              <a:rPr lang="nb-NO" sz="700" dirty="0" err="1"/>
              <a:t>nålefri</a:t>
            </a: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Fuktighet/sekresjon på innstikksted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Rutiner ved dusjing/bading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Har kateteret forskjøvet seg/blitt manipulert med?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Benyttes sterile produkter under bandasjen?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Hvor lenge lå </a:t>
            </a:r>
            <a:r>
              <a:rPr lang="nb-NO" sz="700" dirty="0" err="1"/>
              <a:t>veneportnål</a:t>
            </a:r>
            <a:r>
              <a:rPr lang="nb-NO" sz="700" dirty="0"/>
              <a:t> inne?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Skyllerutiner etter endt infusjon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Har kateterender ligget åpne/uten propp?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Dekkes koblinger/med hva?</a:t>
            </a:r>
          </a:p>
        </p:txBody>
      </p:sp>
      <p:sp>
        <p:nvSpPr>
          <p:cNvPr id="88" name="TekstSylinder 6"/>
          <p:cNvSpPr txBox="1"/>
          <p:nvPr/>
        </p:nvSpPr>
        <p:spPr>
          <a:xfrm>
            <a:off x="3598824" y="1412776"/>
            <a:ext cx="169325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Akutt/ikke-akutt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Aseptisk teknikk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Håndhygiene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Bruk av beskyttelsesutstyr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Ultralydveiledet?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Type/antall kateter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Innleggelsessted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Antall lumen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Kateter byttet over mandreng?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Hvor fort ble kateteret tatt i bruk?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Hvor ble katetret innlagt? Operasjonsstuen/intensiv/annet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Innlagt av kirurg/anestesi/radiolog?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Ble hjelpesnittene stelt/håndtert</a:t>
            </a:r>
            <a:endParaRPr lang="nb-NO" sz="600" dirty="0"/>
          </a:p>
        </p:txBody>
      </p:sp>
      <p:sp>
        <p:nvSpPr>
          <p:cNvPr id="52" name="TekstSylinder 51"/>
          <p:cNvSpPr txBox="1"/>
          <p:nvPr/>
        </p:nvSpPr>
        <p:spPr>
          <a:xfrm>
            <a:off x="107504" y="4049777"/>
            <a:ext cx="158417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Tilstrekkelig bemanning/ riktig kompetansesammensetning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Vikarbruk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Tilgjengelighet/design av 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Tilgjengelighet/bruk av prosedyrer/retningslinjer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Arbeidsmiljø(hvile/pause/stress, støy/vibrasjoner, distraksjoner)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Pasientsikkerhetskultur og prioriteringer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Ledelsesstøtte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</p:txBody>
      </p:sp>
      <p:sp>
        <p:nvSpPr>
          <p:cNvPr id="53" name="TekstSylinder 6"/>
          <p:cNvSpPr txBox="1"/>
          <p:nvPr/>
        </p:nvSpPr>
        <p:spPr>
          <a:xfrm>
            <a:off x="3906889" y="4023355"/>
            <a:ext cx="151216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Finnes det et system for opplæring og veiledning av nyansatte?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Finnes det et system for </a:t>
            </a:r>
            <a:r>
              <a:rPr lang="nb-NO" sz="700" dirty="0" err="1"/>
              <a:t>kontinuering</a:t>
            </a:r>
            <a:r>
              <a:rPr lang="nb-NO" sz="700" dirty="0"/>
              <a:t> kompetanse-utvikling av 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Opplæring i/implementering        av nye prosedyrer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Opplæring i nytt utstyr</a:t>
            </a:r>
          </a:p>
          <a:p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900" dirty="0"/>
          </a:p>
        </p:txBody>
      </p:sp>
      <p:sp>
        <p:nvSpPr>
          <p:cNvPr id="58" name="Rektangel 57"/>
          <p:cNvSpPr/>
          <p:nvPr/>
        </p:nvSpPr>
        <p:spPr>
          <a:xfrm>
            <a:off x="1681352" y="971402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9" name="Rektangel 58"/>
          <p:cNvSpPr/>
          <p:nvPr/>
        </p:nvSpPr>
        <p:spPr>
          <a:xfrm>
            <a:off x="3477034" y="968618"/>
            <a:ext cx="1496194" cy="372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0" name="Rektangel 59"/>
          <p:cNvSpPr/>
          <p:nvPr/>
        </p:nvSpPr>
        <p:spPr>
          <a:xfrm>
            <a:off x="5740102" y="980728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1" name="Rektangel 60"/>
          <p:cNvSpPr/>
          <p:nvPr/>
        </p:nvSpPr>
        <p:spPr>
          <a:xfrm>
            <a:off x="22822" y="5604034"/>
            <a:ext cx="1452834" cy="703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2" name="Rektangel 61"/>
          <p:cNvSpPr/>
          <p:nvPr/>
        </p:nvSpPr>
        <p:spPr>
          <a:xfrm>
            <a:off x="1651654" y="5621450"/>
            <a:ext cx="1512168" cy="69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>
            <a:off x="3484769" y="5621450"/>
            <a:ext cx="1492525" cy="686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4" name="Rektangel 63"/>
          <p:cNvSpPr/>
          <p:nvPr/>
        </p:nvSpPr>
        <p:spPr>
          <a:xfrm>
            <a:off x="5759291" y="5626157"/>
            <a:ext cx="1496194" cy="68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8" name="TekstSylinder 6"/>
          <p:cNvSpPr txBox="1"/>
          <p:nvPr/>
        </p:nvSpPr>
        <p:spPr>
          <a:xfrm>
            <a:off x="2195736" y="4023355"/>
            <a:ext cx="14052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 og plassering av utstyr og apparatur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utstyret hensiktsmessig utformet og tilpasset formålet?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Plan for vedlikehold/tilsyn av utstyret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Utforming av tiltak og klarhet i struktur?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 til prøvesvar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Beslutningsstøtte</a:t>
            </a:r>
          </a:p>
        </p:txBody>
      </p:sp>
      <p:sp>
        <p:nvSpPr>
          <p:cNvPr id="40" name="TekstSylinder 39"/>
          <p:cNvSpPr txBox="1"/>
          <p:nvPr/>
        </p:nvSpPr>
        <p:spPr>
          <a:xfrm>
            <a:off x="5868144" y="4023355"/>
            <a:ext cx="208672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Kommunikasjonsflyt/skriftligmuntlig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Ansvarsfordeling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Gruppestruktur og hierarki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Åpen kommunikasjon ved brudd på rutiner, avdekking av  risikoforhold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Kultur for avviksmeldinger/forbedringskultur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700" dirty="0"/>
          </a:p>
        </p:txBody>
      </p:sp>
      <p:sp>
        <p:nvSpPr>
          <p:cNvPr id="41" name="TekstSylinder 1"/>
          <p:cNvSpPr txBox="1"/>
          <p:nvPr/>
        </p:nvSpPr>
        <p:spPr>
          <a:xfrm>
            <a:off x="5894898" y="5674253"/>
            <a:ext cx="1485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900" b="1" dirty="0"/>
              <a:t>Kommunikasjon og informasjon (K) Prosedyrer, rutiner og retningslinjer (P)</a:t>
            </a:r>
          </a:p>
        </p:txBody>
      </p:sp>
      <p:cxnSp>
        <p:nvCxnSpPr>
          <p:cNvPr id="8" name="Rett linje 7"/>
          <p:cNvCxnSpPr/>
          <p:nvPr/>
        </p:nvCxnSpPr>
        <p:spPr>
          <a:xfrm flipH="1">
            <a:off x="6084168" y="4785755"/>
            <a:ext cx="1692188" cy="113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5894898" y="4869160"/>
            <a:ext cx="1438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SVK-prosedyren kjent for alle 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andre relevant e prosedyrer tilgjengelige og oppdaterte</a:t>
            </a:r>
          </a:p>
          <a:p>
            <a:endParaRPr lang="nb-NO" sz="900" dirty="0"/>
          </a:p>
        </p:txBody>
      </p:sp>
      <p:sp>
        <p:nvSpPr>
          <p:cNvPr id="54" name="TekstSylinder 6"/>
          <p:cNvSpPr txBox="1"/>
          <p:nvPr/>
        </p:nvSpPr>
        <p:spPr>
          <a:xfrm>
            <a:off x="1835696" y="1412776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Aseptikk ved blanding/   klargjøring av medikamenter/væsker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Håndhygiene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Avtrekksskap/sterilbenk/rengjort arbeidsflate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Utblanding på apotek/avdelingen?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Oppbevaring av medikamenter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Påkledning ved utblanding av TPN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Desinfeksjon av membraner før penetrering</a:t>
            </a:r>
          </a:p>
        </p:txBody>
      </p:sp>
      <p:pic>
        <p:nvPicPr>
          <p:cNvPr id="43" name="Bilde 6">
            <a:extLst>
              <a:ext uri="{FF2B5EF4-FFF2-40B4-BE49-F238E27FC236}">
                <a16:creationId xmlns:a16="http://schemas.microsoft.com/office/drawing/2014/main" id="{8986FAFA-C456-4509-A5A7-40E9B25A5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510" y="6155860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7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pil 4"/>
          <p:cNvCxnSpPr/>
          <p:nvPr/>
        </p:nvCxnSpPr>
        <p:spPr>
          <a:xfrm>
            <a:off x="179512" y="4211114"/>
            <a:ext cx="8364541" cy="869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cxnSpLocks/>
          </p:cNvCxnSpPr>
          <p:nvPr/>
        </p:nvCxnSpPr>
        <p:spPr>
          <a:xfrm>
            <a:off x="5131179" y="1023701"/>
            <a:ext cx="716330" cy="31725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>
            <a:cxnSpLocks/>
          </p:cNvCxnSpPr>
          <p:nvPr/>
        </p:nvCxnSpPr>
        <p:spPr>
          <a:xfrm>
            <a:off x="3205297" y="1042942"/>
            <a:ext cx="574615" cy="31533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>
            <a:cxnSpLocks/>
          </p:cNvCxnSpPr>
          <p:nvPr/>
        </p:nvCxnSpPr>
        <p:spPr>
          <a:xfrm>
            <a:off x="7284342" y="1023701"/>
            <a:ext cx="1056334" cy="31804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>
            <a:cxnSpLocks/>
          </p:cNvCxnSpPr>
          <p:nvPr/>
        </p:nvCxnSpPr>
        <p:spPr>
          <a:xfrm>
            <a:off x="1539671" y="1017695"/>
            <a:ext cx="498338" cy="31786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>
            <a:cxnSpLocks/>
          </p:cNvCxnSpPr>
          <p:nvPr/>
        </p:nvCxnSpPr>
        <p:spPr>
          <a:xfrm flipH="1">
            <a:off x="7316463" y="4220590"/>
            <a:ext cx="1024215" cy="1716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>
            <a:cxnSpLocks/>
          </p:cNvCxnSpPr>
          <p:nvPr/>
        </p:nvCxnSpPr>
        <p:spPr>
          <a:xfrm flipH="1">
            <a:off x="5116891" y="4220470"/>
            <a:ext cx="724535" cy="17096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>
            <a:cxnSpLocks/>
          </p:cNvCxnSpPr>
          <p:nvPr/>
        </p:nvCxnSpPr>
        <p:spPr>
          <a:xfrm flipH="1">
            <a:off x="3247730" y="4196731"/>
            <a:ext cx="540829" cy="17399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>
            <a:cxnSpLocks/>
          </p:cNvCxnSpPr>
          <p:nvPr/>
        </p:nvCxnSpPr>
        <p:spPr>
          <a:xfrm flipH="1">
            <a:off x="1477479" y="4204111"/>
            <a:ext cx="574534" cy="17325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8520205" y="3057718"/>
            <a:ext cx="492443" cy="22927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b-N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Sårinfeksjon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544053" y="3140968"/>
            <a:ext cx="475410" cy="1964887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ektangel 41"/>
          <p:cNvSpPr/>
          <p:nvPr/>
        </p:nvSpPr>
        <p:spPr>
          <a:xfrm>
            <a:off x="87102" y="677368"/>
            <a:ext cx="14528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7" name="TekstSylinder 46"/>
          <p:cNvSpPr txBox="1"/>
          <p:nvPr/>
        </p:nvSpPr>
        <p:spPr>
          <a:xfrm>
            <a:off x="54697" y="668519"/>
            <a:ext cx="149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Pasientfaktorer/andre risikofaktorer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1721184" y="717114"/>
            <a:ext cx="14720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b="1" dirty="0"/>
              <a:t>Preoperativ</a:t>
            </a:r>
          </a:p>
        </p:txBody>
      </p:sp>
      <p:sp>
        <p:nvSpPr>
          <p:cNvPr id="50" name="TekstSylinder 49"/>
          <p:cNvSpPr txBox="1"/>
          <p:nvPr/>
        </p:nvSpPr>
        <p:spPr>
          <a:xfrm>
            <a:off x="13657" y="6062233"/>
            <a:ext cx="1496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Omgivelser/organisering (O)</a:t>
            </a:r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18058"/>
          </a:xfrm>
        </p:spPr>
        <p:txBody>
          <a:bodyPr>
            <a:noAutofit/>
          </a:bodyPr>
          <a:lstStyle/>
          <a:p>
            <a:r>
              <a:rPr lang="nb-NO" sz="1600" b="1" dirty="0"/>
              <a:t>Eksempel: fiskebeinsdiagram for </a:t>
            </a:r>
            <a:r>
              <a:rPr lang="nb-NO" sz="1600" b="1" dirty="0" err="1"/>
              <a:t>rotårsaksanalyse</a:t>
            </a:r>
            <a:r>
              <a:rPr lang="nb-NO" sz="1600" b="1" dirty="0"/>
              <a:t> av helsetjenesteassosierte sårinfeksjoner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3570308" y="713071"/>
            <a:ext cx="1577194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000" b="1" dirty="0" err="1"/>
              <a:t>Peroperativ</a:t>
            </a:r>
            <a:r>
              <a:rPr lang="nb-NO" sz="1000" b="1" dirty="0"/>
              <a:t>/Intraoperativ</a:t>
            </a:r>
            <a:endParaRPr lang="nb-NO" sz="1000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665830" y="6042295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Teknologi, utstyr og apparatur (T)</a:t>
            </a:r>
          </a:p>
        </p:txBody>
      </p:sp>
      <p:sp>
        <p:nvSpPr>
          <p:cNvPr id="68" name="TekstSylinder 1"/>
          <p:cNvSpPr txBox="1"/>
          <p:nvPr/>
        </p:nvSpPr>
        <p:spPr>
          <a:xfrm>
            <a:off x="3533850" y="6042295"/>
            <a:ext cx="1485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000" b="1" dirty="0"/>
              <a:t>Utdanning/kompetanse (U)</a:t>
            </a:r>
          </a:p>
        </p:txBody>
      </p:sp>
      <p:sp>
        <p:nvSpPr>
          <p:cNvPr id="58" name="Rektangel 57"/>
          <p:cNvSpPr/>
          <p:nvPr/>
        </p:nvSpPr>
        <p:spPr>
          <a:xfrm>
            <a:off x="1709103" y="677083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9" name="Rektangel 58"/>
          <p:cNvSpPr/>
          <p:nvPr/>
        </p:nvSpPr>
        <p:spPr>
          <a:xfrm>
            <a:off x="3622532" y="668519"/>
            <a:ext cx="149619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0" name="Rektangel 59"/>
          <p:cNvSpPr/>
          <p:nvPr/>
        </p:nvSpPr>
        <p:spPr>
          <a:xfrm>
            <a:off x="5807337" y="668845"/>
            <a:ext cx="1477005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 dirty="0"/>
          </a:p>
        </p:txBody>
      </p:sp>
      <p:sp>
        <p:nvSpPr>
          <p:cNvPr id="61" name="Rektangel 60"/>
          <p:cNvSpPr/>
          <p:nvPr/>
        </p:nvSpPr>
        <p:spPr>
          <a:xfrm>
            <a:off x="47145" y="5930135"/>
            <a:ext cx="1440218" cy="692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2" name="Rektangel 61"/>
          <p:cNvSpPr/>
          <p:nvPr/>
        </p:nvSpPr>
        <p:spPr>
          <a:xfrm>
            <a:off x="1736710" y="5927225"/>
            <a:ext cx="1512168" cy="69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>
            <a:off x="3624366" y="5936670"/>
            <a:ext cx="1492525" cy="686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4" name="Rektangel 63"/>
          <p:cNvSpPr/>
          <p:nvPr/>
        </p:nvSpPr>
        <p:spPr>
          <a:xfrm>
            <a:off x="5810428" y="5939246"/>
            <a:ext cx="1496194" cy="683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41" name="TekstSylinder 1"/>
          <p:cNvSpPr txBox="1"/>
          <p:nvPr/>
        </p:nvSpPr>
        <p:spPr>
          <a:xfrm>
            <a:off x="5894898" y="5951833"/>
            <a:ext cx="1485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900" b="1" dirty="0"/>
              <a:t>Kommunikasjon og informasjon (K) Prosedyrer, rutiner og retningslinjer (P)</a:t>
            </a:r>
          </a:p>
        </p:txBody>
      </p:sp>
      <p:cxnSp>
        <p:nvCxnSpPr>
          <p:cNvPr id="8" name="Rett linje 7"/>
          <p:cNvCxnSpPr>
            <a:cxnSpLocks/>
          </p:cNvCxnSpPr>
          <p:nvPr/>
        </p:nvCxnSpPr>
        <p:spPr>
          <a:xfrm flipH="1">
            <a:off x="6067722" y="4986225"/>
            <a:ext cx="1760848" cy="181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94741CF2-DCCF-437C-B92F-3E39C8050E69}"/>
              </a:ext>
            </a:extLst>
          </p:cNvPr>
          <p:cNvSpPr txBox="1"/>
          <p:nvPr/>
        </p:nvSpPr>
        <p:spPr>
          <a:xfrm>
            <a:off x="105165" y="1182231"/>
            <a:ext cx="1589162" cy="25699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NPR-nummer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Alder/kjønn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Underliggende sykdom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Pågående infeksjoner</a:t>
            </a:r>
            <a:endParaRPr lang="nb-NO" sz="7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Aktuelle innleggelser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Prosedyre (NCSP)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Operasjonsdato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ASA-score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For ACB: Euroscore 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Personlig hygiene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Ernæringsstatus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Røyking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Hudstatus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Risikopoeng fra NOIS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Reoperasjonsdato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Røntgensvar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Mikrobiologiske prøvesvar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Bæreskap av resistente bakterier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Planlagt kirurgi/akutt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50" dirty="0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1AEA79BA-FEB4-4717-98C7-C8E5F0233AA2}"/>
              </a:ext>
            </a:extLst>
          </p:cNvPr>
          <p:cNvSpPr txBox="1"/>
          <p:nvPr/>
        </p:nvSpPr>
        <p:spPr>
          <a:xfrm>
            <a:off x="101402" y="4334759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Tilstrekkelig bemanning/ riktig kompetansesammensetning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Vikarbruk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Operatør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Operasjonsstue (nummer)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Tilgjengelighet/design av 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Tilgjengelighet/bruk av prosedyrer/retningslinjer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Arbeidsmiljø(hvile/pause/stress, støy/vibrasjoner, distraksjoner)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Renhold </a:t>
            </a:r>
            <a:r>
              <a:rPr lang="nb-NO" sz="700"/>
              <a:t>i avdelingen</a:t>
            </a: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Pasientsikkerhetskultur og prioriteringer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Ledelsesstøtte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000" dirty="0"/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FBB76BD2-94C4-4464-BDE6-297D244B0065}"/>
              </a:ext>
            </a:extLst>
          </p:cNvPr>
          <p:cNvSpPr txBox="1"/>
          <p:nvPr/>
        </p:nvSpPr>
        <p:spPr>
          <a:xfrm>
            <a:off x="5788148" y="715378"/>
            <a:ext cx="1496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Postoperativ</a:t>
            </a:r>
            <a:endParaRPr lang="nb-NO" sz="1000" dirty="0"/>
          </a:p>
        </p:txBody>
      </p:sp>
      <p:sp>
        <p:nvSpPr>
          <p:cNvPr id="40" name="TekstSylinder 6">
            <a:extLst>
              <a:ext uri="{FF2B5EF4-FFF2-40B4-BE49-F238E27FC236}">
                <a16:creationId xmlns:a16="http://schemas.microsoft.com/office/drawing/2014/main" id="{49807396-BCA9-4569-B8AD-04183E4985B4}"/>
              </a:ext>
            </a:extLst>
          </p:cNvPr>
          <p:cNvSpPr txBox="1"/>
          <p:nvPr/>
        </p:nvSpPr>
        <p:spPr>
          <a:xfrm>
            <a:off x="1943780" y="4370118"/>
            <a:ext cx="145428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 til utstyr og apparatur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Rengjøring, dekontaminering, sterilisering og oppbevaring av utstyr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Eventuelle forhold ved bygg /interiør /ventilasjon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Plan for vedlikehold/tilsyn av ventilasjon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Siste CFU måling på aktuelle stue (dato og resultat)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Tilgjengelighet til prøvesvar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Beslutningsstøtte</a:t>
            </a:r>
          </a:p>
        </p:txBody>
      </p:sp>
      <p:sp>
        <p:nvSpPr>
          <p:cNvPr id="43" name="TekstSylinder 6">
            <a:extLst>
              <a:ext uri="{FF2B5EF4-FFF2-40B4-BE49-F238E27FC236}">
                <a16:creationId xmlns:a16="http://schemas.microsoft.com/office/drawing/2014/main" id="{0DC05F8A-CB72-4C7D-B289-A5A5AF3EBA5F}"/>
              </a:ext>
            </a:extLst>
          </p:cNvPr>
          <p:cNvSpPr txBox="1"/>
          <p:nvPr/>
        </p:nvSpPr>
        <p:spPr>
          <a:xfrm>
            <a:off x="3836227" y="4392802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Finnes det et system for opplæring og veiledning av nyansatte?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Finnes det et system for </a:t>
            </a:r>
            <a:r>
              <a:rPr lang="nb-NO" sz="700" dirty="0" err="1"/>
              <a:t>kontinuering</a:t>
            </a:r>
            <a:r>
              <a:rPr lang="nb-NO" sz="700" dirty="0"/>
              <a:t> kompetanse-utvikling av 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Opplæring i/implementering        av nye prosedyrer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Opplæring i nytt utstyr</a:t>
            </a:r>
            <a:endParaRPr lang="nb-NO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900" dirty="0"/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6005B295-525A-4973-AE95-F6B1003EAC9C}"/>
              </a:ext>
            </a:extLst>
          </p:cNvPr>
          <p:cNvSpPr txBox="1"/>
          <p:nvPr/>
        </p:nvSpPr>
        <p:spPr>
          <a:xfrm>
            <a:off x="5907485" y="4266699"/>
            <a:ext cx="2086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Kommunikasjonsflyt/skriftligmuntlig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Ansvarsfordeling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Gruppestruktur og hierarki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Åpen kommunikasjon ved brudd på rutiner, avdekking av  risikoforhold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Kultur for avviksmeldinger/forbedringskultur</a:t>
            </a: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4325EF4F-D4A8-4C53-94C6-6B264DE70192}"/>
              </a:ext>
            </a:extLst>
          </p:cNvPr>
          <p:cNvSpPr txBox="1"/>
          <p:nvPr/>
        </p:nvSpPr>
        <p:spPr>
          <a:xfrm>
            <a:off x="5877808" y="5105855"/>
            <a:ext cx="1438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sårstellprosedyren kjent for alle ansatte?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andre relevant e prosedyrer tilgjengelige og oppdaterte</a:t>
            </a:r>
          </a:p>
          <a:p>
            <a:endParaRPr lang="nb-NO" sz="900" dirty="0"/>
          </a:p>
        </p:txBody>
      </p:sp>
      <p:sp>
        <p:nvSpPr>
          <p:cNvPr id="46" name="TekstSylinder 6">
            <a:extLst>
              <a:ext uri="{FF2B5EF4-FFF2-40B4-BE49-F238E27FC236}">
                <a16:creationId xmlns:a16="http://schemas.microsoft.com/office/drawing/2014/main" id="{B307597A-6C76-457E-9272-C164E5F9D6A4}"/>
              </a:ext>
            </a:extLst>
          </p:cNvPr>
          <p:cNvSpPr txBox="1"/>
          <p:nvPr/>
        </p:nvSpPr>
        <p:spPr>
          <a:xfrm>
            <a:off x="1823195" y="1152193"/>
            <a:ext cx="1584176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Dusjing: kvelden før? Samme dag? Ikke dusjing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 err="1"/>
              <a:t>Klorhexidinsåpe</a:t>
            </a:r>
            <a:r>
              <a:rPr lang="nb-NO" sz="700" dirty="0"/>
              <a:t> brukt ved dusjing? </a:t>
            </a:r>
            <a:r>
              <a:rPr lang="nb-NO" sz="700" dirty="0" err="1"/>
              <a:t>Klorhexidinkluter</a:t>
            </a:r>
            <a:r>
              <a:rPr lang="nb-NO" sz="7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Rent tøy og ren seng etter hver dusjing/</a:t>
            </a:r>
            <a:r>
              <a:rPr lang="nb-NO" sz="700" dirty="0" err="1"/>
              <a:t>kluting</a:t>
            </a:r>
            <a:r>
              <a:rPr lang="nb-NO" sz="7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Preoperativ liggetid (antall timer/dager)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Enerom eller flersengsrom?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Er det utført hårfjerning? I så fall tidspunkt og metode?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Temperaturmåling preoperativt? Metode?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Piercing og smykker o.l. er fjernet?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For ACB: </a:t>
            </a:r>
            <a:r>
              <a:rPr lang="nb-NO" sz="700" dirty="0" err="1"/>
              <a:t>Dekolonisering</a:t>
            </a:r>
            <a:r>
              <a:rPr lang="nb-NO" sz="700" dirty="0"/>
              <a:t> utført?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7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Preoperativ håndhygiene utført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 operasjonsoppdekning?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 operasjonsbekledning (</a:t>
            </a:r>
            <a:r>
              <a:rPr lang="nb-NO" sz="700" dirty="0" err="1"/>
              <a:t>flergangs</a:t>
            </a:r>
            <a:r>
              <a:rPr lang="nb-NO" sz="700" dirty="0"/>
              <a:t>, </a:t>
            </a:r>
            <a:r>
              <a:rPr lang="nb-NO" sz="700" dirty="0" err="1"/>
              <a:t>engans</a:t>
            </a:r>
            <a:r>
              <a:rPr lang="nb-NO" sz="700" dirty="0"/>
              <a:t>)? Korrekt bruk? 8hår og skjegg er tildekket)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 sterile hansker (doble)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Bruk av  smykker (hånd, øredobber)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Korte negler, kunstige negler og øyevipper</a:t>
            </a:r>
          </a:p>
        </p:txBody>
      </p:sp>
      <p:sp>
        <p:nvSpPr>
          <p:cNvPr id="49" name="TekstSylinder 6">
            <a:extLst>
              <a:ext uri="{FF2B5EF4-FFF2-40B4-BE49-F238E27FC236}">
                <a16:creationId xmlns:a16="http://schemas.microsoft.com/office/drawing/2014/main" id="{74B94C74-C734-4DFD-BB32-4A6A33529898}"/>
              </a:ext>
            </a:extLst>
          </p:cNvPr>
          <p:cNvSpPr txBox="1"/>
          <p:nvPr/>
        </p:nvSpPr>
        <p:spPr>
          <a:xfrm>
            <a:off x="3617158" y="1128589"/>
            <a:ext cx="16932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Operasjonsstart? (knivstart)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Operasjonsvarighet?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Antibiotika gitt? Tid? Type? Dose?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1. dose gitt kl.? Hvis aktuelt med 2. (ev.3 dose) preoperativ, når er den gitt?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Desinfeksjon av operasjonsområdet? Med hva?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Sårets renhetsgrad i henhold til NOIS registrering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Pasientens temperatur ved operasjonsstart? Metode? Tiltak ved hypotermi?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Pasienten temperatur ved operasjonsslutt?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Blodsukkerkontroll, </a:t>
            </a:r>
            <a:r>
              <a:rPr lang="nb-NO" sz="700" dirty="0" err="1"/>
              <a:t>oksygenering</a:t>
            </a:r>
            <a:r>
              <a:rPr lang="nb-NO" sz="7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Noe ved det kirurgisk inngrepet/kirurgisk teknikk eller spesielle hendelser under operasjonen som kan ha økt infeksjonsfaren? (f.eks. </a:t>
            </a:r>
            <a:r>
              <a:rPr lang="nb-NO" sz="700" dirty="0" err="1"/>
              <a:t>hemostase</a:t>
            </a:r>
            <a:r>
              <a:rPr lang="nb-NO" sz="700" dirty="0"/>
              <a:t>, </a:t>
            </a:r>
            <a:r>
              <a:rPr lang="nb-NO" sz="700" dirty="0" err="1"/>
              <a:t>suturering</a:t>
            </a:r>
            <a:r>
              <a:rPr lang="nb-NO" sz="700" dirty="0"/>
              <a:t>, komplikasjoner, uhell, omgjøring til åpen kirurgi)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Adferd på operasjonsstua (f. eks mange døråpninger, hvor mange personer tilstede, utskifting av personell)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Type bandasje lagt til slutt</a:t>
            </a: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12177212-F2CB-4D63-8509-0A5E8A7647A1}"/>
              </a:ext>
            </a:extLst>
          </p:cNvPr>
          <p:cNvSpPr txBox="1"/>
          <p:nvPr/>
        </p:nvSpPr>
        <p:spPr>
          <a:xfrm>
            <a:off x="5610704" y="1137565"/>
            <a:ext cx="197286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Sår inspeksjon etter inngrep, tidspunkt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Behov for skifte bandasje?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Kliniske tegn til infeksjon?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Ren prosedyre ved stell og inspeksjon?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Håndhygiene/hanskebruk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Bandasjevalg/type/byttefrekvens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Fuktighet/sekresjon på innstikksted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Benyttes sterile produkter under bandasjen?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Daglig vurdert indikasjon for dren?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Andre komplikasjoner i etterkant av inngrep (blødning </a:t>
            </a:r>
            <a:r>
              <a:rPr lang="nb-NO" sz="700" dirty="0" err="1"/>
              <a:t>etc</a:t>
            </a:r>
            <a:r>
              <a:rPr lang="nb-NO" sz="7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Antibiotika gitt utover det som er anbefalt som profylakse i henhold til nasjonal faglig retningslinje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700" dirty="0"/>
              <a:t>Ev. andre mikrobiologiske prøvesvar</a:t>
            </a:r>
          </a:p>
        </p:txBody>
      </p:sp>
      <p:pic>
        <p:nvPicPr>
          <p:cNvPr id="53" name="Bilde 6">
            <a:extLst>
              <a:ext uri="{FF2B5EF4-FFF2-40B4-BE49-F238E27FC236}">
                <a16:creationId xmlns:a16="http://schemas.microsoft.com/office/drawing/2014/main" id="{EE566F8A-C500-4370-9C81-C0D87ADB7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510" y="6155860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5dd856-6a32-4f72-920b-b3c650540c6d" xsi:nil="true"/>
    <FHI_TopicTaxHTField xmlns="9e7c1b5f-6b93-4ee4-9fa2-fda8f1b47cf5">
      <Terms xmlns="http://schemas.microsoft.com/office/infopath/2007/PartnerControls"/>
    </FHI_TopicTaxHTField>
    <e54990123f384d80a8550f13cd0b56bb xmlns="ef5dd856-6a32-4f72-920b-b3c650540c6d" xsi:nil="true"/>
    <TaxKeywordTaxHTField xmlns="ef5dd856-6a32-4f72-920b-b3c650540c6d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53831D2B1FCA4E97E310390BB7D9B8" ma:contentTypeVersion="26" ma:contentTypeDescription="Opprett et nytt dokument." ma:contentTypeScope="" ma:versionID="a79e2133648a359e527c9669f97d6807">
  <xsd:schema xmlns:xsd="http://www.w3.org/2001/XMLSchema" xmlns:xs="http://www.w3.org/2001/XMLSchema" xmlns:p="http://schemas.microsoft.com/office/2006/metadata/properties" xmlns:ns2="ef5dd856-6a32-4f72-920b-b3c650540c6d" xmlns:ns3="9e7c1b5f-6b93-4ee4-9fa2-fda8f1b47cf5" xmlns:ns4="21a2857b-8da8-4ddb-9834-feb111e80e4f" targetNamespace="http://schemas.microsoft.com/office/2006/metadata/properties" ma:root="true" ma:fieldsID="5d5882884610b7163fcc9284dc4d8c60" ns2:_="" ns3:_="" ns4:_="">
    <xsd:import namespace="ef5dd856-6a32-4f72-920b-b3c650540c6d"/>
    <xsd:import namespace="9e7c1b5f-6b93-4ee4-9fa2-fda8f1b47cf5"/>
    <xsd:import namespace="21a2857b-8da8-4ddb-9834-feb111e80e4f"/>
    <xsd:element name="properties">
      <xsd:complexType>
        <xsd:sequence>
          <xsd:element name="documentManagement">
            <xsd:complexType>
              <xsd:all>
                <xsd:element ref="ns2:e54990123f384d80a8550f13cd0b56bb" minOccurs="0"/>
                <xsd:element ref="ns2:TaxCatchAll" minOccurs="0"/>
                <xsd:element ref="ns2:TaxKeywordTaxHTField" minOccurs="0"/>
                <xsd:element ref="ns3:FHI_TopicTaxHTField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dd856-6a32-4f72-920b-b3c650540c6d" elementFormDefault="qualified">
    <xsd:import namespace="http://schemas.microsoft.com/office/2006/documentManagement/types"/>
    <xsd:import namespace="http://schemas.microsoft.com/office/infopath/2007/PartnerControls"/>
    <xsd:element name="e54990123f384d80a8550f13cd0b56bb" ma:index="5" nillable="true" ma:displayName="Topic_0" ma:hidden="true" ma:internalName="e54990123f384d80a8550f13cd0b56bb" ma:readOnly="false">
      <xsd:simpleType>
        <xsd:restriction base="dms:Note"/>
      </xsd:simpleType>
    </xsd:element>
    <xsd:element name="TaxCatchAll" ma:index="6" nillable="true" ma:displayName="Taxonomy Catch All Column" ma:hidden="true" ma:list="{796dc425-75f7-4378-8006-5ca5e91219d4}" ma:internalName="TaxCatchAll" ma:showField="CatchAllData" ma:web="ef5dd856-6a32-4f72-920b-b3c650540c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8" nillable="true" ma:taxonomy="true" ma:internalName="TaxKeywordTaxHTField" ma:taxonomyFieldName="TaxKeyword" ma:displayName="Organisasjonsnøkkelord" ma:fieldId="{23f27201-bee3-471e-b2e7-b64fd8b7ca38}" ma:taxonomyMulti="true" ma:sspId="e7140caa-8402-4c36-9a5d-f51276ec0a9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1b5f-6b93-4ee4-9fa2-fda8f1b47cf5" elementFormDefault="qualified">
    <xsd:import namespace="http://schemas.microsoft.com/office/2006/documentManagement/types"/>
    <xsd:import namespace="http://schemas.microsoft.com/office/infopath/2007/PartnerControls"/>
    <xsd:element name="FHI_TopicTaxHTField" ma:index="13" nillable="true" ma:taxonomy="true" ma:internalName="FHI_TopicTaxHTField" ma:taxonomyFieldName="FHI_Topic" ma:displayName="Tema" ma:fieldId="{5eb9fa72-8a58-4312-8bc5-a126a30b4fb3}" ma:taxonomyMulti="true" ma:sspId="e7140caa-8402-4c36-9a5d-f51276ec0a9c" ma:termSetId="10ab213d-8882-42de-b940-43a869fe753a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2857b-8da8-4ddb-9834-feb111e80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20D2F2-AB31-4AAE-848C-4A1ED9B237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2B7B5D-7378-4237-891A-5DBA173F7F2C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9e7c1b5f-6b93-4ee4-9fa2-fda8f1b47cf5"/>
    <ds:schemaRef ds:uri="http://purl.org/dc/terms/"/>
    <ds:schemaRef ds:uri="21a2857b-8da8-4ddb-9834-feb111e80e4f"/>
    <ds:schemaRef ds:uri="ef5dd856-6a32-4f72-920b-b3c650540c6d"/>
  </ds:schemaRefs>
</ds:datastoreItem>
</file>

<file path=customXml/itemProps3.xml><?xml version="1.0" encoding="utf-8"?>
<ds:datastoreItem xmlns:ds="http://schemas.openxmlformats.org/officeDocument/2006/customXml" ds:itemID="{229CFB08-D60F-46D0-A711-31918F08A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dd856-6a32-4f72-920b-b3c650540c6d"/>
    <ds:schemaRef ds:uri="9e7c1b5f-6b93-4ee4-9fa2-fda8f1b47cf5"/>
    <ds:schemaRef ds:uri="21a2857b-8da8-4ddb-9834-feb111e80e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Skjermfremvisning (4:3)</PresentationFormat>
  <Paragraphs>223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Fiskebeinsdiagram: Rotårsaksanalyse av helsetjenesteassosierte blodbaneinfeksjoner</vt:lpstr>
      <vt:lpstr>Fiskebeinsdiagram: Rotårsaksanalyse av helsetjenesteassosierte sårinfeksjoner</vt:lpstr>
      <vt:lpstr>Eksempel: fiskebeinsdiagram for rotårsaksanalyse av helsetjenesteassosierte blodbaneinfeksjoner</vt:lpstr>
      <vt:lpstr>Eksempel: fiskebeinsdiagram for rotårsaksanalyse av helsetjenesteassosierte sårinfeksjoner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Aud-Iren Terjesen</dc:creator>
  <cp:lastModifiedBy>Muniz, Harald Pors</cp:lastModifiedBy>
  <cp:revision>85</cp:revision>
  <cp:lastPrinted>2019-01-31T14:09:16Z</cp:lastPrinted>
  <dcterms:created xsi:type="dcterms:W3CDTF">2016-11-22T08:19:21Z</dcterms:created>
  <dcterms:modified xsi:type="dcterms:W3CDTF">2021-11-25T13:39:34Z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0x0101001A53831D2B1FCA4E97E310390BB7D9B8</vt:lpwstr>
  </property>
  <property fmtid="{D5CDD505-2E9C-101B-9397-08002B2CF9AE}" pid="3" name="TaxKeyword">
    <vt:lpwstr/>
  </property>
  <property fmtid="{D5CDD505-2E9C-101B-9397-08002B2CF9AE}" pid="4" name="FHI_Topic">
    <vt:lpwstr/>
  </property>
  <property fmtid="{D5CDD505-2E9C-101B-9397-08002B2CF9AE}" pid="5" name="FHITopic">
    <vt:lpwstr/>
  </property>
</Properties>
</file>