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4"/>
  </p:sldMasterIdLst>
  <p:notesMasterIdLst>
    <p:notesMasterId r:id="rId23"/>
  </p:notesMasterIdLst>
  <p:sldIdLst>
    <p:sldId id="10374" r:id="rId5"/>
    <p:sldId id="10376" r:id="rId6"/>
    <p:sldId id="10377" r:id="rId7"/>
    <p:sldId id="10378" r:id="rId8"/>
    <p:sldId id="10379" r:id="rId9"/>
    <p:sldId id="10381" r:id="rId10"/>
    <p:sldId id="10380" r:id="rId11"/>
    <p:sldId id="10382" r:id="rId12"/>
    <p:sldId id="10383" r:id="rId13"/>
    <p:sldId id="10384" r:id="rId14"/>
    <p:sldId id="10385" r:id="rId15"/>
    <p:sldId id="10386" r:id="rId16"/>
    <p:sldId id="10387" r:id="rId17"/>
    <p:sldId id="10388" r:id="rId18"/>
    <p:sldId id="10389" r:id="rId19"/>
    <p:sldId id="10390" r:id="rId20"/>
    <p:sldId id="10391" r:id="rId21"/>
    <p:sldId id="10392" r:id="rId22"/>
  </p:sldIdLst>
  <p:sldSz cx="12192000" cy="6858000"/>
  <p:notesSz cx="6794500" cy="9906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AC45C06-6F6C-0E3A-05E9-5D588D21B21A}" name="Nina Cecilie Boehlke" initials="NB" userId="S::ninacecilie.boehlke@fhi.no::b62754d0-f113-4e7d-a16e-a048050de774" providerId="AD"/>
  <p188:author id="{D9BC4410-45D1-9FED-2957-B99EB2D4319D}" name="Nina Cecilie Boehlke" initials="NCB" userId="S::NinaCecilie.Boehlke@fhi.no::b62754d0-f113-4e7d-a16e-a048050de774" providerId="AD"/>
  <p188:author id="{51F0C913-F715-A9C5-0945-A200059CD75C}" name="Aakra, Ågot" initials="AÅ" userId="Aakra, Ågot" providerId="None"/>
  <p188:author id="{8807CB16-290F-5894-21FA-5335C58484FF}" name="Therese Kari Øgaard" initials="TØ" userId="S::theresekari.ogaard@fhi.no::fb14c3e8-de47-4f0d-800d-d5d7352022fe" providerId="AD"/>
  <p188:author id="{FEDC0B20-DD1A-D2B0-5357-CDE460B3853A}" name="Christina Lill Rolfheim-Bye" initials="CR" userId="S::christina.rolfheim-bye@fhi.no::6be5f3bb-856f-4cc6-9e87-c0424b30faa5" providerId="AD"/>
  <p188:author id="{39460B28-571D-972E-6FFA-E8F757C1E463}" name="Eirik Frønæs Vikum" initials="EFV" userId="S::Eirik.Vikum@fhi.no::f5e34dcc-95d0-4fca-aa13-195bbdf7e6d8" providerId="AD"/>
  <p188:author id="{AD429D2E-2D63-8BDE-398C-0B54813D9604}" name="Trygve Ottersen" initials="TO" userId="S::Trygve.Ottersen@fhi.no::2e8cb660-96da-4bd0-a818-50bfd4260f7a" providerId="AD"/>
  <p188:author id="{2CCCE83A-8F4E-0AFB-7F65-BBB35B180B60}" name="Eirik Frønæs Vikum" initials="EV" userId="S::eirik.vikum@fhi.no::f5e34dcc-95d0-4fca-aa13-195bbdf7e6d8" providerId="AD"/>
  <p188:author id="{4A14F44C-383B-5971-CA87-409FD4AA01E4}" name="Knut Inge Klepp" initials="KIK" userId="S::Knut-Inge.Klepp@fhi.no::2dedaf3e-5752-4644-b0dd-036d3076d134" providerId="AD"/>
  <p188:author id="{AFC03852-9509-B451-C8DF-E40A124B353E}" name="Therese Kari Øgaard" initials="TKØ" userId="S::ThereseKari.Ogaard@fhi.no::fb14c3e8-de47-4f0d-800d-d5d7352022fe" providerId="AD"/>
  <p188:author id="{AA8C2461-1BFA-1878-7287-51ACCF51B189}" name="Monica Follesø Børmo" initials="MB" userId="S::monicafolleso.bormo@fhi.no::a37be7fc-d471-431d-a231-9ef00c3b7915" providerId="AD"/>
  <p188:author id="{76E0B567-DA40-8D3A-FAAC-C0D2CCCE6E62}" name="Axel Xavier Patrice Rigault de Puteani Jørgensen" initials="AXPRdPJ" userId="S::AxelXavierPatriceRigaultdePuteani.Jorgensen@fhi.no::2ae64bf5-0efd-4490-bc94-e5182c9f93d1" providerId="AD"/>
  <p188:author id="{55E6D28F-810C-591F-83F2-BA6A4164A692}" name="Gun Peggy Strømstad Knudsen" initials="GPSK" userId="S::GunPeggyStromstad.Knudsen@fhi.no::3e2a94fb-95bf-463b-a956-d774dcbe3cd7" providerId="AD"/>
  <p188:author id="{F5775CA7-31E5-5615-D7C8-20B91B534270}" name="Trygve Ottersen" initials="TO" userId="S::trygve.ottersen@fhi.no::2e8cb660-96da-4bd0-a818-50bfd4260f7a" providerId="AD"/>
  <p188:author id="{2F8639AB-AE98-0924-B9C9-BB589A68E740}" name="Kjetil Elias Telle" initials="KT" userId="S::kjetilelias.telle@fhi.no::2368a3d9-c24c-40b7-95d1-02740b865348" providerId="AD"/>
  <p188:author id="{A87AFBE0-8269-E8F9-D75E-438CEEA5DA07}" name="Camilla Stoltenberg" initials="CS" userId="S::camilla.stoltenberg@fhi.no::0e4a7ebd-2d62-4eb7-abb9-1e172ea09e6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F2F2F2"/>
    <a:srgbClr val="476067"/>
    <a:srgbClr val="8CD0B4"/>
    <a:srgbClr val="269A45"/>
    <a:srgbClr val="A5A5A5"/>
    <a:srgbClr val="5B9BD5"/>
    <a:srgbClr val="993366"/>
    <a:srgbClr val="F1F1F1"/>
    <a:srgbClr val="1A3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BC6B97-179A-4EBF-B038-2D8575496259}" v="2" dt="2024-01-03T09:18:02.256"/>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iddels stil 2 – uthevin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iddels stil 2 – uthevin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Lys stil 2 – utheving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lde Kløvstad" userId="S::hilde.klovstad@fhi.no::1252e295-763d-46b6-a3b8-e951d7827e30" providerId="AD" clId="Web-{D76371BC-75F9-BC1F-6101-F96F1F2D488F}"/>
    <pc:docChg chg="sldOrd">
      <pc:chgData name="Hilde Kløvstad" userId="S::hilde.klovstad@fhi.no::1252e295-763d-46b6-a3b8-e951d7827e30" providerId="AD" clId="Web-{D76371BC-75F9-BC1F-6101-F96F1F2D488F}" dt="2023-11-26T10:30:08.381" v="1"/>
      <pc:docMkLst>
        <pc:docMk/>
      </pc:docMkLst>
      <pc:sldChg chg="ord">
        <pc:chgData name="Hilde Kløvstad" userId="S::hilde.klovstad@fhi.no::1252e295-763d-46b6-a3b8-e951d7827e30" providerId="AD" clId="Web-{D76371BC-75F9-BC1F-6101-F96F1F2D488F}" dt="2023-11-26T10:30:08.381" v="1"/>
        <pc:sldMkLst>
          <pc:docMk/>
          <pc:sldMk cId="2056580084" sldId="10380"/>
        </pc:sldMkLst>
      </pc:sldChg>
    </pc:docChg>
  </pc:docChgLst>
  <pc:docChgLst>
    <pc:chgData name="Hilde Marie Tvedten" userId="41135a28-0488-4fd5-aa4a-42a89da40952" providerId="ADAL" clId="{FCBC6B97-179A-4EBF-B038-2D8575496259}"/>
    <pc:docChg chg="modSld">
      <pc:chgData name="Hilde Marie Tvedten" userId="41135a28-0488-4fd5-aa4a-42a89da40952" providerId="ADAL" clId="{FCBC6B97-179A-4EBF-B038-2D8575496259}" dt="2024-01-03T09:18:02.256" v="1" actId="20578"/>
      <pc:docMkLst>
        <pc:docMk/>
      </pc:docMkLst>
      <pc:sldChg chg="modSp">
        <pc:chgData name="Hilde Marie Tvedten" userId="41135a28-0488-4fd5-aa4a-42a89da40952" providerId="ADAL" clId="{FCBC6B97-179A-4EBF-B038-2D8575496259}" dt="2024-01-03T09:18:02.256" v="1" actId="20578"/>
        <pc:sldMkLst>
          <pc:docMk/>
          <pc:sldMk cId="233314284" sldId="10390"/>
        </pc:sldMkLst>
        <pc:spChg chg="mod">
          <ac:chgData name="Hilde Marie Tvedten" userId="41135a28-0488-4fd5-aa4a-42a89da40952" providerId="ADAL" clId="{FCBC6B97-179A-4EBF-B038-2D8575496259}" dt="2024-01-03T09:18:02.256" v="1" actId="20578"/>
          <ac:spMkLst>
            <pc:docMk/>
            <pc:sldMk cId="233314284" sldId="10390"/>
            <ac:spMk id="8" creationId="{73B1E8FF-1978-4811-8034-2F9405AE38FE}"/>
          </ac:spMkLst>
        </pc:spChg>
      </pc:sldChg>
    </pc:docChg>
  </pc:docChgLst>
  <pc:docChgLst>
    <pc:chgData name="Jahn Frederik Frøen" userId="4f8ba117-5ebd-4994-9592-5b0a15f102c0" providerId="ADAL" clId="{10713AFF-CDC4-44A2-A803-B1782726914B}"/>
    <pc:docChg chg="modSld">
      <pc:chgData name="Jahn Frederik Frøen" userId="4f8ba117-5ebd-4994-9592-5b0a15f102c0" providerId="ADAL" clId="{10713AFF-CDC4-44A2-A803-B1782726914B}" dt="2023-11-17T07:15:56.739" v="1" actId="20577"/>
      <pc:docMkLst>
        <pc:docMk/>
      </pc:docMkLst>
      <pc:sldChg chg="modSp mod">
        <pc:chgData name="Jahn Frederik Frøen" userId="4f8ba117-5ebd-4994-9592-5b0a15f102c0" providerId="ADAL" clId="{10713AFF-CDC4-44A2-A803-B1782726914B}" dt="2023-11-17T07:15:56.739" v="1" actId="20577"/>
        <pc:sldMkLst>
          <pc:docMk/>
          <pc:sldMk cId="3855738395" sldId="10389"/>
        </pc:sldMkLst>
        <pc:spChg chg="mod">
          <ac:chgData name="Jahn Frederik Frøen" userId="4f8ba117-5ebd-4994-9592-5b0a15f102c0" providerId="ADAL" clId="{10713AFF-CDC4-44A2-A803-B1782726914B}" dt="2023-11-17T07:15:56.739" v="1" actId="20577"/>
          <ac:spMkLst>
            <pc:docMk/>
            <pc:sldMk cId="3855738395" sldId="10389"/>
            <ac:spMk id="8" creationId="{8F02756C-85A0-41A0-9825-2DBD93CCE8C6}"/>
          </ac:spMkLst>
        </pc:spChg>
      </pc:sldChg>
    </pc:docChg>
  </pc:docChgLst>
  <pc:docChgLst>
    <pc:chgData name="Heather Melanie R Ames" userId="S::heather.ames@fhi.no::2060a008-0ad9-4b42-b4f7-f3889cddc1e0" providerId="AD" clId="Web-{8B761CE9-15AA-7CD4-4F12-D8719C0EAC3C}"/>
    <pc:docChg chg="sldOrd">
      <pc:chgData name="Heather Melanie R Ames" userId="S::heather.ames@fhi.no::2060a008-0ad9-4b42-b4f7-f3889cddc1e0" providerId="AD" clId="Web-{8B761CE9-15AA-7CD4-4F12-D8719C0EAC3C}" dt="2023-12-01T11:05:49.341" v="0"/>
      <pc:docMkLst>
        <pc:docMk/>
      </pc:docMkLst>
      <pc:sldChg chg="ord">
        <pc:chgData name="Heather Melanie R Ames" userId="S::heather.ames@fhi.no::2060a008-0ad9-4b42-b4f7-f3889cddc1e0" providerId="AD" clId="Web-{8B761CE9-15AA-7CD4-4F12-D8719C0EAC3C}" dt="2023-12-01T11:05:49.341" v="0"/>
        <pc:sldMkLst>
          <pc:docMk/>
          <pc:sldMk cId="2056580084" sldId="10380"/>
        </pc:sldMkLst>
      </pc:sldChg>
    </pc:docChg>
  </pc:docChgLst>
  <pc:docChgLst>
    <pc:chgData name="Anne Reneflot" userId="S::anne.reneflot@fhi.no::99672245-bb47-486e-afdc-b0e8443ed447" providerId="AD" clId="Web-{DCD0966B-0397-D853-EDAE-4E85936118CA}"/>
    <pc:docChg chg="sldOrd">
      <pc:chgData name="Anne Reneflot" userId="S::anne.reneflot@fhi.no::99672245-bb47-486e-afdc-b0e8443ed447" providerId="AD" clId="Web-{DCD0966B-0397-D853-EDAE-4E85936118CA}" dt="2023-12-12T13:12:55.471" v="0"/>
      <pc:docMkLst>
        <pc:docMk/>
      </pc:docMkLst>
      <pc:sldChg chg="ord">
        <pc:chgData name="Anne Reneflot" userId="S::anne.reneflot@fhi.no::99672245-bb47-486e-afdc-b0e8443ed447" providerId="AD" clId="Web-{DCD0966B-0397-D853-EDAE-4E85936118CA}" dt="2023-12-12T13:12:55.471" v="0"/>
        <pc:sldMkLst>
          <pc:docMk/>
          <pc:sldMk cId="3905489869" sldId="10384"/>
        </pc:sldMkLst>
      </pc:sldChg>
    </pc:docChg>
  </pc:docChgLst>
  <pc:docChgLst>
    <pc:chgData name="Atle Fretheim" userId="S::atle.fretheim@fhi.no::a1f1096d-8ed6-4162-8aa7-5acd42a4a11c" providerId="AD" clId="Web-{93785D2C-AEF0-5EB5-34A9-D80559E0F1D6}"/>
    <pc:docChg chg="sldOrd">
      <pc:chgData name="Atle Fretheim" userId="S::atle.fretheim@fhi.no::a1f1096d-8ed6-4162-8aa7-5acd42a4a11c" providerId="AD" clId="Web-{93785D2C-AEF0-5EB5-34A9-D80559E0F1D6}" dt="2023-12-14T14:32:13.732" v="0"/>
      <pc:docMkLst>
        <pc:docMk/>
      </pc:docMkLst>
      <pc:sldChg chg="ord">
        <pc:chgData name="Atle Fretheim" userId="S::atle.fretheim@fhi.no::a1f1096d-8ed6-4162-8aa7-5acd42a4a11c" providerId="AD" clId="Web-{93785D2C-AEF0-5EB5-34A9-D80559E0F1D6}" dt="2023-12-14T14:32:13.732" v="0"/>
        <pc:sldMkLst>
          <pc:docMk/>
          <pc:sldMk cId="3905489869" sldId="1038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1" y="0"/>
            <a:ext cx="2944283" cy="497020"/>
          </a:xfrm>
          <a:prstGeom prst="rect">
            <a:avLst/>
          </a:prstGeom>
        </p:spPr>
        <p:txBody>
          <a:bodyPr vert="horz" lIns="91166" tIns="45583" rIns="91166" bIns="45583" rtlCol="0"/>
          <a:lstStyle>
            <a:lvl1pPr algn="l">
              <a:defRPr sz="1200"/>
            </a:lvl1pPr>
          </a:lstStyle>
          <a:p>
            <a:endParaRPr lang="nb-NO"/>
          </a:p>
        </p:txBody>
      </p:sp>
      <p:sp>
        <p:nvSpPr>
          <p:cNvPr id="3" name="Plassholder for dato 2"/>
          <p:cNvSpPr>
            <a:spLocks noGrp="1"/>
          </p:cNvSpPr>
          <p:nvPr>
            <p:ph type="dt" idx="1"/>
          </p:nvPr>
        </p:nvSpPr>
        <p:spPr>
          <a:xfrm>
            <a:off x="3848645" y="0"/>
            <a:ext cx="2944283" cy="497020"/>
          </a:xfrm>
          <a:prstGeom prst="rect">
            <a:avLst/>
          </a:prstGeom>
        </p:spPr>
        <p:txBody>
          <a:bodyPr vert="horz" lIns="91166" tIns="45583" rIns="91166" bIns="45583" rtlCol="0"/>
          <a:lstStyle>
            <a:lvl1pPr algn="r">
              <a:defRPr sz="1200"/>
            </a:lvl1pPr>
          </a:lstStyle>
          <a:p>
            <a:fld id="{C7CF6AE1-1E6F-44FA-A1FC-771B8A89E211}" type="datetimeFigureOut">
              <a:rPr lang="nb-NO" smtClean="0"/>
              <a:t>03.01.2024</a:t>
            </a:fld>
            <a:endParaRPr lang="nb-NO"/>
          </a:p>
        </p:txBody>
      </p:sp>
      <p:sp>
        <p:nvSpPr>
          <p:cNvPr id="4" name="Plassholder for lysbilde 3"/>
          <p:cNvSpPr>
            <a:spLocks noGrp="1" noRot="1" noChangeAspect="1"/>
          </p:cNvSpPr>
          <p:nvPr>
            <p:ph type="sldImg" idx="2"/>
          </p:nvPr>
        </p:nvSpPr>
        <p:spPr>
          <a:xfrm>
            <a:off x="425450" y="1238250"/>
            <a:ext cx="5943600" cy="3343275"/>
          </a:xfrm>
          <a:prstGeom prst="rect">
            <a:avLst/>
          </a:prstGeom>
          <a:noFill/>
          <a:ln w="12700">
            <a:solidFill>
              <a:prstClr val="black"/>
            </a:solidFill>
          </a:ln>
        </p:spPr>
        <p:txBody>
          <a:bodyPr vert="horz" lIns="91166" tIns="45583" rIns="91166" bIns="45583" rtlCol="0" anchor="ctr"/>
          <a:lstStyle/>
          <a:p>
            <a:endParaRPr lang="nb-NO"/>
          </a:p>
        </p:txBody>
      </p:sp>
      <p:sp>
        <p:nvSpPr>
          <p:cNvPr id="5" name="Plassholder for notater 4"/>
          <p:cNvSpPr>
            <a:spLocks noGrp="1"/>
          </p:cNvSpPr>
          <p:nvPr>
            <p:ph type="body" sz="quarter" idx="3"/>
          </p:nvPr>
        </p:nvSpPr>
        <p:spPr>
          <a:xfrm>
            <a:off x="679450" y="4767263"/>
            <a:ext cx="5435600" cy="3900487"/>
          </a:xfrm>
          <a:prstGeom prst="rect">
            <a:avLst/>
          </a:prstGeom>
        </p:spPr>
        <p:txBody>
          <a:bodyPr vert="horz" lIns="91166" tIns="45583" rIns="91166" bIns="45583"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1" y="9408982"/>
            <a:ext cx="2944283" cy="497019"/>
          </a:xfrm>
          <a:prstGeom prst="rect">
            <a:avLst/>
          </a:prstGeom>
        </p:spPr>
        <p:txBody>
          <a:bodyPr vert="horz" lIns="91166" tIns="45583" rIns="91166" bIns="45583" rtlCol="0" anchor="b"/>
          <a:lstStyle>
            <a:lvl1pPr algn="l">
              <a:defRPr sz="1200"/>
            </a:lvl1pPr>
          </a:lstStyle>
          <a:p>
            <a:endParaRPr lang="nb-NO"/>
          </a:p>
        </p:txBody>
      </p:sp>
      <p:sp>
        <p:nvSpPr>
          <p:cNvPr id="7" name="Plassholder for lysbildenummer 6"/>
          <p:cNvSpPr>
            <a:spLocks noGrp="1"/>
          </p:cNvSpPr>
          <p:nvPr>
            <p:ph type="sldNum" sz="quarter" idx="5"/>
          </p:nvPr>
        </p:nvSpPr>
        <p:spPr>
          <a:xfrm>
            <a:off x="3848645" y="9408982"/>
            <a:ext cx="2944283" cy="497019"/>
          </a:xfrm>
          <a:prstGeom prst="rect">
            <a:avLst/>
          </a:prstGeom>
        </p:spPr>
        <p:txBody>
          <a:bodyPr vert="horz" lIns="91166" tIns="45583" rIns="91166" bIns="45583" rtlCol="0" anchor="b"/>
          <a:lstStyle>
            <a:lvl1pPr algn="r">
              <a:defRPr sz="1200"/>
            </a:lvl1pPr>
          </a:lstStyle>
          <a:p>
            <a:fld id="{3EDB0897-62B0-4C60-809C-BFFB55A7C902}" type="slidenum">
              <a:rPr lang="nb-NO" smtClean="0"/>
              <a:t>‹#›</a:t>
            </a:fld>
            <a:endParaRPr lang="nb-NO"/>
          </a:p>
        </p:txBody>
      </p:sp>
    </p:spTree>
    <p:extLst>
      <p:ext uri="{BB962C8B-B14F-4D97-AF65-F5344CB8AC3E}">
        <p14:creationId xmlns:p14="http://schemas.microsoft.com/office/powerpoint/2010/main" val="2182169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3EDB0897-62B0-4C60-809C-BFFB55A7C902}" type="slidenum">
              <a:rPr lang="nb-NO" smtClean="0"/>
              <a:t>1</a:t>
            </a:fld>
            <a:endParaRPr lang="nb-NO"/>
          </a:p>
        </p:txBody>
      </p:sp>
    </p:spTree>
    <p:extLst>
      <p:ext uri="{BB962C8B-B14F-4D97-AF65-F5344CB8AC3E}">
        <p14:creationId xmlns:p14="http://schemas.microsoft.com/office/powerpoint/2010/main" val="973571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EDB0897-62B0-4C60-809C-BFFB55A7C902}"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07194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Calibri"/>
              <a:buChar char="-"/>
            </a:pPr>
            <a:endParaRPr lang="nb-NO"/>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EDB0897-62B0-4C60-809C-BFFB55A7C902}"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19138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a:buChar char="•"/>
              <a:defRPr/>
            </a:pPr>
            <a:endParaRPr lang="nb-NO"/>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EDB0897-62B0-4C60-809C-BFFB55A7C902}"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33555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a:buChar char="•"/>
            </a:pPr>
            <a:endParaRPr lang="nb-NO"/>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EDB0897-62B0-4C60-809C-BFFB55A7C902}"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13296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a:buChar char="•"/>
            </a:pPr>
            <a:endParaRPr lang="nb-NO"/>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EDB0897-62B0-4C60-809C-BFFB55A7C902}"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86466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a:buChar char="•"/>
            </a:pPr>
            <a:endParaRPr lang="nb-NO"/>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EDB0897-62B0-4C60-809C-BFFB55A7C902}"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103328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a:buChar char="•"/>
            </a:pPr>
            <a:endParaRPr lang="nb-NO"/>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EDB0897-62B0-4C60-809C-BFFB55A7C902}"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735805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EDB0897-62B0-4C60-809C-BFFB55A7C902}"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78991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a:buChar char="•"/>
            </a:pPr>
            <a:endParaRPr lang="nb-NO"/>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EDB0897-62B0-4C60-809C-BFFB55A7C902}"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74627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EDB0897-62B0-4C60-809C-BFFB55A7C902}"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1233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pPr marL="0" marR="0" lvl="0" indent="0" algn="r" defTabSz="228600" rtl="0" eaLnBrk="1" fontAlgn="auto" latinLnBrk="0" hangingPunct="1">
              <a:lnSpc>
                <a:spcPct val="100000"/>
              </a:lnSpc>
              <a:spcBef>
                <a:spcPts val="0"/>
              </a:spcBef>
              <a:spcAft>
                <a:spcPts val="0"/>
              </a:spcAft>
              <a:buClrTx/>
              <a:buSzTx/>
              <a:buFontTx/>
              <a:buNone/>
              <a:tabLst/>
              <a:defRPr/>
            </a:pPr>
            <a:fld id="{E28AD8F3-0350-44BA-933B-98872F5805AB}"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228600" rtl="0" eaLnBrk="1" fontAlgn="auto" latinLnBrk="0" hangingPunct="1">
                <a:lnSpc>
                  <a:spcPct val="100000"/>
                </a:lnSpc>
                <a:spcBef>
                  <a:spcPts val="0"/>
                </a:spcBef>
                <a:spcAft>
                  <a:spcPts val="0"/>
                </a:spcAft>
                <a:buClrTx/>
                <a:buSzTx/>
                <a:buFontTx/>
                <a:buNone/>
                <a:tabLst/>
                <a:defRPr/>
              </a:pPr>
              <a:t>3</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17973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EDB0897-62B0-4C60-809C-BFFB55A7C902}"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7831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a:buChar char="•"/>
            </a:pPr>
            <a:endParaRPr lang="nb-NO"/>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EDB0897-62B0-4C60-809C-BFFB55A7C902}"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84694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EDB0897-62B0-4C60-809C-BFFB55A7C902}"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9037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a:buChar char="•"/>
            </a:pPr>
            <a:endParaRPr lang="nb-NO"/>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EDB0897-62B0-4C60-809C-BFFB55A7C902}"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45523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EDB0897-62B0-4C60-809C-BFFB55A7C902}"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6968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R="0" lvl="0" algn="l" defTabSz="914400">
              <a:lnSpc>
                <a:spcPct val="100000"/>
              </a:lnSpc>
              <a:spcBef>
                <a:spcPts val="0"/>
              </a:spcBef>
              <a:spcAft>
                <a:spcPts val="0"/>
              </a:spcAft>
              <a:buClrTx/>
              <a:buSzTx/>
              <a:tabLst/>
              <a:defRPr/>
            </a:pPr>
            <a:endParaRPr lang="nb-NO"/>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EDB0897-62B0-4C60-809C-BFFB55A7C902}"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73920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tellysbilde">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EF7AA2AA-23A2-4A08-86D6-425D6BC9B729}"/>
              </a:ext>
            </a:extLst>
          </p:cNvPr>
          <p:cNvSpPr/>
          <p:nvPr userDrawn="1"/>
        </p:nvSpPr>
        <p:spPr>
          <a:xfrm>
            <a:off x="291674" y="291670"/>
            <a:ext cx="11611163" cy="1411540"/>
          </a:xfrm>
          <a:prstGeom prst="rect">
            <a:avLst/>
          </a:prstGeom>
          <a:solidFill>
            <a:srgbClr val="E9E6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450"/>
          </a:p>
        </p:txBody>
      </p:sp>
      <p:pic>
        <p:nvPicPr>
          <p:cNvPr id="9" name="Bilde 8">
            <a:extLst>
              <a:ext uri="{FF2B5EF4-FFF2-40B4-BE49-F238E27FC236}">
                <a16:creationId xmlns:a16="http://schemas.microsoft.com/office/drawing/2014/main" id="{F8400FF1-AAA5-469B-A4A3-F45FA4C8533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94760" y="0"/>
            <a:ext cx="2597240" cy="1450257"/>
          </a:xfrm>
          <a:prstGeom prst="rect">
            <a:avLst/>
          </a:prstGeom>
        </p:spPr>
      </p:pic>
      <p:sp>
        <p:nvSpPr>
          <p:cNvPr id="11" name="Rektangel 10">
            <a:extLst>
              <a:ext uri="{FF2B5EF4-FFF2-40B4-BE49-F238E27FC236}">
                <a16:creationId xmlns:a16="http://schemas.microsoft.com/office/drawing/2014/main" id="{643BC7A7-5C0C-4CBB-898C-EA6C636520E8}"/>
              </a:ext>
            </a:extLst>
          </p:cNvPr>
          <p:cNvSpPr/>
          <p:nvPr userDrawn="1"/>
        </p:nvSpPr>
        <p:spPr>
          <a:xfrm>
            <a:off x="291674" y="1886854"/>
            <a:ext cx="11611163" cy="4681127"/>
          </a:xfrm>
          <a:prstGeom prst="rect">
            <a:avLst/>
          </a:prstGeom>
          <a:solidFill>
            <a:srgbClr val="363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450"/>
          </a:p>
        </p:txBody>
      </p:sp>
      <p:sp>
        <p:nvSpPr>
          <p:cNvPr id="2" name="Plassholder for tekst 1">
            <a:extLst>
              <a:ext uri="{FF2B5EF4-FFF2-40B4-BE49-F238E27FC236}">
                <a16:creationId xmlns:a16="http://schemas.microsoft.com/office/drawing/2014/main" id="{9CBEFC26-1592-4935-998C-8DC22E61E250}"/>
              </a:ext>
            </a:extLst>
          </p:cNvPr>
          <p:cNvSpPr>
            <a:spLocks noGrp="1"/>
          </p:cNvSpPr>
          <p:nvPr>
            <p:ph type="body" sz="quarter" idx="13" hasCustomPrompt="1"/>
          </p:nvPr>
        </p:nvSpPr>
        <p:spPr>
          <a:xfrm>
            <a:off x="1787633" y="4223636"/>
            <a:ext cx="1575130" cy="215444"/>
          </a:xfrm>
          <a:prstGeom prst="rect">
            <a:avLst/>
          </a:prstGeom>
        </p:spPr>
        <p:txBody>
          <a:bodyPr lIns="0" tIns="0" rIns="0" bIns="0">
            <a:spAutoFit/>
          </a:bodyPr>
          <a:lstStyle>
            <a:lvl1pPr marL="0" indent="0">
              <a:buNone/>
              <a:defRPr sz="1250">
                <a:solidFill>
                  <a:schemeClr val="accent4"/>
                </a:solidFill>
              </a:defRPr>
            </a:lvl1pPr>
          </a:lstStyle>
          <a:p>
            <a:pPr lvl="0"/>
            <a:r>
              <a:rPr lang="nb-NO"/>
              <a:t>06.12.2017</a:t>
            </a:r>
          </a:p>
        </p:txBody>
      </p:sp>
      <p:sp>
        <p:nvSpPr>
          <p:cNvPr id="15" name="Plassholder for tekst 12">
            <a:extLst>
              <a:ext uri="{FF2B5EF4-FFF2-40B4-BE49-F238E27FC236}">
                <a16:creationId xmlns:a16="http://schemas.microsoft.com/office/drawing/2014/main" id="{F0E40FAC-DF77-434E-86EF-C54ECA3869D8}"/>
              </a:ext>
            </a:extLst>
          </p:cNvPr>
          <p:cNvSpPr>
            <a:spLocks noGrp="1"/>
          </p:cNvSpPr>
          <p:nvPr>
            <p:ph type="body" sz="quarter" idx="14"/>
          </p:nvPr>
        </p:nvSpPr>
        <p:spPr>
          <a:xfrm>
            <a:off x="1787632" y="2909318"/>
            <a:ext cx="7807127" cy="800312"/>
          </a:xfrm>
        </p:spPr>
        <p:txBody>
          <a:bodyPr lIns="0" tIns="0" rIns="0" bIns="0" anchor="b" anchorCtr="0">
            <a:spAutoFit/>
          </a:bodyPr>
          <a:lstStyle>
            <a:lvl1pPr marL="0" indent="0">
              <a:lnSpc>
                <a:spcPct val="100000"/>
              </a:lnSpc>
              <a:spcBef>
                <a:spcPts val="0"/>
              </a:spcBef>
              <a:spcAft>
                <a:spcPts val="0"/>
              </a:spcAft>
              <a:buNone/>
              <a:defRPr sz="5201">
                <a:solidFill>
                  <a:schemeClr val="accent1"/>
                </a:solidFill>
              </a:defRPr>
            </a:lvl1pPr>
          </a:lstStyle>
          <a:p>
            <a:pPr lvl="0"/>
            <a:r>
              <a:rPr lang="nb-NO"/>
              <a:t>Rediger tekststiler i malen</a:t>
            </a:r>
          </a:p>
        </p:txBody>
      </p:sp>
      <p:sp>
        <p:nvSpPr>
          <p:cNvPr id="17" name="Plassholder for tekst 15">
            <a:extLst>
              <a:ext uri="{FF2B5EF4-FFF2-40B4-BE49-F238E27FC236}">
                <a16:creationId xmlns:a16="http://schemas.microsoft.com/office/drawing/2014/main" id="{6F12FC5E-4545-42F2-9348-0E18A3CB2D96}"/>
              </a:ext>
            </a:extLst>
          </p:cNvPr>
          <p:cNvSpPr>
            <a:spLocks noGrp="1"/>
          </p:cNvSpPr>
          <p:nvPr>
            <p:ph type="body" sz="quarter" idx="15"/>
          </p:nvPr>
        </p:nvSpPr>
        <p:spPr>
          <a:xfrm>
            <a:off x="1787633" y="3772328"/>
            <a:ext cx="7807127" cy="415547"/>
          </a:xfrm>
        </p:spPr>
        <p:txBody>
          <a:bodyPr lIns="0" tIns="0" rIns="0" bIns="0">
            <a:spAutoFit/>
          </a:bodyPr>
          <a:lstStyle>
            <a:lvl1pPr marL="0" indent="0">
              <a:lnSpc>
                <a:spcPct val="100000"/>
              </a:lnSpc>
              <a:spcBef>
                <a:spcPts val="0"/>
              </a:spcBef>
              <a:spcAft>
                <a:spcPts val="0"/>
              </a:spcAft>
              <a:buNone/>
              <a:defRPr sz="2701">
                <a:solidFill>
                  <a:schemeClr val="accent4"/>
                </a:solidFill>
              </a:defRPr>
            </a:lvl1pPr>
          </a:lstStyle>
          <a:p>
            <a:pPr lvl="0"/>
            <a:r>
              <a:rPr lang="nb-NO"/>
              <a:t>Rediger tekststiler i malen</a:t>
            </a:r>
          </a:p>
        </p:txBody>
      </p:sp>
    </p:spTree>
    <p:extLst>
      <p:ext uri="{BB962C8B-B14F-4D97-AF65-F5344CB8AC3E}">
        <p14:creationId xmlns:p14="http://schemas.microsoft.com/office/powerpoint/2010/main" val="1902020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tel, undertittel og bild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015459" y="1886854"/>
            <a:ext cx="10160523" cy="4172835"/>
          </a:xfrm>
          <a:solidFill>
            <a:schemeClr val="bg1">
              <a:lumMod val="65000"/>
            </a:schemeClr>
          </a:solidFill>
        </p:spPr>
        <p:txBody>
          <a:bodyPr anchor="t"/>
          <a:lstStyle>
            <a:lvl1pPr marL="0" indent="0" algn="ctr">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nb-NO"/>
              <a:t>Klikk ikonet for å legge til et bilde</a:t>
            </a:r>
            <a:endParaRPr lang="en-US"/>
          </a:p>
        </p:txBody>
      </p:sp>
      <p:sp>
        <p:nvSpPr>
          <p:cNvPr id="10" name="Title 1">
            <a:extLst>
              <a:ext uri="{FF2B5EF4-FFF2-40B4-BE49-F238E27FC236}">
                <a16:creationId xmlns:a16="http://schemas.microsoft.com/office/drawing/2014/main" id="{54A6810E-3AC0-4C81-B564-5E5630596CA8}"/>
              </a:ext>
            </a:extLst>
          </p:cNvPr>
          <p:cNvSpPr>
            <a:spLocks noGrp="1"/>
          </p:cNvSpPr>
          <p:nvPr>
            <p:ph type="title"/>
          </p:nvPr>
        </p:nvSpPr>
        <p:spPr>
          <a:xfrm>
            <a:off x="1015459" y="718428"/>
            <a:ext cx="10515600" cy="644097"/>
          </a:xfrm>
        </p:spPr>
        <p:txBody>
          <a:bodyPr>
            <a:spAutoFit/>
          </a:bodyPr>
          <a:lstStyle>
            <a:lvl1pPr>
              <a:defRPr/>
            </a:lvl1pPr>
          </a:lstStyle>
          <a:p>
            <a:r>
              <a:rPr lang="nb-NO"/>
              <a:t>Klikk for å redigere tittelstil</a:t>
            </a:r>
            <a:endParaRPr lang="en-US"/>
          </a:p>
        </p:txBody>
      </p:sp>
      <p:sp>
        <p:nvSpPr>
          <p:cNvPr id="11" name="Plassholder for tekst 7">
            <a:extLst>
              <a:ext uri="{FF2B5EF4-FFF2-40B4-BE49-F238E27FC236}">
                <a16:creationId xmlns:a16="http://schemas.microsoft.com/office/drawing/2014/main" id="{85B3523D-5A38-41D3-815A-5CB4E3F24C7A}"/>
              </a:ext>
            </a:extLst>
          </p:cNvPr>
          <p:cNvSpPr>
            <a:spLocks noGrp="1"/>
          </p:cNvSpPr>
          <p:nvPr>
            <p:ph type="body" sz="quarter" idx="11"/>
          </p:nvPr>
        </p:nvSpPr>
        <p:spPr>
          <a:xfrm>
            <a:off x="1015339" y="1363702"/>
            <a:ext cx="10515600" cy="423242"/>
          </a:xfrm>
        </p:spPr>
        <p:txBody>
          <a:bodyPr wrap="square">
            <a:spAutoFit/>
          </a:bodyPr>
          <a:lstStyle>
            <a:lvl1pPr marL="0" indent="0">
              <a:lnSpc>
                <a:spcPct val="100000"/>
              </a:lnSpc>
              <a:spcAft>
                <a:spcPts val="0"/>
              </a:spcAft>
              <a:buNone/>
              <a:defRPr sz="2751">
                <a:solidFill>
                  <a:schemeClr val="accent4"/>
                </a:solidFill>
              </a:defRPr>
            </a:lvl1pPr>
            <a:lvl2pPr marL="360072" indent="0">
              <a:buNone/>
              <a:defRPr/>
            </a:lvl2pPr>
          </a:lstStyle>
          <a:p>
            <a:pPr lvl="0"/>
            <a:r>
              <a:rPr lang="nb-NO"/>
              <a:t>Rediger tekststiler i malen</a:t>
            </a:r>
          </a:p>
        </p:txBody>
      </p:sp>
    </p:spTree>
    <p:extLst>
      <p:ext uri="{BB962C8B-B14F-4D97-AF65-F5344CB8AC3E}">
        <p14:creationId xmlns:p14="http://schemas.microsoft.com/office/powerpoint/2010/main" val="931570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kst og sidestilt lite bild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173775" y="2304555"/>
            <a:ext cx="5012505" cy="3753904"/>
          </a:xfrm>
          <a:solidFill>
            <a:schemeClr val="bg1">
              <a:lumMod val="65000"/>
            </a:schemeClr>
          </a:solidFill>
        </p:spPr>
        <p:txBody>
          <a:bodyPr anchor="t"/>
          <a:lstStyle>
            <a:lvl1pPr marL="0" indent="0" algn="ctr">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nb-NO"/>
              <a:t>Klikk ikonet for å legge til et bilde</a:t>
            </a:r>
            <a:endParaRPr lang="en-US"/>
          </a:p>
        </p:txBody>
      </p:sp>
      <p:sp>
        <p:nvSpPr>
          <p:cNvPr id="11" name="Title 1">
            <a:extLst>
              <a:ext uri="{FF2B5EF4-FFF2-40B4-BE49-F238E27FC236}">
                <a16:creationId xmlns:a16="http://schemas.microsoft.com/office/drawing/2014/main" id="{DAD0B88A-A80B-4411-B14E-F769A08E69E8}"/>
              </a:ext>
            </a:extLst>
          </p:cNvPr>
          <p:cNvSpPr>
            <a:spLocks noGrp="1"/>
          </p:cNvSpPr>
          <p:nvPr>
            <p:ph type="title"/>
          </p:nvPr>
        </p:nvSpPr>
        <p:spPr>
          <a:xfrm>
            <a:off x="1015459" y="718428"/>
            <a:ext cx="10515600" cy="644097"/>
          </a:xfrm>
        </p:spPr>
        <p:txBody>
          <a:bodyPr>
            <a:spAutoFit/>
          </a:bodyPr>
          <a:lstStyle>
            <a:lvl1pPr>
              <a:defRPr/>
            </a:lvl1pPr>
          </a:lstStyle>
          <a:p>
            <a:r>
              <a:rPr lang="nb-NO"/>
              <a:t>Klikk for å redigere tittelstil</a:t>
            </a:r>
            <a:endParaRPr lang="en-US"/>
          </a:p>
        </p:txBody>
      </p:sp>
      <p:sp>
        <p:nvSpPr>
          <p:cNvPr id="12" name="Plassholder for tekst 7">
            <a:extLst>
              <a:ext uri="{FF2B5EF4-FFF2-40B4-BE49-F238E27FC236}">
                <a16:creationId xmlns:a16="http://schemas.microsoft.com/office/drawing/2014/main" id="{FE2A336A-8174-48F0-ADC9-4E8D8938C6F0}"/>
              </a:ext>
            </a:extLst>
          </p:cNvPr>
          <p:cNvSpPr>
            <a:spLocks noGrp="1"/>
          </p:cNvSpPr>
          <p:nvPr>
            <p:ph type="body" sz="quarter" idx="11"/>
          </p:nvPr>
        </p:nvSpPr>
        <p:spPr>
          <a:xfrm>
            <a:off x="1015339" y="1363702"/>
            <a:ext cx="10515600" cy="423242"/>
          </a:xfrm>
        </p:spPr>
        <p:txBody>
          <a:bodyPr wrap="square">
            <a:spAutoFit/>
          </a:bodyPr>
          <a:lstStyle>
            <a:lvl1pPr marL="0" indent="0">
              <a:lnSpc>
                <a:spcPct val="100000"/>
              </a:lnSpc>
              <a:spcAft>
                <a:spcPts val="0"/>
              </a:spcAft>
              <a:buNone/>
              <a:defRPr sz="2751">
                <a:solidFill>
                  <a:schemeClr val="accent4"/>
                </a:solidFill>
              </a:defRPr>
            </a:lvl1pPr>
            <a:lvl2pPr marL="360072" indent="0">
              <a:buNone/>
              <a:defRPr/>
            </a:lvl2pPr>
          </a:lstStyle>
          <a:p>
            <a:pPr lvl="0"/>
            <a:r>
              <a:rPr lang="nb-NO"/>
              <a:t>Rediger tekststiler i malen</a:t>
            </a:r>
          </a:p>
        </p:txBody>
      </p:sp>
      <p:sp>
        <p:nvSpPr>
          <p:cNvPr id="8" name="Plassholder for tekst 3">
            <a:extLst>
              <a:ext uri="{FF2B5EF4-FFF2-40B4-BE49-F238E27FC236}">
                <a16:creationId xmlns:a16="http://schemas.microsoft.com/office/drawing/2014/main" id="{F9DE84A6-17C0-4C02-A8D5-E719114951C9}"/>
              </a:ext>
            </a:extLst>
          </p:cNvPr>
          <p:cNvSpPr>
            <a:spLocks noGrp="1"/>
          </p:cNvSpPr>
          <p:nvPr>
            <p:ph type="body" sz="quarter" idx="13"/>
          </p:nvPr>
        </p:nvSpPr>
        <p:spPr>
          <a:xfrm>
            <a:off x="1015459" y="2177396"/>
            <a:ext cx="4652654" cy="3641147"/>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582102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kst og stort sidestilt bild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173776" y="705770"/>
            <a:ext cx="5005277" cy="5352688"/>
          </a:xfrm>
          <a:solidFill>
            <a:schemeClr val="bg1">
              <a:lumMod val="65000"/>
            </a:schemeClr>
          </a:solidFill>
        </p:spPr>
        <p:txBody>
          <a:bodyPr anchor="t"/>
          <a:lstStyle>
            <a:lvl1pPr marL="0" indent="0" algn="ctr">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nb-NO"/>
              <a:t>Klikk ikonet for å legge til et bilde</a:t>
            </a:r>
          </a:p>
        </p:txBody>
      </p:sp>
      <p:sp>
        <p:nvSpPr>
          <p:cNvPr id="12" name="Title 1">
            <a:extLst>
              <a:ext uri="{FF2B5EF4-FFF2-40B4-BE49-F238E27FC236}">
                <a16:creationId xmlns:a16="http://schemas.microsoft.com/office/drawing/2014/main" id="{48D14CBF-06D0-410A-A384-2F0263FF93DB}"/>
              </a:ext>
            </a:extLst>
          </p:cNvPr>
          <p:cNvSpPr>
            <a:spLocks noGrp="1"/>
          </p:cNvSpPr>
          <p:nvPr>
            <p:ph type="title"/>
          </p:nvPr>
        </p:nvSpPr>
        <p:spPr>
          <a:xfrm>
            <a:off x="1015459" y="718428"/>
            <a:ext cx="4652654" cy="1288194"/>
          </a:xfrm>
        </p:spPr>
        <p:txBody>
          <a:bodyPr wrap="square">
            <a:normAutofit/>
          </a:bodyPr>
          <a:lstStyle>
            <a:lvl1pPr>
              <a:defRPr/>
            </a:lvl1pPr>
          </a:lstStyle>
          <a:p>
            <a:r>
              <a:rPr lang="nb-NO"/>
              <a:t>Klikk for å redigere tittelstil</a:t>
            </a:r>
            <a:endParaRPr lang="en-US"/>
          </a:p>
        </p:txBody>
      </p:sp>
      <p:sp>
        <p:nvSpPr>
          <p:cNvPr id="13" name="Plassholder for tekst 7">
            <a:extLst>
              <a:ext uri="{FF2B5EF4-FFF2-40B4-BE49-F238E27FC236}">
                <a16:creationId xmlns:a16="http://schemas.microsoft.com/office/drawing/2014/main" id="{7CB85700-175E-4EDD-B51A-0A26EC224D24}"/>
              </a:ext>
            </a:extLst>
          </p:cNvPr>
          <p:cNvSpPr>
            <a:spLocks noGrp="1"/>
          </p:cNvSpPr>
          <p:nvPr>
            <p:ph type="body" sz="quarter" idx="11"/>
          </p:nvPr>
        </p:nvSpPr>
        <p:spPr>
          <a:xfrm>
            <a:off x="1015339" y="2016562"/>
            <a:ext cx="4652654" cy="423242"/>
          </a:xfrm>
        </p:spPr>
        <p:txBody>
          <a:bodyPr wrap="square">
            <a:spAutoFit/>
          </a:bodyPr>
          <a:lstStyle>
            <a:lvl1pPr marL="0" indent="0">
              <a:lnSpc>
                <a:spcPct val="100000"/>
              </a:lnSpc>
              <a:spcAft>
                <a:spcPts val="0"/>
              </a:spcAft>
              <a:buNone/>
              <a:defRPr sz="2751">
                <a:solidFill>
                  <a:schemeClr val="accent4"/>
                </a:solidFill>
              </a:defRPr>
            </a:lvl1pPr>
            <a:lvl2pPr marL="360072" indent="0">
              <a:buNone/>
              <a:defRPr/>
            </a:lvl2pPr>
          </a:lstStyle>
          <a:p>
            <a:pPr lvl="0"/>
            <a:r>
              <a:rPr lang="nb-NO"/>
              <a:t>Rediger tekststiler i malen</a:t>
            </a:r>
          </a:p>
        </p:txBody>
      </p:sp>
      <p:sp>
        <p:nvSpPr>
          <p:cNvPr id="9" name="Plassholder for tekst 3">
            <a:extLst>
              <a:ext uri="{FF2B5EF4-FFF2-40B4-BE49-F238E27FC236}">
                <a16:creationId xmlns:a16="http://schemas.microsoft.com/office/drawing/2014/main" id="{99581385-AFD9-41D4-8184-E39DB5EDF20D}"/>
              </a:ext>
            </a:extLst>
          </p:cNvPr>
          <p:cNvSpPr>
            <a:spLocks noGrp="1"/>
          </p:cNvSpPr>
          <p:nvPr>
            <p:ph type="body" sz="quarter" idx="13"/>
          </p:nvPr>
        </p:nvSpPr>
        <p:spPr>
          <a:xfrm>
            <a:off x="1015459" y="3000723"/>
            <a:ext cx="4652654" cy="2817820"/>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1584027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o bilder">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173776" y="705770"/>
            <a:ext cx="5005277" cy="5352688"/>
          </a:xfrm>
          <a:solidFill>
            <a:schemeClr val="bg1">
              <a:lumMod val="65000"/>
            </a:schemeClr>
          </a:solidFill>
        </p:spPr>
        <p:txBody>
          <a:bodyPr anchor="t"/>
          <a:lstStyle>
            <a:lvl1pPr marL="0" indent="0" algn="ctr">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nb-NO"/>
              <a:t>Klikk ikonet for å legge til et bilde</a:t>
            </a:r>
          </a:p>
        </p:txBody>
      </p:sp>
      <p:sp>
        <p:nvSpPr>
          <p:cNvPr id="9" name="Picture Placeholder 2">
            <a:extLst>
              <a:ext uri="{FF2B5EF4-FFF2-40B4-BE49-F238E27FC236}">
                <a16:creationId xmlns:a16="http://schemas.microsoft.com/office/drawing/2014/main" id="{38E98DD2-BC0F-4148-82DD-F0C2C23793B6}"/>
              </a:ext>
            </a:extLst>
          </p:cNvPr>
          <p:cNvSpPr>
            <a:spLocks noGrp="1"/>
          </p:cNvSpPr>
          <p:nvPr>
            <p:ph type="pic" idx="11"/>
          </p:nvPr>
        </p:nvSpPr>
        <p:spPr>
          <a:xfrm>
            <a:off x="1015460" y="705770"/>
            <a:ext cx="5005277" cy="5352688"/>
          </a:xfrm>
          <a:solidFill>
            <a:schemeClr val="bg1">
              <a:lumMod val="65000"/>
            </a:schemeClr>
          </a:solidFill>
        </p:spPr>
        <p:txBody>
          <a:bodyPr anchor="t"/>
          <a:lstStyle>
            <a:lvl1pPr marL="0" indent="0" algn="ctr">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nb-NO"/>
              <a:t>Klikk ikonet for å legge til et bilde</a:t>
            </a:r>
          </a:p>
        </p:txBody>
      </p:sp>
    </p:spTree>
    <p:extLst>
      <p:ext uri="{BB962C8B-B14F-4D97-AF65-F5344CB8AC3E}">
        <p14:creationId xmlns:p14="http://schemas.microsoft.com/office/powerpoint/2010/main" val="17578120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Helbilde">
    <p:spTree>
      <p:nvGrpSpPr>
        <p:cNvPr id="1" name=""/>
        <p:cNvGrpSpPr/>
        <p:nvPr/>
      </p:nvGrpSpPr>
      <p:grpSpPr>
        <a:xfrm>
          <a:off x="0" y="0"/>
          <a:ext cx="0" cy="0"/>
          <a:chOff x="0" y="0"/>
          <a:chExt cx="0" cy="0"/>
        </a:xfrm>
      </p:grpSpPr>
      <p:sp>
        <p:nvSpPr>
          <p:cNvPr id="9" name="Picture Placeholder 2">
            <a:extLst>
              <a:ext uri="{FF2B5EF4-FFF2-40B4-BE49-F238E27FC236}">
                <a16:creationId xmlns:a16="http://schemas.microsoft.com/office/drawing/2014/main" id="{38E98DD2-BC0F-4148-82DD-F0C2C23793B6}"/>
              </a:ext>
            </a:extLst>
          </p:cNvPr>
          <p:cNvSpPr>
            <a:spLocks noGrp="1"/>
          </p:cNvSpPr>
          <p:nvPr>
            <p:ph type="pic" idx="11"/>
          </p:nvPr>
        </p:nvSpPr>
        <p:spPr>
          <a:xfrm>
            <a:off x="0" y="0"/>
            <a:ext cx="12192000" cy="6858000"/>
          </a:xfrm>
          <a:solidFill>
            <a:schemeClr val="bg1">
              <a:lumMod val="65000"/>
            </a:schemeClr>
          </a:solidFill>
        </p:spPr>
        <p:txBody>
          <a:bodyPr anchor="t"/>
          <a:lstStyle>
            <a:lvl1pPr marL="0" indent="0" algn="ctr">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nb-NO"/>
              <a:t>Klikk ikonet for å legge til et bilde</a:t>
            </a:r>
          </a:p>
        </p:txBody>
      </p:sp>
    </p:spTree>
    <p:extLst>
      <p:ext uri="{BB962C8B-B14F-4D97-AF65-F5344CB8AC3E}">
        <p14:creationId xmlns:p14="http://schemas.microsoft.com/office/powerpoint/2010/main" val="2102260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o innholdsdeler">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A16EDB9-171D-4C15-B8C6-14B0D3C5F807}"/>
              </a:ext>
            </a:extLst>
          </p:cNvPr>
          <p:cNvSpPr>
            <a:spLocks noGrp="1"/>
          </p:cNvSpPr>
          <p:nvPr>
            <p:ph type="title"/>
          </p:nvPr>
        </p:nvSpPr>
        <p:spPr>
          <a:xfrm>
            <a:off x="1015459" y="718428"/>
            <a:ext cx="10515600" cy="644097"/>
          </a:xfrm>
        </p:spPr>
        <p:txBody>
          <a:bodyPr>
            <a:spAutoFit/>
          </a:bodyPr>
          <a:lstStyle>
            <a:lvl1pPr>
              <a:defRPr/>
            </a:lvl1pPr>
          </a:lstStyle>
          <a:p>
            <a:r>
              <a:rPr lang="nb-NO"/>
              <a:t>Klikk for å redigere tittelstil</a:t>
            </a:r>
            <a:endParaRPr lang="en-US"/>
          </a:p>
        </p:txBody>
      </p:sp>
      <p:sp>
        <p:nvSpPr>
          <p:cNvPr id="8" name="Plassholder for innhold 6">
            <a:extLst>
              <a:ext uri="{FF2B5EF4-FFF2-40B4-BE49-F238E27FC236}">
                <a16:creationId xmlns:a16="http://schemas.microsoft.com/office/drawing/2014/main" id="{FFDE66EE-3198-45B5-9D05-5E301D4F6ADB}"/>
              </a:ext>
            </a:extLst>
          </p:cNvPr>
          <p:cNvSpPr>
            <a:spLocks noGrp="1"/>
          </p:cNvSpPr>
          <p:nvPr>
            <p:ph sz="quarter" idx="14"/>
          </p:nvPr>
        </p:nvSpPr>
        <p:spPr>
          <a:xfrm>
            <a:off x="1015457" y="1825625"/>
            <a:ext cx="4896969" cy="3992917"/>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9" name="Plassholder for innhold 6">
            <a:extLst>
              <a:ext uri="{FF2B5EF4-FFF2-40B4-BE49-F238E27FC236}">
                <a16:creationId xmlns:a16="http://schemas.microsoft.com/office/drawing/2014/main" id="{16F96EB8-7127-4811-90DA-3D1F6F798B21}"/>
              </a:ext>
            </a:extLst>
          </p:cNvPr>
          <p:cNvSpPr>
            <a:spLocks noGrp="1"/>
          </p:cNvSpPr>
          <p:nvPr>
            <p:ph sz="quarter" idx="15"/>
          </p:nvPr>
        </p:nvSpPr>
        <p:spPr>
          <a:xfrm>
            <a:off x="6634090" y="1825625"/>
            <a:ext cx="4896969" cy="3992917"/>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432650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B12D631-7A0B-4B39-A29E-CDA51B281925}"/>
              </a:ext>
            </a:extLst>
          </p:cNvPr>
          <p:cNvSpPr>
            <a:spLocks noGrp="1"/>
          </p:cNvSpPr>
          <p:nvPr>
            <p:ph type="title"/>
          </p:nvPr>
        </p:nvSpPr>
        <p:spPr>
          <a:xfrm>
            <a:off x="1015459" y="718428"/>
            <a:ext cx="10515600" cy="644097"/>
          </a:xfrm>
        </p:spPr>
        <p:txBody>
          <a:bodyPr>
            <a:spAutoFit/>
          </a:bodyPr>
          <a:lstStyle>
            <a:lvl1pPr>
              <a:defRPr/>
            </a:lvl1pPr>
          </a:lstStyle>
          <a:p>
            <a:r>
              <a:rPr lang="nb-NO"/>
              <a:t>Klikk for å redigere tittelstil</a:t>
            </a:r>
            <a:endParaRPr lang="en-US"/>
          </a:p>
        </p:txBody>
      </p:sp>
      <p:sp>
        <p:nvSpPr>
          <p:cNvPr id="9" name="Plassholder for tekst 7">
            <a:extLst>
              <a:ext uri="{FF2B5EF4-FFF2-40B4-BE49-F238E27FC236}">
                <a16:creationId xmlns:a16="http://schemas.microsoft.com/office/drawing/2014/main" id="{85D593EB-16A8-4421-9A8F-46863917504B}"/>
              </a:ext>
            </a:extLst>
          </p:cNvPr>
          <p:cNvSpPr>
            <a:spLocks noGrp="1"/>
          </p:cNvSpPr>
          <p:nvPr>
            <p:ph type="body" sz="quarter" idx="11"/>
          </p:nvPr>
        </p:nvSpPr>
        <p:spPr>
          <a:xfrm>
            <a:off x="1015457" y="1363702"/>
            <a:ext cx="4896969" cy="423242"/>
          </a:xfrm>
        </p:spPr>
        <p:txBody>
          <a:bodyPr wrap="square">
            <a:spAutoFit/>
          </a:bodyPr>
          <a:lstStyle>
            <a:lvl1pPr marL="0" indent="0">
              <a:lnSpc>
                <a:spcPct val="100000"/>
              </a:lnSpc>
              <a:spcAft>
                <a:spcPts val="0"/>
              </a:spcAft>
              <a:buNone/>
              <a:defRPr sz="2751">
                <a:solidFill>
                  <a:schemeClr val="accent4"/>
                </a:solidFill>
              </a:defRPr>
            </a:lvl1pPr>
            <a:lvl2pPr marL="360072" indent="0">
              <a:buNone/>
              <a:defRPr/>
            </a:lvl2pPr>
          </a:lstStyle>
          <a:p>
            <a:pPr lvl="0"/>
            <a:r>
              <a:rPr lang="nb-NO"/>
              <a:t>Rediger tekststiler i malen</a:t>
            </a:r>
          </a:p>
        </p:txBody>
      </p:sp>
      <p:sp>
        <p:nvSpPr>
          <p:cNvPr id="10" name="Plassholder for tekst 7">
            <a:extLst>
              <a:ext uri="{FF2B5EF4-FFF2-40B4-BE49-F238E27FC236}">
                <a16:creationId xmlns:a16="http://schemas.microsoft.com/office/drawing/2014/main" id="{42B2FF28-0E84-441E-ADA8-C148AAD2BA3E}"/>
              </a:ext>
            </a:extLst>
          </p:cNvPr>
          <p:cNvSpPr>
            <a:spLocks noGrp="1"/>
          </p:cNvSpPr>
          <p:nvPr>
            <p:ph type="body" sz="quarter" idx="16"/>
          </p:nvPr>
        </p:nvSpPr>
        <p:spPr>
          <a:xfrm>
            <a:off x="6634090" y="1363702"/>
            <a:ext cx="4896969" cy="423242"/>
          </a:xfrm>
        </p:spPr>
        <p:txBody>
          <a:bodyPr wrap="square">
            <a:spAutoFit/>
          </a:bodyPr>
          <a:lstStyle>
            <a:lvl1pPr marL="0" indent="0">
              <a:lnSpc>
                <a:spcPct val="100000"/>
              </a:lnSpc>
              <a:spcAft>
                <a:spcPts val="0"/>
              </a:spcAft>
              <a:buNone/>
              <a:defRPr sz="2751">
                <a:solidFill>
                  <a:schemeClr val="accent4"/>
                </a:solidFill>
              </a:defRPr>
            </a:lvl1pPr>
            <a:lvl2pPr marL="360072" indent="0">
              <a:buNone/>
              <a:defRPr/>
            </a:lvl2pPr>
          </a:lstStyle>
          <a:p>
            <a:pPr lvl="0"/>
            <a:r>
              <a:rPr lang="nb-NO"/>
              <a:t>Rediger tekststiler i malen</a:t>
            </a:r>
          </a:p>
        </p:txBody>
      </p:sp>
      <p:sp>
        <p:nvSpPr>
          <p:cNvPr id="12" name="Plassholder for innhold 6">
            <a:extLst>
              <a:ext uri="{FF2B5EF4-FFF2-40B4-BE49-F238E27FC236}">
                <a16:creationId xmlns:a16="http://schemas.microsoft.com/office/drawing/2014/main" id="{F71BB101-025E-4F4A-82D1-EF1861D81ABE}"/>
              </a:ext>
            </a:extLst>
          </p:cNvPr>
          <p:cNvSpPr>
            <a:spLocks noGrp="1"/>
          </p:cNvSpPr>
          <p:nvPr>
            <p:ph sz="quarter" idx="17"/>
          </p:nvPr>
        </p:nvSpPr>
        <p:spPr>
          <a:xfrm>
            <a:off x="1015457" y="2177397"/>
            <a:ext cx="4896969" cy="364114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13" name="Plassholder for innhold 6">
            <a:extLst>
              <a:ext uri="{FF2B5EF4-FFF2-40B4-BE49-F238E27FC236}">
                <a16:creationId xmlns:a16="http://schemas.microsoft.com/office/drawing/2014/main" id="{89C1D998-2F94-4B8D-95A1-A60D90B940AF}"/>
              </a:ext>
            </a:extLst>
          </p:cNvPr>
          <p:cNvSpPr>
            <a:spLocks noGrp="1"/>
          </p:cNvSpPr>
          <p:nvPr>
            <p:ph sz="quarter" idx="15"/>
          </p:nvPr>
        </p:nvSpPr>
        <p:spPr>
          <a:xfrm>
            <a:off x="6634090" y="2177397"/>
            <a:ext cx="4896969" cy="364114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7588857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BBACFA4-E01F-4C1A-AEBB-A1ADB98F6531}"/>
              </a:ext>
            </a:extLst>
          </p:cNvPr>
          <p:cNvSpPr>
            <a:spLocks noGrp="1"/>
          </p:cNvSpPr>
          <p:nvPr>
            <p:ph type="title"/>
          </p:nvPr>
        </p:nvSpPr>
        <p:spPr>
          <a:xfrm>
            <a:off x="1015459" y="718428"/>
            <a:ext cx="10515600" cy="644097"/>
          </a:xfrm>
        </p:spPr>
        <p:txBody>
          <a:bodyPr>
            <a:spAutoFit/>
          </a:bodyPr>
          <a:lstStyle>
            <a:lvl1pPr>
              <a:defRPr/>
            </a:lvl1pPr>
          </a:lstStyle>
          <a:p>
            <a:r>
              <a:rPr lang="nb-NO"/>
              <a:t>Klikk for å redigere tittelstil</a:t>
            </a:r>
            <a:endParaRPr lang="en-US"/>
          </a:p>
        </p:txBody>
      </p:sp>
    </p:spTree>
    <p:extLst>
      <p:ext uri="{BB962C8B-B14F-4D97-AF65-F5344CB8AC3E}">
        <p14:creationId xmlns:p14="http://schemas.microsoft.com/office/powerpoint/2010/main" val="714745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39684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cSld name="1_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p:cNvSpPr>
            <a:spLocks noGrp="1"/>
          </p:cNvSpPr>
          <p:nvPr>
            <p:ph type="dt" sz="half" idx="10"/>
          </p:nvPr>
        </p:nvSpPr>
        <p:spPr/>
        <p:txBody>
          <a:bodyPr/>
          <a:lstStyle/>
          <a:p>
            <a:fld id="{B9CAF064-3A68-4B72-89CF-75242BACE48C}" type="datetimeFigureOut">
              <a:rPr lang="nb-NO" smtClean="0"/>
              <a:t>03.01.2024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9F579261-0271-4D66-8ADA-F60B343E64EC}" type="slidenum">
              <a:rPr lang="nb-NO" smtClean="0"/>
              <a:t>‹#›</a:t>
            </a:fld>
            <a:endParaRPr lang="nb-NO"/>
          </a:p>
        </p:txBody>
      </p:sp>
    </p:spTree>
    <p:extLst>
      <p:ext uri="{BB962C8B-B14F-4D97-AF65-F5344CB8AC3E}">
        <p14:creationId xmlns:p14="http://schemas.microsoft.com/office/powerpoint/2010/main" val="1783513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killeside blågrå">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F8A745DB-83D6-4C7A-98A5-A53C5B594DAC}"/>
              </a:ext>
            </a:extLst>
          </p:cNvPr>
          <p:cNvSpPr/>
          <p:nvPr userDrawn="1"/>
        </p:nvSpPr>
        <p:spPr>
          <a:xfrm>
            <a:off x="289163" y="1886854"/>
            <a:ext cx="11611163" cy="468112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450"/>
          </a:p>
        </p:txBody>
      </p:sp>
      <p:sp>
        <p:nvSpPr>
          <p:cNvPr id="7" name="Rektangel 6">
            <a:extLst>
              <a:ext uri="{FF2B5EF4-FFF2-40B4-BE49-F238E27FC236}">
                <a16:creationId xmlns:a16="http://schemas.microsoft.com/office/drawing/2014/main" id="{EF7AA2AA-23A2-4A08-86D6-425D6BC9B729}"/>
              </a:ext>
            </a:extLst>
          </p:cNvPr>
          <p:cNvSpPr/>
          <p:nvPr userDrawn="1"/>
        </p:nvSpPr>
        <p:spPr>
          <a:xfrm>
            <a:off x="291674" y="291670"/>
            <a:ext cx="11611163" cy="1411540"/>
          </a:xfrm>
          <a:prstGeom prst="rect">
            <a:avLst/>
          </a:prstGeom>
          <a:solidFill>
            <a:srgbClr val="E9E6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450"/>
          </a:p>
        </p:txBody>
      </p:sp>
      <p:pic>
        <p:nvPicPr>
          <p:cNvPr id="3" name="Bilde 2">
            <a:extLst>
              <a:ext uri="{FF2B5EF4-FFF2-40B4-BE49-F238E27FC236}">
                <a16:creationId xmlns:a16="http://schemas.microsoft.com/office/drawing/2014/main" id="{5C21E21D-9B4F-4363-8DF9-85DEF0D5030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14410" y="0"/>
            <a:ext cx="2477590" cy="1348899"/>
          </a:xfrm>
          <a:prstGeom prst="rect">
            <a:avLst/>
          </a:prstGeom>
        </p:spPr>
      </p:pic>
      <p:sp>
        <p:nvSpPr>
          <p:cNvPr id="9" name="Plassholder for tekst 12">
            <a:extLst>
              <a:ext uri="{FF2B5EF4-FFF2-40B4-BE49-F238E27FC236}">
                <a16:creationId xmlns:a16="http://schemas.microsoft.com/office/drawing/2014/main" id="{C935626B-B2F0-4C1D-B10F-C71FBA0ED987}"/>
              </a:ext>
            </a:extLst>
          </p:cNvPr>
          <p:cNvSpPr>
            <a:spLocks noGrp="1"/>
          </p:cNvSpPr>
          <p:nvPr>
            <p:ph type="body" sz="quarter" idx="13"/>
          </p:nvPr>
        </p:nvSpPr>
        <p:spPr>
          <a:xfrm>
            <a:off x="1787632" y="2909318"/>
            <a:ext cx="7807127" cy="800312"/>
          </a:xfrm>
        </p:spPr>
        <p:txBody>
          <a:bodyPr lIns="0" tIns="0" rIns="0" bIns="0" anchor="b" anchorCtr="0">
            <a:spAutoFit/>
          </a:bodyPr>
          <a:lstStyle>
            <a:lvl1pPr marL="0" indent="0">
              <a:lnSpc>
                <a:spcPct val="100000"/>
              </a:lnSpc>
              <a:spcBef>
                <a:spcPts val="0"/>
              </a:spcBef>
              <a:spcAft>
                <a:spcPts val="0"/>
              </a:spcAft>
              <a:buNone/>
              <a:defRPr sz="5201">
                <a:solidFill>
                  <a:schemeClr val="bg1"/>
                </a:solidFill>
              </a:defRPr>
            </a:lvl1pPr>
          </a:lstStyle>
          <a:p>
            <a:pPr lvl="0"/>
            <a:r>
              <a:rPr lang="nb-NO"/>
              <a:t>Rediger tekststiler i malen</a:t>
            </a:r>
          </a:p>
        </p:txBody>
      </p:sp>
      <p:sp>
        <p:nvSpPr>
          <p:cNvPr id="10" name="Plassholder for tekst 15">
            <a:extLst>
              <a:ext uri="{FF2B5EF4-FFF2-40B4-BE49-F238E27FC236}">
                <a16:creationId xmlns:a16="http://schemas.microsoft.com/office/drawing/2014/main" id="{21AA3D13-F0CA-4E21-B27D-43A764962A55}"/>
              </a:ext>
            </a:extLst>
          </p:cNvPr>
          <p:cNvSpPr>
            <a:spLocks noGrp="1"/>
          </p:cNvSpPr>
          <p:nvPr>
            <p:ph type="body" sz="quarter" idx="14"/>
          </p:nvPr>
        </p:nvSpPr>
        <p:spPr>
          <a:xfrm>
            <a:off x="1787633" y="3772328"/>
            <a:ext cx="7807127" cy="415547"/>
          </a:xfrm>
        </p:spPr>
        <p:txBody>
          <a:bodyPr lIns="0" tIns="0" rIns="0" bIns="0">
            <a:spAutoFit/>
          </a:bodyPr>
          <a:lstStyle>
            <a:lvl1pPr marL="0" indent="0">
              <a:lnSpc>
                <a:spcPct val="100000"/>
              </a:lnSpc>
              <a:spcBef>
                <a:spcPts val="0"/>
              </a:spcBef>
              <a:spcAft>
                <a:spcPts val="0"/>
              </a:spcAft>
              <a:buNone/>
              <a:defRPr sz="2701">
                <a:solidFill>
                  <a:schemeClr val="bg1"/>
                </a:solidFill>
              </a:defRPr>
            </a:lvl1pPr>
          </a:lstStyle>
          <a:p>
            <a:pPr lvl="0"/>
            <a:r>
              <a:rPr lang="nb-NO"/>
              <a:t>Rediger tekststiler i malen</a:t>
            </a:r>
          </a:p>
        </p:txBody>
      </p:sp>
    </p:spTree>
    <p:extLst>
      <p:ext uri="{BB962C8B-B14F-4D97-AF65-F5344CB8AC3E}">
        <p14:creationId xmlns:p14="http://schemas.microsoft.com/office/powerpoint/2010/main" val="30536700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1_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B9CAF064-3A68-4B72-89CF-75242BACE48C}" type="datetimeFigureOut">
              <a:rPr lang="nb-NO" smtClean="0"/>
              <a:t>03.01.2024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9F579261-0271-4D66-8ADA-F60B343E64EC}" type="slidenum">
              <a:rPr lang="nb-NO" smtClean="0"/>
              <a:t>‹#›</a:t>
            </a:fld>
            <a:endParaRPr lang="nb-NO"/>
          </a:p>
        </p:txBody>
      </p:sp>
    </p:spTree>
    <p:extLst>
      <p:ext uri="{BB962C8B-B14F-4D97-AF65-F5344CB8AC3E}">
        <p14:creationId xmlns:p14="http://schemas.microsoft.com/office/powerpoint/2010/main" val="3141952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killeside plommefarget">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EF7AA2AA-23A2-4A08-86D6-425D6BC9B729}"/>
              </a:ext>
            </a:extLst>
          </p:cNvPr>
          <p:cNvSpPr/>
          <p:nvPr userDrawn="1"/>
        </p:nvSpPr>
        <p:spPr>
          <a:xfrm>
            <a:off x="291674" y="291670"/>
            <a:ext cx="11611163" cy="1411540"/>
          </a:xfrm>
          <a:prstGeom prst="rect">
            <a:avLst/>
          </a:prstGeom>
          <a:solidFill>
            <a:srgbClr val="E9E6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450"/>
          </a:p>
        </p:txBody>
      </p:sp>
      <p:sp>
        <p:nvSpPr>
          <p:cNvPr id="11" name="Rektangel 10">
            <a:extLst>
              <a:ext uri="{FF2B5EF4-FFF2-40B4-BE49-F238E27FC236}">
                <a16:creationId xmlns:a16="http://schemas.microsoft.com/office/drawing/2014/main" id="{643BC7A7-5C0C-4CBB-898C-EA6C636520E8}"/>
              </a:ext>
            </a:extLst>
          </p:cNvPr>
          <p:cNvSpPr/>
          <p:nvPr userDrawn="1"/>
        </p:nvSpPr>
        <p:spPr>
          <a:xfrm>
            <a:off x="291674" y="1886854"/>
            <a:ext cx="11611163" cy="468112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450"/>
          </a:p>
        </p:txBody>
      </p:sp>
      <p:pic>
        <p:nvPicPr>
          <p:cNvPr id="3" name="Bilde 2">
            <a:extLst>
              <a:ext uri="{FF2B5EF4-FFF2-40B4-BE49-F238E27FC236}">
                <a16:creationId xmlns:a16="http://schemas.microsoft.com/office/drawing/2014/main" id="{5C21E21D-9B4F-4363-8DF9-85DEF0D5030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14410" y="0"/>
            <a:ext cx="2477590" cy="1348899"/>
          </a:xfrm>
          <a:prstGeom prst="rect">
            <a:avLst/>
          </a:prstGeom>
        </p:spPr>
      </p:pic>
      <p:sp>
        <p:nvSpPr>
          <p:cNvPr id="15" name="Plassholder for tekst 12">
            <a:extLst>
              <a:ext uri="{FF2B5EF4-FFF2-40B4-BE49-F238E27FC236}">
                <a16:creationId xmlns:a16="http://schemas.microsoft.com/office/drawing/2014/main" id="{7336BBC4-5B27-4896-803A-C8F8ABA542EB}"/>
              </a:ext>
            </a:extLst>
          </p:cNvPr>
          <p:cNvSpPr>
            <a:spLocks noGrp="1"/>
          </p:cNvSpPr>
          <p:nvPr>
            <p:ph type="body" sz="quarter" idx="13"/>
          </p:nvPr>
        </p:nvSpPr>
        <p:spPr>
          <a:xfrm>
            <a:off x="1787632" y="2909318"/>
            <a:ext cx="7807127" cy="800312"/>
          </a:xfrm>
        </p:spPr>
        <p:txBody>
          <a:bodyPr lIns="0" tIns="0" rIns="0" bIns="0" anchor="b" anchorCtr="0">
            <a:spAutoFit/>
          </a:bodyPr>
          <a:lstStyle>
            <a:lvl1pPr marL="0" indent="0">
              <a:lnSpc>
                <a:spcPct val="100000"/>
              </a:lnSpc>
              <a:spcBef>
                <a:spcPts val="0"/>
              </a:spcBef>
              <a:spcAft>
                <a:spcPts val="0"/>
              </a:spcAft>
              <a:buNone/>
              <a:defRPr sz="5201">
                <a:solidFill>
                  <a:schemeClr val="bg1"/>
                </a:solidFill>
              </a:defRPr>
            </a:lvl1pPr>
          </a:lstStyle>
          <a:p>
            <a:pPr lvl="0"/>
            <a:r>
              <a:rPr lang="nb-NO"/>
              <a:t>Rediger tekststiler i malen</a:t>
            </a:r>
          </a:p>
        </p:txBody>
      </p:sp>
      <p:sp>
        <p:nvSpPr>
          <p:cNvPr id="17" name="Plassholder for tekst 15">
            <a:extLst>
              <a:ext uri="{FF2B5EF4-FFF2-40B4-BE49-F238E27FC236}">
                <a16:creationId xmlns:a16="http://schemas.microsoft.com/office/drawing/2014/main" id="{242C4BBA-EF72-4A3D-A43C-4E125BE206E1}"/>
              </a:ext>
            </a:extLst>
          </p:cNvPr>
          <p:cNvSpPr>
            <a:spLocks noGrp="1"/>
          </p:cNvSpPr>
          <p:nvPr>
            <p:ph type="body" sz="quarter" idx="14"/>
          </p:nvPr>
        </p:nvSpPr>
        <p:spPr>
          <a:xfrm>
            <a:off x="1787633" y="3772328"/>
            <a:ext cx="7807127" cy="415547"/>
          </a:xfrm>
        </p:spPr>
        <p:txBody>
          <a:bodyPr lIns="0" tIns="0" rIns="0" bIns="0">
            <a:spAutoFit/>
          </a:bodyPr>
          <a:lstStyle>
            <a:lvl1pPr marL="0" indent="0">
              <a:lnSpc>
                <a:spcPct val="100000"/>
              </a:lnSpc>
              <a:spcBef>
                <a:spcPts val="0"/>
              </a:spcBef>
              <a:spcAft>
                <a:spcPts val="0"/>
              </a:spcAft>
              <a:buNone/>
              <a:defRPr sz="2701">
                <a:solidFill>
                  <a:schemeClr val="bg1"/>
                </a:solidFill>
              </a:defRPr>
            </a:lvl1pPr>
          </a:lstStyle>
          <a:p>
            <a:pPr lvl="0"/>
            <a:r>
              <a:rPr lang="nb-NO"/>
              <a:t>Rediger tekststiler i malen</a:t>
            </a:r>
          </a:p>
        </p:txBody>
      </p:sp>
    </p:spTree>
    <p:extLst>
      <p:ext uri="{BB962C8B-B14F-4D97-AF65-F5344CB8AC3E}">
        <p14:creationId xmlns:p14="http://schemas.microsoft.com/office/powerpoint/2010/main" val="721902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killeside indigo">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EF7AA2AA-23A2-4A08-86D6-425D6BC9B729}"/>
              </a:ext>
            </a:extLst>
          </p:cNvPr>
          <p:cNvSpPr/>
          <p:nvPr userDrawn="1"/>
        </p:nvSpPr>
        <p:spPr>
          <a:xfrm>
            <a:off x="291674" y="291670"/>
            <a:ext cx="11611163" cy="1411540"/>
          </a:xfrm>
          <a:prstGeom prst="rect">
            <a:avLst/>
          </a:prstGeom>
          <a:solidFill>
            <a:srgbClr val="E9E6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450"/>
          </a:p>
        </p:txBody>
      </p:sp>
      <p:sp>
        <p:nvSpPr>
          <p:cNvPr id="11" name="Rektangel 10">
            <a:extLst>
              <a:ext uri="{FF2B5EF4-FFF2-40B4-BE49-F238E27FC236}">
                <a16:creationId xmlns:a16="http://schemas.microsoft.com/office/drawing/2014/main" id="{643BC7A7-5C0C-4CBB-898C-EA6C636520E8}"/>
              </a:ext>
            </a:extLst>
          </p:cNvPr>
          <p:cNvSpPr/>
          <p:nvPr userDrawn="1"/>
        </p:nvSpPr>
        <p:spPr>
          <a:xfrm>
            <a:off x="291674" y="1886854"/>
            <a:ext cx="11611163" cy="468112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450"/>
          </a:p>
        </p:txBody>
      </p:sp>
      <p:pic>
        <p:nvPicPr>
          <p:cNvPr id="3" name="Bilde 2">
            <a:extLst>
              <a:ext uri="{FF2B5EF4-FFF2-40B4-BE49-F238E27FC236}">
                <a16:creationId xmlns:a16="http://schemas.microsoft.com/office/drawing/2014/main" id="{5C21E21D-9B4F-4363-8DF9-85DEF0D5030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14410" y="0"/>
            <a:ext cx="2477590" cy="1348899"/>
          </a:xfrm>
          <a:prstGeom prst="rect">
            <a:avLst/>
          </a:prstGeom>
        </p:spPr>
      </p:pic>
      <p:sp>
        <p:nvSpPr>
          <p:cNvPr id="8" name="Plassholder for tekst 12">
            <a:extLst>
              <a:ext uri="{FF2B5EF4-FFF2-40B4-BE49-F238E27FC236}">
                <a16:creationId xmlns:a16="http://schemas.microsoft.com/office/drawing/2014/main" id="{E4D28808-863E-4D4E-BA97-DCBC5096F9C6}"/>
              </a:ext>
            </a:extLst>
          </p:cNvPr>
          <p:cNvSpPr>
            <a:spLocks noGrp="1"/>
          </p:cNvSpPr>
          <p:nvPr>
            <p:ph type="body" sz="quarter" idx="13"/>
          </p:nvPr>
        </p:nvSpPr>
        <p:spPr>
          <a:xfrm>
            <a:off x="1787632" y="2909318"/>
            <a:ext cx="7807127" cy="800312"/>
          </a:xfrm>
        </p:spPr>
        <p:txBody>
          <a:bodyPr lIns="0" tIns="0" rIns="0" bIns="0" anchor="b" anchorCtr="0">
            <a:spAutoFit/>
          </a:bodyPr>
          <a:lstStyle>
            <a:lvl1pPr marL="0" indent="0">
              <a:lnSpc>
                <a:spcPct val="100000"/>
              </a:lnSpc>
              <a:spcBef>
                <a:spcPts val="0"/>
              </a:spcBef>
              <a:spcAft>
                <a:spcPts val="0"/>
              </a:spcAft>
              <a:buNone/>
              <a:defRPr sz="5201">
                <a:solidFill>
                  <a:schemeClr val="bg1"/>
                </a:solidFill>
              </a:defRPr>
            </a:lvl1pPr>
          </a:lstStyle>
          <a:p>
            <a:pPr lvl="0"/>
            <a:r>
              <a:rPr lang="nb-NO"/>
              <a:t>Rediger tekststiler i malen</a:t>
            </a:r>
          </a:p>
        </p:txBody>
      </p:sp>
      <p:sp>
        <p:nvSpPr>
          <p:cNvPr id="9" name="Plassholder for tekst 15">
            <a:extLst>
              <a:ext uri="{FF2B5EF4-FFF2-40B4-BE49-F238E27FC236}">
                <a16:creationId xmlns:a16="http://schemas.microsoft.com/office/drawing/2014/main" id="{3EDF36FE-51A5-42D8-AFF5-F1BA231C0CF8}"/>
              </a:ext>
            </a:extLst>
          </p:cNvPr>
          <p:cNvSpPr>
            <a:spLocks noGrp="1"/>
          </p:cNvSpPr>
          <p:nvPr>
            <p:ph type="body" sz="quarter" idx="14"/>
          </p:nvPr>
        </p:nvSpPr>
        <p:spPr>
          <a:xfrm>
            <a:off x="1787633" y="3772328"/>
            <a:ext cx="7807127" cy="415547"/>
          </a:xfrm>
        </p:spPr>
        <p:txBody>
          <a:bodyPr lIns="0" tIns="0" rIns="0" bIns="0">
            <a:spAutoFit/>
          </a:bodyPr>
          <a:lstStyle>
            <a:lvl1pPr marL="0" indent="0">
              <a:lnSpc>
                <a:spcPct val="100000"/>
              </a:lnSpc>
              <a:spcBef>
                <a:spcPts val="0"/>
              </a:spcBef>
              <a:spcAft>
                <a:spcPts val="0"/>
              </a:spcAft>
              <a:buNone/>
              <a:defRPr sz="2701">
                <a:solidFill>
                  <a:schemeClr val="bg1"/>
                </a:solidFill>
              </a:defRPr>
            </a:lvl1pPr>
          </a:lstStyle>
          <a:p>
            <a:pPr lvl="0"/>
            <a:r>
              <a:rPr lang="nb-NO"/>
              <a:t>Rediger tekststiler i malen</a:t>
            </a:r>
          </a:p>
        </p:txBody>
      </p:sp>
    </p:spTree>
    <p:extLst>
      <p:ext uri="{BB962C8B-B14F-4D97-AF65-F5344CB8AC3E}">
        <p14:creationId xmlns:p14="http://schemas.microsoft.com/office/powerpoint/2010/main" val="3687016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killeside lysrosa">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EF7AA2AA-23A2-4A08-86D6-425D6BC9B729}"/>
              </a:ext>
            </a:extLst>
          </p:cNvPr>
          <p:cNvSpPr/>
          <p:nvPr userDrawn="1"/>
        </p:nvSpPr>
        <p:spPr>
          <a:xfrm>
            <a:off x="291674" y="291670"/>
            <a:ext cx="11611163" cy="1411540"/>
          </a:xfrm>
          <a:prstGeom prst="rect">
            <a:avLst/>
          </a:prstGeom>
          <a:solidFill>
            <a:srgbClr val="E9E6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450"/>
          </a:p>
        </p:txBody>
      </p:sp>
      <p:sp>
        <p:nvSpPr>
          <p:cNvPr id="11" name="Rektangel 10">
            <a:extLst>
              <a:ext uri="{FF2B5EF4-FFF2-40B4-BE49-F238E27FC236}">
                <a16:creationId xmlns:a16="http://schemas.microsoft.com/office/drawing/2014/main" id="{643BC7A7-5C0C-4CBB-898C-EA6C636520E8}"/>
              </a:ext>
            </a:extLst>
          </p:cNvPr>
          <p:cNvSpPr/>
          <p:nvPr userDrawn="1"/>
        </p:nvSpPr>
        <p:spPr>
          <a:xfrm>
            <a:off x="291674" y="1886854"/>
            <a:ext cx="11611163" cy="46811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450"/>
          </a:p>
        </p:txBody>
      </p:sp>
      <p:pic>
        <p:nvPicPr>
          <p:cNvPr id="3" name="Bilde 2">
            <a:extLst>
              <a:ext uri="{FF2B5EF4-FFF2-40B4-BE49-F238E27FC236}">
                <a16:creationId xmlns:a16="http://schemas.microsoft.com/office/drawing/2014/main" id="{5C21E21D-9B4F-4363-8DF9-85DEF0D5030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14410" y="0"/>
            <a:ext cx="2477590" cy="1348899"/>
          </a:xfrm>
          <a:prstGeom prst="rect">
            <a:avLst/>
          </a:prstGeom>
        </p:spPr>
      </p:pic>
      <p:sp>
        <p:nvSpPr>
          <p:cNvPr id="8" name="Plassholder for tekst 12">
            <a:extLst>
              <a:ext uri="{FF2B5EF4-FFF2-40B4-BE49-F238E27FC236}">
                <a16:creationId xmlns:a16="http://schemas.microsoft.com/office/drawing/2014/main" id="{AEBBE4AD-AB7F-4AB4-A22C-A354D2D75506}"/>
              </a:ext>
            </a:extLst>
          </p:cNvPr>
          <p:cNvSpPr>
            <a:spLocks noGrp="1"/>
          </p:cNvSpPr>
          <p:nvPr>
            <p:ph type="body" sz="quarter" idx="13"/>
          </p:nvPr>
        </p:nvSpPr>
        <p:spPr>
          <a:xfrm>
            <a:off x="1787632" y="2909318"/>
            <a:ext cx="7807127" cy="800312"/>
          </a:xfrm>
        </p:spPr>
        <p:txBody>
          <a:bodyPr lIns="0" tIns="0" rIns="0" bIns="0" anchor="b" anchorCtr="0">
            <a:spAutoFit/>
          </a:bodyPr>
          <a:lstStyle>
            <a:lvl1pPr marL="0" indent="0">
              <a:lnSpc>
                <a:spcPct val="100000"/>
              </a:lnSpc>
              <a:spcBef>
                <a:spcPts val="0"/>
              </a:spcBef>
              <a:spcAft>
                <a:spcPts val="0"/>
              </a:spcAft>
              <a:buNone/>
              <a:defRPr sz="5201">
                <a:solidFill>
                  <a:schemeClr val="bg1"/>
                </a:solidFill>
              </a:defRPr>
            </a:lvl1pPr>
          </a:lstStyle>
          <a:p>
            <a:pPr lvl="0"/>
            <a:r>
              <a:rPr lang="nb-NO"/>
              <a:t>Rediger tekststiler i malen</a:t>
            </a:r>
          </a:p>
        </p:txBody>
      </p:sp>
      <p:sp>
        <p:nvSpPr>
          <p:cNvPr id="9" name="Plassholder for tekst 15">
            <a:extLst>
              <a:ext uri="{FF2B5EF4-FFF2-40B4-BE49-F238E27FC236}">
                <a16:creationId xmlns:a16="http://schemas.microsoft.com/office/drawing/2014/main" id="{F25938EB-4234-419C-9618-D4E54F96830A}"/>
              </a:ext>
            </a:extLst>
          </p:cNvPr>
          <p:cNvSpPr>
            <a:spLocks noGrp="1"/>
          </p:cNvSpPr>
          <p:nvPr>
            <p:ph type="body" sz="quarter" idx="14"/>
          </p:nvPr>
        </p:nvSpPr>
        <p:spPr>
          <a:xfrm>
            <a:off x="1787633" y="3772328"/>
            <a:ext cx="7807127" cy="415547"/>
          </a:xfrm>
        </p:spPr>
        <p:txBody>
          <a:bodyPr lIns="0" tIns="0" rIns="0" bIns="0">
            <a:spAutoFit/>
          </a:bodyPr>
          <a:lstStyle>
            <a:lvl1pPr marL="0" indent="0">
              <a:lnSpc>
                <a:spcPct val="100000"/>
              </a:lnSpc>
              <a:spcBef>
                <a:spcPts val="0"/>
              </a:spcBef>
              <a:spcAft>
                <a:spcPts val="0"/>
              </a:spcAft>
              <a:buNone/>
              <a:defRPr sz="2701">
                <a:solidFill>
                  <a:schemeClr val="bg1"/>
                </a:solidFill>
              </a:defRPr>
            </a:lvl1pPr>
          </a:lstStyle>
          <a:p>
            <a:pPr lvl="0"/>
            <a:r>
              <a:rPr lang="nb-NO"/>
              <a:t>Rediger tekststiler i malen</a:t>
            </a:r>
          </a:p>
        </p:txBody>
      </p:sp>
    </p:spTree>
    <p:extLst>
      <p:ext uri="{BB962C8B-B14F-4D97-AF65-F5344CB8AC3E}">
        <p14:creationId xmlns:p14="http://schemas.microsoft.com/office/powerpoint/2010/main" val="3572854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killeside rosa">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EF7AA2AA-23A2-4A08-86D6-425D6BC9B729}"/>
              </a:ext>
            </a:extLst>
          </p:cNvPr>
          <p:cNvSpPr/>
          <p:nvPr userDrawn="1"/>
        </p:nvSpPr>
        <p:spPr>
          <a:xfrm>
            <a:off x="291674" y="291670"/>
            <a:ext cx="11611163" cy="1411540"/>
          </a:xfrm>
          <a:prstGeom prst="rect">
            <a:avLst/>
          </a:prstGeom>
          <a:solidFill>
            <a:srgbClr val="E9E6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450"/>
          </a:p>
        </p:txBody>
      </p:sp>
      <p:sp>
        <p:nvSpPr>
          <p:cNvPr id="11" name="Rektangel 10">
            <a:extLst>
              <a:ext uri="{FF2B5EF4-FFF2-40B4-BE49-F238E27FC236}">
                <a16:creationId xmlns:a16="http://schemas.microsoft.com/office/drawing/2014/main" id="{643BC7A7-5C0C-4CBB-898C-EA6C636520E8}"/>
              </a:ext>
            </a:extLst>
          </p:cNvPr>
          <p:cNvSpPr/>
          <p:nvPr userDrawn="1"/>
        </p:nvSpPr>
        <p:spPr>
          <a:xfrm>
            <a:off x="291674" y="1886854"/>
            <a:ext cx="11611163" cy="468112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450"/>
          </a:p>
        </p:txBody>
      </p:sp>
      <p:pic>
        <p:nvPicPr>
          <p:cNvPr id="3" name="Bilde 2">
            <a:extLst>
              <a:ext uri="{FF2B5EF4-FFF2-40B4-BE49-F238E27FC236}">
                <a16:creationId xmlns:a16="http://schemas.microsoft.com/office/drawing/2014/main" id="{5C21E21D-9B4F-4363-8DF9-85DEF0D5030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14410" y="0"/>
            <a:ext cx="2477590" cy="1348899"/>
          </a:xfrm>
          <a:prstGeom prst="rect">
            <a:avLst/>
          </a:prstGeom>
        </p:spPr>
      </p:pic>
      <p:sp>
        <p:nvSpPr>
          <p:cNvPr id="8" name="Plassholder for tekst 12">
            <a:extLst>
              <a:ext uri="{FF2B5EF4-FFF2-40B4-BE49-F238E27FC236}">
                <a16:creationId xmlns:a16="http://schemas.microsoft.com/office/drawing/2014/main" id="{A2BDBFD9-16A2-48B2-B6FA-D1CFE7584D32}"/>
              </a:ext>
            </a:extLst>
          </p:cNvPr>
          <p:cNvSpPr>
            <a:spLocks noGrp="1"/>
          </p:cNvSpPr>
          <p:nvPr>
            <p:ph type="body" sz="quarter" idx="13"/>
          </p:nvPr>
        </p:nvSpPr>
        <p:spPr>
          <a:xfrm>
            <a:off x="1787632" y="2909318"/>
            <a:ext cx="7807127" cy="800312"/>
          </a:xfrm>
        </p:spPr>
        <p:txBody>
          <a:bodyPr lIns="0" tIns="0" rIns="0" bIns="0" anchor="b" anchorCtr="0">
            <a:spAutoFit/>
          </a:bodyPr>
          <a:lstStyle>
            <a:lvl1pPr marL="0" indent="0">
              <a:lnSpc>
                <a:spcPct val="100000"/>
              </a:lnSpc>
              <a:spcBef>
                <a:spcPts val="0"/>
              </a:spcBef>
              <a:spcAft>
                <a:spcPts val="0"/>
              </a:spcAft>
              <a:buNone/>
              <a:defRPr sz="5201">
                <a:solidFill>
                  <a:schemeClr val="bg1"/>
                </a:solidFill>
              </a:defRPr>
            </a:lvl1pPr>
          </a:lstStyle>
          <a:p>
            <a:pPr lvl="0"/>
            <a:r>
              <a:rPr lang="nb-NO"/>
              <a:t>Rediger tekststiler i malen</a:t>
            </a:r>
          </a:p>
        </p:txBody>
      </p:sp>
      <p:sp>
        <p:nvSpPr>
          <p:cNvPr id="9" name="Plassholder for tekst 15">
            <a:extLst>
              <a:ext uri="{FF2B5EF4-FFF2-40B4-BE49-F238E27FC236}">
                <a16:creationId xmlns:a16="http://schemas.microsoft.com/office/drawing/2014/main" id="{20587365-12BA-4302-94BB-74C8FB61AB2A}"/>
              </a:ext>
            </a:extLst>
          </p:cNvPr>
          <p:cNvSpPr>
            <a:spLocks noGrp="1"/>
          </p:cNvSpPr>
          <p:nvPr>
            <p:ph type="body" sz="quarter" idx="14"/>
          </p:nvPr>
        </p:nvSpPr>
        <p:spPr>
          <a:xfrm>
            <a:off x="1787633" y="3772328"/>
            <a:ext cx="7807127" cy="415547"/>
          </a:xfrm>
        </p:spPr>
        <p:txBody>
          <a:bodyPr lIns="0" tIns="0" rIns="0" bIns="0">
            <a:spAutoFit/>
          </a:bodyPr>
          <a:lstStyle>
            <a:lvl1pPr marL="0" indent="0">
              <a:lnSpc>
                <a:spcPct val="100000"/>
              </a:lnSpc>
              <a:spcBef>
                <a:spcPts val="0"/>
              </a:spcBef>
              <a:spcAft>
                <a:spcPts val="0"/>
              </a:spcAft>
              <a:buNone/>
              <a:defRPr sz="2701">
                <a:solidFill>
                  <a:schemeClr val="bg1"/>
                </a:solidFill>
              </a:defRPr>
            </a:lvl1pPr>
          </a:lstStyle>
          <a:p>
            <a:pPr lvl="0"/>
            <a:r>
              <a:rPr lang="nb-NO"/>
              <a:t>Rediger tekststiler i malen</a:t>
            </a:r>
          </a:p>
        </p:txBody>
      </p:sp>
    </p:spTree>
    <p:extLst>
      <p:ext uri="{BB962C8B-B14F-4D97-AF65-F5344CB8AC3E}">
        <p14:creationId xmlns:p14="http://schemas.microsoft.com/office/powerpoint/2010/main" val="22415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tel og innhold lys brun bakgrunn">
    <p:spTree>
      <p:nvGrpSpPr>
        <p:cNvPr id="1" name=""/>
        <p:cNvGrpSpPr/>
        <p:nvPr/>
      </p:nvGrpSpPr>
      <p:grpSpPr>
        <a:xfrm>
          <a:off x="0" y="0"/>
          <a:ext cx="0" cy="0"/>
          <a:chOff x="0" y="0"/>
          <a:chExt cx="0" cy="0"/>
        </a:xfrm>
      </p:grpSpPr>
      <p:sp>
        <p:nvSpPr>
          <p:cNvPr id="12" name="Rektangel 11">
            <a:extLst>
              <a:ext uri="{FF2B5EF4-FFF2-40B4-BE49-F238E27FC236}">
                <a16:creationId xmlns:a16="http://schemas.microsoft.com/office/drawing/2014/main" id="{A01CC69B-9FD8-427A-82DE-123472262D0A}"/>
              </a:ext>
            </a:extLst>
          </p:cNvPr>
          <p:cNvSpPr/>
          <p:nvPr userDrawn="1"/>
        </p:nvSpPr>
        <p:spPr>
          <a:xfrm>
            <a:off x="291674" y="291670"/>
            <a:ext cx="11611163" cy="6276311"/>
          </a:xfrm>
          <a:prstGeom prst="rect">
            <a:avLst/>
          </a:prstGeom>
          <a:solidFill>
            <a:srgbClr val="EFEC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450"/>
          </a:p>
        </p:txBody>
      </p:sp>
      <p:sp>
        <p:nvSpPr>
          <p:cNvPr id="2" name="Title 1"/>
          <p:cNvSpPr>
            <a:spLocks noGrp="1"/>
          </p:cNvSpPr>
          <p:nvPr>
            <p:ph type="title"/>
          </p:nvPr>
        </p:nvSpPr>
        <p:spPr>
          <a:xfrm>
            <a:off x="1015459" y="718428"/>
            <a:ext cx="10515600" cy="644097"/>
          </a:xfrm>
        </p:spPr>
        <p:txBody>
          <a:bodyPr>
            <a:spAutoFit/>
          </a:bodyPr>
          <a:lstStyle>
            <a:lvl1pPr>
              <a:defRPr/>
            </a:lvl1pPr>
          </a:lstStyle>
          <a:p>
            <a:r>
              <a:rPr lang="nb-NO"/>
              <a:t>Klikk for å redigere tittelstil</a:t>
            </a:r>
            <a:endParaRPr lang="en-US"/>
          </a:p>
        </p:txBody>
      </p:sp>
      <p:sp>
        <p:nvSpPr>
          <p:cNvPr id="8" name="Plassholder for tekst 7">
            <a:extLst>
              <a:ext uri="{FF2B5EF4-FFF2-40B4-BE49-F238E27FC236}">
                <a16:creationId xmlns:a16="http://schemas.microsoft.com/office/drawing/2014/main" id="{CD5B7968-9160-4F95-9A28-7FEC1B18BF11}"/>
              </a:ext>
            </a:extLst>
          </p:cNvPr>
          <p:cNvSpPr>
            <a:spLocks noGrp="1"/>
          </p:cNvSpPr>
          <p:nvPr>
            <p:ph type="body" sz="quarter" idx="11"/>
          </p:nvPr>
        </p:nvSpPr>
        <p:spPr>
          <a:xfrm>
            <a:off x="1015339" y="1363702"/>
            <a:ext cx="10515600" cy="423242"/>
          </a:xfrm>
        </p:spPr>
        <p:txBody>
          <a:bodyPr wrap="square">
            <a:spAutoFit/>
          </a:bodyPr>
          <a:lstStyle>
            <a:lvl1pPr marL="0" indent="0">
              <a:lnSpc>
                <a:spcPct val="100000"/>
              </a:lnSpc>
              <a:spcAft>
                <a:spcPts val="0"/>
              </a:spcAft>
              <a:buNone/>
              <a:defRPr sz="2751">
                <a:solidFill>
                  <a:schemeClr val="accent4"/>
                </a:solidFill>
              </a:defRPr>
            </a:lvl1pPr>
            <a:lvl2pPr marL="360072" indent="0">
              <a:buNone/>
              <a:defRPr/>
            </a:lvl2pPr>
          </a:lstStyle>
          <a:p>
            <a:pPr lvl="0"/>
            <a:r>
              <a:rPr lang="nb-NO"/>
              <a:t>Rediger tekststiler i malen</a:t>
            </a:r>
          </a:p>
        </p:txBody>
      </p:sp>
      <p:sp>
        <p:nvSpPr>
          <p:cNvPr id="9" name="Plassholder for tekst 3">
            <a:extLst>
              <a:ext uri="{FF2B5EF4-FFF2-40B4-BE49-F238E27FC236}">
                <a16:creationId xmlns:a16="http://schemas.microsoft.com/office/drawing/2014/main" id="{988337F4-0EAE-4190-9837-17391DC08EA1}"/>
              </a:ext>
            </a:extLst>
          </p:cNvPr>
          <p:cNvSpPr>
            <a:spLocks noGrp="1"/>
          </p:cNvSpPr>
          <p:nvPr>
            <p:ph type="body" sz="quarter" idx="13"/>
          </p:nvPr>
        </p:nvSpPr>
        <p:spPr>
          <a:xfrm>
            <a:off x="1015459" y="2177396"/>
            <a:ext cx="10515600" cy="3641147"/>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890607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66109BC7-6B2B-455F-AAF6-F2D02D73C756}"/>
              </a:ext>
            </a:extLst>
          </p:cNvPr>
          <p:cNvSpPr>
            <a:spLocks noGrp="1"/>
          </p:cNvSpPr>
          <p:nvPr>
            <p:ph type="title"/>
          </p:nvPr>
        </p:nvSpPr>
        <p:spPr>
          <a:xfrm>
            <a:off x="1015459" y="718428"/>
            <a:ext cx="10515600" cy="644097"/>
          </a:xfrm>
        </p:spPr>
        <p:txBody>
          <a:bodyPr>
            <a:spAutoFit/>
          </a:bodyPr>
          <a:lstStyle>
            <a:lvl1pPr>
              <a:defRPr/>
            </a:lvl1pPr>
          </a:lstStyle>
          <a:p>
            <a:r>
              <a:rPr lang="nb-NO"/>
              <a:t>Klikk for å redigere tittelstil</a:t>
            </a:r>
            <a:endParaRPr lang="en-US"/>
          </a:p>
        </p:txBody>
      </p:sp>
      <p:sp>
        <p:nvSpPr>
          <p:cNvPr id="10" name="Plassholder for tekst 7">
            <a:extLst>
              <a:ext uri="{FF2B5EF4-FFF2-40B4-BE49-F238E27FC236}">
                <a16:creationId xmlns:a16="http://schemas.microsoft.com/office/drawing/2014/main" id="{75588BA0-191B-489B-AFF1-4ED326CF141D}"/>
              </a:ext>
            </a:extLst>
          </p:cNvPr>
          <p:cNvSpPr>
            <a:spLocks noGrp="1"/>
          </p:cNvSpPr>
          <p:nvPr>
            <p:ph type="body" sz="quarter" idx="11"/>
          </p:nvPr>
        </p:nvSpPr>
        <p:spPr>
          <a:xfrm>
            <a:off x="1015339" y="1363702"/>
            <a:ext cx="10515600" cy="423242"/>
          </a:xfrm>
        </p:spPr>
        <p:txBody>
          <a:bodyPr wrap="square">
            <a:spAutoFit/>
          </a:bodyPr>
          <a:lstStyle>
            <a:lvl1pPr marL="0" indent="0">
              <a:lnSpc>
                <a:spcPct val="100000"/>
              </a:lnSpc>
              <a:spcAft>
                <a:spcPts val="0"/>
              </a:spcAft>
              <a:buNone/>
              <a:defRPr sz="2751">
                <a:solidFill>
                  <a:schemeClr val="accent4"/>
                </a:solidFill>
              </a:defRPr>
            </a:lvl1pPr>
            <a:lvl2pPr marL="360072" indent="0">
              <a:buNone/>
              <a:defRPr/>
            </a:lvl2pPr>
          </a:lstStyle>
          <a:p>
            <a:pPr lvl="0"/>
            <a:r>
              <a:rPr lang="nb-NO"/>
              <a:t>Rediger tekststiler i malen</a:t>
            </a:r>
          </a:p>
        </p:txBody>
      </p:sp>
      <p:sp>
        <p:nvSpPr>
          <p:cNvPr id="5" name="Plassholder for tekst 3">
            <a:extLst>
              <a:ext uri="{FF2B5EF4-FFF2-40B4-BE49-F238E27FC236}">
                <a16:creationId xmlns:a16="http://schemas.microsoft.com/office/drawing/2014/main" id="{7249BEA4-D06E-4C20-83BD-17A917A012CC}"/>
              </a:ext>
            </a:extLst>
          </p:cNvPr>
          <p:cNvSpPr>
            <a:spLocks noGrp="1"/>
          </p:cNvSpPr>
          <p:nvPr>
            <p:ph type="body" sz="quarter" idx="13"/>
          </p:nvPr>
        </p:nvSpPr>
        <p:spPr>
          <a:xfrm>
            <a:off x="1015459" y="2177396"/>
            <a:ext cx="10515600" cy="3641147"/>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315641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tel og bild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015459" y="1505162"/>
            <a:ext cx="10160523" cy="4554527"/>
          </a:xfrm>
          <a:solidFill>
            <a:schemeClr val="bg1">
              <a:lumMod val="65000"/>
            </a:schemeClr>
          </a:solidFill>
        </p:spPr>
        <p:txBody>
          <a:bodyPr anchor="t"/>
          <a:lstStyle>
            <a:lvl1pPr marL="0" indent="0" algn="ctr">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nb-NO"/>
              <a:t>Klikk ikonet for å legge til et bilde</a:t>
            </a:r>
            <a:endParaRPr lang="en-US"/>
          </a:p>
        </p:txBody>
      </p:sp>
      <p:sp>
        <p:nvSpPr>
          <p:cNvPr id="7" name="Title 1">
            <a:extLst>
              <a:ext uri="{FF2B5EF4-FFF2-40B4-BE49-F238E27FC236}">
                <a16:creationId xmlns:a16="http://schemas.microsoft.com/office/drawing/2014/main" id="{AD4FCC46-56CB-4D81-8A0F-DB762CFE828D}"/>
              </a:ext>
            </a:extLst>
          </p:cNvPr>
          <p:cNvSpPr>
            <a:spLocks noGrp="1"/>
          </p:cNvSpPr>
          <p:nvPr>
            <p:ph type="title"/>
          </p:nvPr>
        </p:nvSpPr>
        <p:spPr>
          <a:xfrm>
            <a:off x="1015459" y="718428"/>
            <a:ext cx="10515600" cy="644097"/>
          </a:xfrm>
        </p:spPr>
        <p:txBody>
          <a:bodyPr>
            <a:spAutoFit/>
          </a:bodyPr>
          <a:lstStyle>
            <a:lvl1pPr>
              <a:defRPr/>
            </a:lvl1pPr>
          </a:lstStyle>
          <a:p>
            <a:r>
              <a:rPr lang="nb-NO"/>
              <a:t>Klikk for å redigere tittelstil</a:t>
            </a:r>
            <a:endParaRPr lang="en-US"/>
          </a:p>
        </p:txBody>
      </p:sp>
    </p:spTree>
    <p:extLst>
      <p:ext uri="{BB962C8B-B14F-4D97-AF65-F5344CB8AC3E}">
        <p14:creationId xmlns:p14="http://schemas.microsoft.com/office/powerpoint/2010/main" val="1916871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15459" y="662815"/>
            <a:ext cx="10515600" cy="644097"/>
          </a:xfrm>
          <a:prstGeom prst="rect">
            <a:avLst/>
          </a:prstGeom>
        </p:spPr>
        <p:txBody>
          <a:bodyPr vert="horz" lIns="0" tIns="0" rIns="0" bIns="0" rtlCol="0" anchor="t" anchorCtr="0">
            <a:spAutoFit/>
          </a:bodyPr>
          <a:lstStyle/>
          <a:p>
            <a:r>
              <a:rPr lang="nb-NO"/>
              <a:t>Klikk for å redigere tittelstil</a:t>
            </a:r>
            <a:endParaRPr lang="en-US"/>
          </a:p>
        </p:txBody>
      </p:sp>
      <p:sp>
        <p:nvSpPr>
          <p:cNvPr id="3" name="Text Placeholder 2"/>
          <p:cNvSpPr>
            <a:spLocks noGrp="1"/>
          </p:cNvSpPr>
          <p:nvPr>
            <p:ph type="body" idx="1"/>
          </p:nvPr>
        </p:nvSpPr>
        <p:spPr>
          <a:xfrm>
            <a:off x="1015459" y="2177396"/>
            <a:ext cx="10515600" cy="3732598"/>
          </a:xfrm>
          <a:prstGeom prst="rect">
            <a:avLst/>
          </a:prstGeom>
        </p:spPr>
        <p:txBody>
          <a:bodyPr vert="horz" lIns="0" tIns="0" rIns="0" bIns="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a:p>
        </p:txBody>
      </p:sp>
    </p:spTree>
    <p:extLst>
      <p:ext uri="{BB962C8B-B14F-4D97-AF65-F5344CB8AC3E}">
        <p14:creationId xmlns:p14="http://schemas.microsoft.com/office/powerpoint/2010/main" val="276167826"/>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 id="2147483744" r:id="rId14"/>
    <p:sldLayoutId id="2147483745" r:id="rId15"/>
    <p:sldLayoutId id="2147483746" r:id="rId16"/>
    <p:sldLayoutId id="2147483747" r:id="rId17"/>
    <p:sldLayoutId id="2147483748" r:id="rId18"/>
    <p:sldLayoutId id="2147483749" r:id="rId19"/>
    <p:sldLayoutId id="2147483750" r:id="rId20"/>
  </p:sldLayoutIdLst>
  <p:hf sldNum="0" hdr="0" ftr="0"/>
  <p:txStyles>
    <p:titleStyle>
      <a:lvl1pPr algn="l" defTabSz="914446" rtl="0" eaLnBrk="1" latinLnBrk="0" hangingPunct="1">
        <a:lnSpc>
          <a:spcPct val="90000"/>
        </a:lnSpc>
        <a:spcBef>
          <a:spcPct val="0"/>
        </a:spcBef>
        <a:buNone/>
        <a:defRPr sz="4651" kern="1200">
          <a:solidFill>
            <a:schemeClr val="accent6"/>
          </a:solidFill>
          <a:latin typeface="+mj-lt"/>
          <a:ea typeface="+mj-ea"/>
          <a:cs typeface="+mj-cs"/>
        </a:defRPr>
      </a:lvl1pPr>
    </p:titleStyle>
    <p:bodyStyle>
      <a:lvl1pPr marL="270054" indent="-270054" algn="l" defTabSz="914446" rtl="0" eaLnBrk="1" latinLnBrk="0" hangingPunct="1">
        <a:lnSpc>
          <a:spcPct val="120000"/>
        </a:lnSpc>
        <a:spcBef>
          <a:spcPts val="0"/>
        </a:spcBef>
        <a:spcAft>
          <a:spcPts val="300"/>
        </a:spcAft>
        <a:buClr>
          <a:schemeClr val="accent4"/>
        </a:buClr>
        <a:buSzPct val="100000"/>
        <a:buFontTx/>
        <a:buBlip>
          <a:blip r:embed="rId22"/>
        </a:buBlip>
        <a:defRPr sz="2800" kern="1200">
          <a:solidFill>
            <a:schemeClr val="dk1"/>
          </a:solidFill>
          <a:latin typeface="+mn-lt"/>
          <a:ea typeface="+mn-ea"/>
          <a:cs typeface="+mn-cs"/>
        </a:defRPr>
      </a:lvl1pPr>
      <a:lvl2pPr marL="540108" indent="-180036" algn="l" defTabSz="914446" rtl="0" eaLnBrk="1" latinLnBrk="0" hangingPunct="1">
        <a:lnSpc>
          <a:spcPct val="90000"/>
        </a:lnSpc>
        <a:spcBef>
          <a:spcPts val="0"/>
        </a:spcBef>
        <a:buClr>
          <a:schemeClr val="accent4"/>
        </a:buClr>
        <a:buFontTx/>
        <a:buBlip>
          <a:blip r:embed="rId22"/>
        </a:buBlip>
        <a:defRPr sz="2000" kern="1200">
          <a:solidFill>
            <a:schemeClr val="dk1"/>
          </a:solidFill>
          <a:latin typeface="+mn-lt"/>
          <a:ea typeface="+mn-ea"/>
          <a:cs typeface="+mn-cs"/>
        </a:defRPr>
      </a:lvl2pPr>
      <a:lvl3pPr marL="720144" indent="-180036" algn="l" defTabSz="914446" rtl="0" eaLnBrk="1" latinLnBrk="0" hangingPunct="1">
        <a:lnSpc>
          <a:spcPct val="90000"/>
        </a:lnSpc>
        <a:spcBef>
          <a:spcPts val="500"/>
        </a:spcBef>
        <a:buClr>
          <a:schemeClr val="accent4"/>
        </a:buClr>
        <a:buFontTx/>
        <a:buBlip>
          <a:blip r:embed="rId22"/>
        </a:buBlip>
        <a:defRPr sz="1800" kern="1200">
          <a:solidFill>
            <a:schemeClr val="dk1"/>
          </a:solidFill>
          <a:latin typeface="+mn-lt"/>
          <a:ea typeface="+mn-ea"/>
          <a:cs typeface="+mn-cs"/>
        </a:defRPr>
      </a:lvl3pPr>
      <a:lvl4pPr marL="900180" indent="-180036" algn="l" defTabSz="914446" rtl="0" eaLnBrk="1" latinLnBrk="0" hangingPunct="1">
        <a:lnSpc>
          <a:spcPct val="90000"/>
        </a:lnSpc>
        <a:spcBef>
          <a:spcPts val="500"/>
        </a:spcBef>
        <a:buClr>
          <a:schemeClr val="accent4"/>
        </a:buClr>
        <a:buFontTx/>
        <a:buBlip>
          <a:blip r:embed="rId22"/>
        </a:buBlip>
        <a:defRPr sz="1600" kern="1200">
          <a:solidFill>
            <a:schemeClr val="dk1"/>
          </a:solidFill>
          <a:latin typeface="+mn-lt"/>
          <a:ea typeface="+mn-ea"/>
          <a:cs typeface="+mn-cs"/>
        </a:defRPr>
      </a:lvl4pPr>
      <a:lvl5pPr marL="1080216" indent="-180036" algn="l" defTabSz="914446" rtl="0" eaLnBrk="1" latinLnBrk="0" hangingPunct="1">
        <a:lnSpc>
          <a:spcPct val="90000"/>
        </a:lnSpc>
        <a:spcBef>
          <a:spcPts val="500"/>
        </a:spcBef>
        <a:buClr>
          <a:schemeClr val="accent4"/>
        </a:buClr>
        <a:buFontTx/>
        <a:buBlip>
          <a:blip r:embed="rId22"/>
        </a:buBlip>
        <a:defRPr sz="1400" kern="1200">
          <a:solidFill>
            <a:schemeClr val="dk1"/>
          </a:solidFill>
          <a:latin typeface="+mn-lt"/>
          <a:ea typeface="+mn-ea"/>
          <a:cs typeface="+mn-cs"/>
        </a:defRPr>
      </a:lvl5pPr>
      <a:lvl6pPr marL="2514726"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8"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1"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4"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05057" y="5119815"/>
            <a:ext cx="2092166" cy="1017215"/>
          </a:xfrm>
          <a:prstGeom prst="rect">
            <a:avLst/>
          </a:prstGeom>
        </p:spPr>
      </p:pic>
      <p:sp>
        <p:nvSpPr>
          <p:cNvPr id="7" name="Rektangel 6"/>
          <p:cNvSpPr/>
          <p:nvPr/>
        </p:nvSpPr>
        <p:spPr>
          <a:xfrm>
            <a:off x="1392542" y="2907051"/>
            <a:ext cx="8298264" cy="784702"/>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7000"/>
              </a:lnSpc>
              <a:spcBef>
                <a:spcPts val="1800"/>
              </a:spcBef>
              <a:spcAft>
                <a:spcPts val="0"/>
              </a:spcAft>
              <a:buClrTx/>
              <a:buSzTx/>
              <a:buFontTx/>
              <a:buNone/>
              <a:tabLst/>
              <a:defRPr/>
            </a:pPr>
            <a:r>
              <a:rPr kumimoji="0" lang="en-GB" sz="4400" b="0" i="0" u="none" strike="noStrike" kern="0" cap="none" spc="0" normalizeH="0" baseline="0">
                <a:ln>
                  <a:noFill/>
                </a:ln>
                <a:solidFill>
                  <a:prstClr val="black"/>
                </a:solidFill>
                <a:effectLst/>
                <a:uLnTx/>
                <a:uFillTx/>
                <a:latin typeface="Calibri"/>
                <a:ea typeface="Calibri" panose="020F0502020204030204" pitchFamily="34" charset="0"/>
                <a:cs typeface="Calibri Light"/>
              </a:rPr>
              <a:t>Strategy 2023-2024</a:t>
            </a:r>
          </a:p>
        </p:txBody>
      </p:sp>
    </p:spTree>
    <p:extLst>
      <p:ext uri="{BB962C8B-B14F-4D97-AF65-F5344CB8AC3E}">
        <p14:creationId xmlns:p14="http://schemas.microsoft.com/office/powerpoint/2010/main" val="274686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11" name="TekstSylinder 10"/>
          <p:cNvSpPr txBox="1"/>
          <p:nvPr/>
        </p:nvSpPr>
        <p:spPr>
          <a:xfrm>
            <a:off x="1166991" y="2085507"/>
            <a:ext cx="4000214"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0" cap="none" spc="0" normalizeH="0" baseline="0">
                <a:ln>
                  <a:noFill/>
                </a:ln>
                <a:solidFill>
                  <a:srgbClr val="3A3B63">
                    <a:lumMod val="20000"/>
                    <a:lumOff val="80000"/>
                  </a:srgbClr>
                </a:solidFill>
                <a:effectLst/>
                <a:uLnTx/>
                <a:uFillTx/>
                <a:latin typeface="Calibri" panose="020F0502020204030204"/>
                <a:ea typeface="+mn-ea"/>
                <a:cs typeface="+mn-cs"/>
              </a:rPr>
              <a:t>Crisis management </a:t>
            </a:r>
          </a:p>
        </p:txBody>
      </p:sp>
      <p:sp>
        <p:nvSpPr>
          <p:cNvPr id="12" name="Rektangel 11"/>
          <p:cNvSpPr/>
          <p:nvPr/>
        </p:nvSpPr>
        <p:spPr>
          <a:xfrm>
            <a:off x="1140953" y="3532057"/>
            <a:ext cx="3606219" cy="1261884"/>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900" b="0" i="0" u="none" strike="noStrike" kern="0" cap="none" spc="0" normalizeH="0" baseline="0" noProof="0">
                <a:ln>
                  <a:noFill/>
                </a:ln>
                <a:solidFill>
                  <a:srgbClr val="3A3B63">
                    <a:lumMod val="20000"/>
                    <a:lumOff val="80000"/>
                  </a:srgbClr>
                </a:solidFill>
                <a:effectLst/>
                <a:uLnTx/>
                <a:uFillTx/>
                <a:latin typeface="Calibri Light" panose="020F0302020204030204"/>
                <a:ea typeface="+mn-ea"/>
                <a:cs typeface="+mn-cs"/>
              </a:rPr>
              <a:t>Our goal is to be a reliable </a:t>
            </a:r>
            <a:r>
              <a:rPr kumimoji="0" lang="nb-NO" sz="1900" b="0" i="0" u="none" strike="noStrike" kern="0" cap="none" spc="0" normalizeH="0" baseline="0" noProof="0" err="1">
                <a:ln>
                  <a:noFill/>
                </a:ln>
                <a:solidFill>
                  <a:srgbClr val="3A3B63">
                    <a:lumMod val="20000"/>
                    <a:lumOff val="80000"/>
                  </a:srgbClr>
                </a:solidFill>
                <a:effectLst/>
                <a:uLnTx/>
                <a:uFillTx/>
                <a:latin typeface="Calibri Light" panose="020F0302020204030204"/>
                <a:ea typeface="+mn-ea"/>
                <a:cs typeface="+mn-cs"/>
              </a:rPr>
              <a:t>advisor</a:t>
            </a:r>
            <a:r>
              <a:rPr kumimoji="0" lang="nb-NO" sz="1900" b="0" i="0" u="none" strike="noStrike" kern="0" cap="none" spc="0" normalizeH="0" baseline="0" noProof="0">
                <a:ln>
                  <a:noFill/>
                </a:ln>
                <a:solidFill>
                  <a:srgbClr val="3A3B63">
                    <a:lumMod val="20000"/>
                    <a:lumOff val="80000"/>
                  </a:srgbClr>
                </a:solidFill>
                <a:effectLst/>
                <a:uLnTx/>
                <a:uFillTx/>
                <a:latin typeface="Calibri Light" panose="020F0302020204030204"/>
                <a:ea typeface="+mn-ea"/>
                <a:cs typeface="+mn-cs"/>
              </a:rPr>
              <a:t> during </a:t>
            </a:r>
            <a:r>
              <a:rPr kumimoji="0" lang="nb-NO" sz="1900" b="0" i="0" u="none" strike="noStrike" kern="0" cap="none" spc="0" normalizeH="0" baseline="0" noProof="0" err="1">
                <a:ln>
                  <a:noFill/>
                </a:ln>
                <a:solidFill>
                  <a:srgbClr val="3A3B63">
                    <a:lumMod val="20000"/>
                    <a:lumOff val="80000"/>
                  </a:srgbClr>
                </a:solidFill>
                <a:effectLst/>
                <a:uLnTx/>
                <a:uFillTx/>
                <a:latin typeface="Calibri Light" panose="020F0302020204030204"/>
                <a:ea typeface="+mn-ea"/>
                <a:cs typeface="+mn-cs"/>
              </a:rPr>
              <a:t>crisis</a:t>
            </a:r>
            <a:r>
              <a:rPr kumimoji="0" lang="nb-NO" sz="1900" b="0" i="0" u="none" strike="noStrike" kern="0" cap="none" spc="0" normalizeH="0" baseline="0" noProof="0">
                <a:ln>
                  <a:noFill/>
                </a:ln>
                <a:solidFill>
                  <a:srgbClr val="3A3B63">
                    <a:lumMod val="20000"/>
                    <a:lumOff val="80000"/>
                  </a:srgbClr>
                </a:solidFill>
                <a:effectLst/>
                <a:uLnTx/>
                <a:uFillTx/>
                <a:latin typeface="Calibri Light" panose="020F0302020204030204"/>
                <a:ea typeface="+mn-ea"/>
                <a:cs typeface="+mn-cs"/>
              </a:rPr>
              <a:t> and </a:t>
            </a:r>
            <a:r>
              <a:rPr kumimoji="0" lang="nb-NO" sz="1900" b="0" i="0" u="none" strike="noStrike" kern="0" cap="none" spc="0" normalizeH="0" baseline="0" noProof="0" err="1">
                <a:ln>
                  <a:noFill/>
                </a:ln>
                <a:solidFill>
                  <a:srgbClr val="3A3B63">
                    <a:lumMod val="20000"/>
                    <a:lumOff val="80000"/>
                  </a:srgbClr>
                </a:solidFill>
                <a:effectLst/>
                <a:uLnTx/>
                <a:uFillTx/>
                <a:latin typeface="Calibri Light" panose="020F0302020204030204"/>
                <a:ea typeface="+mn-ea"/>
                <a:cs typeface="+mn-cs"/>
              </a:rPr>
              <a:t>become</a:t>
            </a:r>
            <a:r>
              <a:rPr kumimoji="0" lang="nb-NO" sz="1900" b="0" i="0" u="none" strike="noStrike" kern="0" cap="none" spc="0" normalizeH="0" baseline="0" noProof="0">
                <a:ln>
                  <a:noFill/>
                </a:ln>
                <a:solidFill>
                  <a:srgbClr val="3A3B63">
                    <a:lumMod val="20000"/>
                    <a:lumOff val="80000"/>
                  </a:srgbClr>
                </a:solidFill>
                <a:effectLst/>
                <a:uLnTx/>
                <a:uFillTx/>
                <a:latin typeface="Calibri Light" panose="020F0302020204030204"/>
                <a:ea typeface="+mn-ea"/>
                <a:cs typeface="+mn-cs"/>
              </a:rPr>
              <a:t> </a:t>
            </a:r>
            <a:r>
              <a:rPr kumimoji="0" lang="nb-NO" sz="1900" b="0" i="0" u="none" strike="noStrike" kern="0" cap="none" spc="0" normalizeH="0" baseline="0" noProof="0" err="1">
                <a:ln>
                  <a:noFill/>
                </a:ln>
                <a:solidFill>
                  <a:srgbClr val="3A3B63">
                    <a:lumMod val="20000"/>
                    <a:lumOff val="80000"/>
                  </a:srgbClr>
                </a:solidFill>
                <a:effectLst/>
                <a:uLnTx/>
                <a:uFillTx/>
                <a:latin typeface="Calibri Light" panose="020F0302020204030204"/>
                <a:ea typeface="+mn-ea"/>
                <a:cs typeface="+mn-cs"/>
              </a:rPr>
              <a:t>experts</a:t>
            </a:r>
            <a:r>
              <a:rPr kumimoji="0" lang="nb-NO" sz="1900" b="0" i="0" u="none" strike="noStrike" kern="0" cap="none" spc="0" normalizeH="0" baseline="0" noProof="0">
                <a:ln>
                  <a:noFill/>
                </a:ln>
                <a:solidFill>
                  <a:srgbClr val="3A3B63">
                    <a:lumMod val="20000"/>
                    <a:lumOff val="80000"/>
                  </a:srgbClr>
                </a:solidFill>
                <a:effectLst/>
                <a:uLnTx/>
                <a:uFillTx/>
                <a:latin typeface="Calibri Light" panose="020F0302020204030204"/>
                <a:ea typeface="+mn-ea"/>
                <a:cs typeface="+mn-cs"/>
              </a:rPr>
              <a:t> in </a:t>
            </a:r>
            <a:r>
              <a:rPr kumimoji="0" lang="nb-NO" sz="1900" b="0" i="0" u="none" strike="noStrike" kern="0" cap="none" spc="0" normalizeH="0" baseline="0" noProof="0" err="1">
                <a:ln>
                  <a:noFill/>
                </a:ln>
                <a:solidFill>
                  <a:srgbClr val="3A3B63">
                    <a:lumMod val="20000"/>
                    <a:lumOff val="80000"/>
                  </a:srgbClr>
                </a:solidFill>
                <a:effectLst/>
                <a:uLnTx/>
                <a:uFillTx/>
                <a:latin typeface="Calibri Light" panose="020F0302020204030204"/>
                <a:ea typeface="+mn-ea"/>
                <a:cs typeface="+mn-cs"/>
              </a:rPr>
              <a:t>crisis</a:t>
            </a:r>
            <a:r>
              <a:rPr kumimoji="0" lang="nb-NO" sz="1900" b="0" i="0" u="none" strike="noStrike" kern="0" cap="none" spc="0" normalizeH="0" baseline="0" noProof="0">
                <a:ln>
                  <a:noFill/>
                </a:ln>
                <a:solidFill>
                  <a:srgbClr val="3A3B63">
                    <a:lumMod val="20000"/>
                    <a:lumOff val="80000"/>
                  </a:srgbClr>
                </a:solidFill>
                <a:effectLst/>
                <a:uLnTx/>
                <a:uFillTx/>
                <a:latin typeface="Calibri Light" panose="020F0302020204030204"/>
                <a:ea typeface="+mn-ea"/>
                <a:cs typeface="+mn-cs"/>
              </a:rPr>
              <a:t> </a:t>
            </a:r>
            <a:r>
              <a:rPr kumimoji="0" lang="nb-NO" sz="1900" b="0" i="0" u="none" strike="noStrike" kern="0" cap="none" spc="0" normalizeH="0" baseline="0" noProof="0" err="1">
                <a:ln>
                  <a:noFill/>
                </a:ln>
                <a:solidFill>
                  <a:srgbClr val="3A3B63">
                    <a:lumMod val="20000"/>
                    <a:lumOff val="80000"/>
                  </a:srgbClr>
                </a:solidFill>
                <a:effectLst/>
                <a:uLnTx/>
                <a:uFillTx/>
                <a:latin typeface="Calibri Light" panose="020F0302020204030204"/>
                <a:ea typeface="+mn-ea"/>
                <a:cs typeface="+mn-cs"/>
              </a:rPr>
              <a:t>managment</a:t>
            </a:r>
            <a:r>
              <a:rPr kumimoji="0" lang="nb-NO" sz="1900" b="0" i="0" u="none" strike="noStrike" kern="0" cap="none" spc="0" normalizeH="0" baseline="0" noProof="0">
                <a:ln>
                  <a:noFill/>
                </a:ln>
                <a:solidFill>
                  <a:srgbClr val="3A3B63">
                    <a:lumMod val="20000"/>
                    <a:lumOff val="80000"/>
                  </a:srgbClr>
                </a:solidFill>
                <a:effectLst/>
                <a:uLnTx/>
                <a:uFillTx/>
                <a:latin typeface="Calibri Light" panose="020F03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900" b="0" i="0" u="none" strike="noStrike" kern="0" cap="none" spc="0" normalizeH="0" baseline="0" noProof="0">
              <a:ln>
                <a:noFill/>
              </a:ln>
              <a:solidFill>
                <a:srgbClr val="44546A"/>
              </a:solidFill>
              <a:effectLst/>
              <a:uLnTx/>
              <a:uFillTx/>
              <a:latin typeface="Calibri Light" panose="020F0302020204030204"/>
              <a:ea typeface="+mn-ea"/>
              <a:cs typeface="Calibri Light"/>
            </a:endParaRPr>
          </a:p>
        </p:txBody>
      </p:sp>
      <p:sp>
        <p:nvSpPr>
          <p:cNvPr id="23" name="Rektangel 22"/>
          <p:cNvSpPr/>
          <p:nvPr/>
        </p:nvSpPr>
        <p:spPr>
          <a:xfrm>
            <a:off x="6181531" y="797510"/>
            <a:ext cx="4658800" cy="5262979"/>
          </a:xfrm>
          <a:prstGeom prst="rect">
            <a:avLst/>
          </a:prstGeom>
        </p:spPr>
        <p:txBody>
          <a:bodyPr wrap="square" lIns="91440" tIns="45720" rIns="91440" bIns="45720" anchor="t">
            <a:spAutoFit/>
          </a:bodyPr>
          <a:lstStyle/>
          <a:p>
            <a:pPr defTabSz="228600">
              <a:defRPr/>
            </a:pPr>
            <a:r>
              <a:rPr lang="en-GB" sz="1600">
                <a:solidFill>
                  <a:schemeClr val="bg1"/>
                </a:solidFill>
                <a:latin typeface="Calibri Light"/>
                <a:cs typeface="Calibri Light"/>
              </a:rPr>
              <a:t>Some health crises occur suddenly and require extraordinary efforts. The NIPH shall be at the forefront of knowledge internationally and provide information, advice and high quality infrastructure at the right time. Our ability to handle crises is based on expertise and capacity in our regular work outside of crises.</a:t>
            </a:r>
          </a:p>
          <a:p>
            <a:pPr marL="0" marR="0" lvl="0" indent="0" algn="l" defTabSz="228600" rtl="0" eaLnBrk="1" fontAlgn="auto" latinLnBrk="0" hangingPunct="1">
              <a:lnSpc>
                <a:spcPct val="100000"/>
              </a:lnSpc>
              <a:spcBef>
                <a:spcPts val="0"/>
              </a:spcBef>
              <a:spcAft>
                <a:spcPts val="0"/>
              </a:spcAft>
              <a:buClrTx/>
              <a:buSzTx/>
              <a:buFontTx/>
              <a:buNone/>
              <a:tabLst/>
              <a:defRPr/>
            </a:pPr>
            <a:endParaRPr lang="en-GB" sz="1600" b="0" i="0" u="none" strike="noStrike" kern="1200" cap="none" spc="0" normalizeH="0" baseline="0" noProof="0">
              <a:ln>
                <a:noFill/>
              </a:ln>
              <a:solidFill>
                <a:schemeClr val="bg1"/>
              </a:solidFill>
              <a:effectLst/>
              <a:uLnTx/>
              <a:uFillTx/>
              <a:latin typeface="Calibri Light" panose="020F0302020204030204" pitchFamily="34" charset="0"/>
              <a:ea typeface="Calibri Light"/>
              <a:cs typeface="Calibri Light" panose="020F0302020204030204" pitchFamily="34" charset="0"/>
            </a:endParaRPr>
          </a:p>
          <a:p>
            <a:pPr marL="0" marR="0" lvl="0" indent="0" algn="l" defTabSz="2286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schemeClr val="bg1"/>
                </a:solidFill>
                <a:effectLst/>
                <a:uLnTx/>
                <a:uFillTx/>
                <a:latin typeface="Calibri Light"/>
                <a:ea typeface="Calibri Light"/>
                <a:cs typeface="Calibri Light"/>
              </a:rPr>
              <a:t>To be strong professional advisors we must be well organised. We shall scale responses effectively and contribute to good cooperation inside and outside of the administration and </a:t>
            </a:r>
            <a:r>
              <a:rPr lang="en-GB" sz="1600">
                <a:solidFill>
                  <a:schemeClr val="bg1"/>
                </a:solidFill>
                <a:latin typeface="Calibri Light"/>
                <a:ea typeface="Calibri Light"/>
                <a:cs typeface="Calibri Light"/>
              </a:rPr>
              <a:t>a</a:t>
            </a:r>
            <a:r>
              <a:rPr kumimoji="0" lang="en-GB" sz="1600" b="0" i="0" u="none" strike="noStrike" kern="1200" cap="none" spc="0" normalizeH="0" baseline="0" noProof="0">
                <a:ln>
                  <a:noFill/>
                </a:ln>
                <a:solidFill>
                  <a:schemeClr val="bg1"/>
                </a:solidFill>
                <a:effectLst/>
                <a:uLnTx/>
                <a:uFillTx/>
                <a:latin typeface="Calibri Light"/>
                <a:ea typeface="Calibri Light"/>
                <a:cs typeface="Calibri Light"/>
              </a:rPr>
              <a:t>cross sectors during crises. </a:t>
            </a:r>
            <a:br>
              <a:rPr lang="en-GB" sz="1600" b="0" i="0" u="none" strike="noStrike" kern="1200" cap="none" spc="0" normalizeH="0" baseline="0" noProof="0">
                <a:ln>
                  <a:noFill/>
                </a:ln>
                <a:solidFill>
                  <a:schemeClr val="bg1"/>
                </a:solidFill>
                <a:effectLst/>
                <a:uLnTx/>
                <a:uFillTx/>
                <a:latin typeface="Calibri Light" panose="020F0302020204030204" pitchFamily="34" charset="0"/>
                <a:ea typeface="Calibri Light"/>
                <a:cs typeface="Calibri Light" panose="020F0302020204030204" pitchFamily="34" charset="0"/>
              </a:rPr>
            </a:br>
            <a:endParaRPr lang="en-GB" sz="1600" b="0" i="0" u="none" strike="noStrike" kern="1200" cap="none" spc="0" normalizeH="0" baseline="0" noProof="0">
              <a:ln>
                <a:noFill/>
              </a:ln>
              <a:solidFill>
                <a:schemeClr val="bg1"/>
              </a:solidFill>
              <a:effectLst/>
              <a:uLnTx/>
              <a:uFillTx/>
              <a:latin typeface="Calibri Light" panose="020F0302020204030204" pitchFamily="34" charset="0"/>
              <a:ea typeface="Calibri Light"/>
              <a:cs typeface="Calibri Light" panose="020F0302020204030204" pitchFamily="34" charset="0"/>
            </a:endParaRPr>
          </a:p>
          <a:p>
            <a:pPr marL="0" marR="0" lvl="0" indent="0" algn="l" defTabSz="2286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schemeClr val="bg1"/>
                </a:solidFill>
                <a:effectLst/>
                <a:uLnTx/>
                <a:uFillTx/>
                <a:latin typeface="Calibri Light"/>
                <a:ea typeface="Calibri" panose="020F0502020204030204" pitchFamily="34" charset="0"/>
                <a:cs typeface="Calibri Light"/>
              </a:rPr>
              <a:t>The </a:t>
            </a:r>
            <a:r>
              <a:rPr lang="en-GB" sz="1600">
                <a:solidFill>
                  <a:schemeClr val="bg1"/>
                </a:solidFill>
                <a:latin typeface="Calibri Light"/>
                <a:ea typeface="Calibri" panose="020F0502020204030204" pitchFamily="34" charset="0"/>
                <a:cs typeface="Calibri Light"/>
              </a:rPr>
              <a:t>COVID-19 </a:t>
            </a:r>
            <a:r>
              <a:rPr kumimoji="0" lang="en-GB" sz="1600" b="0" i="0" u="none" strike="noStrike" kern="1200" cap="none" spc="0" normalizeH="0" baseline="0" noProof="0">
                <a:ln>
                  <a:noFill/>
                </a:ln>
                <a:solidFill>
                  <a:schemeClr val="bg1"/>
                </a:solidFill>
                <a:effectLst/>
                <a:uLnTx/>
                <a:uFillTx/>
                <a:latin typeface="Calibri Light"/>
                <a:ea typeface="Calibri" panose="020F0502020204030204" pitchFamily="34" charset="0"/>
                <a:cs typeface="Calibri Light"/>
              </a:rPr>
              <a:t>pandemic has shown that there are significant opportunities to strengthen emergency preparedness work in Norway. We</a:t>
            </a:r>
            <a:r>
              <a:rPr lang="en-GB" sz="1600">
                <a:solidFill>
                  <a:schemeClr val="bg1"/>
                </a:solidFill>
                <a:latin typeface="Calibri Light"/>
                <a:ea typeface="Calibri" panose="020F0502020204030204" pitchFamily="34" charset="0"/>
                <a:cs typeface="Calibri Light"/>
              </a:rPr>
              <a:t> shall be drivers for </a:t>
            </a:r>
            <a:r>
              <a:rPr kumimoji="0" lang="en-GB" sz="1600" b="0" i="0" u="none" strike="noStrike" kern="1200" cap="none" spc="0" normalizeH="0" baseline="0" noProof="0">
                <a:ln>
                  <a:noFill/>
                </a:ln>
                <a:solidFill>
                  <a:schemeClr val="bg1"/>
                </a:solidFill>
                <a:effectLst/>
                <a:uLnTx/>
                <a:uFillTx/>
                <a:latin typeface="Calibri Light"/>
                <a:ea typeface="Calibri" panose="020F0502020204030204" pitchFamily="34" charset="0"/>
                <a:cs typeface="Calibri Light"/>
              </a:rPr>
              <a:t>developing a knowledge system for use during and between crises. We will improve plans for preparedness and crisis management and clarify our role in working with chemical and radionuclear preparedness. </a:t>
            </a:r>
            <a:endParaRPr lang="en-GB" sz="1600" b="0" i="0" u="none" strike="noStrike" kern="1200" cap="none" spc="0" normalizeH="0" baseline="0" noProof="0">
              <a:ln>
                <a:noFill/>
              </a:ln>
              <a:solidFill>
                <a:schemeClr val="bg1"/>
              </a:solidFill>
              <a:effectLst/>
              <a:uLnTx/>
              <a:uFillTx/>
              <a:latin typeface="Calibri"/>
              <a:ea typeface="Calibri" panose="020F0502020204030204" pitchFamily="34" charset="0"/>
              <a:cs typeface="Times New Roman"/>
            </a:endParaRPr>
          </a:p>
        </p:txBody>
      </p:sp>
      <p:sp>
        <p:nvSpPr>
          <p:cNvPr id="2" name="TekstSylinder 1"/>
          <p:cNvSpPr txBox="1"/>
          <p:nvPr/>
        </p:nvSpPr>
        <p:spPr>
          <a:xfrm>
            <a:off x="420046" y="1097279"/>
            <a:ext cx="1915297" cy="1015663"/>
          </a:xfrm>
          <a:prstGeom prst="rect">
            <a:avLst/>
          </a:prstGeom>
          <a:noFill/>
        </p:spPr>
        <p:txBody>
          <a:bodyPr wrap="square" rtlCol="0">
            <a:spAutoFit/>
          </a:bodyPr>
          <a:lstStyle/>
          <a:p>
            <a:pPr marL="0" marR="0" lvl="0" indent="0" algn="ctr" defTabSz="228600" rtl="0" eaLnBrk="1" fontAlgn="auto" latinLnBrk="0" hangingPunct="1">
              <a:lnSpc>
                <a:spcPct val="100000"/>
              </a:lnSpc>
              <a:spcBef>
                <a:spcPts val="0"/>
              </a:spcBef>
              <a:spcAft>
                <a:spcPts val="0"/>
              </a:spcAft>
              <a:buClrTx/>
              <a:buSzTx/>
              <a:buFontTx/>
              <a:buNone/>
              <a:tabLst/>
              <a:defRPr/>
            </a:pPr>
            <a:r>
              <a:rPr kumimoji="0" lang="nb-NO" sz="6000" b="0" i="0" u="none" strike="noStrike" kern="1200" cap="none" spc="0" normalizeH="0" baseline="0" noProof="0">
                <a:ln>
                  <a:noFill/>
                </a:ln>
                <a:solidFill>
                  <a:srgbClr val="44546A">
                    <a:lumMod val="60000"/>
                    <a:lumOff val="40000"/>
                  </a:srgbClr>
                </a:solidFill>
                <a:effectLst/>
                <a:uLnTx/>
                <a:uFillTx/>
                <a:latin typeface="Calibri Light" panose="020F0302020204030204" pitchFamily="34" charset="0"/>
                <a:ea typeface="+mn-ea"/>
                <a:cs typeface="Calibri Light" panose="020F0302020204030204" pitchFamily="34" charset="0"/>
              </a:rPr>
              <a:t>2</a:t>
            </a:r>
          </a:p>
        </p:txBody>
      </p:sp>
    </p:spTree>
    <p:extLst>
      <p:ext uri="{BB962C8B-B14F-4D97-AF65-F5344CB8AC3E}">
        <p14:creationId xmlns:p14="http://schemas.microsoft.com/office/powerpoint/2010/main" val="3905489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alpha val="83000"/>
          </a:schemeClr>
        </a:solidFill>
        <a:effectLst/>
      </p:bgPr>
    </p:bg>
    <p:spTree>
      <p:nvGrpSpPr>
        <p:cNvPr id="1" name=""/>
        <p:cNvGrpSpPr/>
        <p:nvPr/>
      </p:nvGrpSpPr>
      <p:grpSpPr>
        <a:xfrm>
          <a:off x="0" y="0"/>
          <a:ext cx="0" cy="0"/>
          <a:chOff x="0" y="0"/>
          <a:chExt cx="0" cy="0"/>
        </a:xfrm>
      </p:grpSpPr>
      <p:sp>
        <p:nvSpPr>
          <p:cNvPr id="11" name="TekstSylinder 10"/>
          <p:cNvSpPr txBox="1"/>
          <p:nvPr/>
        </p:nvSpPr>
        <p:spPr>
          <a:xfrm>
            <a:off x="1140953" y="2329829"/>
            <a:ext cx="4316677" cy="1251176"/>
          </a:xfrm>
          <a:prstGeom prst="rect">
            <a:avLst/>
          </a:prstGeom>
          <a:noFill/>
        </p:spPr>
        <p:txBody>
          <a:bodyPr wrap="square" rtlCol="0">
            <a:spAutoFit/>
          </a:bodyPr>
          <a:lstStyle/>
          <a:p>
            <a:pPr marL="0" marR="0" lvl="0" indent="0" algn="l" defTabSz="914400" rtl="0" eaLnBrk="1" fontAlgn="auto" latinLnBrk="0" hangingPunct="1">
              <a:lnSpc>
                <a:spcPts val="4500"/>
              </a:lnSpc>
              <a:spcBef>
                <a:spcPts val="0"/>
              </a:spcBef>
              <a:spcAft>
                <a:spcPts val="0"/>
              </a:spcAft>
              <a:buClrTx/>
              <a:buSzTx/>
              <a:buFontTx/>
              <a:buNone/>
              <a:tabLst/>
              <a:defRPr/>
            </a:pPr>
            <a:r>
              <a:rPr kumimoji="0" lang="nb-NO" sz="4400" b="1" i="0" u="none" strike="noStrike" kern="0" cap="none" spc="0" normalizeH="0" baseline="0" noProof="0">
                <a:ln>
                  <a:noFill/>
                </a:ln>
                <a:solidFill>
                  <a:prstClr val="black"/>
                </a:solidFill>
                <a:effectLst/>
                <a:uLnTx/>
                <a:uFillTx/>
                <a:latin typeface="Calibri" panose="020F0502020204030204"/>
                <a:ea typeface="+mn-ea"/>
                <a:cs typeface="+mn-cs"/>
              </a:rPr>
              <a:t>Real-time health data </a:t>
            </a:r>
          </a:p>
        </p:txBody>
      </p:sp>
      <p:sp>
        <p:nvSpPr>
          <p:cNvPr id="12" name="Rektangel 11"/>
          <p:cNvSpPr/>
          <p:nvPr/>
        </p:nvSpPr>
        <p:spPr>
          <a:xfrm>
            <a:off x="1150097" y="3821078"/>
            <a:ext cx="3796807" cy="96949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900" b="0" i="0" u="none" strike="noStrike" kern="0" cap="none" spc="0" normalizeH="0" baseline="0" noProof="0" err="1">
                <a:ln>
                  <a:noFill/>
                </a:ln>
                <a:solidFill>
                  <a:prstClr val="black"/>
                </a:solidFill>
                <a:effectLst/>
                <a:uLnTx/>
                <a:uFillTx/>
                <a:latin typeface="Calibri Light" panose="020F0302020204030204"/>
                <a:ea typeface="+mn-ea"/>
                <a:cs typeface="+mn-cs"/>
              </a:rPr>
              <a:t>We</a:t>
            </a:r>
            <a:r>
              <a:rPr kumimoji="0" lang="nb-NO" sz="1900" b="0" i="0" u="none" strike="noStrike" kern="0" cap="none" spc="0" normalizeH="0" baseline="0" noProof="0">
                <a:ln>
                  <a:noFill/>
                </a:ln>
                <a:solidFill>
                  <a:prstClr val="black"/>
                </a:solidFill>
                <a:effectLst/>
                <a:uLnTx/>
                <a:uFillTx/>
                <a:latin typeface="Calibri Light" panose="020F0302020204030204"/>
                <a:ea typeface="+mn-ea"/>
                <a:cs typeface="+mn-cs"/>
              </a:rPr>
              <a:t> </a:t>
            </a:r>
            <a:r>
              <a:rPr kumimoji="0" lang="nb-NO" sz="1900" b="0" i="0" u="none" strike="noStrike" kern="0" cap="none" spc="0" normalizeH="0" baseline="0" noProof="0" err="1">
                <a:ln>
                  <a:noFill/>
                </a:ln>
                <a:solidFill>
                  <a:prstClr val="black"/>
                </a:solidFill>
                <a:effectLst/>
                <a:uLnTx/>
                <a:uFillTx/>
                <a:latin typeface="Calibri Light" panose="020F0302020204030204"/>
                <a:ea typeface="+mn-ea"/>
                <a:cs typeface="+mn-cs"/>
              </a:rPr>
              <a:t>will</a:t>
            </a:r>
            <a:r>
              <a:rPr kumimoji="0" lang="nb-NO" sz="1900" b="0" i="0" u="none" strike="noStrike" kern="0" cap="none" spc="0" normalizeH="0" baseline="0" noProof="0">
                <a:ln>
                  <a:noFill/>
                </a:ln>
                <a:solidFill>
                  <a:prstClr val="black"/>
                </a:solidFill>
                <a:effectLst/>
                <a:uLnTx/>
                <a:uFillTx/>
                <a:latin typeface="Calibri Light" panose="020F0302020204030204"/>
                <a:ea typeface="+mn-ea"/>
                <a:cs typeface="+mn-cs"/>
              </a:rPr>
              <a:t> </a:t>
            </a:r>
            <a:r>
              <a:rPr kumimoji="0" lang="nb-NO" sz="1900" b="0" i="0" u="none" strike="noStrike" kern="0" cap="none" spc="0" normalizeH="0" baseline="0" noProof="0" err="1">
                <a:ln>
                  <a:noFill/>
                </a:ln>
                <a:solidFill>
                  <a:prstClr val="black"/>
                </a:solidFill>
                <a:effectLst/>
                <a:uLnTx/>
                <a:uFillTx/>
                <a:latin typeface="Calibri Light" panose="020F0302020204030204"/>
                <a:ea typeface="+mn-ea"/>
                <a:cs typeface="+mn-cs"/>
              </a:rPr>
              <a:t>shorten</a:t>
            </a:r>
            <a:r>
              <a:rPr kumimoji="0" lang="nb-NO" sz="1900" b="0" i="0" u="none" strike="noStrike" kern="0" cap="none" spc="0" normalizeH="0" baseline="0" noProof="0">
                <a:ln>
                  <a:noFill/>
                </a:ln>
                <a:solidFill>
                  <a:prstClr val="black"/>
                </a:solidFill>
                <a:effectLst/>
                <a:uLnTx/>
                <a:uFillTx/>
                <a:latin typeface="Calibri Light" panose="020F0302020204030204"/>
                <a:ea typeface="+mn-ea"/>
                <a:cs typeface="+mn-cs"/>
              </a:rPr>
              <a:t> </a:t>
            </a:r>
            <a:r>
              <a:rPr kumimoji="0" lang="nb-NO" sz="1900" b="0" i="0" u="none" strike="noStrike" kern="0" cap="none" spc="0" normalizeH="0" baseline="0" noProof="0" err="1">
                <a:ln>
                  <a:noFill/>
                </a:ln>
                <a:solidFill>
                  <a:prstClr val="black"/>
                </a:solidFill>
                <a:effectLst/>
                <a:uLnTx/>
                <a:uFillTx/>
                <a:latin typeface="Calibri Light" panose="020F0302020204030204"/>
                <a:ea typeface="+mn-ea"/>
                <a:cs typeface="+mn-cs"/>
              </a:rPr>
              <a:t>the</a:t>
            </a:r>
            <a:r>
              <a:rPr kumimoji="0" lang="nb-NO" sz="1900" b="0" i="0" u="none" strike="noStrike" kern="0" cap="none" spc="0" normalizeH="0" baseline="0" noProof="0">
                <a:ln>
                  <a:noFill/>
                </a:ln>
                <a:solidFill>
                  <a:prstClr val="black"/>
                </a:solidFill>
                <a:effectLst/>
                <a:uLnTx/>
                <a:uFillTx/>
                <a:latin typeface="Calibri Light" panose="020F0302020204030204"/>
                <a:ea typeface="+mn-ea"/>
                <a:cs typeface="+mn-cs"/>
              </a:rPr>
              <a:t> </a:t>
            </a:r>
            <a:r>
              <a:rPr kumimoji="0" lang="nb-NO" sz="1900" b="0" i="0" u="none" strike="noStrike" kern="0" cap="none" spc="0" normalizeH="0" baseline="0" noProof="0" err="1">
                <a:ln>
                  <a:noFill/>
                </a:ln>
                <a:solidFill>
                  <a:prstClr val="black"/>
                </a:solidFill>
                <a:effectLst/>
                <a:uLnTx/>
                <a:uFillTx/>
                <a:latin typeface="Calibri Light" panose="020F0302020204030204"/>
                <a:ea typeface="+mn-ea"/>
                <a:cs typeface="+mn-cs"/>
              </a:rPr>
              <a:t>path</a:t>
            </a:r>
            <a:r>
              <a:rPr kumimoji="0" lang="nb-NO" sz="1900" b="0" i="0" u="none" strike="noStrike" kern="0" cap="none" spc="0" normalizeH="0" baseline="0" noProof="0">
                <a:ln>
                  <a:noFill/>
                </a:ln>
                <a:solidFill>
                  <a:prstClr val="black"/>
                </a:solidFill>
                <a:effectLst/>
                <a:uLnTx/>
                <a:uFillTx/>
                <a:latin typeface="Calibri Light" panose="020F0302020204030204"/>
                <a:ea typeface="+mn-ea"/>
                <a:cs typeface="+mn-cs"/>
              </a:rPr>
              <a:t> from </a:t>
            </a:r>
            <a:br>
              <a:rPr kumimoji="0" lang="nb-NO" sz="1900" b="0" i="0" u="none" strike="noStrike" kern="0" cap="none" spc="0" normalizeH="0" baseline="0" noProof="0">
                <a:ln>
                  <a:noFill/>
                </a:ln>
                <a:solidFill>
                  <a:prstClr val="black"/>
                </a:solidFill>
                <a:effectLst/>
                <a:uLnTx/>
                <a:uFillTx/>
                <a:latin typeface="Calibri Light" panose="020F0302020204030204"/>
                <a:ea typeface="+mn-ea"/>
                <a:cs typeface="+mn-cs"/>
              </a:rPr>
            </a:br>
            <a:r>
              <a:rPr kumimoji="0" lang="nb-NO" sz="1900" b="0" i="0" u="none" strike="noStrike" kern="0" cap="none" spc="0" normalizeH="0" baseline="0" noProof="0">
                <a:ln>
                  <a:noFill/>
                </a:ln>
                <a:solidFill>
                  <a:prstClr val="black"/>
                </a:solidFill>
                <a:effectLst/>
                <a:uLnTx/>
                <a:uFillTx/>
                <a:latin typeface="Calibri Light" panose="020F0302020204030204"/>
                <a:ea typeface="+mn-ea"/>
                <a:cs typeface="+mn-cs"/>
              </a:rPr>
              <a:t>health data to analyses </a:t>
            </a:r>
            <a:r>
              <a:rPr kumimoji="0" lang="nb-NO" sz="1900" b="0" i="0" u="none" strike="noStrike" kern="0" cap="none" spc="0" normalizeH="0" baseline="0" noProof="0" err="1">
                <a:ln>
                  <a:noFill/>
                </a:ln>
                <a:solidFill>
                  <a:prstClr val="black"/>
                </a:solidFill>
                <a:effectLst/>
                <a:uLnTx/>
                <a:uFillTx/>
                <a:latin typeface="Calibri Light" panose="020F0302020204030204"/>
                <a:ea typeface="+mn-ea"/>
                <a:cs typeface="+mn-cs"/>
              </a:rPr>
              <a:t>that</a:t>
            </a:r>
            <a:r>
              <a:rPr kumimoji="0" lang="nb-NO" sz="1900" b="0" i="0" u="none" strike="noStrike" kern="0" cap="none" spc="0" normalizeH="0" baseline="0" noProof="0">
                <a:ln>
                  <a:noFill/>
                </a:ln>
                <a:solidFill>
                  <a:prstClr val="black"/>
                </a:solidFill>
                <a:effectLst/>
                <a:uLnTx/>
                <a:uFillTx/>
                <a:latin typeface="Calibri Light" panose="020F0302020204030204"/>
                <a:ea typeface="+mn-ea"/>
                <a:cs typeface="+mn-cs"/>
              </a:rPr>
              <a:t> </a:t>
            </a:r>
            <a:r>
              <a:rPr kumimoji="0" lang="nb-NO" sz="1900" b="0" i="0" u="none" strike="noStrike" kern="0" cap="none" spc="0" normalizeH="0" baseline="0" noProof="0" err="1">
                <a:ln>
                  <a:noFill/>
                </a:ln>
                <a:solidFill>
                  <a:prstClr val="black"/>
                </a:solidFill>
                <a:effectLst/>
                <a:uLnTx/>
                <a:uFillTx/>
                <a:latin typeface="Calibri Light" panose="020F0302020204030204"/>
                <a:ea typeface="+mn-ea"/>
                <a:cs typeface="+mn-cs"/>
              </a:rPr>
              <a:t>benefit</a:t>
            </a:r>
            <a:r>
              <a:rPr kumimoji="0" lang="nb-NO" sz="1900" b="0" i="0" u="none" strike="noStrike" kern="0" cap="none" spc="0" normalizeH="0" baseline="0" noProof="0">
                <a:ln>
                  <a:noFill/>
                </a:ln>
                <a:solidFill>
                  <a:prstClr val="black"/>
                </a:solidFill>
                <a:effectLst/>
                <a:uLnTx/>
                <a:uFillTx/>
                <a:latin typeface="Calibri Light" panose="020F0302020204030204"/>
                <a:ea typeface="+mn-ea"/>
                <a:cs typeface="+mn-cs"/>
              </a:rPr>
              <a:t> </a:t>
            </a:r>
            <a:r>
              <a:rPr kumimoji="0" lang="nb-NO" sz="1900" b="0" i="0" u="none" strike="noStrike" kern="0" cap="none" spc="0" normalizeH="0" baseline="0" noProof="0" err="1">
                <a:ln>
                  <a:noFill/>
                </a:ln>
                <a:solidFill>
                  <a:prstClr val="black"/>
                </a:solidFill>
                <a:effectLst/>
                <a:uLnTx/>
                <a:uFillTx/>
                <a:latin typeface="Calibri Light" panose="020F0302020204030204"/>
                <a:ea typeface="+mn-ea"/>
                <a:cs typeface="+mn-cs"/>
              </a:rPr>
              <a:t>society</a:t>
            </a:r>
            <a:endParaRPr kumimoji="0" lang="nb-NO" sz="1900" b="0" i="0" u="none" strike="noStrike" kern="0" cap="none" spc="0" normalizeH="0" baseline="0" noProof="0">
              <a:ln>
                <a:noFill/>
              </a:ln>
              <a:solidFill>
                <a:prstClr val="black"/>
              </a:solidFill>
              <a:effectLst/>
              <a:uLnTx/>
              <a:uFillTx/>
              <a:latin typeface="Calibri Light" panose="020F0302020204030204"/>
              <a:ea typeface="+mn-ea"/>
              <a:cs typeface="+mn-cs"/>
            </a:endParaRPr>
          </a:p>
        </p:txBody>
      </p:sp>
      <p:sp>
        <p:nvSpPr>
          <p:cNvPr id="2" name="TekstSylinder 1"/>
          <p:cNvSpPr txBox="1"/>
          <p:nvPr/>
        </p:nvSpPr>
        <p:spPr>
          <a:xfrm>
            <a:off x="446939" y="1097279"/>
            <a:ext cx="1915297" cy="1015663"/>
          </a:xfrm>
          <a:prstGeom prst="rect">
            <a:avLst/>
          </a:prstGeom>
          <a:noFill/>
        </p:spPr>
        <p:txBody>
          <a:bodyPr wrap="square" rtlCol="0">
            <a:spAutoFit/>
          </a:bodyPr>
          <a:lstStyle/>
          <a:p>
            <a:pPr marL="0" marR="0" lvl="0" indent="0" algn="ctr" defTabSz="228600" rtl="0" eaLnBrk="1" fontAlgn="auto" latinLnBrk="0" hangingPunct="1">
              <a:lnSpc>
                <a:spcPct val="100000"/>
              </a:lnSpc>
              <a:spcBef>
                <a:spcPts val="0"/>
              </a:spcBef>
              <a:spcAft>
                <a:spcPts val="0"/>
              </a:spcAft>
              <a:buClrTx/>
              <a:buSzTx/>
              <a:buFontTx/>
              <a:buNone/>
              <a:tabLst/>
              <a:defRPr/>
            </a:pPr>
            <a:r>
              <a:rPr kumimoji="0" lang="nb-NO" sz="6000" b="0" i="0" u="none" strike="noStrike" kern="1200" cap="none" spc="0" normalizeH="0" baseline="0" noProof="0">
                <a:ln>
                  <a:noFill/>
                </a:ln>
                <a:solidFill>
                  <a:srgbClr val="75634D"/>
                </a:solidFill>
                <a:effectLst/>
                <a:uLnTx/>
                <a:uFillTx/>
                <a:latin typeface="Calibri Light" panose="020F0302020204030204" pitchFamily="34" charset="0"/>
                <a:ea typeface="+mn-ea"/>
                <a:cs typeface="Calibri Light" panose="020F0302020204030204" pitchFamily="34" charset="0"/>
              </a:rPr>
              <a:t>3</a:t>
            </a:r>
          </a:p>
        </p:txBody>
      </p:sp>
      <p:sp>
        <p:nvSpPr>
          <p:cNvPr id="8" name="Rektangel 7">
            <a:extLst>
              <a:ext uri="{FF2B5EF4-FFF2-40B4-BE49-F238E27FC236}">
                <a16:creationId xmlns:a16="http://schemas.microsoft.com/office/drawing/2014/main" id="{9E3E1858-024D-4D5B-8DB3-196C3C549884}"/>
              </a:ext>
            </a:extLst>
          </p:cNvPr>
          <p:cNvSpPr/>
          <p:nvPr/>
        </p:nvSpPr>
        <p:spPr>
          <a:xfrm>
            <a:off x="6405964" y="1401983"/>
            <a:ext cx="4628124" cy="4278094"/>
          </a:xfrm>
          <a:prstGeom prst="rect">
            <a:avLst/>
          </a:prstGeom>
        </p:spPr>
        <p:txBody>
          <a:bodyPr wrap="square" lIns="91440" tIns="45720" rIns="91440" bIns="45720" anchor="t">
            <a:spAutoFit/>
          </a:bodyPr>
          <a:lstStyle/>
          <a:p>
            <a:pPr marL="0" marR="0" lvl="0" indent="0" algn="l" defTabSz="2286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a:ln>
                  <a:noFill/>
                </a:ln>
                <a:solidFill>
                  <a:prstClr val="black"/>
                </a:solidFill>
                <a:effectLst/>
                <a:uLnTx/>
                <a:uFillTx/>
                <a:latin typeface="Calibri Light"/>
                <a:ea typeface="+mn-ea"/>
                <a:cs typeface="Calibri Light"/>
              </a:rPr>
              <a:t>NIPH is committed to making health data available for analysis and research as quickly as possible, in order to shorten the distance between idea and innovation and to benefit society. We will be drivers of easier access to data from registries and laboratories. </a:t>
            </a:r>
          </a:p>
          <a:p>
            <a:pPr marL="0" marR="0" lvl="0" indent="0" algn="l" defTabSz="2286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a:ln>
                <a:noFill/>
              </a:ln>
              <a:solidFill>
                <a:prstClr val="black"/>
              </a:solidFill>
              <a:effectLst/>
              <a:uLnTx/>
              <a:uFillTx/>
              <a:latin typeface="Calibri Light"/>
              <a:ea typeface="+mn-ea"/>
              <a:cs typeface="Calibri Light"/>
            </a:endParaRPr>
          </a:p>
          <a:p>
            <a:pPr marL="0" marR="0" lvl="0" indent="0" algn="l" defTabSz="2286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a:ln>
                  <a:noFill/>
                </a:ln>
                <a:solidFill>
                  <a:prstClr val="black"/>
                </a:solidFill>
                <a:effectLst/>
                <a:uLnTx/>
                <a:uFillTx/>
                <a:latin typeface="Calibri Light"/>
                <a:ea typeface="+mn-ea"/>
                <a:cs typeface="Calibri Light"/>
              </a:rPr>
              <a:t>During the COVID-19 pandemic, we developed new systems for faster data collection and data sharing in real time. We will keep improving these systems to make them more robust and integrated into our other activities. Privacy and information security are essential parts of this work.</a:t>
            </a:r>
          </a:p>
          <a:p>
            <a:pPr marL="0" marR="0" lvl="0" indent="0" algn="l" defTabSz="2286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a:ln>
                <a:noFill/>
              </a:ln>
              <a:solidFill>
                <a:prstClr val="black"/>
              </a:solidFill>
              <a:effectLst/>
              <a:uLnTx/>
              <a:uFillTx/>
              <a:latin typeface="Calibri Light"/>
              <a:ea typeface="+mn-ea"/>
              <a:cs typeface="Calibri Light"/>
            </a:endParaRPr>
          </a:p>
          <a:p>
            <a:pPr marL="0" marR="0" lvl="0" indent="0" algn="l" defTabSz="2286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a:ln>
                  <a:noFill/>
                </a:ln>
                <a:solidFill>
                  <a:prstClr val="black"/>
                </a:solidFill>
                <a:effectLst/>
                <a:uLnTx/>
                <a:uFillTx/>
                <a:latin typeface="Calibri Light"/>
                <a:ea typeface="+mn-ea"/>
                <a:cs typeface="Calibri Light"/>
              </a:rPr>
              <a:t>We will publish key figures, statistics and reports which will serve as the basis for decision-making in cross-sectoral public health work and for health and care services.</a:t>
            </a:r>
          </a:p>
        </p:txBody>
      </p:sp>
    </p:spTree>
    <p:extLst>
      <p:ext uri="{BB962C8B-B14F-4D97-AF65-F5344CB8AC3E}">
        <p14:creationId xmlns:p14="http://schemas.microsoft.com/office/powerpoint/2010/main" val="4269573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11" name="TekstSylinder 10"/>
          <p:cNvSpPr txBox="1"/>
          <p:nvPr/>
        </p:nvSpPr>
        <p:spPr>
          <a:xfrm>
            <a:off x="1140953" y="2280190"/>
            <a:ext cx="4657990" cy="674095"/>
          </a:xfrm>
          <a:prstGeom prst="rect">
            <a:avLst/>
          </a:prstGeom>
          <a:noFill/>
        </p:spPr>
        <p:txBody>
          <a:bodyPr wrap="square" rtlCol="0">
            <a:spAutoFit/>
          </a:bodyPr>
          <a:lstStyle/>
          <a:p>
            <a:pPr marL="0" marR="0" lvl="0" indent="0" algn="l" defTabSz="914400" rtl="0" eaLnBrk="1" fontAlgn="auto" latinLnBrk="0" hangingPunct="1">
              <a:lnSpc>
                <a:spcPts val="4500"/>
              </a:lnSpc>
              <a:spcBef>
                <a:spcPts val="0"/>
              </a:spcBef>
              <a:spcAft>
                <a:spcPts val="0"/>
              </a:spcAft>
              <a:buClrTx/>
              <a:buSzTx/>
              <a:buFontTx/>
              <a:buNone/>
              <a:tabLst/>
              <a:defRPr/>
            </a:pPr>
            <a:r>
              <a:rPr kumimoji="0" lang="nb-NO" sz="4400" b="1" i="0" u="none" strike="noStrike" kern="0" cap="none" spc="0" normalizeH="0" baseline="0" noProof="0">
                <a:ln>
                  <a:noFill/>
                </a:ln>
                <a:solidFill>
                  <a:prstClr val="black"/>
                </a:solidFill>
                <a:effectLst/>
                <a:uLnTx/>
                <a:uFillTx/>
                <a:latin typeface="Calibri" panose="020F0502020204030204"/>
                <a:ea typeface="+mn-ea"/>
                <a:cs typeface="+mn-cs"/>
              </a:rPr>
              <a:t>The </a:t>
            </a:r>
            <a:r>
              <a:rPr kumimoji="0" lang="nb-NO" sz="4400" b="1" i="0" u="none" strike="noStrike" kern="0" cap="none" spc="0" normalizeH="0" baseline="0" noProof="0" err="1">
                <a:ln>
                  <a:noFill/>
                </a:ln>
                <a:solidFill>
                  <a:prstClr val="black"/>
                </a:solidFill>
                <a:effectLst/>
                <a:uLnTx/>
                <a:uFillTx/>
                <a:latin typeface="Calibri" panose="020F0502020204030204"/>
                <a:ea typeface="+mn-ea"/>
                <a:cs typeface="+mn-cs"/>
              </a:rPr>
              <a:t>open</a:t>
            </a:r>
            <a:r>
              <a:rPr kumimoji="0" lang="nb-NO" sz="4400" b="1" i="0" u="none" strike="noStrike" kern="0" cap="none" spc="0" normalizeH="0" baseline="0" noProof="0">
                <a:ln>
                  <a:noFill/>
                </a:ln>
                <a:solidFill>
                  <a:prstClr val="black"/>
                </a:solidFill>
                <a:effectLst/>
                <a:uLnTx/>
                <a:uFillTx/>
                <a:latin typeface="Calibri" panose="020F0502020204030204"/>
                <a:ea typeface="+mn-ea"/>
                <a:cs typeface="+mn-cs"/>
              </a:rPr>
              <a:t> </a:t>
            </a:r>
            <a:r>
              <a:rPr kumimoji="0" lang="nb-NO" sz="4400" b="1" i="0" u="none" strike="noStrike" kern="0" cap="none" spc="0" normalizeH="0" baseline="0" noProof="0" err="1">
                <a:ln>
                  <a:noFill/>
                </a:ln>
                <a:solidFill>
                  <a:prstClr val="black"/>
                </a:solidFill>
                <a:effectLst/>
                <a:uLnTx/>
                <a:uFillTx/>
                <a:latin typeface="Calibri" panose="020F0502020204030204"/>
                <a:ea typeface="+mn-ea"/>
                <a:cs typeface="+mn-cs"/>
              </a:rPr>
              <a:t>institute</a:t>
            </a:r>
            <a:endParaRPr kumimoji="0" lang="nb-NO" sz="4400" b="1"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12" name="Rektangel 11"/>
          <p:cNvSpPr/>
          <p:nvPr/>
        </p:nvSpPr>
        <p:spPr>
          <a:xfrm>
            <a:off x="1252920" y="2954285"/>
            <a:ext cx="3841594" cy="67710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900" b="0" i="0" u="none" strike="noStrike" kern="0" cap="none" spc="0" normalizeH="0" baseline="0" noProof="0">
                <a:ln>
                  <a:noFill/>
                </a:ln>
                <a:solidFill>
                  <a:prstClr val="black"/>
                </a:solidFill>
                <a:effectLst/>
                <a:uLnTx/>
                <a:uFillTx/>
                <a:latin typeface="Calibri Light" panose="020F0302020204030204"/>
                <a:ea typeface="+mn-ea"/>
                <a:cs typeface="+mn-cs"/>
              </a:rPr>
              <a:t>Our </a:t>
            </a:r>
            <a:r>
              <a:rPr kumimoji="0" lang="nb-NO" sz="1900" b="0" i="0" u="none" strike="noStrike" kern="0" cap="none" spc="0" normalizeH="0" baseline="0" noProof="0" err="1">
                <a:ln>
                  <a:noFill/>
                </a:ln>
                <a:solidFill>
                  <a:prstClr val="black"/>
                </a:solidFill>
                <a:effectLst/>
                <a:uLnTx/>
                <a:uFillTx/>
                <a:latin typeface="Calibri Light" panose="020F0302020204030204"/>
                <a:ea typeface="+mn-ea"/>
                <a:cs typeface="+mn-cs"/>
              </a:rPr>
              <a:t>communication</a:t>
            </a:r>
            <a:r>
              <a:rPr kumimoji="0" lang="nb-NO" sz="1900" b="0" i="0" u="none" strike="noStrike" kern="0" cap="none" spc="0" normalizeH="0" baseline="0" noProof="0">
                <a:ln>
                  <a:noFill/>
                </a:ln>
                <a:solidFill>
                  <a:prstClr val="black"/>
                </a:solidFill>
                <a:effectLst/>
                <a:uLnTx/>
                <a:uFillTx/>
                <a:latin typeface="Calibri Light" panose="020F0302020204030204"/>
                <a:ea typeface="+mn-ea"/>
                <a:cs typeface="+mn-cs"/>
              </a:rPr>
              <a:t> </a:t>
            </a:r>
            <a:r>
              <a:rPr kumimoji="0" lang="nb-NO" sz="1900" b="0" i="0" u="none" strike="noStrike" kern="0" cap="none" spc="0" normalizeH="0" baseline="0" noProof="0" err="1">
                <a:ln>
                  <a:noFill/>
                </a:ln>
                <a:solidFill>
                  <a:prstClr val="black"/>
                </a:solidFill>
                <a:effectLst/>
                <a:uLnTx/>
                <a:uFillTx/>
                <a:latin typeface="Calibri Light" panose="020F0302020204030204"/>
                <a:ea typeface="+mn-ea"/>
                <a:cs typeface="+mn-cs"/>
              </a:rPr>
              <a:t>will</a:t>
            </a:r>
            <a:r>
              <a:rPr kumimoji="0" lang="nb-NO" sz="1900" b="0" i="0" u="none" strike="noStrike" kern="0" cap="none" spc="0" normalizeH="0" baseline="0" noProof="0">
                <a:ln>
                  <a:noFill/>
                </a:ln>
                <a:solidFill>
                  <a:prstClr val="black"/>
                </a:solidFill>
                <a:effectLst/>
                <a:uLnTx/>
                <a:uFillTx/>
                <a:latin typeface="Calibri Light" panose="020F0302020204030204"/>
                <a:ea typeface="+mn-ea"/>
                <a:cs typeface="+mn-cs"/>
              </a:rPr>
              <a:t> be </a:t>
            </a:r>
            <a:r>
              <a:rPr kumimoji="0" lang="nb-NO" sz="1900" b="0" i="0" u="none" strike="noStrike" kern="0" cap="none" spc="0" normalizeH="0" baseline="0" noProof="0" err="1">
                <a:ln>
                  <a:noFill/>
                </a:ln>
                <a:solidFill>
                  <a:prstClr val="black"/>
                </a:solidFill>
                <a:effectLst/>
                <a:uLnTx/>
                <a:uFillTx/>
                <a:latin typeface="Calibri Light" panose="020F0302020204030204"/>
                <a:ea typeface="+mn-ea"/>
                <a:cs typeface="+mn-cs"/>
              </a:rPr>
              <a:t>open</a:t>
            </a:r>
            <a:r>
              <a:rPr kumimoji="0" lang="nb-NO" sz="1900" b="0" i="0" u="none" strike="noStrike" kern="0" cap="none" spc="0" normalizeH="0" baseline="0" noProof="0">
                <a:ln>
                  <a:noFill/>
                </a:ln>
                <a:solidFill>
                  <a:prstClr val="black"/>
                </a:solidFill>
                <a:effectLst/>
                <a:uLnTx/>
                <a:uFillTx/>
                <a:latin typeface="Calibri Light" panose="020F0302020204030204"/>
                <a:ea typeface="+mn-ea"/>
                <a:cs typeface="+mn-cs"/>
              </a:rPr>
              <a:t>, </a:t>
            </a:r>
            <a:r>
              <a:rPr kumimoji="0" lang="nb-NO" sz="1900" b="0" i="0" u="none" strike="noStrike" kern="0" cap="none" spc="0" normalizeH="0" baseline="0" noProof="0" err="1">
                <a:ln>
                  <a:noFill/>
                </a:ln>
                <a:solidFill>
                  <a:prstClr val="black"/>
                </a:solidFill>
                <a:effectLst/>
                <a:uLnTx/>
                <a:uFillTx/>
                <a:latin typeface="Calibri Light" panose="020F0302020204030204"/>
                <a:ea typeface="+mn-ea"/>
                <a:cs typeface="+mn-cs"/>
              </a:rPr>
              <a:t>inclusive</a:t>
            </a:r>
            <a:r>
              <a:rPr kumimoji="0" lang="nb-NO" sz="1900" b="0" i="0" u="none" strike="noStrike" kern="0" cap="none" spc="0" normalizeH="0" baseline="0" noProof="0">
                <a:ln>
                  <a:noFill/>
                </a:ln>
                <a:solidFill>
                  <a:prstClr val="black"/>
                </a:solidFill>
                <a:effectLst/>
                <a:uLnTx/>
                <a:uFillTx/>
                <a:latin typeface="Calibri Light" panose="020F0302020204030204"/>
                <a:ea typeface="+mn-ea"/>
                <a:cs typeface="+mn-cs"/>
              </a:rPr>
              <a:t> and </a:t>
            </a:r>
            <a:r>
              <a:rPr kumimoji="0" lang="nb-NO" sz="1900" b="0" i="0" u="none" strike="noStrike" kern="0" cap="none" spc="0" normalizeH="0" baseline="0" noProof="0" err="1">
                <a:ln>
                  <a:noFill/>
                </a:ln>
                <a:solidFill>
                  <a:prstClr val="black"/>
                </a:solidFill>
                <a:effectLst/>
                <a:uLnTx/>
                <a:uFillTx/>
                <a:latin typeface="Calibri Light" panose="020F0302020204030204"/>
                <a:ea typeface="+mn-ea"/>
                <a:cs typeface="+mn-cs"/>
              </a:rPr>
              <a:t>accessible</a:t>
            </a:r>
            <a:endParaRPr kumimoji="0" lang="nb-NO" sz="1900" b="0" i="0" u="none" strike="noStrike" kern="0" cap="none" spc="0" normalizeH="0" baseline="0" noProof="0">
              <a:ln>
                <a:noFill/>
              </a:ln>
              <a:solidFill>
                <a:prstClr val="black"/>
              </a:solidFill>
              <a:effectLst/>
              <a:uLnTx/>
              <a:uFillTx/>
              <a:latin typeface="Calibri Light" panose="020F0302020204030204"/>
              <a:ea typeface="+mn-ea"/>
              <a:cs typeface="+mn-cs"/>
            </a:endParaRPr>
          </a:p>
        </p:txBody>
      </p:sp>
      <p:sp>
        <p:nvSpPr>
          <p:cNvPr id="2" name="TekstSylinder 1"/>
          <p:cNvSpPr txBox="1"/>
          <p:nvPr/>
        </p:nvSpPr>
        <p:spPr>
          <a:xfrm>
            <a:off x="437976" y="1097279"/>
            <a:ext cx="1915297" cy="1015663"/>
          </a:xfrm>
          <a:prstGeom prst="rect">
            <a:avLst/>
          </a:prstGeom>
          <a:noFill/>
        </p:spPr>
        <p:txBody>
          <a:bodyPr wrap="square" rtlCol="0">
            <a:spAutoFit/>
          </a:bodyPr>
          <a:lstStyle/>
          <a:p>
            <a:pPr marL="0" marR="0" lvl="0" indent="0" algn="ctr" defTabSz="228600" rtl="0" eaLnBrk="1" fontAlgn="auto" latinLnBrk="0" hangingPunct="1">
              <a:lnSpc>
                <a:spcPct val="100000"/>
              </a:lnSpc>
              <a:spcBef>
                <a:spcPts val="0"/>
              </a:spcBef>
              <a:spcAft>
                <a:spcPts val="0"/>
              </a:spcAft>
              <a:buClrTx/>
              <a:buSzTx/>
              <a:buFontTx/>
              <a:buNone/>
              <a:tabLst/>
              <a:defRPr/>
            </a:pPr>
            <a:r>
              <a:rPr kumimoji="0" lang="nb-NO" sz="6000" b="0" i="0" u="none" strike="noStrike" kern="1200" cap="none" spc="0" normalizeH="0" baseline="0" noProof="0">
                <a:ln>
                  <a:noFill/>
                </a:ln>
                <a:solidFill>
                  <a:srgbClr val="6796A7">
                    <a:lumMod val="75000"/>
                  </a:srgbClr>
                </a:solidFill>
                <a:effectLst/>
                <a:uLnTx/>
                <a:uFillTx/>
                <a:latin typeface="Calibri Light" panose="020F0302020204030204" pitchFamily="34" charset="0"/>
                <a:ea typeface="+mn-ea"/>
                <a:cs typeface="Calibri Light" panose="020F0302020204030204" pitchFamily="34" charset="0"/>
              </a:rPr>
              <a:t>4</a:t>
            </a:r>
          </a:p>
        </p:txBody>
      </p:sp>
      <p:sp>
        <p:nvSpPr>
          <p:cNvPr id="8" name="Rektangel 7">
            <a:extLst>
              <a:ext uri="{FF2B5EF4-FFF2-40B4-BE49-F238E27FC236}">
                <a16:creationId xmlns:a16="http://schemas.microsoft.com/office/drawing/2014/main" id="{62C0127E-B27A-4AF0-BFE8-B299D2D863F1}"/>
              </a:ext>
            </a:extLst>
          </p:cNvPr>
          <p:cNvSpPr/>
          <p:nvPr/>
        </p:nvSpPr>
        <p:spPr>
          <a:xfrm>
            <a:off x="6393058" y="1481929"/>
            <a:ext cx="4423435" cy="4031873"/>
          </a:xfrm>
          <a:prstGeom prst="rect">
            <a:avLst/>
          </a:prstGeom>
        </p:spPr>
        <p:txBody>
          <a:bodyPr wrap="square">
            <a:spAutoFit/>
          </a:bodyPr>
          <a:lstStyle/>
          <a:p>
            <a:pPr marL="0" marR="0" lvl="0" indent="0" algn="l" defTabSz="2286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black"/>
                </a:solidFill>
                <a:effectLst/>
                <a:uLnTx/>
                <a:uFillTx/>
                <a:latin typeface="Calibri Light" panose="020F0302020204030204" pitchFamily="34" charset="0"/>
                <a:ea typeface="+mn-ea"/>
                <a:cs typeface="Calibri Light" panose="020F0302020204030204" pitchFamily="34" charset="0"/>
              </a:rPr>
              <a:t>Communication is </a:t>
            </a:r>
            <a:r>
              <a:rPr lang="en-GB" sz="1600">
                <a:solidFill>
                  <a:prstClr val="black"/>
                </a:solidFill>
                <a:latin typeface="Calibri Light" panose="020F0302020204030204" pitchFamily="34" charset="0"/>
                <a:cs typeface="Calibri Light" panose="020F0302020204030204" pitchFamily="34" charset="0"/>
              </a:rPr>
              <a:t>one of the most important tools to </a:t>
            </a:r>
            <a:r>
              <a:rPr lang="en-GB" sz="1600" err="1">
                <a:solidFill>
                  <a:prstClr val="black"/>
                </a:solidFill>
                <a:latin typeface="Calibri Light" panose="020F0302020204030204" pitchFamily="34" charset="0"/>
                <a:cs typeface="Calibri Light" panose="020F0302020204030204" pitchFamily="34" charset="0"/>
              </a:rPr>
              <a:t>fulfill</a:t>
            </a:r>
            <a:r>
              <a:rPr lang="en-GB" sz="1600">
                <a:solidFill>
                  <a:prstClr val="black"/>
                </a:solidFill>
                <a:latin typeface="Calibri Light" panose="020F0302020204030204" pitchFamily="34" charset="0"/>
                <a:cs typeface="Calibri Light" panose="020F0302020204030204" pitchFamily="34" charset="0"/>
              </a:rPr>
              <a:t> our </a:t>
            </a:r>
            <a:r>
              <a:rPr kumimoji="0" lang="en-GB" sz="1600" b="0" i="0" u="none" strike="noStrike" kern="1200" cap="none" spc="0" normalizeH="0" baseline="0" noProof="0">
                <a:ln>
                  <a:noFill/>
                </a:ln>
                <a:solidFill>
                  <a:prstClr val="black"/>
                </a:solidFill>
                <a:effectLst/>
                <a:uLnTx/>
                <a:uFillTx/>
                <a:latin typeface="Calibri Light" panose="020F0302020204030204" pitchFamily="34" charset="0"/>
                <a:ea typeface="+mn-ea"/>
                <a:cs typeface="Calibri Light" panose="020F0302020204030204" pitchFamily="34" charset="0"/>
              </a:rPr>
              <a:t>societal mission and is an integral part of everything we do.</a:t>
            </a:r>
          </a:p>
          <a:p>
            <a:pPr marL="0" marR="0" lvl="0" indent="0" algn="l" defTabSz="2286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srgbClr val="FF0000"/>
              </a:solidFill>
              <a:effectLst/>
              <a:uLnTx/>
              <a:uFillTx/>
              <a:latin typeface="Calibri Light" panose="020F0302020204030204" pitchFamily="34" charset="0"/>
              <a:ea typeface="+mn-ea"/>
              <a:cs typeface="Calibri Light" panose="020F0302020204030204" pitchFamily="34" charset="0"/>
            </a:endParaRPr>
          </a:p>
          <a:p>
            <a:pPr marL="0" marR="0" lvl="0" indent="0" algn="l" defTabSz="2286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black"/>
                </a:solidFill>
                <a:effectLst/>
                <a:uLnTx/>
                <a:uFillTx/>
                <a:latin typeface="Calibri Light" panose="020F0302020204030204" pitchFamily="34" charset="0"/>
                <a:ea typeface="+mn-ea"/>
                <a:cs typeface="Calibri Light" panose="020F0302020204030204" pitchFamily="34" charset="0"/>
              </a:rPr>
              <a:t>Our communication of knowledge and advice should meet users on their own terms </a:t>
            </a:r>
            <a:r>
              <a:rPr kumimoji="0" lang="en-GB" altLang="nb-NO" sz="1600" b="0" i="0" u="none" strike="noStrike" kern="1200" cap="none" spc="0" normalizeH="0" baseline="0" noProof="0">
                <a:ln>
                  <a:noFill/>
                </a:ln>
                <a:solidFill>
                  <a:prstClr val="black"/>
                </a:solidFill>
                <a:effectLst/>
                <a:uLnTx/>
                <a:uFillTx/>
                <a:latin typeface="Calibri Light" panose="020F0302020204030204" pitchFamily="34" charset="0"/>
                <a:ea typeface="+mn-ea"/>
                <a:cs typeface="Calibri Light" panose="020F0302020204030204" pitchFamily="34" charset="0"/>
              </a:rPr>
              <a:t>and reach the whole population. </a:t>
            </a:r>
            <a:r>
              <a:rPr kumimoji="0" lang="en-GB" sz="1600" b="0" i="0" u="none" strike="noStrike" kern="1200" cap="none" spc="0" normalizeH="0" baseline="0" noProof="0">
                <a:ln>
                  <a:noFill/>
                </a:ln>
                <a:solidFill>
                  <a:prstClr val="black"/>
                </a:solidFill>
                <a:effectLst/>
                <a:uLnTx/>
                <a:uFillTx/>
                <a:latin typeface="Calibri Light" panose="020F0302020204030204" pitchFamily="34" charset="0"/>
                <a:ea typeface="+mn-ea"/>
                <a:cs typeface="Calibri Light" panose="020F0302020204030204" pitchFamily="34" charset="0"/>
              </a:rPr>
              <a:t>To achieve this, we must </a:t>
            </a:r>
            <a:r>
              <a:rPr lang="en-GB" sz="1600">
                <a:solidFill>
                  <a:prstClr val="black"/>
                </a:solidFill>
                <a:latin typeface="Calibri Light" panose="020F0302020204030204" pitchFamily="34" charset="0"/>
                <a:cs typeface="Calibri Light" panose="020F0302020204030204" pitchFamily="34" charset="0"/>
              </a:rPr>
              <a:t>have</a:t>
            </a:r>
            <a:r>
              <a:rPr kumimoji="0" lang="en-GB" sz="1600" b="0" i="0" u="none" strike="noStrike" kern="1200" cap="none" spc="0" normalizeH="0" baseline="0" noProof="0">
                <a:ln>
                  <a:noFill/>
                </a:ln>
                <a:solidFill>
                  <a:prstClr val="black"/>
                </a:solidFill>
                <a:effectLst/>
                <a:uLnTx/>
                <a:uFillTx/>
                <a:latin typeface="Calibri Light" panose="020F0302020204030204" pitchFamily="34" charset="0"/>
                <a:ea typeface="+mn-ea"/>
                <a:cs typeface="Calibri Light" panose="020F0302020204030204" pitchFamily="34" charset="0"/>
              </a:rPr>
              <a:t> good dialogue with our target groups, through the use of clear language and relevant channels.</a:t>
            </a:r>
          </a:p>
          <a:p>
            <a:pPr marL="0" marR="0" lvl="0" indent="0" algn="l" defTabSz="2286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prstClr val="black"/>
              </a:solidFill>
              <a:effectLst/>
              <a:uLnTx/>
              <a:uFillTx/>
              <a:latin typeface="Calibri Light" panose="020F0302020204030204" pitchFamily="34" charset="0"/>
              <a:ea typeface="+mn-ea"/>
              <a:cs typeface="Calibri Light" panose="020F0302020204030204" pitchFamily="34" charset="0"/>
            </a:endParaRPr>
          </a:p>
          <a:p>
            <a:pPr marL="0" marR="0" lvl="0" indent="0" algn="l" defTabSz="2286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black"/>
                </a:solidFill>
                <a:effectLst/>
                <a:uLnTx/>
                <a:uFillTx/>
                <a:latin typeface="Calibri Light" panose="020F0302020204030204" pitchFamily="34" charset="0"/>
                <a:ea typeface="+mn-ea"/>
                <a:cs typeface="Calibri Light" panose="020F0302020204030204" pitchFamily="34" charset="0"/>
              </a:rPr>
              <a:t>The NIPH will participate in the public debate on our own fields of expertise and be open about uncertainty and different views on scientific issues. We shall be transparent about our work processes, methods, scientific discussions, and funding, and ensure transparency and reliability in our research. </a:t>
            </a:r>
          </a:p>
        </p:txBody>
      </p:sp>
      <p:sp>
        <p:nvSpPr>
          <p:cNvPr id="4" name="Rectangle 2">
            <a:extLst>
              <a:ext uri="{FF2B5EF4-FFF2-40B4-BE49-F238E27FC236}">
                <a16:creationId xmlns:a16="http://schemas.microsoft.com/office/drawing/2014/main" id="{798826D2-4FC5-B2B7-05C6-00107B2B99E6}"/>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nb-NO" altLang="nb-NO"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45885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11" name="TekstSylinder 10"/>
          <p:cNvSpPr txBox="1"/>
          <p:nvPr/>
        </p:nvSpPr>
        <p:spPr>
          <a:xfrm>
            <a:off x="1140953" y="2082511"/>
            <a:ext cx="4316677"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4400" b="1" i="0" u="none" strike="noStrike" kern="0" cap="none" spc="0" normalizeH="0" baseline="0" noProof="0" err="1">
                <a:ln>
                  <a:noFill/>
                </a:ln>
                <a:solidFill>
                  <a:srgbClr val="CFC4B6">
                    <a:lumMod val="20000"/>
                    <a:lumOff val="80000"/>
                  </a:srgbClr>
                </a:solidFill>
                <a:effectLst/>
                <a:uLnTx/>
                <a:uFillTx/>
                <a:latin typeface="Calibri" panose="020F0502020204030204"/>
                <a:ea typeface="+mn-ea"/>
                <a:cs typeface="+mn-cs"/>
              </a:rPr>
              <a:t>Interventions</a:t>
            </a:r>
            <a:r>
              <a:rPr kumimoji="0" lang="nb-NO" sz="4400" b="1" i="0" u="none" strike="noStrike" kern="0" cap="none" spc="0" normalizeH="0" baseline="0" noProof="0">
                <a:ln>
                  <a:noFill/>
                </a:ln>
                <a:solidFill>
                  <a:srgbClr val="CFC4B6">
                    <a:lumMod val="20000"/>
                    <a:lumOff val="80000"/>
                  </a:srgbClr>
                </a:solidFill>
                <a:effectLst/>
                <a:uLnTx/>
                <a:uFillTx/>
                <a:latin typeface="Calibri" panose="020F0502020204030204"/>
                <a:ea typeface="+mn-ea"/>
                <a:cs typeface="+mn-cs"/>
              </a:rPr>
              <a:t> </a:t>
            </a:r>
            <a:r>
              <a:rPr kumimoji="0" lang="nb-NO" sz="4400" b="1" i="0" u="none" strike="noStrike" kern="0" cap="none" spc="0" normalizeH="0" baseline="0" noProof="0" err="1">
                <a:ln>
                  <a:noFill/>
                </a:ln>
                <a:solidFill>
                  <a:srgbClr val="CFC4B6">
                    <a:lumMod val="20000"/>
                    <a:lumOff val="80000"/>
                  </a:srgbClr>
                </a:solidFill>
                <a:effectLst/>
                <a:uLnTx/>
                <a:uFillTx/>
                <a:latin typeface="Calibri" panose="020F0502020204030204"/>
                <a:ea typeface="+mn-ea"/>
                <a:cs typeface="+mn-cs"/>
              </a:rPr>
              <a:t>that</a:t>
            </a:r>
            <a:r>
              <a:rPr kumimoji="0" lang="nb-NO" sz="4400" b="1" i="0" u="none" strike="noStrike" kern="0" cap="none" spc="0" normalizeH="0" baseline="0" noProof="0">
                <a:ln>
                  <a:noFill/>
                </a:ln>
                <a:solidFill>
                  <a:srgbClr val="CFC4B6">
                    <a:lumMod val="20000"/>
                    <a:lumOff val="80000"/>
                  </a:srgbClr>
                </a:solidFill>
                <a:effectLst/>
                <a:uLnTx/>
                <a:uFillTx/>
                <a:latin typeface="Calibri" panose="020F0502020204030204"/>
                <a:ea typeface="+mn-ea"/>
                <a:cs typeface="+mn-cs"/>
              </a:rPr>
              <a:t> </a:t>
            </a:r>
            <a:r>
              <a:rPr kumimoji="0" lang="nb-NO" sz="4400" b="1" i="0" u="none" strike="noStrike" kern="0" cap="none" spc="0" normalizeH="0" baseline="0" noProof="0" err="1">
                <a:ln>
                  <a:noFill/>
                </a:ln>
                <a:solidFill>
                  <a:srgbClr val="CFC4B6">
                    <a:lumMod val="20000"/>
                    <a:lumOff val="80000"/>
                  </a:srgbClr>
                </a:solidFill>
                <a:effectLst/>
                <a:uLnTx/>
                <a:uFillTx/>
                <a:latin typeface="Calibri" panose="020F0502020204030204"/>
                <a:ea typeface="+mn-ea"/>
                <a:cs typeface="+mn-cs"/>
              </a:rPr>
              <a:t>work</a:t>
            </a:r>
            <a:endParaRPr kumimoji="0" lang="nb-NO" sz="4400" b="1" i="0" u="none" strike="noStrike" kern="0" cap="none" spc="0" normalizeH="0" baseline="0" noProof="0">
              <a:ln>
                <a:noFill/>
              </a:ln>
              <a:solidFill>
                <a:srgbClr val="CFC4B6">
                  <a:lumMod val="20000"/>
                  <a:lumOff val="80000"/>
                </a:srgbClr>
              </a:solidFill>
              <a:effectLst/>
              <a:uLnTx/>
              <a:uFillTx/>
              <a:latin typeface="Calibri" panose="020F0502020204030204"/>
              <a:ea typeface="+mn-ea"/>
              <a:cs typeface="+mn-cs"/>
            </a:endParaRPr>
          </a:p>
        </p:txBody>
      </p:sp>
      <p:sp>
        <p:nvSpPr>
          <p:cNvPr id="12" name="Rektangel 11"/>
          <p:cNvSpPr/>
          <p:nvPr/>
        </p:nvSpPr>
        <p:spPr>
          <a:xfrm>
            <a:off x="1140953" y="3541022"/>
            <a:ext cx="4034551" cy="96949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900" b="0" i="0" u="none" strike="noStrike" kern="0" cap="none" spc="0" normalizeH="0" baseline="0" noProof="0">
                <a:ln>
                  <a:noFill/>
                </a:ln>
                <a:solidFill>
                  <a:srgbClr val="CFC4B6">
                    <a:lumMod val="20000"/>
                    <a:lumOff val="80000"/>
                  </a:srgbClr>
                </a:solidFill>
                <a:effectLst/>
                <a:uLnTx/>
                <a:uFillTx/>
                <a:latin typeface="Calibri Light" panose="020F0302020204030204"/>
                <a:ea typeface="+mn-ea"/>
                <a:cs typeface="+mn-cs"/>
              </a:rPr>
              <a:t>We will produce evidence on which interventions are most cost-effective  and in reducing inequalities.</a:t>
            </a:r>
            <a:endParaRPr kumimoji="0" lang="nb-NO" sz="1900" b="0" i="0" u="none" strike="noStrike" kern="0" cap="none" spc="0" normalizeH="0" baseline="0" noProof="0">
              <a:ln>
                <a:noFill/>
              </a:ln>
              <a:solidFill>
                <a:srgbClr val="CFC4B6">
                  <a:lumMod val="20000"/>
                  <a:lumOff val="80000"/>
                </a:srgbClr>
              </a:solidFill>
              <a:effectLst/>
              <a:uLnTx/>
              <a:uFillTx/>
              <a:latin typeface="Calibri Light" panose="020F0302020204030204"/>
              <a:ea typeface="+mn-ea"/>
              <a:cs typeface="+mn-cs"/>
            </a:endParaRPr>
          </a:p>
        </p:txBody>
      </p:sp>
      <p:sp>
        <p:nvSpPr>
          <p:cNvPr id="2" name="TekstSylinder 1"/>
          <p:cNvSpPr txBox="1"/>
          <p:nvPr/>
        </p:nvSpPr>
        <p:spPr>
          <a:xfrm>
            <a:off x="437976" y="1097279"/>
            <a:ext cx="1915297" cy="1015663"/>
          </a:xfrm>
          <a:prstGeom prst="rect">
            <a:avLst/>
          </a:prstGeom>
          <a:noFill/>
        </p:spPr>
        <p:txBody>
          <a:bodyPr wrap="square" rtlCol="0">
            <a:spAutoFit/>
          </a:bodyPr>
          <a:lstStyle/>
          <a:p>
            <a:pPr marL="0" marR="0" lvl="0" indent="0" algn="ctr" defTabSz="228600" rtl="0" eaLnBrk="1" fontAlgn="auto" latinLnBrk="0" hangingPunct="1">
              <a:lnSpc>
                <a:spcPct val="100000"/>
              </a:lnSpc>
              <a:spcBef>
                <a:spcPts val="0"/>
              </a:spcBef>
              <a:spcAft>
                <a:spcPts val="0"/>
              </a:spcAft>
              <a:buClrTx/>
              <a:buSzTx/>
              <a:buFontTx/>
              <a:buNone/>
              <a:tabLst/>
              <a:defRPr/>
            </a:pPr>
            <a:r>
              <a:rPr kumimoji="0" lang="nb-NO" sz="6000" b="0" i="0" u="none" strike="noStrike" kern="1200" cap="none" spc="0" normalizeH="0" baseline="0" noProof="0">
                <a:ln>
                  <a:noFill/>
                </a:ln>
                <a:solidFill>
                  <a:srgbClr val="6796A7">
                    <a:lumMod val="75000"/>
                  </a:srgbClr>
                </a:solidFill>
                <a:effectLst/>
                <a:uLnTx/>
                <a:uFillTx/>
                <a:latin typeface="Calibri Light" panose="020F0302020204030204" pitchFamily="34" charset="0"/>
                <a:ea typeface="+mn-ea"/>
                <a:cs typeface="Calibri Light" panose="020F0302020204030204" pitchFamily="34" charset="0"/>
              </a:rPr>
              <a:t>5</a:t>
            </a:r>
          </a:p>
        </p:txBody>
      </p:sp>
      <p:sp>
        <p:nvSpPr>
          <p:cNvPr id="8" name="Rektangel 7">
            <a:extLst>
              <a:ext uri="{FF2B5EF4-FFF2-40B4-BE49-F238E27FC236}">
                <a16:creationId xmlns:a16="http://schemas.microsoft.com/office/drawing/2014/main" id="{6907BCDA-F14F-4990-9973-14661D433441}"/>
              </a:ext>
            </a:extLst>
          </p:cNvPr>
          <p:cNvSpPr/>
          <p:nvPr/>
        </p:nvSpPr>
        <p:spPr>
          <a:xfrm>
            <a:off x="6434473" y="786422"/>
            <a:ext cx="4435279" cy="4770537"/>
          </a:xfrm>
          <a:prstGeom prst="rect">
            <a:avLst/>
          </a:prstGeom>
        </p:spPr>
        <p:txBody>
          <a:bodyPr wrap="square" lIns="91440" tIns="45720" rIns="91440" bIns="45720" anchor="t">
            <a:spAutoFit/>
          </a:bodyPr>
          <a:lstStyle/>
          <a:p>
            <a:pPr marL="0" marR="0" lvl="0" indent="0" algn="l" defTabSz="2286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white"/>
                </a:solidFill>
                <a:effectLst/>
                <a:uLnTx/>
                <a:uFillTx/>
                <a:latin typeface="Calibri Light"/>
                <a:ea typeface="+mn-ea"/>
                <a:cs typeface="Calibri Light"/>
              </a:rPr>
              <a:t>In order to improve public health, we must have science-based knowledge about proposed measures. We need to know whether they work, what the risks are, and what they cost. This requires outstanding research, a high degree of competence and advanced methods.</a:t>
            </a:r>
            <a:endParaRPr kumimoji="0" lang="nb-NO" sz="1600" b="0" i="0" u="none" strike="noStrike" kern="1200" cap="none" spc="0" normalizeH="0" baseline="0" noProof="0">
              <a:ln>
                <a:noFill/>
              </a:ln>
              <a:solidFill>
                <a:prstClr val="white"/>
              </a:solidFill>
              <a:effectLst/>
              <a:uLnTx/>
              <a:uFillTx/>
              <a:latin typeface="Calibri Light"/>
              <a:ea typeface="+mn-ea"/>
              <a:cs typeface="Calibri Light"/>
            </a:endParaRPr>
          </a:p>
          <a:p>
            <a:pPr marL="0" marR="0" lvl="0" indent="0" algn="l" defTabSz="228600" rtl="0" eaLnBrk="1" fontAlgn="auto" latinLnBrk="0" hangingPunct="1">
              <a:lnSpc>
                <a:spcPct val="100000"/>
              </a:lnSpc>
              <a:spcBef>
                <a:spcPts val="0"/>
              </a:spcBef>
              <a:spcAft>
                <a:spcPts val="0"/>
              </a:spcAft>
              <a:buClrTx/>
              <a:buSzTx/>
              <a:buFontTx/>
              <a:buNone/>
              <a:tabLst/>
              <a:defRPr/>
            </a:pPr>
            <a:endParaRPr kumimoji="0" lang="nb-NO" sz="1600" b="0" i="0" u="none" strike="noStrike" kern="1200" cap="none" spc="0" normalizeH="0" baseline="0" noProof="0">
              <a:ln>
                <a:noFill/>
              </a:ln>
              <a:solidFill>
                <a:prstClr val="white"/>
              </a:solidFill>
              <a:effectLst/>
              <a:uLnTx/>
              <a:uFillTx/>
              <a:latin typeface="Calibri Light"/>
              <a:ea typeface="+mn-ea"/>
              <a:cs typeface="Calibri Light"/>
            </a:endParaRPr>
          </a:p>
          <a:p>
            <a:pPr marL="0" marR="0" lvl="0" indent="0" algn="l" defTabSz="2286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white"/>
                </a:solidFill>
                <a:effectLst/>
                <a:uLnTx/>
                <a:uFillTx/>
                <a:latin typeface="Calibri Light"/>
                <a:ea typeface="+mn-ea"/>
                <a:cs typeface="Calibri Light"/>
              </a:rPr>
              <a:t>We will collaborate with the public administration and the various health services on evaluating interventions, with special focus on measures that are relevant in the municipalities. Many of the current public health challenges require measures across societal sectors. </a:t>
            </a:r>
          </a:p>
          <a:p>
            <a:pPr marL="0" marR="0" lvl="0" indent="0" algn="l" defTabSz="2286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Light"/>
              <a:ea typeface="+mn-ea"/>
              <a:cs typeface="Calibri Light"/>
            </a:endParaRPr>
          </a:p>
          <a:p>
            <a:pPr marL="0" marR="0" lvl="0" indent="0" algn="l" defTabSz="2286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white"/>
                </a:solidFill>
                <a:effectLst/>
                <a:uLnTx/>
                <a:uFillTx/>
                <a:latin typeface="Calibri Light"/>
                <a:ea typeface="+mn-ea"/>
                <a:cs typeface="Calibri Light"/>
              </a:rPr>
              <a:t>New knowledge about the effect of infection control measures, and monitoring of the effects of and adverse events from vaccination, are central tasks in following-up the various consequences of the COVID-19 pandemic.</a:t>
            </a:r>
          </a:p>
        </p:txBody>
      </p:sp>
    </p:spTree>
    <p:extLst>
      <p:ext uri="{BB962C8B-B14F-4D97-AF65-F5344CB8AC3E}">
        <p14:creationId xmlns:p14="http://schemas.microsoft.com/office/powerpoint/2010/main" val="732782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383C61"/>
        </a:solidFill>
        <a:effectLst/>
      </p:bgPr>
    </p:bg>
    <p:spTree>
      <p:nvGrpSpPr>
        <p:cNvPr id="1" name=""/>
        <p:cNvGrpSpPr/>
        <p:nvPr/>
      </p:nvGrpSpPr>
      <p:grpSpPr>
        <a:xfrm>
          <a:off x="0" y="0"/>
          <a:ext cx="0" cy="0"/>
          <a:chOff x="0" y="0"/>
          <a:chExt cx="0" cy="0"/>
        </a:xfrm>
      </p:grpSpPr>
      <p:sp>
        <p:nvSpPr>
          <p:cNvPr id="11" name="TekstSylinder 10"/>
          <p:cNvSpPr txBox="1"/>
          <p:nvPr/>
        </p:nvSpPr>
        <p:spPr>
          <a:xfrm>
            <a:off x="1140953" y="2256377"/>
            <a:ext cx="4308125" cy="1828257"/>
          </a:xfrm>
          <a:prstGeom prst="rect">
            <a:avLst/>
          </a:prstGeom>
          <a:noFill/>
        </p:spPr>
        <p:txBody>
          <a:bodyPr wrap="square" rtlCol="0">
            <a:spAutoFit/>
          </a:bodyPr>
          <a:lstStyle/>
          <a:p>
            <a:pPr marL="0" marR="0" lvl="0" indent="0" algn="l" defTabSz="914400" rtl="0" eaLnBrk="1" fontAlgn="auto" latinLnBrk="0" hangingPunct="1">
              <a:lnSpc>
                <a:spcPts val="4500"/>
              </a:lnSpc>
              <a:spcBef>
                <a:spcPts val="0"/>
              </a:spcBef>
              <a:spcAft>
                <a:spcPts val="0"/>
              </a:spcAft>
              <a:buClrTx/>
              <a:buSzTx/>
              <a:buFontTx/>
              <a:buNone/>
              <a:tabLst/>
              <a:defRPr/>
            </a:pPr>
            <a:r>
              <a:rPr kumimoji="0" lang="nb-NO" sz="4400" b="1" i="0" u="none" strike="noStrike" kern="0" cap="none" spc="0" normalizeH="0" baseline="0" noProof="0">
                <a:ln>
                  <a:noFill/>
                </a:ln>
                <a:solidFill>
                  <a:srgbClr val="44546A">
                    <a:lumMod val="20000"/>
                    <a:lumOff val="80000"/>
                  </a:srgbClr>
                </a:solidFill>
                <a:effectLst/>
                <a:uLnTx/>
                <a:uFillTx/>
                <a:latin typeface="Calibri" panose="020F0502020204030204"/>
                <a:ea typeface="+mn-ea"/>
                <a:cs typeface="+mn-cs"/>
              </a:rPr>
              <a:t>The </a:t>
            </a:r>
            <a:r>
              <a:rPr kumimoji="0" lang="nb-NO" sz="4400" b="1" i="0" u="none" strike="noStrike" kern="0" cap="none" spc="0" normalizeH="0" baseline="0" noProof="0" err="1">
                <a:ln>
                  <a:noFill/>
                </a:ln>
                <a:solidFill>
                  <a:srgbClr val="44546A">
                    <a:lumMod val="20000"/>
                    <a:lumOff val="80000"/>
                  </a:srgbClr>
                </a:solidFill>
                <a:effectLst/>
                <a:uLnTx/>
                <a:uFillTx/>
                <a:latin typeface="Calibri" panose="020F0502020204030204"/>
                <a:ea typeface="+mn-ea"/>
                <a:cs typeface="+mn-cs"/>
              </a:rPr>
              <a:t>future</a:t>
            </a:r>
            <a:r>
              <a:rPr kumimoji="0" lang="nb-NO" sz="4400" b="1" i="0" u="none" strike="noStrike" kern="0" cap="none" spc="0" normalizeH="0" baseline="0" noProof="0">
                <a:ln>
                  <a:noFill/>
                </a:ln>
                <a:solidFill>
                  <a:srgbClr val="44546A">
                    <a:lumMod val="20000"/>
                    <a:lumOff val="80000"/>
                  </a:srgbClr>
                </a:solidFill>
                <a:effectLst/>
                <a:uLnTx/>
                <a:uFillTx/>
                <a:latin typeface="Calibri" panose="020F0502020204030204"/>
                <a:ea typeface="+mn-ea"/>
                <a:cs typeface="+mn-cs"/>
              </a:rPr>
              <a:t> </a:t>
            </a:r>
            <a:r>
              <a:rPr kumimoji="0" lang="nb-NO" sz="4400" b="1" i="0" u="none" strike="noStrike" kern="0" cap="none" spc="0" normalizeH="0" baseline="0" noProof="0" err="1">
                <a:ln>
                  <a:noFill/>
                </a:ln>
                <a:solidFill>
                  <a:srgbClr val="44546A">
                    <a:lumMod val="20000"/>
                    <a:lumOff val="80000"/>
                  </a:srgbClr>
                </a:solidFill>
                <a:effectLst/>
                <a:uLnTx/>
                <a:uFillTx/>
                <a:latin typeface="Calibri" panose="020F0502020204030204"/>
                <a:ea typeface="+mn-ea"/>
                <a:cs typeface="+mn-cs"/>
              </a:rPr>
              <a:t>of</a:t>
            </a:r>
            <a:r>
              <a:rPr kumimoji="0" lang="nb-NO" sz="4400" b="1" i="0" u="none" strike="noStrike" kern="0" cap="none" spc="0" normalizeH="0" baseline="0" noProof="0">
                <a:ln>
                  <a:noFill/>
                </a:ln>
                <a:solidFill>
                  <a:srgbClr val="44546A">
                    <a:lumMod val="20000"/>
                    <a:lumOff val="80000"/>
                  </a:srgbClr>
                </a:solidFill>
                <a:effectLst/>
                <a:uLnTx/>
                <a:uFillTx/>
                <a:latin typeface="Calibri" panose="020F0502020204030204"/>
                <a:ea typeface="+mn-ea"/>
                <a:cs typeface="+mn-cs"/>
              </a:rPr>
              <a:t> health and </a:t>
            </a:r>
            <a:r>
              <a:rPr kumimoji="0" lang="nb-NO" sz="4400" b="1" i="0" u="none" strike="noStrike" kern="0" cap="none" spc="0" normalizeH="0" baseline="0" noProof="0" err="1">
                <a:ln>
                  <a:noFill/>
                </a:ln>
                <a:solidFill>
                  <a:srgbClr val="44546A">
                    <a:lumMod val="20000"/>
                    <a:lumOff val="80000"/>
                  </a:srgbClr>
                </a:solidFill>
                <a:effectLst/>
                <a:uLnTx/>
                <a:uFillTx/>
                <a:latin typeface="Calibri" panose="020F0502020204030204"/>
                <a:ea typeface="+mn-ea"/>
                <a:cs typeface="+mn-cs"/>
              </a:rPr>
              <a:t>care</a:t>
            </a:r>
            <a:r>
              <a:rPr kumimoji="0" lang="nb-NO" sz="4400" b="1" i="0" u="none" strike="noStrike" kern="0" cap="none" spc="0" normalizeH="0" baseline="0" noProof="0">
                <a:ln>
                  <a:noFill/>
                </a:ln>
                <a:solidFill>
                  <a:srgbClr val="44546A">
                    <a:lumMod val="20000"/>
                    <a:lumOff val="80000"/>
                  </a:srgbClr>
                </a:solidFill>
                <a:effectLst/>
                <a:uLnTx/>
                <a:uFillTx/>
                <a:latin typeface="Calibri" panose="020F0502020204030204"/>
                <a:ea typeface="+mn-ea"/>
                <a:cs typeface="+mn-cs"/>
              </a:rPr>
              <a:t> services</a:t>
            </a:r>
          </a:p>
        </p:txBody>
      </p:sp>
      <p:sp>
        <p:nvSpPr>
          <p:cNvPr id="12" name="Rektangel 11"/>
          <p:cNvSpPr/>
          <p:nvPr/>
        </p:nvSpPr>
        <p:spPr>
          <a:xfrm>
            <a:off x="1150096" y="4345962"/>
            <a:ext cx="4508832" cy="67710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900" b="0" i="0" u="none" strike="noStrike" kern="0" cap="none" spc="0" normalizeH="0" baseline="0" noProof="0">
                <a:ln>
                  <a:noFill/>
                </a:ln>
                <a:solidFill>
                  <a:prstClr val="white"/>
                </a:solidFill>
                <a:effectLst/>
                <a:uLnTx/>
                <a:uFillTx/>
                <a:latin typeface="Calibri Light" panose="020F0302020204030204"/>
                <a:ea typeface="+mn-ea"/>
                <a:cs typeface="+mn-cs"/>
              </a:rPr>
              <a:t>We will contribute to the knowledge base for the future health and care services</a:t>
            </a:r>
            <a:endParaRPr kumimoji="0" lang="nb-NO" sz="1900" b="0" i="0" u="none" strike="noStrike" kern="0" cap="none" spc="0" normalizeH="0" baseline="0" noProof="0">
              <a:ln>
                <a:noFill/>
              </a:ln>
              <a:solidFill>
                <a:prstClr val="white"/>
              </a:solidFill>
              <a:effectLst/>
              <a:uLnTx/>
              <a:uFillTx/>
              <a:latin typeface="Calibri Light" panose="020F0302020204030204"/>
              <a:ea typeface="+mn-ea"/>
              <a:cs typeface="+mn-cs"/>
            </a:endParaRPr>
          </a:p>
        </p:txBody>
      </p:sp>
      <p:sp>
        <p:nvSpPr>
          <p:cNvPr id="2" name="TekstSylinder 1"/>
          <p:cNvSpPr txBox="1"/>
          <p:nvPr/>
        </p:nvSpPr>
        <p:spPr>
          <a:xfrm>
            <a:off x="437976" y="1097279"/>
            <a:ext cx="1915297" cy="1015663"/>
          </a:xfrm>
          <a:prstGeom prst="rect">
            <a:avLst/>
          </a:prstGeom>
          <a:noFill/>
        </p:spPr>
        <p:txBody>
          <a:bodyPr wrap="square" rtlCol="0">
            <a:spAutoFit/>
          </a:bodyPr>
          <a:lstStyle/>
          <a:p>
            <a:pPr marL="0" marR="0" lvl="0" indent="0" algn="ctr" defTabSz="228600" rtl="0" eaLnBrk="1" fontAlgn="auto" latinLnBrk="0" hangingPunct="1">
              <a:lnSpc>
                <a:spcPct val="100000"/>
              </a:lnSpc>
              <a:spcBef>
                <a:spcPts val="0"/>
              </a:spcBef>
              <a:spcAft>
                <a:spcPts val="0"/>
              </a:spcAft>
              <a:buClrTx/>
              <a:buSzTx/>
              <a:buFontTx/>
              <a:buNone/>
              <a:tabLst/>
              <a:defRPr/>
            </a:pPr>
            <a:r>
              <a:rPr kumimoji="0" lang="nb-NO" sz="6000" b="0" i="0" u="none" strike="noStrike" kern="1200" cap="none" spc="0" normalizeH="0" baseline="0" noProof="0">
                <a:ln>
                  <a:noFill/>
                </a:ln>
                <a:solidFill>
                  <a:srgbClr val="6796A7"/>
                </a:solidFill>
                <a:effectLst/>
                <a:uLnTx/>
                <a:uFillTx/>
                <a:latin typeface="Calibri Light" panose="020F0302020204030204" pitchFamily="34" charset="0"/>
                <a:ea typeface="+mn-ea"/>
                <a:cs typeface="Calibri Light" panose="020F0302020204030204" pitchFamily="34" charset="0"/>
              </a:rPr>
              <a:t>6</a:t>
            </a:r>
          </a:p>
        </p:txBody>
      </p:sp>
      <p:sp>
        <p:nvSpPr>
          <p:cNvPr id="8" name="Rektangel 7">
            <a:extLst>
              <a:ext uri="{FF2B5EF4-FFF2-40B4-BE49-F238E27FC236}">
                <a16:creationId xmlns:a16="http://schemas.microsoft.com/office/drawing/2014/main" id="{3F1A39B9-9929-4406-95DA-062E85B3A9A1}"/>
              </a:ext>
            </a:extLst>
          </p:cNvPr>
          <p:cNvSpPr/>
          <p:nvPr/>
        </p:nvSpPr>
        <p:spPr>
          <a:xfrm>
            <a:off x="6533074" y="1289953"/>
            <a:ext cx="4262527" cy="4278094"/>
          </a:xfrm>
          <a:prstGeom prst="rect">
            <a:avLst/>
          </a:prstGeom>
        </p:spPr>
        <p:txBody>
          <a:bodyPr wrap="square" lIns="91440" tIns="45720" rIns="91440" bIns="45720" anchor="t">
            <a:spAutoFit/>
          </a:bodyPr>
          <a:lstStyle/>
          <a:p>
            <a:pPr marL="0" marR="0" lvl="0" indent="0" algn="l" defTabSz="2286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a:ln>
                  <a:noFill/>
                </a:ln>
                <a:solidFill>
                  <a:prstClr val="white"/>
                </a:solidFill>
                <a:effectLst/>
                <a:uLnTx/>
                <a:uFillTx/>
                <a:latin typeface="Calibri Light"/>
                <a:ea typeface="+mn-ea"/>
                <a:cs typeface="Calibri Light"/>
              </a:rPr>
              <a:t>The health and care services are constantly faced with increasing expectations, while resources are increasingly strained. An aging population, increased antimicrobial resistance and expensive medical technology will require health services to become increasingly efficient in the years to come.</a:t>
            </a:r>
          </a:p>
          <a:p>
            <a:pPr marL="0" marR="0" lvl="0" indent="0" algn="l" defTabSz="2286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a:ln>
                <a:noFill/>
              </a:ln>
              <a:solidFill>
                <a:prstClr val="white"/>
              </a:solidFill>
              <a:effectLst/>
              <a:uLnTx/>
              <a:uFillTx/>
              <a:latin typeface="Calibri Light"/>
              <a:ea typeface="+mn-ea"/>
              <a:cs typeface="Calibri Light"/>
            </a:endParaRPr>
          </a:p>
          <a:p>
            <a:pPr marL="0" marR="0" lvl="0" indent="0" algn="l" defTabSz="2286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a:ln>
                  <a:noFill/>
                </a:ln>
                <a:solidFill>
                  <a:prstClr val="white"/>
                </a:solidFill>
                <a:effectLst/>
                <a:uLnTx/>
                <a:uFillTx/>
                <a:latin typeface="Calibri Light"/>
                <a:ea typeface="+mn-ea"/>
                <a:cs typeface="Calibri Light"/>
              </a:rPr>
              <a:t>There is an ever-increasing need for new knowledge as a basis for decision-making at all levels in the health and care services.</a:t>
            </a:r>
          </a:p>
          <a:p>
            <a:pPr marL="0" marR="0" lvl="0" indent="0" algn="l" defTabSz="2286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a:ln>
                <a:noFill/>
              </a:ln>
              <a:solidFill>
                <a:prstClr val="white"/>
              </a:solidFill>
              <a:effectLst/>
              <a:uLnTx/>
              <a:uFillTx/>
              <a:latin typeface="Calibri Light"/>
              <a:ea typeface="+mn-ea"/>
              <a:cs typeface="Calibri Light"/>
            </a:endParaRPr>
          </a:p>
          <a:p>
            <a:pPr marL="0" marR="0" lvl="0" indent="0" algn="l" defTabSz="2286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a:ln>
                  <a:noFill/>
                </a:ln>
                <a:solidFill>
                  <a:prstClr val="white"/>
                </a:solidFill>
                <a:effectLst/>
                <a:uLnTx/>
                <a:uFillTx/>
                <a:latin typeface="Calibri Light"/>
                <a:ea typeface="+mn-ea"/>
                <a:cs typeface="Calibri Light"/>
              </a:rPr>
              <a:t>The Institute will contribute with research and knowledge-support that is useful for the municipal health and care services, along with assessments of new methods in the specialist health service.</a:t>
            </a:r>
          </a:p>
        </p:txBody>
      </p:sp>
    </p:spTree>
    <p:extLst>
      <p:ext uri="{BB962C8B-B14F-4D97-AF65-F5344CB8AC3E}">
        <p14:creationId xmlns:p14="http://schemas.microsoft.com/office/powerpoint/2010/main" val="1745939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56000"/>
          </a:schemeClr>
        </a:solidFill>
        <a:effectLst/>
      </p:bgPr>
    </p:bg>
    <p:spTree>
      <p:nvGrpSpPr>
        <p:cNvPr id="1" name=""/>
        <p:cNvGrpSpPr/>
        <p:nvPr/>
      </p:nvGrpSpPr>
      <p:grpSpPr>
        <a:xfrm>
          <a:off x="0" y="0"/>
          <a:ext cx="0" cy="0"/>
          <a:chOff x="0" y="0"/>
          <a:chExt cx="0" cy="0"/>
        </a:xfrm>
      </p:grpSpPr>
      <p:sp>
        <p:nvSpPr>
          <p:cNvPr id="11" name="TekstSylinder 10"/>
          <p:cNvSpPr txBox="1"/>
          <p:nvPr/>
        </p:nvSpPr>
        <p:spPr>
          <a:xfrm>
            <a:off x="1140953" y="2427065"/>
            <a:ext cx="4316677" cy="1251176"/>
          </a:xfrm>
          <a:prstGeom prst="rect">
            <a:avLst/>
          </a:prstGeom>
          <a:noFill/>
        </p:spPr>
        <p:txBody>
          <a:bodyPr wrap="square" rtlCol="0">
            <a:spAutoFit/>
          </a:bodyPr>
          <a:lstStyle/>
          <a:p>
            <a:pPr marL="0" marR="0" lvl="0" indent="0" algn="l" defTabSz="914400" rtl="0" eaLnBrk="1" fontAlgn="auto" latinLnBrk="0" hangingPunct="1">
              <a:lnSpc>
                <a:spcPts val="4500"/>
              </a:lnSpc>
              <a:spcBef>
                <a:spcPts val="0"/>
              </a:spcBef>
              <a:spcAft>
                <a:spcPts val="0"/>
              </a:spcAft>
              <a:buClrTx/>
              <a:buSzTx/>
              <a:buFontTx/>
              <a:buNone/>
              <a:tabLst/>
              <a:defRPr/>
            </a:pPr>
            <a:r>
              <a:rPr kumimoji="0" lang="nb-NO" sz="4400" b="1" i="0" u="none" strike="noStrike" kern="0" cap="none" spc="0" normalizeH="0" baseline="0" noProof="0">
                <a:ln>
                  <a:noFill/>
                </a:ln>
                <a:solidFill>
                  <a:prstClr val="black"/>
                </a:solidFill>
                <a:effectLst/>
                <a:uLnTx/>
                <a:uFillTx/>
                <a:latin typeface="Calibri" panose="020F0502020204030204"/>
                <a:ea typeface="+mn-ea"/>
                <a:cs typeface="+mn-cs"/>
              </a:rPr>
              <a:t>Grand s</a:t>
            </a:r>
            <a:r>
              <a:rPr kumimoji="0" lang="nb-NO" sz="4400" b="1" i="0" u="none" strike="noStrike" kern="0" cap="none" spc="0" normalizeH="0" baseline="0" noProof="0" err="1">
                <a:ln>
                  <a:noFill/>
                </a:ln>
                <a:solidFill>
                  <a:prstClr val="black"/>
                </a:solidFill>
                <a:effectLst/>
                <a:uLnTx/>
                <a:uFillTx/>
                <a:latin typeface="Calibri" panose="020F0502020204030204"/>
                <a:ea typeface="+mn-ea"/>
                <a:cs typeface="+mn-cs"/>
              </a:rPr>
              <a:t>ocietal</a:t>
            </a:r>
            <a:r>
              <a:rPr kumimoji="0" lang="nb-NO" sz="4400" b="1" i="0" u="none" strike="noStrike" kern="0" cap="none" spc="0" normalizeH="0" baseline="0" noProof="0">
                <a:ln>
                  <a:noFill/>
                </a:ln>
                <a:solidFill>
                  <a:prstClr val="black"/>
                </a:solidFill>
                <a:effectLst/>
                <a:uLnTx/>
                <a:uFillTx/>
                <a:latin typeface="Calibri" panose="020F0502020204030204"/>
                <a:ea typeface="+mn-ea"/>
                <a:cs typeface="+mn-cs"/>
              </a:rPr>
              <a:t> </a:t>
            </a:r>
            <a:r>
              <a:rPr kumimoji="0" lang="nb-NO" sz="4400" b="1" i="0" u="none" strike="noStrike" kern="0" cap="none" spc="0" normalizeH="0" baseline="0" noProof="0" err="1">
                <a:ln>
                  <a:noFill/>
                </a:ln>
                <a:solidFill>
                  <a:prstClr val="black"/>
                </a:solidFill>
                <a:effectLst/>
                <a:uLnTx/>
                <a:uFillTx/>
                <a:latin typeface="Calibri" panose="020F0502020204030204"/>
                <a:ea typeface="+mn-ea"/>
                <a:cs typeface="+mn-cs"/>
              </a:rPr>
              <a:t>challenges</a:t>
            </a:r>
            <a:endParaRPr kumimoji="0" lang="nb-NO" sz="4400" b="1"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12" name="Rektangel 11"/>
          <p:cNvSpPr/>
          <p:nvPr/>
        </p:nvSpPr>
        <p:spPr>
          <a:xfrm>
            <a:off x="1150096" y="4001089"/>
            <a:ext cx="4149691" cy="96949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900" b="0" i="0" u="none" strike="noStrike" kern="0" cap="none" spc="0" normalizeH="0" baseline="0" noProof="0">
                <a:ln>
                  <a:noFill/>
                </a:ln>
                <a:solidFill>
                  <a:prstClr val="black"/>
                </a:solidFill>
                <a:effectLst/>
                <a:uLnTx/>
                <a:uFillTx/>
                <a:latin typeface="Calibri Light" panose="020F0302020204030204"/>
                <a:ea typeface="+mn-ea"/>
                <a:cs typeface="+mn-cs"/>
              </a:rPr>
              <a:t>We will strengthen society's ability to solve new, complex health-related challenges</a:t>
            </a:r>
            <a:endParaRPr kumimoji="0" lang="nb-NO" sz="1900" b="0" i="0" u="none" strike="noStrike" kern="0" cap="none" spc="0" normalizeH="0" baseline="0" noProof="0">
              <a:ln>
                <a:noFill/>
              </a:ln>
              <a:solidFill>
                <a:prstClr val="black"/>
              </a:solidFill>
              <a:effectLst/>
              <a:uLnTx/>
              <a:uFillTx/>
              <a:latin typeface="Calibri Light" panose="020F0302020204030204"/>
              <a:ea typeface="+mn-ea"/>
              <a:cs typeface="+mn-cs"/>
            </a:endParaRPr>
          </a:p>
        </p:txBody>
      </p:sp>
      <p:sp>
        <p:nvSpPr>
          <p:cNvPr id="2" name="TekstSylinder 1"/>
          <p:cNvSpPr txBox="1"/>
          <p:nvPr/>
        </p:nvSpPr>
        <p:spPr>
          <a:xfrm>
            <a:off x="437976" y="1097279"/>
            <a:ext cx="1915297" cy="1015663"/>
          </a:xfrm>
          <a:prstGeom prst="rect">
            <a:avLst/>
          </a:prstGeom>
          <a:noFill/>
        </p:spPr>
        <p:txBody>
          <a:bodyPr wrap="square" rtlCol="0">
            <a:spAutoFit/>
          </a:bodyPr>
          <a:lstStyle/>
          <a:p>
            <a:pPr marL="0" marR="0" lvl="0" indent="0" algn="ctr" defTabSz="228600" rtl="0" eaLnBrk="1" fontAlgn="auto" latinLnBrk="0" hangingPunct="1">
              <a:lnSpc>
                <a:spcPct val="100000"/>
              </a:lnSpc>
              <a:spcBef>
                <a:spcPts val="0"/>
              </a:spcBef>
              <a:spcAft>
                <a:spcPts val="0"/>
              </a:spcAft>
              <a:buClrTx/>
              <a:buSzTx/>
              <a:buFontTx/>
              <a:buNone/>
              <a:tabLst/>
              <a:defRPr/>
            </a:pPr>
            <a:r>
              <a:rPr kumimoji="0" lang="nb-NO" sz="6000" b="0" i="0" u="none" strike="noStrike" kern="1200" cap="none" spc="0" normalizeH="0" baseline="0" noProof="0">
                <a:ln>
                  <a:noFill/>
                </a:ln>
                <a:solidFill>
                  <a:srgbClr val="44546A">
                    <a:lumMod val="75000"/>
                  </a:srgbClr>
                </a:solidFill>
                <a:effectLst/>
                <a:uLnTx/>
                <a:uFillTx/>
                <a:latin typeface="Calibri Light" panose="020F0302020204030204" pitchFamily="34" charset="0"/>
                <a:ea typeface="+mn-ea"/>
                <a:cs typeface="Calibri Light" panose="020F0302020204030204" pitchFamily="34" charset="0"/>
              </a:rPr>
              <a:t>7</a:t>
            </a:r>
          </a:p>
        </p:txBody>
      </p:sp>
      <p:sp>
        <p:nvSpPr>
          <p:cNvPr id="8" name="Rektangel 7">
            <a:extLst>
              <a:ext uri="{FF2B5EF4-FFF2-40B4-BE49-F238E27FC236}">
                <a16:creationId xmlns:a16="http://schemas.microsoft.com/office/drawing/2014/main" id="{8F02756C-85A0-41A0-9825-2DBD93CCE8C6}"/>
              </a:ext>
            </a:extLst>
          </p:cNvPr>
          <p:cNvSpPr/>
          <p:nvPr/>
        </p:nvSpPr>
        <p:spPr>
          <a:xfrm>
            <a:off x="6406896" y="1567434"/>
            <a:ext cx="4484373" cy="4278094"/>
          </a:xfrm>
          <a:prstGeom prst="rect">
            <a:avLst/>
          </a:prstGeom>
        </p:spPr>
        <p:txBody>
          <a:bodyPr wrap="square" lIns="91440" tIns="45720" rIns="91440" bIns="45720" anchor="t">
            <a:spAutoFit/>
          </a:bodyPr>
          <a:lstStyle/>
          <a:p>
            <a:pPr marL="0" marR="0" lvl="0" indent="0" algn="l" defTabSz="2286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Light"/>
                <a:ea typeface="+mn-ea"/>
                <a:cs typeface="Calibri Light"/>
              </a:rPr>
              <a:t>Our society is rapidly evolving, and the pace of change seems to be ever-increasing. This creates new trends and challenges for public health in all countries. </a:t>
            </a:r>
          </a:p>
          <a:p>
            <a:pPr marL="0" marR="0" lvl="0" indent="0" algn="l" defTabSz="2286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Calibri Light"/>
              <a:ea typeface="+mn-ea"/>
              <a:cs typeface="Calibri Light"/>
            </a:endParaRPr>
          </a:p>
          <a:p>
            <a:pPr marL="0" marR="0" lvl="0" indent="0" algn="l" defTabSz="2286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Light"/>
                <a:ea typeface="+mn-ea"/>
                <a:cs typeface="Calibri Light"/>
              </a:rPr>
              <a:t>NIPH is devoted to identifying and drawing attention to major societal challenges related to health in a long-term perspective.</a:t>
            </a:r>
          </a:p>
          <a:p>
            <a:pPr marL="0" marR="0" lvl="0" indent="0" algn="l" defTabSz="2286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Calibri Light"/>
              <a:ea typeface="+mn-ea"/>
              <a:cs typeface="Calibri Light"/>
            </a:endParaRPr>
          </a:p>
          <a:p>
            <a:pPr marL="0" marR="0" lvl="0" indent="0" algn="l" defTabSz="2286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Light"/>
                <a:ea typeface="+mn-ea"/>
                <a:cs typeface="Calibri Light"/>
              </a:rPr>
              <a:t>In order to do so, we will develop new fields of research that describe problems, find causes and possible solutions to large and complex challenges in society. This requires the development of data sources that cover unanswered needs. In addition, it requires the ability to collaborate, high-level expertise and ample capacity.</a:t>
            </a:r>
            <a:endParaRPr kumimoji="0" lang="nb-NO" sz="1600" b="0" i="0" u="none" strike="noStrike" kern="1200" cap="none" spc="0" normalizeH="0" baseline="0" noProof="0">
              <a:ln>
                <a:noFill/>
              </a:ln>
              <a:solidFill>
                <a:prstClr val="black"/>
              </a:solidFill>
              <a:effectLst/>
              <a:uLnTx/>
              <a:uFillTx/>
              <a:latin typeface="Calibri Light"/>
              <a:ea typeface="+mn-ea"/>
              <a:cs typeface="Calibri Light"/>
            </a:endParaRPr>
          </a:p>
          <a:p>
            <a:pPr marL="0" marR="0" lvl="0" indent="0" algn="l" defTabSz="228600" rtl="0" eaLnBrk="1" fontAlgn="auto" latinLnBrk="0" hangingPunct="1">
              <a:lnSpc>
                <a:spcPct val="100000"/>
              </a:lnSpc>
              <a:spcBef>
                <a:spcPts val="0"/>
              </a:spcBef>
              <a:spcAft>
                <a:spcPts val="0"/>
              </a:spcAft>
              <a:buClrTx/>
              <a:buSzTx/>
              <a:buFontTx/>
              <a:buNone/>
              <a:tabLst/>
              <a:defRPr/>
            </a:pPr>
            <a:endParaRPr kumimoji="0" lang="nb-NO" sz="1600" b="0" i="0" u="none" strike="noStrike" kern="1200" cap="none" spc="0" normalizeH="0" baseline="0" noProof="0">
              <a:ln>
                <a:noFill/>
              </a:ln>
              <a:solidFill>
                <a:prstClr val="black"/>
              </a:solidFill>
              <a:effectLst/>
              <a:uLnTx/>
              <a:uFillTx/>
              <a:latin typeface="Calibri Light"/>
              <a:ea typeface="+mn-ea"/>
              <a:cs typeface="Calibri Light"/>
            </a:endParaRPr>
          </a:p>
        </p:txBody>
      </p:sp>
    </p:spTree>
    <p:extLst>
      <p:ext uri="{BB962C8B-B14F-4D97-AF65-F5344CB8AC3E}">
        <p14:creationId xmlns:p14="http://schemas.microsoft.com/office/powerpoint/2010/main" val="3855738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11" name="TekstSylinder 10"/>
          <p:cNvSpPr txBox="1"/>
          <p:nvPr/>
        </p:nvSpPr>
        <p:spPr>
          <a:xfrm>
            <a:off x="1150096" y="2445177"/>
            <a:ext cx="4505269" cy="674095"/>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ts val="4500"/>
              </a:lnSpc>
              <a:spcBef>
                <a:spcPts val="0"/>
              </a:spcBef>
              <a:spcAft>
                <a:spcPts val="0"/>
              </a:spcAft>
              <a:buClrTx/>
              <a:buSzTx/>
              <a:buFontTx/>
              <a:buNone/>
              <a:tabLst/>
              <a:defRPr/>
            </a:pPr>
            <a:r>
              <a:rPr kumimoji="0" lang="nb-NO" sz="4400" b="1" i="0" u="none" strike="noStrike" kern="0" cap="none" spc="0" normalizeH="0" baseline="0" noProof="0">
                <a:ln>
                  <a:noFill/>
                </a:ln>
                <a:solidFill>
                  <a:prstClr val="black"/>
                </a:solidFill>
                <a:effectLst/>
                <a:uLnTx/>
                <a:uFillTx/>
                <a:latin typeface="Calibri" panose="020F0502020204030204"/>
                <a:ea typeface="+mn-ea"/>
                <a:cs typeface="Calibri"/>
              </a:rPr>
              <a:t>Advanced </a:t>
            </a:r>
            <a:r>
              <a:rPr kumimoji="0" lang="nb-NO" sz="4400" b="1" i="0" u="none" strike="noStrike" kern="0" cap="none" spc="0" normalizeH="0" baseline="0" noProof="0" err="1">
                <a:ln>
                  <a:noFill/>
                </a:ln>
                <a:solidFill>
                  <a:prstClr val="black"/>
                </a:solidFill>
                <a:effectLst/>
                <a:uLnTx/>
                <a:uFillTx/>
                <a:latin typeface="Calibri" panose="020F0502020204030204"/>
                <a:ea typeface="+mn-ea"/>
                <a:cs typeface="Calibri"/>
              </a:rPr>
              <a:t>analysis</a:t>
            </a:r>
            <a:endParaRPr kumimoji="0" lang="nb-NO" sz="4400" b="1" i="0" u="none" strike="noStrike" kern="0" cap="none" spc="0" normalizeH="0" baseline="0" noProof="0">
              <a:ln>
                <a:noFill/>
              </a:ln>
              <a:solidFill>
                <a:prstClr val="black"/>
              </a:solidFill>
              <a:effectLst/>
              <a:uLnTx/>
              <a:uFillTx/>
              <a:latin typeface="Calibri" panose="020F0502020204030204"/>
              <a:ea typeface="+mn-ea"/>
              <a:cs typeface="Calibri"/>
            </a:endParaRPr>
          </a:p>
        </p:txBody>
      </p:sp>
      <p:sp>
        <p:nvSpPr>
          <p:cNvPr id="12" name="Rektangel 11"/>
          <p:cNvSpPr/>
          <p:nvPr/>
        </p:nvSpPr>
        <p:spPr>
          <a:xfrm>
            <a:off x="1150096" y="3473937"/>
            <a:ext cx="4149691" cy="96949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900" b="0" i="0" u="none" strike="noStrike" kern="0" cap="none" spc="0" normalizeH="0" baseline="0">
                <a:ln>
                  <a:noFill/>
                </a:ln>
                <a:solidFill>
                  <a:prstClr val="black"/>
                </a:solidFill>
                <a:effectLst/>
                <a:uLnTx/>
                <a:uFillTx/>
                <a:latin typeface="Calibri Light" panose="020F0302020204030204"/>
                <a:ea typeface="+mn-ea"/>
                <a:cs typeface="+mn-cs"/>
              </a:rPr>
              <a:t>We will make use of big data, </a:t>
            </a:r>
            <a:br>
              <a:rPr kumimoji="0" lang="en-GB" sz="1900" b="0" i="0" u="none" strike="noStrike" kern="0" cap="none" spc="0" normalizeH="0" baseline="0">
                <a:ln>
                  <a:noFill/>
                </a:ln>
                <a:solidFill>
                  <a:prstClr val="black"/>
                </a:solidFill>
                <a:effectLst/>
                <a:uLnTx/>
                <a:uFillTx/>
                <a:latin typeface="Calibri Light" panose="020F0302020204030204"/>
                <a:ea typeface="+mn-ea"/>
                <a:cs typeface="+mn-cs"/>
              </a:rPr>
            </a:br>
            <a:r>
              <a:rPr kumimoji="0" lang="en-GB" sz="1900" b="0" i="0" u="none" strike="noStrike" kern="0" cap="none" spc="0" normalizeH="0" baseline="0">
                <a:ln>
                  <a:noFill/>
                </a:ln>
                <a:solidFill>
                  <a:prstClr val="black"/>
                </a:solidFill>
                <a:effectLst/>
                <a:uLnTx/>
                <a:uFillTx/>
                <a:latin typeface="Calibri Light" panose="020F0302020204030204"/>
                <a:ea typeface="+mn-ea"/>
                <a:cs typeface="+mn-cs"/>
              </a:rPr>
              <a:t>machine learning and data modelling that is useful in public health</a:t>
            </a:r>
          </a:p>
        </p:txBody>
      </p:sp>
      <p:sp>
        <p:nvSpPr>
          <p:cNvPr id="2" name="TekstSylinder 1"/>
          <p:cNvSpPr txBox="1"/>
          <p:nvPr/>
        </p:nvSpPr>
        <p:spPr>
          <a:xfrm>
            <a:off x="437976" y="1097279"/>
            <a:ext cx="1915297" cy="1015663"/>
          </a:xfrm>
          <a:prstGeom prst="rect">
            <a:avLst/>
          </a:prstGeom>
          <a:noFill/>
        </p:spPr>
        <p:txBody>
          <a:bodyPr wrap="square" rtlCol="0">
            <a:spAutoFit/>
          </a:bodyPr>
          <a:lstStyle/>
          <a:p>
            <a:pPr marL="0" marR="0" lvl="0" indent="0" algn="ctr" defTabSz="228600" rtl="0" eaLnBrk="1" fontAlgn="auto" latinLnBrk="0" hangingPunct="1">
              <a:lnSpc>
                <a:spcPct val="100000"/>
              </a:lnSpc>
              <a:spcBef>
                <a:spcPts val="0"/>
              </a:spcBef>
              <a:spcAft>
                <a:spcPts val="0"/>
              </a:spcAft>
              <a:buClrTx/>
              <a:buSzTx/>
              <a:buFontTx/>
              <a:buNone/>
              <a:tabLst/>
              <a:defRPr/>
            </a:pPr>
            <a:r>
              <a:rPr kumimoji="0" lang="nb-NO" sz="6000" b="0" i="0" u="none" strike="noStrike" kern="1200" cap="none" spc="0" normalizeH="0" baseline="0" noProof="0">
                <a:ln>
                  <a:noFill/>
                </a:ln>
                <a:solidFill>
                  <a:srgbClr val="6796A7">
                    <a:lumMod val="75000"/>
                  </a:srgbClr>
                </a:solidFill>
                <a:effectLst/>
                <a:uLnTx/>
                <a:uFillTx/>
                <a:latin typeface="Calibri Light" panose="020F0302020204030204" pitchFamily="34" charset="0"/>
                <a:ea typeface="+mn-ea"/>
                <a:cs typeface="Calibri Light" panose="020F0302020204030204" pitchFamily="34" charset="0"/>
              </a:rPr>
              <a:t>8</a:t>
            </a:r>
          </a:p>
        </p:txBody>
      </p:sp>
      <p:sp>
        <p:nvSpPr>
          <p:cNvPr id="8" name="Rektangel 7">
            <a:extLst>
              <a:ext uri="{FF2B5EF4-FFF2-40B4-BE49-F238E27FC236}">
                <a16:creationId xmlns:a16="http://schemas.microsoft.com/office/drawing/2014/main" id="{73B1E8FF-1978-4811-8034-2F9405AE38FE}"/>
              </a:ext>
            </a:extLst>
          </p:cNvPr>
          <p:cNvSpPr/>
          <p:nvPr/>
        </p:nvSpPr>
        <p:spPr>
          <a:xfrm>
            <a:off x="6406896" y="1012472"/>
            <a:ext cx="4772406" cy="4770537"/>
          </a:xfrm>
          <a:prstGeom prst="rect">
            <a:avLst/>
          </a:prstGeom>
        </p:spPr>
        <p:txBody>
          <a:bodyPr wrap="square" lIns="91440" tIns="45720" rIns="91440" bIns="45720" anchor="t">
            <a:spAutoFit/>
          </a:bodyPr>
          <a:lstStyle/>
          <a:p>
            <a:pPr marL="0" marR="0" lvl="0" indent="0" algn="l" defTabSz="2286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600" b="0" i="0" u="none" strike="noStrike" kern="1200" cap="none" spc="0" normalizeH="0" baseline="0">
                <a:ln>
                  <a:noFill/>
                </a:ln>
                <a:solidFill>
                  <a:prstClr val="black"/>
                </a:solidFill>
                <a:effectLst/>
                <a:uLnTx/>
                <a:uFillTx/>
                <a:latin typeface="Calibri Light"/>
                <a:ea typeface="+mn-ea"/>
                <a:cs typeface="Calibri Light"/>
              </a:rPr>
              <a:t>Increasingly, knowledge about health, health and care services comes from advanced analysis and large data sources. This gives us new opportunities and requires us to develop the competence needed to critically assess new sources of knowledge.  </a:t>
            </a:r>
          </a:p>
          <a:p>
            <a:pPr marL="0" marR="0" lvl="0" indent="0" algn="l" defTabSz="2286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600" b="0" i="0" u="none" strike="noStrike" kern="1200" cap="none" spc="0" normalizeH="0" baseline="0">
              <a:ln>
                <a:noFill/>
              </a:ln>
              <a:solidFill>
                <a:prstClr val="black"/>
              </a:solidFill>
              <a:effectLst/>
              <a:uLnTx/>
              <a:uFillTx/>
              <a:latin typeface="Calibri Light"/>
              <a:ea typeface="+mn-ea"/>
              <a:cs typeface="Calibri Light"/>
            </a:endParaRPr>
          </a:p>
          <a:p>
            <a:pPr marL="0" marR="0" lvl="0" indent="0" algn="l" defTabSz="2286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600" b="0" i="0" u="none" strike="noStrike" kern="1200" cap="none" spc="0" normalizeH="0" baseline="0">
                <a:ln>
                  <a:noFill/>
                </a:ln>
                <a:solidFill>
                  <a:prstClr val="black"/>
                </a:solidFill>
                <a:effectLst/>
                <a:uLnTx/>
                <a:uFillTx/>
                <a:latin typeface="Calibri Light"/>
                <a:ea typeface="+mn-ea"/>
                <a:cs typeface="Calibri Light"/>
              </a:rPr>
              <a:t>NIPH describes scenarios for health threats and the health status of the population, for example using models describing the development of the burden of disease in Norway. During the COVID-19 pandemic, we have gained new experiences with modelling of infections and analysis of genetic data from microbiological laboratories that we can build on.</a:t>
            </a:r>
          </a:p>
          <a:p>
            <a:pPr marL="0" marR="0" lvl="0" indent="0" algn="l" defTabSz="2286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600" b="0" i="0" u="none" strike="noStrike" kern="1200" cap="none" spc="0" normalizeH="0" baseline="0">
              <a:ln>
                <a:noFill/>
              </a:ln>
              <a:solidFill>
                <a:prstClr val="black"/>
              </a:solidFill>
              <a:effectLst/>
              <a:uLnTx/>
              <a:uFillTx/>
              <a:latin typeface="Calibri Light"/>
              <a:ea typeface="+mn-ea"/>
              <a:cs typeface="Calibri Light"/>
            </a:endParaRPr>
          </a:p>
          <a:p>
            <a:pPr marL="0" marR="0" lvl="0" indent="0" algn="l" defTabSz="2286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a:ln>
                  <a:noFill/>
                </a:ln>
                <a:solidFill>
                  <a:prstClr val="black"/>
                </a:solidFill>
                <a:effectLst/>
                <a:uLnTx/>
                <a:uFillTx/>
                <a:latin typeface="Calibri Light" panose="020F0302020204030204" pitchFamily="34" charset="0"/>
                <a:ea typeface="+mn-ea"/>
                <a:cs typeface="Calibri Light" panose="020F0302020204030204" pitchFamily="34" charset="0"/>
              </a:rPr>
              <a:t>The transformation of the Institute has consequences for our capacity to develop new expertise in advanced analysis. We will participate in relevant networks and look for opportunities, including those related to external funding.</a:t>
            </a:r>
          </a:p>
        </p:txBody>
      </p:sp>
    </p:spTree>
    <p:extLst>
      <p:ext uri="{BB962C8B-B14F-4D97-AF65-F5344CB8AC3E}">
        <p14:creationId xmlns:p14="http://schemas.microsoft.com/office/powerpoint/2010/main" val="233314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1" name="TekstSylinder 10"/>
          <p:cNvSpPr txBox="1"/>
          <p:nvPr/>
        </p:nvSpPr>
        <p:spPr>
          <a:xfrm>
            <a:off x="1062404" y="2432054"/>
            <a:ext cx="4316677" cy="1828257"/>
          </a:xfrm>
          <a:prstGeom prst="rect">
            <a:avLst/>
          </a:prstGeom>
          <a:noFill/>
        </p:spPr>
        <p:txBody>
          <a:bodyPr wrap="square" rtlCol="0">
            <a:spAutoFit/>
          </a:bodyPr>
          <a:lstStyle/>
          <a:p>
            <a:pPr marL="0" marR="0" lvl="0" indent="0" algn="l" defTabSz="914400" rtl="0" eaLnBrk="1" fontAlgn="auto" latinLnBrk="0" hangingPunct="1">
              <a:lnSpc>
                <a:spcPts val="4500"/>
              </a:lnSpc>
              <a:spcBef>
                <a:spcPts val="0"/>
              </a:spcBef>
              <a:spcAft>
                <a:spcPts val="0"/>
              </a:spcAft>
              <a:buClrTx/>
              <a:buSzTx/>
              <a:buFontTx/>
              <a:buNone/>
              <a:tabLst/>
              <a:defRPr/>
            </a:pPr>
            <a:r>
              <a:rPr kumimoji="0" lang="nb-NO" sz="4400" b="1" i="0" u="none" strike="noStrike" kern="0" cap="none" spc="0" normalizeH="0" baseline="0" noProof="0" err="1">
                <a:ln>
                  <a:noFill/>
                </a:ln>
                <a:solidFill>
                  <a:prstClr val="black"/>
                </a:solidFill>
                <a:effectLst/>
                <a:uLnTx/>
                <a:uFillTx/>
                <a:latin typeface="Calibri" panose="020F0502020204030204"/>
                <a:ea typeface="+mn-ea"/>
                <a:cs typeface="+mn-cs"/>
              </a:rPr>
              <a:t>Climate</a:t>
            </a:r>
            <a:r>
              <a:rPr kumimoji="0" lang="nb-NO" sz="4400" b="1" i="0" u="none" strike="noStrike" kern="0" cap="none" spc="0" normalizeH="0" baseline="0" noProof="0">
                <a:ln>
                  <a:noFill/>
                </a:ln>
                <a:solidFill>
                  <a:prstClr val="black"/>
                </a:solidFill>
                <a:effectLst/>
                <a:uLnTx/>
                <a:uFillTx/>
                <a:latin typeface="Calibri" panose="020F0502020204030204"/>
                <a:ea typeface="+mn-ea"/>
                <a:cs typeface="+mn-cs"/>
              </a:rPr>
              <a:t> </a:t>
            </a:r>
            <a:r>
              <a:rPr kumimoji="0" lang="nb-NO" sz="4400" b="1" i="0" u="none" strike="noStrike" kern="0" cap="none" spc="0" normalizeH="0" baseline="0" noProof="0" err="1">
                <a:ln>
                  <a:noFill/>
                </a:ln>
                <a:solidFill>
                  <a:prstClr val="black"/>
                </a:solidFill>
                <a:effectLst/>
                <a:uLnTx/>
                <a:uFillTx/>
                <a:latin typeface="Calibri" panose="020F0502020204030204"/>
                <a:ea typeface="+mn-ea"/>
                <a:cs typeface="+mn-cs"/>
              </a:rPr>
              <a:t>change</a:t>
            </a:r>
            <a:r>
              <a:rPr kumimoji="0" lang="nb-NO" sz="4400" b="1" i="0" u="none" strike="noStrike" kern="0" cap="none" spc="0" normalizeH="0" baseline="0" noProof="0">
                <a:ln>
                  <a:noFill/>
                </a:ln>
                <a:solidFill>
                  <a:prstClr val="black"/>
                </a:solidFill>
                <a:effectLst/>
                <a:uLnTx/>
                <a:uFillTx/>
                <a:latin typeface="Calibri" panose="020F0502020204030204"/>
                <a:ea typeface="+mn-ea"/>
                <a:cs typeface="+mn-cs"/>
              </a:rPr>
              <a:t> and </a:t>
            </a:r>
            <a:r>
              <a:rPr kumimoji="0" lang="nb-NO" sz="4400" b="1" i="0" u="none" strike="noStrike" kern="0" cap="none" spc="0" normalizeH="0" baseline="0" noProof="0" err="1">
                <a:ln>
                  <a:noFill/>
                </a:ln>
                <a:solidFill>
                  <a:prstClr val="black"/>
                </a:solidFill>
                <a:effectLst/>
                <a:uLnTx/>
                <a:uFillTx/>
                <a:latin typeface="Calibri" panose="020F0502020204030204"/>
                <a:ea typeface="+mn-ea"/>
                <a:cs typeface="+mn-cs"/>
              </a:rPr>
              <a:t>health</a:t>
            </a:r>
            <a:br>
              <a:rPr kumimoji="0" lang="nb-NO" sz="4400" b="1" i="0" u="none" strike="noStrike" kern="0" cap="none" spc="0" normalizeH="0" baseline="0" noProof="0">
                <a:ln>
                  <a:noFill/>
                </a:ln>
                <a:solidFill>
                  <a:prstClr val="black"/>
                </a:solidFill>
                <a:effectLst/>
                <a:uLnTx/>
                <a:uFillTx/>
                <a:latin typeface="Calibri" panose="020F0502020204030204"/>
                <a:ea typeface="+mn-ea"/>
                <a:cs typeface="+mn-cs"/>
              </a:rPr>
            </a:br>
            <a:endParaRPr kumimoji="0" lang="nb-NO" sz="4400" b="1"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12" name="Rektangel 11"/>
          <p:cNvSpPr/>
          <p:nvPr/>
        </p:nvSpPr>
        <p:spPr>
          <a:xfrm>
            <a:off x="1062404" y="3775563"/>
            <a:ext cx="4149691" cy="969496"/>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900" b="0" i="0" u="none" strike="noStrike" kern="0" cap="none" spc="0" normalizeH="0" baseline="0" noProof="0" err="1">
                <a:ln>
                  <a:noFill/>
                </a:ln>
                <a:solidFill>
                  <a:prstClr val="black"/>
                </a:solidFill>
                <a:effectLst/>
                <a:uLnTx/>
                <a:uFillTx/>
                <a:latin typeface="Calibri Light" panose="020F0302020204030204"/>
                <a:ea typeface="+mn-ea"/>
                <a:cs typeface="Calibri Light"/>
              </a:rPr>
              <a:t>We</a:t>
            </a:r>
            <a:r>
              <a:rPr kumimoji="0" lang="nb-NO" sz="1900" b="0" i="0" u="none" strike="noStrike" kern="0" cap="none" spc="0" normalizeH="0" baseline="0" noProof="0">
                <a:ln>
                  <a:noFill/>
                </a:ln>
                <a:solidFill>
                  <a:prstClr val="black"/>
                </a:solidFill>
                <a:effectLst/>
                <a:uLnTx/>
                <a:uFillTx/>
                <a:latin typeface="Calibri Light" panose="020F0302020204030204"/>
                <a:ea typeface="+mn-ea"/>
                <a:cs typeface="Calibri Light"/>
              </a:rPr>
              <a:t> </a:t>
            </a:r>
            <a:r>
              <a:rPr kumimoji="0" lang="nb-NO" sz="1900" b="0" i="0" u="none" strike="noStrike" kern="0" cap="none" spc="0" normalizeH="0" baseline="0" noProof="0" err="1">
                <a:ln>
                  <a:noFill/>
                </a:ln>
                <a:solidFill>
                  <a:prstClr val="black"/>
                </a:solidFill>
                <a:effectLst/>
                <a:uLnTx/>
                <a:uFillTx/>
                <a:latin typeface="Calibri Light" panose="020F0302020204030204"/>
                <a:ea typeface="+mn-ea"/>
                <a:cs typeface="Calibri Light"/>
              </a:rPr>
              <a:t>aim</a:t>
            </a:r>
            <a:r>
              <a:rPr kumimoji="0" lang="nb-NO" sz="1900" b="0" i="0" u="none" strike="noStrike" kern="0" cap="none" spc="0" normalizeH="0" baseline="0" noProof="0">
                <a:ln>
                  <a:noFill/>
                </a:ln>
                <a:solidFill>
                  <a:prstClr val="black"/>
                </a:solidFill>
                <a:effectLst/>
                <a:uLnTx/>
                <a:uFillTx/>
                <a:latin typeface="Calibri Light" panose="020F0302020204030204"/>
                <a:ea typeface="+mn-ea"/>
                <a:cs typeface="Calibri Light"/>
              </a:rPr>
              <a:t> to </a:t>
            </a:r>
            <a:r>
              <a:rPr kumimoji="0" lang="nb-NO" sz="1900" b="0" i="0" u="none" strike="noStrike" kern="0" cap="none" spc="0" normalizeH="0" baseline="0" noProof="0" err="1">
                <a:ln>
                  <a:noFill/>
                </a:ln>
                <a:solidFill>
                  <a:prstClr val="black"/>
                </a:solidFill>
                <a:effectLst/>
                <a:uLnTx/>
                <a:uFillTx/>
                <a:latin typeface="Calibri Light" panose="020F0302020204030204"/>
                <a:ea typeface="+mn-ea"/>
                <a:cs typeface="Calibri Light"/>
              </a:rPr>
              <a:t>develop</a:t>
            </a:r>
            <a:r>
              <a:rPr kumimoji="0" lang="nb-NO" sz="1900" b="0" i="0" u="none" strike="noStrike" kern="0" cap="none" spc="0" normalizeH="0" baseline="0" noProof="0">
                <a:ln>
                  <a:noFill/>
                </a:ln>
                <a:solidFill>
                  <a:prstClr val="black"/>
                </a:solidFill>
                <a:effectLst/>
                <a:uLnTx/>
                <a:uFillTx/>
                <a:latin typeface="Calibri Light" panose="020F0302020204030204"/>
                <a:ea typeface="+mn-ea"/>
                <a:cs typeface="Calibri Light"/>
              </a:rPr>
              <a:t> </a:t>
            </a:r>
            <a:r>
              <a:rPr kumimoji="0" lang="nb-NO" sz="1900" b="0" i="0" u="none" strike="noStrike" kern="0" cap="none" spc="0" normalizeH="0" baseline="0" noProof="0" err="1">
                <a:ln>
                  <a:noFill/>
                </a:ln>
                <a:solidFill>
                  <a:prstClr val="black"/>
                </a:solidFill>
                <a:effectLst/>
                <a:uLnTx/>
                <a:uFillTx/>
                <a:latin typeface="Calibri Light" panose="020F0302020204030204"/>
                <a:ea typeface="+mn-ea"/>
                <a:cs typeface="Calibri Light"/>
              </a:rPr>
              <a:t>new</a:t>
            </a:r>
            <a:r>
              <a:rPr kumimoji="0" lang="nb-NO" sz="1900" b="0" i="0" u="none" strike="noStrike" kern="0" cap="none" spc="0" normalizeH="0" baseline="0" noProof="0">
                <a:ln>
                  <a:noFill/>
                </a:ln>
                <a:solidFill>
                  <a:prstClr val="black"/>
                </a:solidFill>
                <a:effectLst/>
                <a:uLnTx/>
                <a:uFillTx/>
                <a:latin typeface="Calibri Light" panose="020F0302020204030204"/>
                <a:ea typeface="+mn-ea"/>
                <a:cs typeface="Calibri Light"/>
              </a:rPr>
              <a:t> </a:t>
            </a:r>
            <a:r>
              <a:rPr kumimoji="0" lang="nb-NO" sz="1900" b="0" i="0" u="none" strike="noStrike" kern="0" cap="none" spc="0" normalizeH="0" baseline="0" noProof="0" err="1">
                <a:ln>
                  <a:noFill/>
                </a:ln>
                <a:solidFill>
                  <a:prstClr val="black"/>
                </a:solidFill>
                <a:effectLst/>
                <a:uLnTx/>
                <a:uFillTx/>
                <a:latin typeface="Calibri Light" panose="020F0302020204030204"/>
                <a:ea typeface="+mn-ea"/>
                <a:cs typeface="Calibri Light"/>
              </a:rPr>
              <a:t>knowledge</a:t>
            </a:r>
            <a:r>
              <a:rPr kumimoji="0" lang="nb-NO" sz="1900" b="0" i="0" u="none" strike="noStrike" kern="0" cap="none" spc="0" normalizeH="0" baseline="0" noProof="0">
                <a:ln>
                  <a:noFill/>
                </a:ln>
                <a:solidFill>
                  <a:prstClr val="black"/>
                </a:solidFill>
                <a:effectLst/>
                <a:uLnTx/>
                <a:uFillTx/>
                <a:latin typeface="Calibri Light" panose="020F0302020204030204"/>
                <a:ea typeface="+mn-ea"/>
                <a:cs typeface="Calibri Light"/>
              </a:rPr>
              <a:t> </a:t>
            </a:r>
            <a:br>
              <a:rPr kumimoji="0" lang="nb-NO" sz="1900" b="0" i="0" u="none" strike="noStrike" kern="0" cap="none" spc="0" normalizeH="0" baseline="0" noProof="0">
                <a:ln>
                  <a:noFill/>
                </a:ln>
                <a:solidFill>
                  <a:prstClr val="black"/>
                </a:solidFill>
                <a:effectLst/>
                <a:uLnTx/>
                <a:uFillTx/>
                <a:latin typeface="Calibri Light" panose="020F0302020204030204"/>
                <a:ea typeface="+mn-ea"/>
                <a:cs typeface="Calibri Light"/>
              </a:rPr>
            </a:br>
            <a:r>
              <a:rPr kumimoji="0" lang="nb-NO" sz="1900" b="0" i="0" u="none" strike="noStrike" kern="0" cap="none" spc="0" normalizeH="0" baseline="0" noProof="0" err="1">
                <a:ln>
                  <a:noFill/>
                </a:ln>
                <a:solidFill>
                  <a:prstClr val="black"/>
                </a:solidFill>
                <a:effectLst/>
                <a:uLnTx/>
                <a:uFillTx/>
                <a:latin typeface="Calibri Light" panose="020F0302020204030204"/>
                <a:ea typeface="+mn-ea"/>
                <a:cs typeface="Calibri Light"/>
              </a:rPr>
              <a:t>about</a:t>
            </a:r>
            <a:r>
              <a:rPr kumimoji="0" lang="nb-NO" sz="1900" b="0" i="0" u="none" strike="noStrike" kern="0" cap="none" spc="0" normalizeH="0" baseline="0" noProof="0">
                <a:ln>
                  <a:noFill/>
                </a:ln>
                <a:solidFill>
                  <a:prstClr val="black"/>
                </a:solidFill>
                <a:effectLst/>
                <a:uLnTx/>
                <a:uFillTx/>
                <a:latin typeface="Calibri Light" panose="020F0302020204030204"/>
                <a:ea typeface="+mn-ea"/>
                <a:cs typeface="Calibri Light"/>
              </a:rPr>
              <a:t> </a:t>
            </a:r>
            <a:r>
              <a:rPr kumimoji="0" lang="nb-NO" sz="1900" b="0" i="0" u="none" strike="noStrike" kern="0" cap="none" spc="0" normalizeH="0" baseline="0" noProof="0" err="1">
                <a:ln>
                  <a:noFill/>
                </a:ln>
                <a:solidFill>
                  <a:prstClr val="black"/>
                </a:solidFill>
                <a:effectLst/>
                <a:uLnTx/>
                <a:uFillTx/>
                <a:latin typeface="Calibri Light" panose="020F0302020204030204"/>
                <a:ea typeface="+mn-ea"/>
                <a:cs typeface="Calibri Light"/>
              </a:rPr>
              <a:t>the</a:t>
            </a:r>
            <a:r>
              <a:rPr kumimoji="0" lang="nb-NO" sz="1900" b="0" i="0" u="none" strike="noStrike" kern="0" cap="none" spc="0" normalizeH="0" baseline="0" noProof="0">
                <a:ln>
                  <a:noFill/>
                </a:ln>
                <a:solidFill>
                  <a:prstClr val="black"/>
                </a:solidFill>
                <a:effectLst/>
                <a:uLnTx/>
                <a:uFillTx/>
                <a:latin typeface="Calibri Light" panose="020F0302020204030204"/>
                <a:ea typeface="+mn-ea"/>
                <a:cs typeface="Calibri Light"/>
              </a:rPr>
              <a:t> links </a:t>
            </a:r>
            <a:r>
              <a:rPr kumimoji="0" lang="nb-NO" sz="1900" b="0" i="0" u="none" strike="noStrike" kern="0" cap="none" spc="0" normalizeH="0" baseline="0" noProof="0" err="1">
                <a:ln>
                  <a:noFill/>
                </a:ln>
                <a:solidFill>
                  <a:prstClr val="black"/>
                </a:solidFill>
                <a:effectLst/>
                <a:uLnTx/>
                <a:uFillTx/>
                <a:latin typeface="Calibri Light" panose="020F0302020204030204"/>
                <a:ea typeface="+mn-ea"/>
                <a:cs typeface="Calibri Light"/>
              </a:rPr>
              <a:t>between</a:t>
            </a:r>
            <a:r>
              <a:rPr kumimoji="0" lang="nb-NO" sz="1900" b="0" i="0" u="none" strike="noStrike" kern="0" cap="none" spc="0" normalizeH="0" baseline="0" noProof="0">
                <a:ln>
                  <a:noFill/>
                </a:ln>
                <a:solidFill>
                  <a:prstClr val="black"/>
                </a:solidFill>
                <a:effectLst/>
                <a:uLnTx/>
                <a:uFillTx/>
                <a:latin typeface="Calibri Light" panose="020F0302020204030204"/>
                <a:ea typeface="+mn-ea"/>
                <a:cs typeface="Calibri Light"/>
              </a:rPr>
              <a:t> </a:t>
            </a:r>
            <a:r>
              <a:rPr kumimoji="0" lang="en-US" sz="1900" b="0" i="0" u="none" strike="noStrike" kern="0" cap="none" spc="0" normalizeH="0" baseline="0" noProof="0">
                <a:ln>
                  <a:noFill/>
                </a:ln>
                <a:solidFill>
                  <a:prstClr val="black"/>
                </a:solidFill>
                <a:effectLst/>
                <a:uLnTx/>
                <a:uFillTx/>
                <a:latin typeface="Calibri Light" panose="020F0302020204030204"/>
                <a:ea typeface="+mn-ea"/>
                <a:cs typeface="Calibri Light"/>
              </a:rPr>
              <a:t>health, climate, and the environment</a:t>
            </a:r>
            <a:endParaRPr kumimoji="0" lang="nb-NO" sz="1900" b="0" i="0" u="none" strike="noStrike" kern="0" cap="none" spc="0" normalizeH="0" baseline="0" noProof="0">
              <a:ln>
                <a:noFill/>
              </a:ln>
              <a:solidFill>
                <a:prstClr val="black"/>
              </a:solidFill>
              <a:effectLst/>
              <a:uLnTx/>
              <a:uFillTx/>
              <a:latin typeface="Calibri Light" panose="020F0302020204030204"/>
              <a:ea typeface="+mn-ea"/>
              <a:cs typeface="Calibri Light"/>
            </a:endParaRPr>
          </a:p>
        </p:txBody>
      </p:sp>
      <p:sp>
        <p:nvSpPr>
          <p:cNvPr id="8" name="Rektangel 7">
            <a:extLst>
              <a:ext uri="{FF2B5EF4-FFF2-40B4-BE49-F238E27FC236}">
                <a16:creationId xmlns:a16="http://schemas.microsoft.com/office/drawing/2014/main" id="{18D03651-44A1-4150-B32E-9CDABF61F457}"/>
              </a:ext>
            </a:extLst>
          </p:cNvPr>
          <p:cNvSpPr/>
          <p:nvPr/>
        </p:nvSpPr>
        <p:spPr>
          <a:xfrm>
            <a:off x="6403232" y="1635840"/>
            <a:ext cx="4316677" cy="3785652"/>
          </a:xfrm>
          <a:prstGeom prst="rect">
            <a:avLst/>
          </a:prstGeom>
        </p:spPr>
        <p:txBody>
          <a:bodyPr wrap="square" lIns="91440" tIns="45720" rIns="91440" bIns="45720" anchor="t">
            <a:spAutoFit/>
          </a:bodyPr>
          <a:lstStyle/>
          <a:p>
            <a:pPr marL="0" marR="0" lvl="0" indent="0" algn="l" defTabSz="2286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a:ln>
                  <a:noFill/>
                </a:ln>
                <a:solidFill>
                  <a:prstClr val="black"/>
                </a:solidFill>
                <a:effectLst/>
                <a:uLnTx/>
                <a:uFillTx/>
                <a:latin typeface="Calibri Light"/>
                <a:ea typeface="+mn-ea"/>
                <a:cs typeface="Calibri Light"/>
              </a:rPr>
              <a:t>NIPH has an ambition to develop new knowledge about the links between climate change and health. A key goal of this work is to prevent negative health-consequences. </a:t>
            </a:r>
          </a:p>
          <a:p>
            <a:pPr marL="0" marR="0" lvl="0" indent="0" algn="l" defTabSz="2286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a:ln>
                <a:noFill/>
              </a:ln>
              <a:solidFill>
                <a:prstClr val="black"/>
              </a:solidFill>
              <a:effectLst/>
              <a:uLnTx/>
              <a:uFillTx/>
              <a:latin typeface="Calibri Light"/>
              <a:ea typeface="+mn-ea"/>
              <a:cs typeface="Calibri Light"/>
            </a:endParaRPr>
          </a:p>
          <a:p>
            <a:pPr marL="0" marR="0" lvl="0" indent="0" algn="l" defTabSz="2286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a:ln>
                  <a:noFill/>
                </a:ln>
                <a:solidFill>
                  <a:prstClr val="black"/>
                </a:solidFill>
                <a:effectLst/>
                <a:uLnTx/>
                <a:uFillTx/>
                <a:latin typeface="Calibri Light"/>
                <a:ea typeface="+mn-ea"/>
                <a:cs typeface="Calibri Light"/>
              </a:rPr>
              <a:t>Climate change can affect the mental and physical health of the population in many different ways. The Institute’s broad expertise is a good starting point for developing new knowledge about causes, risks, health effects and measures, across sectors.</a:t>
            </a:r>
          </a:p>
          <a:p>
            <a:pPr marL="0" marR="0" lvl="0" indent="0" algn="l" defTabSz="2286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a:ln>
                <a:noFill/>
              </a:ln>
              <a:solidFill>
                <a:prstClr val="black"/>
              </a:solidFill>
              <a:effectLst/>
              <a:uLnTx/>
              <a:uFillTx/>
              <a:latin typeface="Calibri Light"/>
              <a:ea typeface="+mn-ea"/>
              <a:cs typeface="Calibri Light"/>
            </a:endParaRPr>
          </a:p>
          <a:p>
            <a:pPr marL="0" marR="0" lvl="0" indent="0" algn="l" defTabSz="2286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a:ln>
                  <a:noFill/>
                </a:ln>
                <a:solidFill>
                  <a:prstClr val="black"/>
                </a:solidFill>
                <a:effectLst/>
                <a:uLnTx/>
                <a:uFillTx/>
                <a:latin typeface="Calibri Light"/>
                <a:ea typeface="+mn-ea"/>
                <a:cs typeface="Calibri Light"/>
              </a:rPr>
              <a:t>During the transition period, the main activities will be to participate in networks, and work to promote good externally funded projects.</a:t>
            </a:r>
          </a:p>
        </p:txBody>
      </p:sp>
      <p:sp>
        <p:nvSpPr>
          <p:cNvPr id="3" name="TekstSylinder 2">
            <a:extLst>
              <a:ext uri="{FF2B5EF4-FFF2-40B4-BE49-F238E27FC236}">
                <a16:creationId xmlns:a16="http://schemas.microsoft.com/office/drawing/2014/main" id="{CC4F8EF8-C90A-81B0-9C5F-67A6B9FF12DB}"/>
              </a:ext>
            </a:extLst>
          </p:cNvPr>
          <p:cNvSpPr txBox="1"/>
          <p:nvPr/>
        </p:nvSpPr>
        <p:spPr>
          <a:xfrm>
            <a:off x="437976" y="1097279"/>
            <a:ext cx="1915297" cy="1015663"/>
          </a:xfrm>
          <a:prstGeom prst="rect">
            <a:avLst/>
          </a:prstGeom>
          <a:noFill/>
        </p:spPr>
        <p:txBody>
          <a:bodyPr wrap="square" rtlCol="0">
            <a:spAutoFit/>
          </a:bodyPr>
          <a:lstStyle/>
          <a:p>
            <a:pPr marL="0" marR="0" lvl="0" indent="0" algn="ctr" defTabSz="228600" rtl="0" eaLnBrk="1" fontAlgn="auto" latinLnBrk="0" hangingPunct="1">
              <a:lnSpc>
                <a:spcPct val="100000"/>
              </a:lnSpc>
              <a:spcBef>
                <a:spcPts val="0"/>
              </a:spcBef>
              <a:spcAft>
                <a:spcPts val="0"/>
              </a:spcAft>
              <a:buClrTx/>
              <a:buSzTx/>
              <a:buFontTx/>
              <a:buNone/>
              <a:tabLst/>
              <a:defRPr/>
            </a:pPr>
            <a:r>
              <a:rPr kumimoji="0" lang="nb-NO" sz="6000" b="0" i="0" u="none" strike="noStrike" kern="1200" cap="none" spc="0" normalizeH="0" baseline="0" noProof="0">
                <a:ln>
                  <a:noFill/>
                </a:ln>
                <a:solidFill>
                  <a:srgbClr val="6796A7">
                    <a:lumMod val="75000"/>
                  </a:srgbClr>
                </a:solidFill>
                <a:effectLst/>
                <a:uLnTx/>
                <a:uFillTx/>
                <a:latin typeface="Calibri Light" panose="020F0302020204030204" pitchFamily="34" charset="0"/>
                <a:ea typeface="+mn-ea"/>
                <a:cs typeface="Calibri Light" panose="020F0302020204030204" pitchFamily="34" charset="0"/>
              </a:rPr>
              <a:t>9</a:t>
            </a:r>
          </a:p>
        </p:txBody>
      </p:sp>
    </p:spTree>
    <p:extLst>
      <p:ext uri="{BB962C8B-B14F-4D97-AF65-F5344CB8AC3E}">
        <p14:creationId xmlns:p14="http://schemas.microsoft.com/office/powerpoint/2010/main" val="2428812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8859D">
            <a:alpha val="37000"/>
          </a:srgbClr>
        </a:solidFill>
        <a:effectLst/>
      </p:bgPr>
    </p:bg>
    <p:spTree>
      <p:nvGrpSpPr>
        <p:cNvPr id="1" name=""/>
        <p:cNvGrpSpPr/>
        <p:nvPr/>
      </p:nvGrpSpPr>
      <p:grpSpPr>
        <a:xfrm>
          <a:off x="0" y="0"/>
          <a:ext cx="0" cy="0"/>
          <a:chOff x="0" y="0"/>
          <a:chExt cx="0" cy="0"/>
        </a:xfrm>
      </p:grpSpPr>
      <p:sp>
        <p:nvSpPr>
          <p:cNvPr id="11" name="TekstSylinder 10"/>
          <p:cNvSpPr txBox="1"/>
          <p:nvPr/>
        </p:nvSpPr>
        <p:spPr>
          <a:xfrm>
            <a:off x="1140952" y="2191771"/>
            <a:ext cx="4444302" cy="1251176"/>
          </a:xfrm>
          <a:prstGeom prst="rect">
            <a:avLst/>
          </a:prstGeom>
          <a:noFill/>
        </p:spPr>
        <p:txBody>
          <a:bodyPr wrap="square" rtlCol="0">
            <a:spAutoFit/>
          </a:bodyPr>
          <a:lstStyle/>
          <a:p>
            <a:pPr marL="0" marR="0" lvl="0" indent="0" algn="l" defTabSz="914400" rtl="0" eaLnBrk="1" fontAlgn="auto" latinLnBrk="0" hangingPunct="1">
              <a:lnSpc>
                <a:spcPts val="4500"/>
              </a:lnSpc>
              <a:spcBef>
                <a:spcPts val="0"/>
              </a:spcBef>
              <a:spcAft>
                <a:spcPts val="0"/>
              </a:spcAft>
              <a:buClrTx/>
              <a:buSzTx/>
              <a:buFontTx/>
              <a:buNone/>
              <a:tabLst/>
              <a:defRPr/>
            </a:pPr>
            <a:r>
              <a:rPr kumimoji="0" lang="nb-NO" sz="4400" b="1" i="0" u="none" strike="noStrike" kern="0" cap="none" spc="0" normalizeH="0" baseline="0" noProof="0">
                <a:ln>
                  <a:noFill/>
                </a:ln>
                <a:solidFill>
                  <a:prstClr val="black"/>
                </a:solidFill>
                <a:effectLst/>
                <a:uLnTx/>
                <a:uFillTx/>
                <a:latin typeface="Calibri" panose="020F0502020204030204"/>
                <a:ea typeface="+mn-ea"/>
                <a:cs typeface="+mn-cs"/>
              </a:rPr>
              <a:t>Norway in Europe and </a:t>
            </a:r>
            <a:r>
              <a:rPr kumimoji="0" lang="nb-NO" sz="4400" b="1" i="0" u="none" strike="noStrike" kern="0" cap="none" spc="0" normalizeH="0" baseline="0" noProof="0" err="1">
                <a:ln>
                  <a:noFill/>
                </a:ln>
                <a:solidFill>
                  <a:prstClr val="black"/>
                </a:solidFill>
                <a:effectLst/>
                <a:uLnTx/>
                <a:uFillTx/>
                <a:latin typeface="Calibri" panose="020F0502020204030204"/>
                <a:ea typeface="+mn-ea"/>
                <a:cs typeface="+mn-cs"/>
              </a:rPr>
              <a:t>the</a:t>
            </a:r>
            <a:r>
              <a:rPr kumimoji="0" lang="nb-NO" sz="4400" b="1" i="0" u="none" strike="noStrike" kern="0" cap="none" spc="0" normalizeH="0" baseline="0" noProof="0">
                <a:ln>
                  <a:noFill/>
                </a:ln>
                <a:solidFill>
                  <a:prstClr val="black"/>
                </a:solidFill>
                <a:effectLst/>
                <a:uLnTx/>
                <a:uFillTx/>
                <a:latin typeface="Calibri" panose="020F0502020204030204"/>
                <a:ea typeface="+mn-ea"/>
                <a:cs typeface="+mn-cs"/>
              </a:rPr>
              <a:t> </a:t>
            </a:r>
            <a:r>
              <a:rPr kumimoji="0" lang="nb-NO" sz="4400" b="1" i="0" u="none" strike="noStrike" kern="0" cap="none" spc="0" normalizeH="0" baseline="0" noProof="0" err="1">
                <a:ln>
                  <a:noFill/>
                </a:ln>
                <a:solidFill>
                  <a:prstClr val="black"/>
                </a:solidFill>
                <a:effectLst/>
                <a:uLnTx/>
                <a:uFillTx/>
                <a:latin typeface="Calibri" panose="020F0502020204030204"/>
                <a:ea typeface="+mn-ea"/>
                <a:cs typeface="+mn-cs"/>
              </a:rPr>
              <a:t>world</a:t>
            </a:r>
            <a:endParaRPr kumimoji="0" lang="nb-NO" sz="4400" b="1"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12" name="Rektangel 11"/>
          <p:cNvSpPr/>
          <p:nvPr/>
        </p:nvSpPr>
        <p:spPr>
          <a:xfrm>
            <a:off x="1140952" y="3823239"/>
            <a:ext cx="4214843" cy="1261884"/>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900" b="0" i="0" u="none" strike="noStrike" kern="0" cap="none" spc="0" normalizeH="0" baseline="0" noProof="0">
                <a:ln>
                  <a:noFill/>
                </a:ln>
                <a:solidFill>
                  <a:prstClr val="black"/>
                </a:solidFill>
                <a:effectLst/>
                <a:uLnTx/>
                <a:uFillTx/>
                <a:latin typeface="Calibri Light" panose="020F0302020204030204"/>
                <a:ea typeface="+mn-ea"/>
                <a:cs typeface="+mn-cs"/>
              </a:rPr>
              <a:t>We will contribute to better international health preparedness and stronger institutions for public health in other countries.</a:t>
            </a:r>
            <a:endParaRPr kumimoji="0" lang="nb-NO" sz="1900" b="0" i="0" u="none" strike="noStrike" kern="0" cap="none" spc="0" normalizeH="0" baseline="0" noProof="0">
              <a:ln>
                <a:noFill/>
              </a:ln>
              <a:solidFill>
                <a:prstClr val="black"/>
              </a:solidFill>
              <a:effectLst/>
              <a:uLnTx/>
              <a:uFillTx/>
              <a:latin typeface="Calibri Light" panose="020F0302020204030204"/>
              <a:ea typeface="+mn-ea"/>
              <a:cs typeface="+mn-cs"/>
            </a:endParaRPr>
          </a:p>
        </p:txBody>
      </p:sp>
      <p:sp>
        <p:nvSpPr>
          <p:cNvPr id="2" name="TekstSylinder 1"/>
          <p:cNvSpPr txBox="1"/>
          <p:nvPr/>
        </p:nvSpPr>
        <p:spPr>
          <a:xfrm>
            <a:off x="606511" y="1097279"/>
            <a:ext cx="1915297" cy="1015663"/>
          </a:xfrm>
          <a:prstGeom prst="rect">
            <a:avLst/>
          </a:prstGeom>
          <a:noFill/>
        </p:spPr>
        <p:txBody>
          <a:bodyPr wrap="square" rtlCol="0">
            <a:spAutoFit/>
          </a:bodyPr>
          <a:lstStyle/>
          <a:p>
            <a:pPr marL="0" marR="0" lvl="0" indent="0" algn="ctr" defTabSz="228600" rtl="0" eaLnBrk="1" fontAlgn="auto" latinLnBrk="0" hangingPunct="1">
              <a:lnSpc>
                <a:spcPct val="100000"/>
              </a:lnSpc>
              <a:spcBef>
                <a:spcPts val="0"/>
              </a:spcBef>
              <a:spcAft>
                <a:spcPts val="0"/>
              </a:spcAft>
              <a:buClrTx/>
              <a:buSzTx/>
              <a:buFontTx/>
              <a:buNone/>
              <a:tabLst/>
              <a:defRPr/>
            </a:pPr>
            <a:r>
              <a:rPr kumimoji="0" lang="nb-NO" sz="6000" b="0" i="0" u="none" strike="noStrike" kern="1200" cap="none" spc="0" normalizeH="0" baseline="0" noProof="0">
                <a:ln>
                  <a:noFill/>
                </a:ln>
                <a:solidFill>
                  <a:prstClr val="black"/>
                </a:solidFill>
                <a:effectLst/>
                <a:uLnTx/>
                <a:uFillTx/>
                <a:latin typeface="Calibri Light" panose="020F0302020204030204" pitchFamily="34" charset="0"/>
                <a:ea typeface="+mn-ea"/>
                <a:cs typeface="Calibri Light" panose="020F0302020204030204" pitchFamily="34" charset="0"/>
              </a:rPr>
              <a:t>10</a:t>
            </a:r>
          </a:p>
        </p:txBody>
      </p:sp>
      <p:sp>
        <p:nvSpPr>
          <p:cNvPr id="8" name="Rektangel 7">
            <a:extLst>
              <a:ext uri="{FF2B5EF4-FFF2-40B4-BE49-F238E27FC236}">
                <a16:creationId xmlns:a16="http://schemas.microsoft.com/office/drawing/2014/main" id="{82DEE9D8-50B1-4295-9916-38CAFFCF9FD7}"/>
              </a:ext>
            </a:extLst>
          </p:cNvPr>
          <p:cNvSpPr/>
          <p:nvPr/>
        </p:nvSpPr>
        <p:spPr>
          <a:xfrm>
            <a:off x="6403311" y="1605110"/>
            <a:ext cx="4546044" cy="4770537"/>
          </a:xfrm>
          <a:prstGeom prst="rect">
            <a:avLst/>
          </a:prstGeom>
        </p:spPr>
        <p:txBody>
          <a:bodyPr wrap="square" lIns="91440" tIns="45720" rIns="91440" bIns="45720" anchor="t">
            <a:spAutoFit/>
          </a:bodyPr>
          <a:lstStyle/>
          <a:p>
            <a:pPr marL="0" marR="0" lvl="0" indent="0" algn="l" defTabSz="228600" rtl="0" eaLnBrk="1" fontAlgn="base" latinLnBrk="0" hangingPunct="1">
              <a:lnSpc>
                <a:spcPct val="100000"/>
              </a:lnSpc>
              <a:spcBef>
                <a:spcPts val="0"/>
              </a:spcBef>
              <a:spcAft>
                <a:spcPts val="0"/>
              </a:spcAft>
              <a:buClrTx/>
              <a:buSzTx/>
              <a:buFontTx/>
              <a:buNone/>
              <a:tabLst/>
              <a:defRPr/>
            </a:pPr>
            <a:r>
              <a:rPr kumimoji="0" lang="en-GB" sz="1600" b="0" i="0" u="none" strike="noStrike" kern="1200" cap="none" spc="0" normalizeH="0" baseline="0">
                <a:ln>
                  <a:noFill/>
                </a:ln>
                <a:solidFill>
                  <a:prstClr val="black"/>
                </a:solidFill>
                <a:effectLst/>
                <a:uLnTx/>
                <a:uFillTx/>
                <a:latin typeface="Calibri Light"/>
                <a:ea typeface="+mn-ea"/>
                <a:cs typeface="Calibri Light"/>
              </a:rPr>
              <a:t>The COVID-19 pandemic demonstrated how dependent we are on international cooperation when it comes to health preparedness. It also displayed  the importance of strong and scientifically independent public health institutions in all countries.</a:t>
            </a:r>
          </a:p>
          <a:p>
            <a:pPr marL="0" marR="0" lvl="0" indent="0" algn="l" defTabSz="228600" rtl="0" eaLnBrk="1" fontAlgn="base"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a:ln>
                <a:noFill/>
              </a:ln>
              <a:solidFill>
                <a:prstClr val="black"/>
              </a:solidFill>
              <a:effectLst/>
              <a:uLnTx/>
              <a:uFillTx/>
              <a:latin typeface="Calibri Light"/>
              <a:ea typeface="+mn-ea"/>
              <a:cs typeface="Calibri Light"/>
            </a:endParaRPr>
          </a:p>
          <a:p>
            <a:pPr marL="0" marR="0" lvl="0" indent="0" algn="l" defTabSz="228600" rtl="0" eaLnBrk="1" fontAlgn="base" latinLnBrk="0" hangingPunct="1">
              <a:lnSpc>
                <a:spcPct val="100000"/>
              </a:lnSpc>
              <a:spcBef>
                <a:spcPts val="0"/>
              </a:spcBef>
              <a:spcAft>
                <a:spcPts val="0"/>
              </a:spcAft>
              <a:buClrTx/>
              <a:buSzTx/>
              <a:buFontTx/>
              <a:buNone/>
              <a:tabLst/>
              <a:defRPr/>
            </a:pPr>
            <a:r>
              <a:rPr kumimoji="0" lang="en-GB" sz="1600" b="0" i="0" u="none" strike="noStrike" kern="1200" cap="none" spc="0" normalizeH="0" baseline="0">
                <a:ln>
                  <a:noFill/>
                </a:ln>
                <a:solidFill>
                  <a:prstClr val="black"/>
                </a:solidFill>
                <a:effectLst/>
                <a:uLnTx/>
                <a:uFillTx/>
                <a:latin typeface="Calibri Light"/>
                <a:ea typeface="+mn-ea"/>
                <a:cs typeface="Calibri Light"/>
              </a:rPr>
              <a:t>NIPH will contribute to the work on improving global health preparedness, in accordance with the United Nations’ third sustainable development goal and our national obligation under the International Health Regulations (IHR). </a:t>
            </a:r>
          </a:p>
          <a:p>
            <a:pPr marL="0" marR="0" lvl="0" indent="0" algn="l" defTabSz="228600" rtl="0" eaLnBrk="1" fontAlgn="base"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a:ln>
                <a:noFill/>
              </a:ln>
              <a:solidFill>
                <a:prstClr val="black"/>
              </a:solidFill>
              <a:effectLst/>
              <a:uLnTx/>
              <a:uFillTx/>
              <a:latin typeface="Calibri Light"/>
              <a:ea typeface="+mn-ea"/>
              <a:cs typeface="Calibri Light"/>
            </a:endParaRPr>
          </a:p>
          <a:p>
            <a:pPr marL="0" marR="0" lvl="0" indent="0" algn="l" defTabSz="228600" rtl="0" eaLnBrk="1" fontAlgn="base" latinLnBrk="0" hangingPunct="1">
              <a:lnSpc>
                <a:spcPct val="100000"/>
              </a:lnSpc>
              <a:spcBef>
                <a:spcPts val="0"/>
              </a:spcBef>
              <a:spcAft>
                <a:spcPts val="0"/>
              </a:spcAft>
              <a:buClrTx/>
              <a:buSzTx/>
              <a:buFontTx/>
              <a:buNone/>
              <a:tabLst/>
              <a:defRPr/>
            </a:pPr>
            <a:r>
              <a:rPr kumimoji="0" lang="en-GB" sz="1600" b="0" i="0" u="none" strike="noStrike" kern="1200" cap="none" spc="0" normalizeH="0" baseline="0">
                <a:ln>
                  <a:noFill/>
                </a:ln>
                <a:solidFill>
                  <a:prstClr val="black"/>
                </a:solidFill>
                <a:effectLst/>
                <a:uLnTx/>
                <a:uFillTx/>
                <a:latin typeface="Calibri Light"/>
                <a:ea typeface="+mn-ea"/>
                <a:cs typeface="Calibri Light"/>
              </a:rPr>
              <a:t>We will work toward strengthening public health institutions and systems through Nordic cooperation, together with our international partners such as the EU, WHO, and IANPHI, and through bilateral cooperation with sister-institutions in low- and middle-income countries. </a:t>
            </a:r>
          </a:p>
        </p:txBody>
      </p:sp>
    </p:spTree>
    <p:extLst>
      <p:ext uri="{BB962C8B-B14F-4D97-AF65-F5344CB8AC3E}">
        <p14:creationId xmlns:p14="http://schemas.microsoft.com/office/powerpoint/2010/main" val="2952691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05057" y="5119815"/>
            <a:ext cx="2092166" cy="1017215"/>
          </a:xfrm>
          <a:prstGeom prst="rect">
            <a:avLst/>
          </a:prstGeom>
        </p:spPr>
      </p:pic>
      <p:sp>
        <p:nvSpPr>
          <p:cNvPr id="6" name="Rektangel 5"/>
          <p:cNvSpPr/>
          <p:nvPr/>
        </p:nvSpPr>
        <p:spPr>
          <a:xfrm>
            <a:off x="1220110" y="1190323"/>
            <a:ext cx="7249867" cy="4722062"/>
          </a:xfrm>
          <a:prstGeom prst="rect">
            <a:avLst/>
          </a:prstGeom>
        </p:spPr>
        <p:txBody>
          <a:bodyPr wrap="square" lIns="91440" tIns="45720" rIns="91440" bIns="45720" anchor="t">
            <a:spAutoFit/>
          </a:bodyPr>
          <a:lstStyle/>
          <a:p>
            <a:pPr>
              <a:lnSpc>
                <a:spcPct val="107000"/>
              </a:lnSpc>
              <a:spcBef>
                <a:spcPts val="1800"/>
              </a:spcBef>
              <a:defRPr/>
            </a:pPr>
            <a:r>
              <a:rPr kumimoji="0" lang="en-GB" sz="2000" b="0" i="0" u="none" strike="noStrike" kern="0" cap="none" spc="0" normalizeH="0" baseline="0" noProof="0">
                <a:ln>
                  <a:noFill/>
                </a:ln>
                <a:effectLst/>
                <a:uLnTx/>
                <a:uFillTx/>
                <a:latin typeface="Calibri Light"/>
                <a:ea typeface="Calibri" panose="020F0502020204030204" pitchFamily="34" charset="0"/>
                <a:cs typeface="Calibri Light"/>
              </a:rPr>
              <a:t>The Norwegian Institute of </a:t>
            </a:r>
            <a:r>
              <a:rPr kumimoji="0" lang="en-GB" sz="2000" i="0" u="none" strike="noStrike" kern="0" cap="none" spc="0" normalizeH="0" baseline="0" noProof="0">
                <a:ln>
                  <a:noFill/>
                </a:ln>
                <a:effectLst/>
                <a:uLnTx/>
                <a:uFillTx/>
                <a:latin typeface="Calibri Light"/>
                <a:ea typeface="Calibri" panose="020F0502020204030204" pitchFamily="34" charset="0"/>
                <a:cs typeface="Calibri Light"/>
              </a:rPr>
              <a:t>Public Health </a:t>
            </a:r>
            <a:r>
              <a:rPr kumimoji="0" lang="en-GB" sz="2000" b="0" i="0" u="none" strike="noStrike" kern="0" cap="none" spc="0" normalizeH="0" baseline="0" noProof="0">
                <a:ln>
                  <a:noFill/>
                </a:ln>
                <a:effectLst/>
                <a:uLnTx/>
                <a:uFillTx/>
                <a:latin typeface="Calibri Light"/>
                <a:ea typeface="Calibri" panose="020F0502020204030204" pitchFamily="34" charset="0"/>
                <a:cs typeface="Calibri Light"/>
              </a:rPr>
              <a:t>(NIPH) is an organization in rapid development and restructuring.</a:t>
            </a:r>
            <a:r>
              <a:rPr lang="en-GB" sz="2000" kern="0">
                <a:latin typeface="Calibri Light"/>
                <a:ea typeface="Calibri" panose="020F0502020204030204" pitchFamily="34" charset="0"/>
                <a:cs typeface="Calibri Light"/>
              </a:rPr>
              <a:t> </a:t>
            </a:r>
            <a:endParaRPr kumimoji="0" lang="en-GB" sz="2000" b="0" i="0" u="none" strike="noStrike" kern="0" cap="none" spc="0" normalizeH="0" baseline="0" noProof="0">
              <a:ln>
                <a:noFill/>
              </a:ln>
              <a:solidFill>
                <a:prstClr val="black"/>
              </a:solidFill>
              <a:effectLst/>
              <a:uLnTx/>
              <a:uFillTx/>
              <a:latin typeface="Calibri Light"/>
              <a:ea typeface="Calibri" panose="020F0502020204030204" pitchFamily="34" charset="0"/>
              <a:cs typeface="Calibri Light"/>
            </a:endParaRPr>
          </a:p>
          <a:p>
            <a:pPr>
              <a:lnSpc>
                <a:spcPct val="107000"/>
              </a:lnSpc>
              <a:spcBef>
                <a:spcPts val="1800"/>
              </a:spcBef>
              <a:defRPr/>
            </a:pPr>
            <a:r>
              <a:rPr kumimoji="0" lang="en-GB" sz="2000" b="0" i="0" u="none" strike="noStrike" kern="0" cap="none" spc="0" normalizeH="0" baseline="0" noProof="0">
                <a:ln>
                  <a:noFill/>
                </a:ln>
                <a:effectLst/>
                <a:uLnTx/>
                <a:uFillTx/>
                <a:latin typeface="Calibri Light"/>
                <a:ea typeface="Calibri" panose="020F0502020204030204" pitchFamily="34" charset="0"/>
                <a:cs typeface="Calibri Light"/>
              </a:rPr>
              <a:t>In 2023 and 2024, we will be faced with a demanding financial situation</a:t>
            </a:r>
            <a:r>
              <a:rPr lang="en-GB" sz="2000" kern="0">
                <a:latin typeface="Calibri Light"/>
                <a:ea typeface="Calibri" panose="020F0502020204030204" pitchFamily="34" charset="0"/>
                <a:cs typeface="Calibri Light"/>
              </a:rPr>
              <a:t>.</a:t>
            </a:r>
            <a:r>
              <a:rPr kumimoji="0" lang="en-GB" sz="2000" b="0" i="0" u="none" strike="noStrike" kern="0" cap="none" spc="0" normalizeH="0" baseline="0" noProof="0">
                <a:ln>
                  <a:noFill/>
                </a:ln>
                <a:effectLst/>
                <a:uLnTx/>
                <a:uFillTx/>
                <a:latin typeface="Calibri Light"/>
                <a:ea typeface="Calibri" panose="020F0502020204030204" pitchFamily="34" charset="0"/>
                <a:cs typeface="Calibri Light"/>
              </a:rPr>
              <a:t> </a:t>
            </a:r>
            <a:r>
              <a:rPr lang="en-GB" sz="2000" kern="0">
                <a:latin typeface="Calibri Light"/>
                <a:ea typeface="Calibri" panose="020F0502020204030204" pitchFamily="34" charset="0"/>
                <a:cs typeface="Calibri Light"/>
              </a:rPr>
              <a:t>Strict</a:t>
            </a:r>
            <a:r>
              <a:rPr kumimoji="0" lang="en-GB" sz="2000" b="0" i="0" u="none" strike="noStrike" kern="0" cap="none" spc="0" normalizeH="0" baseline="0" noProof="0">
                <a:ln>
                  <a:noFill/>
                </a:ln>
                <a:effectLst/>
                <a:uLnTx/>
                <a:uFillTx/>
                <a:latin typeface="Calibri Light"/>
                <a:ea typeface="Calibri" panose="020F0502020204030204" pitchFamily="34" charset="0"/>
                <a:cs typeface="Calibri Light"/>
              </a:rPr>
              <a:t> prioritisation</a:t>
            </a:r>
            <a:r>
              <a:rPr lang="en-GB" sz="2000" kern="0">
                <a:latin typeface="Calibri Light"/>
                <a:ea typeface="Calibri" panose="020F0502020204030204" pitchFamily="34" charset="0"/>
                <a:cs typeface="Calibri Light"/>
              </a:rPr>
              <a:t> will be necessary, while</a:t>
            </a:r>
            <a:r>
              <a:rPr kumimoji="0" lang="en-GB" sz="2000" b="0" i="0" u="none" strike="noStrike" kern="0" cap="none" spc="0" normalizeH="0" baseline="0" noProof="0">
                <a:ln>
                  <a:noFill/>
                </a:ln>
                <a:effectLst/>
                <a:uLnTx/>
                <a:uFillTx/>
                <a:latin typeface="Calibri Light"/>
                <a:ea typeface="Calibri" panose="020F0502020204030204" pitchFamily="34" charset="0"/>
                <a:cs typeface="Calibri Light"/>
              </a:rPr>
              <a:t> adhering to our social mission.</a:t>
            </a:r>
            <a:endParaRPr lang="en-GB" sz="2000" b="0" i="0" u="none" strike="noStrike" kern="0" cap="none" spc="0" normalizeH="0" baseline="0" noProof="0">
              <a:ln>
                <a:noFill/>
              </a:ln>
              <a:effectLst/>
              <a:uLnTx/>
              <a:uFillTx/>
              <a:latin typeface="Calibri Light"/>
              <a:ea typeface="Calibri" panose="020F0502020204030204" pitchFamily="34" charset="0"/>
              <a:cs typeface="Calibri Light"/>
            </a:endParaRPr>
          </a:p>
          <a:p>
            <a:pPr>
              <a:lnSpc>
                <a:spcPct val="107000"/>
              </a:lnSpc>
              <a:spcBef>
                <a:spcPts val="1800"/>
              </a:spcBef>
              <a:defRPr/>
            </a:pPr>
            <a:r>
              <a:rPr kumimoji="0" lang="en-GB" sz="2000" b="0" i="0" u="none" strike="noStrike" kern="0" cap="none" spc="0" normalizeH="0" baseline="0" noProof="0">
                <a:ln>
                  <a:noFill/>
                </a:ln>
                <a:effectLst/>
                <a:uLnTx/>
                <a:uFillTx/>
                <a:latin typeface="Calibri Light"/>
                <a:ea typeface="Calibri" panose="020F0502020204030204" pitchFamily="34" charset="0"/>
                <a:cs typeface="Calibri Light"/>
              </a:rPr>
              <a:t>The organization’s long-term development goals are well-established. Throughout the COVID-19 pandemic we have made large and rapid steps to achieve many of these goals. In the time ahead, however, we will need to adjust our level of ambition and can not expect the same rate of development in all areas.</a:t>
            </a:r>
            <a:r>
              <a:rPr lang="en-GB" sz="2000" kern="0">
                <a:latin typeface="Calibri Light"/>
                <a:ea typeface="Calibri" panose="020F0502020204030204" pitchFamily="34" charset="0"/>
                <a:cs typeface="Calibri Light"/>
              </a:rPr>
              <a:t> </a:t>
            </a:r>
            <a:endParaRPr lang="en-GB" sz="2000" b="0" i="0" u="none" strike="noStrike" kern="0" cap="none" spc="0" normalizeH="0" baseline="0" noProof="0">
              <a:ln>
                <a:noFill/>
              </a:ln>
              <a:effectLst/>
              <a:uLnTx/>
              <a:uFillTx/>
              <a:latin typeface="Calibri Light"/>
              <a:ea typeface="Calibri" panose="020F0502020204030204" pitchFamily="34" charset="0"/>
              <a:cs typeface="Calibri Light"/>
            </a:endParaRPr>
          </a:p>
          <a:p>
            <a:pPr>
              <a:lnSpc>
                <a:spcPct val="107000"/>
              </a:lnSpc>
              <a:spcBef>
                <a:spcPts val="1800"/>
              </a:spcBef>
              <a:defRPr/>
            </a:pPr>
            <a:r>
              <a:rPr kumimoji="0" lang="en-GB" sz="2000" b="0" i="0" u="none" strike="noStrike" kern="0" cap="none" spc="0" normalizeH="0" baseline="0" noProof="0">
                <a:ln>
                  <a:noFill/>
                </a:ln>
                <a:effectLst/>
                <a:uLnTx/>
                <a:uFillTx/>
                <a:latin typeface="Calibri Light"/>
                <a:ea typeface="Calibri" panose="020F0502020204030204" pitchFamily="34" charset="0"/>
                <a:cs typeface="Calibri Light"/>
              </a:rPr>
              <a:t>We have 10 priorities within our core tasks of Knowledge, Preparedness, and Infrastructure.</a:t>
            </a:r>
            <a:r>
              <a:rPr lang="en-GB" sz="2000" kern="0">
                <a:latin typeface="Calibri Light"/>
                <a:ea typeface="Calibri" panose="020F0502020204030204" pitchFamily="34" charset="0"/>
                <a:cs typeface="Calibri Light"/>
              </a:rPr>
              <a:t> </a:t>
            </a:r>
            <a:endParaRPr lang="en-GB" sz="2000" b="0" i="0" u="none" strike="noStrike" kern="0" cap="none" spc="0" normalizeH="0" baseline="0" noProof="0">
              <a:ln>
                <a:noFill/>
              </a:ln>
              <a:effectLst/>
              <a:uLnTx/>
              <a:uFillTx/>
              <a:latin typeface="Calibri Light"/>
              <a:ea typeface="Calibri" panose="020F0502020204030204" pitchFamily="34" charset="0"/>
              <a:cs typeface="Calibri Light"/>
            </a:endParaRPr>
          </a:p>
        </p:txBody>
      </p:sp>
    </p:spTree>
    <p:extLst>
      <p:ext uri="{BB962C8B-B14F-4D97-AF65-F5344CB8AC3E}">
        <p14:creationId xmlns:p14="http://schemas.microsoft.com/office/powerpoint/2010/main" val="4108041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7F6F5"/>
        </a:solidFill>
        <a:effectLst/>
      </p:bgPr>
    </p:bg>
    <p:spTree>
      <p:nvGrpSpPr>
        <p:cNvPr id="1" name=""/>
        <p:cNvGrpSpPr/>
        <p:nvPr/>
      </p:nvGrpSpPr>
      <p:grpSpPr>
        <a:xfrm>
          <a:off x="0" y="0"/>
          <a:ext cx="0" cy="0"/>
          <a:chOff x="0" y="0"/>
          <a:chExt cx="0" cy="0"/>
        </a:xfrm>
      </p:grpSpPr>
      <p:pic>
        <p:nvPicPr>
          <p:cNvPr id="5" name="Bild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303400" y="858376"/>
            <a:ext cx="1661400" cy="1661400"/>
          </a:xfrm>
          <a:prstGeom prst="rect">
            <a:avLst/>
          </a:prstGeom>
        </p:spPr>
      </p:pic>
      <p:sp>
        <p:nvSpPr>
          <p:cNvPr id="6" name="TekstSylinder 5"/>
          <p:cNvSpPr txBox="1"/>
          <p:nvPr/>
        </p:nvSpPr>
        <p:spPr>
          <a:xfrm>
            <a:off x="4471722" y="2827657"/>
            <a:ext cx="3747501" cy="375552"/>
          </a:xfrm>
          <a:prstGeom prst="rect">
            <a:avLst/>
          </a:prstGeom>
          <a:noFill/>
        </p:spPr>
        <p:txBody>
          <a:bodyPr wrap="none" rtlCol="0">
            <a:spAutoFit/>
          </a:bodyPr>
          <a:lstStyle/>
          <a:p>
            <a:pPr marL="0" marR="0" lvl="0" indent="0" algn="l" defTabSz="914400" rtl="0" eaLnBrk="1" fontAlgn="auto" latinLnBrk="0" hangingPunct="1">
              <a:lnSpc>
                <a:spcPct val="107000"/>
              </a:lnSpc>
              <a:spcBef>
                <a:spcPts val="200"/>
              </a:spcBef>
              <a:spcAft>
                <a:spcPts val="0"/>
              </a:spcAft>
              <a:buClrTx/>
              <a:buSzTx/>
              <a:buFontTx/>
              <a:buNone/>
              <a:tabLst/>
              <a:defRPr/>
            </a:pPr>
            <a:r>
              <a:rPr kumimoji="0" lang="en-GB" sz="1800" b="1" i="0" u="none" strike="noStrike" kern="1200" cap="none" spc="0" normalizeH="0" baseline="0" noProof="0">
                <a:ln>
                  <a:noFill/>
                </a:ln>
                <a:solidFill>
                  <a:srgbClr val="3A3B63"/>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The UN Sustainable Development Goals</a:t>
            </a:r>
            <a:endParaRPr kumimoji="0" lang="nb-NO" sz="1800" b="1" i="0" u="none" strike="noStrike" kern="1200" cap="none" spc="0" normalizeH="0" baseline="0" noProof="0">
              <a:ln>
                <a:noFill/>
              </a:ln>
              <a:solidFill>
                <a:srgbClr val="3A3B63"/>
              </a:solidFill>
              <a:effectLst/>
              <a:uLnTx/>
              <a:uFillTx/>
              <a:latin typeface="Calibri Light" panose="020F0302020204030204" pitchFamily="34" charset="0"/>
              <a:ea typeface="Times New Roman" panose="02020603050405020304" pitchFamily="18" charset="0"/>
              <a:cs typeface="Times New Roman" panose="02020603050405020304" pitchFamily="18" charset="0"/>
            </a:endParaRPr>
          </a:p>
        </p:txBody>
      </p:sp>
      <p:cxnSp>
        <p:nvCxnSpPr>
          <p:cNvPr id="7" name="Rett linje 6"/>
          <p:cNvCxnSpPr/>
          <p:nvPr/>
        </p:nvCxnSpPr>
        <p:spPr>
          <a:xfrm>
            <a:off x="3524100" y="3795260"/>
            <a:ext cx="5220000" cy="0"/>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8" name="TekstSylinder 7"/>
          <p:cNvSpPr txBox="1"/>
          <p:nvPr/>
        </p:nvSpPr>
        <p:spPr>
          <a:xfrm>
            <a:off x="3571066" y="4172363"/>
            <a:ext cx="5126083" cy="58477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3200" b="0" i="0" u="none" strike="noStrike" kern="1200" cap="none" spc="0" normalizeH="0" baseline="0" noProof="0">
                <a:ln>
                  <a:noFill/>
                </a:ln>
                <a:solidFill>
                  <a:prstClr val="black"/>
                </a:solidFill>
                <a:effectLst/>
                <a:uLnTx/>
                <a:uFillTx/>
                <a:latin typeface="Calibri Light" panose="020F0302020204030204" pitchFamily="34" charset="0"/>
                <a:ea typeface="+mn-ea"/>
                <a:cs typeface="Calibri Light" panose="020F0302020204030204" pitchFamily="34" charset="0"/>
              </a:rPr>
              <a:t>Public Health Goals in Norway</a:t>
            </a:r>
          </a:p>
        </p:txBody>
      </p:sp>
      <p:sp>
        <p:nvSpPr>
          <p:cNvPr id="10" name="Rektangel 9"/>
          <p:cNvSpPr/>
          <p:nvPr/>
        </p:nvSpPr>
        <p:spPr>
          <a:xfrm>
            <a:off x="3640528" y="5030267"/>
            <a:ext cx="4987144" cy="1089529"/>
          </a:xfrm>
          <a:prstGeom prst="rect">
            <a:avLst/>
          </a:prstGeom>
          <a:noFill/>
        </p:spPr>
        <p:txBody>
          <a:bodyPr wrap="square">
            <a:spAutoFit/>
          </a:bodyPr>
          <a:lstStyle/>
          <a:p>
            <a:pPr marL="0" marR="0" lvl="0" indent="0" algn="ctr" defTabSz="914491" rtl="0" eaLnBrk="1" fontAlgn="auto" latinLnBrk="0" hangingPunct="1">
              <a:lnSpc>
                <a:spcPct val="90000"/>
              </a:lnSpc>
              <a:spcBef>
                <a:spcPts val="1000"/>
              </a:spcBef>
              <a:spcAft>
                <a:spcPts val="0"/>
              </a:spcAft>
              <a:buClrTx/>
              <a:buSzTx/>
              <a:buFontTx/>
              <a:buNone/>
              <a:tabLst/>
              <a:defRPr/>
            </a:pPr>
            <a:r>
              <a:rPr kumimoji="0" lang="nb-NO" sz="2400" b="0" i="0" u="none" strike="noStrike" kern="1200" cap="none" spc="0" normalizeH="0" baseline="0" noProof="0">
                <a:ln>
                  <a:noFill/>
                </a:ln>
                <a:solidFill>
                  <a:prstClr val="black"/>
                </a:solidFill>
                <a:effectLst/>
                <a:uLnTx/>
                <a:uFillTx/>
                <a:latin typeface="Calibri Light" panose="020F0302020204030204" pitchFamily="34" charset="0"/>
                <a:ea typeface="+mn-ea"/>
                <a:cs typeface="Calibri Light" panose="020F0302020204030204" pitchFamily="34" charset="0"/>
              </a:rPr>
              <a:t>Live Longer</a:t>
            </a:r>
            <a:br>
              <a:rPr kumimoji="0" lang="nb-NO" sz="2400" b="0" i="0" u="none" strike="noStrike" kern="1200" cap="none" spc="0" normalizeH="0" baseline="0" noProof="0">
                <a:ln>
                  <a:noFill/>
                </a:ln>
                <a:solidFill>
                  <a:prstClr val="black"/>
                </a:solidFill>
                <a:effectLst/>
                <a:uLnTx/>
                <a:uFillTx/>
                <a:latin typeface="Calibri Light" panose="020F0302020204030204" pitchFamily="34" charset="0"/>
                <a:ea typeface="+mn-ea"/>
                <a:cs typeface="Calibri Light" panose="020F0302020204030204" pitchFamily="34" charset="0"/>
              </a:rPr>
            </a:br>
            <a:r>
              <a:rPr kumimoji="0" lang="nb-NO" sz="2400" b="0" i="0" u="none" strike="noStrike" kern="1200" cap="none" spc="0" normalizeH="0" baseline="0" noProof="0">
                <a:ln>
                  <a:noFill/>
                </a:ln>
                <a:solidFill>
                  <a:prstClr val="black"/>
                </a:solidFill>
                <a:effectLst/>
                <a:uLnTx/>
                <a:uFillTx/>
                <a:latin typeface="Calibri Light" panose="020F0302020204030204" pitchFamily="34" charset="0"/>
                <a:ea typeface="+mn-ea"/>
                <a:cs typeface="Calibri Light" panose="020F0302020204030204" pitchFamily="34" charset="0"/>
              </a:rPr>
              <a:t>Live Better</a:t>
            </a:r>
            <a:br>
              <a:rPr kumimoji="0" lang="nb-NO" sz="2400" b="0" i="0" u="none" strike="noStrike" kern="1200" cap="none" spc="0" normalizeH="0" baseline="0" noProof="0">
                <a:ln>
                  <a:noFill/>
                </a:ln>
                <a:solidFill>
                  <a:prstClr val="black"/>
                </a:solidFill>
                <a:effectLst/>
                <a:uLnTx/>
                <a:uFillTx/>
                <a:latin typeface="Calibri Light" panose="020F0302020204030204" pitchFamily="34" charset="0"/>
                <a:ea typeface="+mn-ea"/>
                <a:cs typeface="Calibri Light" panose="020F0302020204030204" pitchFamily="34" charset="0"/>
              </a:rPr>
            </a:br>
            <a:r>
              <a:rPr kumimoji="0" lang="nb-NO" sz="2400" b="0" i="0" u="none" strike="noStrike" kern="1200" cap="none" spc="0" normalizeH="0" baseline="0" noProof="0">
                <a:ln>
                  <a:noFill/>
                </a:ln>
                <a:solidFill>
                  <a:prstClr val="black"/>
                </a:solidFill>
                <a:effectLst/>
                <a:uLnTx/>
                <a:uFillTx/>
                <a:latin typeface="Calibri Light" panose="020F0302020204030204" pitchFamily="34" charset="0"/>
                <a:ea typeface="+mn-ea"/>
                <a:cs typeface="Calibri Light" panose="020F0302020204030204" pitchFamily="34" charset="0"/>
              </a:rPr>
              <a:t>More </a:t>
            </a:r>
            <a:r>
              <a:rPr kumimoji="0" lang="nb-NO" sz="2400" b="0" i="0" u="none" strike="noStrike" kern="1200" cap="none" spc="0" normalizeH="0" baseline="0" noProof="0" err="1">
                <a:ln>
                  <a:noFill/>
                </a:ln>
                <a:solidFill>
                  <a:prstClr val="black"/>
                </a:solidFill>
                <a:effectLst/>
                <a:uLnTx/>
                <a:uFillTx/>
                <a:latin typeface="Calibri Light" panose="020F0302020204030204" pitchFamily="34" charset="0"/>
                <a:ea typeface="+mn-ea"/>
                <a:cs typeface="Calibri Light" panose="020F0302020204030204" pitchFamily="34" charset="0"/>
              </a:rPr>
              <a:t>Equitable</a:t>
            </a:r>
            <a:r>
              <a:rPr kumimoji="0" lang="nb-NO" sz="2400" b="0" i="0" u="none" strike="noStrike" kern="1200" cap="none" spc="0" normalizeH="0" baseline="0" noProof="0">
                <a:ln>
                  <a:noFill/>
                </a:ln>
                <a:solidFill>
                  <a:prstClr val="black"/>
                </a:solidFill>
                <a:effectLst/>
                <a:uLnTx/>
                <a:uFillTx/>
                <a:latin typeface="Calibri Light" panose="020F0302020204030204" pitchFamily="34" charset="0"/>
                <a:ea typeface="+mn-ea"/>
                <a:cs typeface="Calibri Light" panose="020F0302020204030204" pitchFamily="34" charset="0"/>
              </a:rPr>
              <a:t> </a:t>
            </a:r>
            <a:r>
              <a:rPr kumimoji="0" lang="nb-NO" sz="2400" b="0" i="0" u="none" strike="noStrike" kern="1200" cap="none" spc="0" normalizeH="0" baseline="0" noProof="0" err="1">
                <a:ln>
                  <a:noFill/>
                </a:ln>
                <a:solidFill>
                  <a:prstClr val="black"/>
                </a:solidFill>
                <a:effectLst/>
                <a:uLnTx/>
                <a:uFillTx/>
                <a:latin typeface="Calibri Light" panose="020F0302020204030204" pitchFamily="34" charset="0"/>
                <a:ea typeface="+mn-ea"/>
                <a:cs typeface="Calibri Light" panose="020F0302020204030204" pitchFamily="34" charset="0"/>
              </a:rPr>
              <a:t>Conditions</a:t>
            </a:r>
            <a:endParaRPr kumimoji="0" lang="nb-NO" sz="2400" b="0" i="0" u="none" strike="noStrike" kern="1200" cap="none" spc="0" normalizeH="0" baseline="0" noProof="0">
              <a:ln>
                <a:noFill/>
              </a:ln>
              <a:solidFill>
                <a:prstClr val="black"/>
              </a:solidFill>
              <a:effectLst/>
              <a:uLnTx/>
              <a:uFillTx/>
              <a:latin typeface="Calibri Light" panose="020F0302020204030204" pitchFamily="34" charset="0"/>
              <a:ea typeface="+mn-ea"/>
              <a:cs typeface="Calibri Light" panose="020F0302020204030204" pitchFamily="34" charset="0"/>
            </a:endParaRPr>
          </a:p>
        </p:txBody>
      </p:sp>
    </p:spTree>
    <p:extLst>
      <p:ext uri="{BB962C8B-B14F-4D97-AF65-F5344CB8AC3E}">
        <p14:creationId xmlns:p14="http://schemas.microsoft.com/office/powerpoint/2010/main" val="515312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05057" y="5119815"/>
            <a:ext cx="2092166" cy="1017215"/>
          </a:xfrm>
          <a:prstGeom prst="rect">
            <a:avLst/>
          </a:prstGeom>
        </p:spPr>
      </p:pic>
      <p:sp>
        <p:nvSpPr>
          <p:cNvPr id="7" name="Rektangel 6"/>
          <p:cNvSpPr/>
          <p:nvPr/>
        </p:nvSpPr>
        <p:spPr>
          <a:xfrm>
            <a:off x="1392542" y="2907051"/>
            <a:ext cx="8298264" cy="784702"/>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7000"/>
              </a:lnSpc>
              <a:spcBef>
                <a:spcPts val="1800"/>
              </a:spcBef>
              <a:spcAft>
                <a:spcPts val="0"/>
              </a:spcAft>
              <a:buClrTx/>
              <a:buSzTx/>
              <a:buFontTx/>
              <a:buNone/>
              <a:tabLst/>
              <a:defRPr/>
            </a:pPr>
            <a:r>
              <a:rPr kumimoji="0" lang="nb-NO" sz="4400" b="0" i="0" u="none" strike="noStrike" kern="0" cap="none" spc="0" normalizeH="0" baseline="0" noProof="0">
                <a:ln>
                  <a:noFill/>
                </a:ln>
                <a:solidFill>
                  <a:prstClr val="black"/>
                </a:solidFill>
                <a:effectLst/>
                <a:uLnTx/>
                <a:uFillTx/>
                <a:latin typeface="Calibri"/>
                <a:ea typeface="Calibri" panose="020F0502020204030204" pitchFamily="34" charset="0"/>
                <a:cs typeface="Calibri Light"/>
              </a:rPr>
              <a:t>Three </a:t>
            </a:r>
            <a:r>
              <a:rPr kumimoji="0" lang="nb-NO" sz="4400" b="0" i="0" u="none" strike="noStrike" kern="0" cap="none" spc="0" normalizeH="0" baseline="0" noProof="0" err="1">
                <a:ln>
                  <a:noFill/>
                </a:ln>
                <a:solidFill>
                  <a:prstClr val="black"/>
                </a:solidFill>
                <a:effectLst/>
                <a:uLnTx/>
                <a:uFillTx/>
                <a:latin typeface="Calibri"/>
                <a:ea typeface="Calibri" panose="020F0502020204030204" pitchFamily="34" charset="0"/>
                <a:cs typeface="Calibri Light"/>
              </a:rPr>
              <a:t>core</a:t>
            </a:r>
            <a:r>
              <a:rPr kumimoji="0" lang="nb-NO" sz="4400" b="0" i="0" u="none" strike="noStrike" kern="0" cap="none" spc="0" normalizeH="0" baseline="0" noProof="0">
                <a:ln>
                  <a:noFill/>
                </a:ln>
                <a:solidFill>
                  <a:prstClr val="black"/>
                </a:solidFill>
                <a:effectLst/>
                <a:uLnTx/>
                <a:uFillTx/>
                <a:latin typeface="Calibri"/>
                <a:ea typeface="Calibri" panose="020F0502020204030204" pitchFamily="34" charset="0"/>
                <a:cs typeface="Calibri Light"/>
              </a:rPr>
              <a:t> </a:t>
            </a:r>
            <a:r>
              <a:rPr kumimoji="0" lang="nb-NO" sz="4400" b="0" i="0" u="none" strike="noStrike" kern="0" cap="none" spc="0" normalizeH="0" baseline="0" noProof="0" err="1">
                <a:ln>
                  <a:noFill/>
                </a:ln>
                <a:solidFill>
                  <a:prstClr val="black"/>
                </a:solidFill>
                <a:effectLst/>
                <a:uLnTx/>
                <a:uFillTx/>
                <a:latin typeface="Calibri"/>
                <a:ea typeface="Calibri" panose="020F0502020204030204" pitchFamily="34" charset="0"/>
                <a:cs typeface="Calibri Light"/>
              </a:rPr>
              <a:t>tasks</a:t>
            </a:r>
            <a:endParaRPr kumimoji="0" lang="nb-NO" sz="4400" b="0" i="0" u="none" strike="noStrike" kern="0" cap="none" spc="0" normalizeH="0" baseline="0" noProof="0">
              <a:ln>
                <a:noFill/>
              </a:ln>
              <a:solidFill>
                <a:prstClr val="black"/>
              </a:solidFill>
              <a:effectLst/>
              <a:uLnTx/>
              <a:uFillTx/>
              <a:latin typeface="Calibri"/>
              <a:ea typeface="Calibri" panose="020F0502020204030204" pitchFamily="34" charset="0"/>
              <a:cs typeface="Calibri Light"/>
            </a:endParaRPr>
          </a:p>
        </p:txBody>
      </p:sp>
    </p:spTree>
    <p:extLst>
      <p:ext uri="{BB962C8B-B14F-4D97-AF65-F5344CB8AC3E}">
        <p14:creationId xmlns:p14="http://schemas.microsoft.com/office/powerpoint/2010/main" val="2278935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6" name="TekstSylinder 5"/>
          <p:cNvSpPr txBox="1"/>
          <p:nvPr/>
        </p:nvSpPr>
        <p:spPr>
          <a:xfrm>
            <a:off x="987411" y="3064105"/>
            <a:ext cx="4568951" cy="1566198"/>
          </a:xfrm>
          <a:prstGeom prst="rect">
            <a:avLst/>
          </a:prstGeom>
          <a:noFill/>
        </p:spPr>
        <p:txBody>
          <a:bodyPr wrap="square" rtlCol="0">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Research and Analysis</a:t>
            </a:r>
            <a:endParaRPr kumimoji="0" lang="nb-NO"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Management Information</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Decision Support</a:t>
            </a:r>
            <a:endParaRPr kumimoji="0" lang="nb-NO"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800"/>
              </a:spcAft>
              <a:buClrTx/>
              <a:buSzTx/>
              <a:buFontTx/>
              <a:buNone/>
              <a:tabLst/>
              <a:defRPr/>
            </a:pPr>
            <a:endParaRPr kumimoji="0" lang="nb-NO"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1" name="TekstSylinder 10"/>
          <p:cNvSpPr txBox="1"/>
          <p:nvPr/>
        </p:nvSpPr>
        <p:spPr>
          <a:xfrm>
            <a:off x="965204" y="1925829"/>
            <a:ext cx="4591158" cy="923330"/>
          </a:xfrm>
          <a:prstGeom prst="rect">
            <a:avLst/>
          </a:prstGeom>
          <a:noFill/>
        </p:spPr>
        <p:txBody>
          <a:bodyPr wrap="square" rtlCol="0">
            <a:spAutoFit/>
          </a:bodyPr>
          <a:lstStyle/>
          <a:p>
            <a:pPr marL="0" marR="0" lvl="0" indent="0" algn="l" defTabSz="228657" rtl="0" eaLnBrk="1" fontAlgn="auto" latinLnBrk="0" hangingPunct="1">
              <a:lnSpc>
                <a:spcPct val="100000"/>
              </a:lnSpc>
              <a:spcBef>
                <a:spcPts val="0"/>
              </a:spcBef>
              <a:spcAft>
                <a:spcPts val="0"/>
              </a:spcAft>
              <a:buClrTx/>
              <a:buSzTx/>
              <a:buFontTx/>
              <a:buNone/>
              <a:tabLst/>
              <a:defRPr/>
            </a:pPr>
            <a:r>
              <a:rPr kumimoji="0" lang="nb-NO" sz="5400" b="0" i="0" u="none" strike="noStrike" kern="1200" cap="none" spc="0" normalizeH="0" baseline="0" noProof="0">
                <a:ln>
                  <a:noFill/>
                </a:ln>
                <a:solidFill>
                  <a:srgbClr val="44546A">
                    <a:lumMod val="75000"/>
                  </a:srgbClr>
                </a:solidFill>
                <a:effectLst/>
                <a:uLnTx/>
                <a:uFillTx/>
                <a:latin typeface="Calibri" panose="020F0502020204030204"/>
                <a:ea typeface="+mn-ea"/>
                <a:cs typeface="+mn-cs"/>
              </a:rPr>
              <a:t>Knowledge</a:t>
            </a:r>
          </a:p>
        </p:txBody>
      </p:sp>
      <p:sp>
        <p:nvSpPr>
          <p:cNvPr id="18" name="TekstSylinder 17"/>
          <p:cNvSpPr txBox="1"/>
          <p:nvPr/>
        </p:nvSpPr>
        <p:spPr>
          <a:xfrm>
            <a:off x="5910999" y="897123"/>
            <a:ext cx="4730145" cy="5130828"/>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6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NIPH conducts research, summarizes and communicates knowledge on matters of importance to public health, such as infectious and non-infectious diseases, mental and physical health, prevention, risk factors and health promotion, and health and care services. </a:t>
            </a:r>
            <a:endParaRPr kumimoji="0" lang="nb-NO" sz="16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6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 key responsibility is to provide advice to the authorities, the population and the health and care services. </a:t>
            </a:r>
            <a:endParaRPr kumimoji="0" lang="nb-NO" sz="16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6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Institute is responsible for monitoring public health, and develops management information for  the government, health trusts, counties, and municipalities.</a:t>
            </a:r>
            <a:endParaRPr kumimoji="0" lang="nb-NO" sz="16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6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NIPH provides decision support for prioritizing methods in the specialist health services and municipal health and care services. Vaccine knowledge is an important area of development for the Institute in the strategic period.</a:t>
            </a:r>
            <a:endParaRPr kumimoji="0" lang="nb-NO" sz="16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27193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17" name="TekstSylinder 16"/>
          <p:cNvSpPr txBox="1"/>
          <p:nvPr/>
        </p:nvSpPr>
        <p:spPr>
          <a:xfrm>
            <a:off x="978267" y="3056290"/>
            <a:ext cx="4532743" cy="2370329"/>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Health registries </a:t>
            </a:r>
            <a:endParaRPr kumimoji="0" lang="nb-NO"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tab pos="2025650" algn="l"/>
              </a:tabLst>
              <a:defRPr/>
            </a:pPr>
            <a:r>
              <a:rPr kumimoji="0" lang="en-GB"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Health surveys	</a:t>
            </a:r>
            <a:endParaRPr kumimoji="0" lang="nb-NO"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Biobanks </a:t>
            </a:r>
            <a:endParaRPr kumimoji="0" lang="nb-NO"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Laboratory activities</a:t>
            </a:r>
            <a:endParaRPr kumimoji="0" lang="nb-NO"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Vaccine distribution</a:t>
            </a:r>
            <a:endParaRPr kumimoji="0" lang="nb-NO"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Library services</a:t>
            </a:r>
            <a:endParaRPr kumimoji="0" lang="nb-NO"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3" name="TekstSylinder 22"/>
          <p:cNvSpPr txBox="1"/>
          <p:nvPr/>
        </p:nvSpPr>
        <p:spPr>
          <a:xfrm>
            <a:off x="965204" y="1925829"/>
            <a:ext cx="4591158" cy="923330"/>
          </a:xfrm>
          <a:prstGeom prst="rect">
            <a:avLst/>
          </a:prstGeom>
          <a:noFill/>
        </p:spPr>
        <p:txBody>
          <a:bodyPr wrap="square" rtlCol="0">
            <a:spAutoFit/>
          </a:bodyPr>
          <a:lstStyle/>
          <a:p>
            <a:pPr marL="0" marR="0" lvl="0" indent="0" algn="l" defTabSz="228657" rtl="0" eaLnBrk="1" fontAlgn="auto" latinLnBrk="0" hangingPunct="1">
              <a:lnSpc>
                <a:spcPct val="100000"/>
              </a:lnSpc>
              <a:spcBef>
                <a:spcPts val="0"/>
              </a:spcBef>
              <a:spcAft>
                <a:spcPts val="0"/>
              </a:spcAft>
              <a:buClrTx/>
              <a:buSzTx/>
              <a:buFontTx/>
              <a:buNone/>
              <a:tabLst/>
              <a:defRPr/>
            </a:pPr>
            <a:r>
              <a:rPr kumimoji="0" lang="nb-NO" sz="5400" b="0" i="0" u="none" strike="noStrike" kern="1200" cap="none" spc="0" normalizeH="0" baseline="0" noProof="0" err="1">
                <a:ln>
                  <a:noFill/>
                </a:ln>
                <a:solidFill>
                  <a:prstClr val="black"/>
                </a:solidFill>
                <a:effectLst/>
                <a:uLnTx/>
                <a:uFillTx/>
                <a:latin typeface="Calibri" panose="020F0502020204030204"/>
                <a:ea typeface="+mn-ea"/>
                <a:cs typeface="+mn-cs"/>
              </a:rPr>
              <a:t>Infrastructure</a:t>
            </a:r>
            <a:endParaRPr kumimoji="0" lang="nb-NO" sz="5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9" name="TekstSylinder 18">
            <a:extLst>
              <a:ext uri="{FF2B5EF4-FFF2-40B4-BE49-F238E27FC236}">
                <a16:creationId xmlns:a16="http://schemas.microsoft.com/office/drawing/2014/main" id="{2F6A4A25-338D-4131-9378-5195E42EEAB2}"/>
              </a:ext>
            </a:extLst>
          </p:cNvPr>
          <p:cNvSpPr txBox="1"/>
          <p:nvPr/>
        </p:nvSpPr>
        <p:spPr>
          <a:xfrm>
            <a:off x="5983141" y="872200"/>
            <a:ext cx="4848982" cy="5657767"/>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6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Norway has a unique infrastructure  for knowledge where NIPH has been and will continue to be a driving force. NIPH operates and develops national infrastructure and services that Norway needs and that are a crucial resource for much of our work, also in the future. </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6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Our tasks are parts of an interplay of infrastructure and services among various stakeholders in and outside the health administration, where the goal is to find a balanced an efficient task distribution.</a:t>
            </a:r>
            <a:endParaRPr kumimoji="0" lang="nb-NO" sz="16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6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work on knowledge and preparedness in the health sector, and societal and economic development, depends on the infrastructure evolving in line with new opportunities and challenges. This requires investments and development, to which we must find sustainable solutions. </a:t>
            </a:r>
            <a:endParaRPr kumimoji="0" lang="nb-NO" sz="16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6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NIPH will carry out a thorough assessment of the necessary infrastructure for Norway and for a future public health institute, and how it can be operated, developed and financed.</a:t>
            </a:r>
            <a:endParaRPr kumimoji="0" lang="nb-NO" sz="16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64311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7" name="TekstSylinder 16"/>
          <p:cNvSpPr txBox="1"/>
          <p:nvPr/>
        </p:nvSpPr>
        <p:spPr>
          <a:xfrm>
            <a:off x="996555" y="3056290"/>
            <a:ext cx="4532743" cy="1965153"/>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Health Preparedness </a:t>
            </a:r>
            <a:endParaRPr kumimoji="0" lang="nb-NO"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Infection Control </a:t>
            </a:r>
            <a:endParaRPr kumimoji="0" lang="nb-NO"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Surveillance</a:t>
            </a:r>
            <a:endParaRPr kumimoji="0" lang="nb-NO"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Advice and communication</a:t>
            </a:r>
            <a:endParaRPr kumimoji="0" lang="nb-NO"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Crisis management</a:t>
            </a:r>
            <a:endParaRPr kumimoji="0" lang="nb-NO" sz="2400" b="0" i="0" u="none" strike="noStrike" kern="1200" cap="none" spc="0" normalizeH="0" baseline="0" noProof="0">
              <a:ln>
                <a:noFill/>
              </a:ln>
              <a:solidFill>
                <a:prstClr val="black"/>
              </a:solidFill>
              <a:effectLst/>
              <a:uLnTx/>
              <a:uFillTx/>
              <a:latin typeface="Calibri Light"/>
              <a:ea typeface="+mn-ea"/>
              <a:cs typeface="Calibri Light"/>
            </a:endParaRPr>
          </a:p>
        </p:txBody>
      </p:sp>
      <p:sp>
        <p:nvSpPr>
          <p:cNvPr id="23" name="TekstSylinder 22"/>
          <p:cNvSpPr txBox="1"/>
          <p:nvPr/>
        </p:nvSpPr>
        <p:spPr>
          <a:xfrm>
            <a:off x="965204" y="1925829"/>
            <a:ext cx="4591158" cy="923330"/>
          </a:xfrm>
          <a:prstGeom prst="rect">
            <a:avLst/>
          </a:prstGeom>
          <a:noFill/>
        </p:spPr>
        <p:txBody>
          <a:bodyPr wrap="square" rtlCol="0">
            <a:spAutoFit/>
          </a:bodyPr>
          <a:lstStyle/>
          <a:p>
            <a:pPr marL="0" marR="0" lvl="0" indent="0" algn="l" defTabSz="228657" rtl="0" eaLnBrk="1" fontAlgn="auto" latinLnBrk="0" hangingPunct="1">
              <a:lnSpc>
                <a:spcPct val="100000"/>
              </a:lnSpc>
              <a:spcBef>
                <a:spcPts val="0"/>
              </a:spcBef>
              <a:spcAft>
                <a:spcPts val="0"/>
              </a:spcAft>
              <a:buClrTx/>
              <a:buSzTx/>
              <a:buFontTx/>
              <a:buNone/>
              <a:tabLst/>
              <a:defRPr/>
            </a:pPr>
            <a:r>
              <a:rPr kumimoji="0" lang="en-GB" sz="5400" b="0" i="0" u="none" strike="noStrike" kern="1200" cap="none" spc="0" normalizeH="0" baseline="0" noProof="0">
                <a:ln>
                  <a:noFill/>
                </a:ln>
                <a:solidFill>
                  <a:prstClr val="black"/>
                </a:solidFill>
                <a:effectLst/>
                <a:uLnTx/>
                <a:uFillTx/>
                <a:latin typeface="Calibri" panose="020F0502020204030204"/>
                <a:ea typeface="+mn-ea"/>
                <a:cs typeface="+mn-cs"/>
              </a:rPr>
              <a:t>Preparedness</a:t>
            </a:r>
            <a:endParaRPr kumimoji="0" lang="nb-NO" sz="5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TekstSylinder 19">
            <a:extLst>
              <a:ext uri="{FF2B5EF4-FFF2-40B4-BE49-F238E27FC236}">
                <a16:creationId xmlns:a16="http://schemas.microsoft.com/office/drawing/2014/main" id="{EE230E26-2644-4642-9107-1A1FA6F6561F}"/>
              </a:ext>
            </a:extLst>
          </p:cNvPr>
          <p:cNvSpPr txBox="1"/>
          <p:nvPr/>
        </p:nvSpPr>
        <p:spPr>
          <a:xfrm>
            <a:off x="6096000" y="731851"/>
            <a:ext cx="4968643" cy="5394297"/>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6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NIPH has tasks relating to biological, chemical and nuclear incidents, and disease clusters without a known cause occurring in the population. </a:t>
            </a:r>
            <a:endParaRPr kumimoji="0" lang="nb-NO" sz="16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6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As the national institute for infection control, we have responsibilities ranging from surveillance of viruses and bacteria, to advice on vaccination and measures to the authorities, the population, microbiological laboratories and the health and care services, both prior to, during, and after crises.    </a:t>
            </a:r>
            <a:endParaRPr kumimoji="0" lang="nb-NO" sz="16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6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NIPH operates several emergency services 24/7. </a:t>
            </a:r>
            <a:br>
              <a:rPr kumimoji="0" lang="en-GB" sz="16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en-GB" sz="16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An active and scientifically strong role in national and international networks is essential for good preparedness. </a:t>
            </a:r>
            <a:endParaRPr kumimoji="0" lang="nb-NO" sz="16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6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Preparedness and crisis management are based on infrastructure for health and laboratory data that is used for knowledge production, surveillance, and analysis in daily work and during major incidents. Evidence syntheses, capacity for analysis and modelling, as well as communication with the population also play an important part of our emergency response functions.</a:t>
            </a:r>
            <a:endParaRPr kumimoji="0" lang="nb-NO" sz="16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56580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05057" y="5119815"/>
            <a:ext cx="2092166" cy="1017215"/>
          </a:xfrm>
          <a:prstGeom prst="rect">
            <a:avLst/>
          </a:prstGeom>
        </p:spPr>
      </p:pic>
      <p:sp>
        <p:nvSpPr>
          <p:cNvPr id="7" name="Rektangel 6"/>
          <p:cNvSpPr/>
          <p:nvPr/>
        </p:nvSpPr>
        <p:spPr>
          <a:xfrm>
            <a:off x="1392541" y="2907051"/>
            <a:ext cx="9144829" cy="784702"/>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7000"/>
              </a:lnSpc>
              <a:spcBef>
                <a:spcPts val="1800"/>
              </a:spcBef>
              <a:spcAft>
                <a:spcPts val="0"/>
              </a:spcAft>
              <a:buClrTx/>
              <a:buSzTx/>
              <a:buFontTx/>
              <a:buNone/>
              <a:tabLst/>
              <a:defRPr/>
            </a:pPr>
            <a:r>
              <a:rPr kumimoji="0" lang="nb-NO" sz="4400" b="0" i="0" u="none" strike="noStrike" kern="0" cap="none" spc="0" normalizeH="0" baseline="0" noProof="0">
                <a:ln>
                  <a:noFill/>
                </a:ln>
                <a:solidFill>
                  <a:prstClr val="black"/>
                </a:solidFill>
                <a:effectLst/>
                <a:uLnTx/>
                <a:uFillTx/>
                <a:latin typeface="Calibri"/>
                <a:ea typeface="Calibri" panose="020F0502020204030204" pitchFamily="34" charset="0"/>
                <a:cs typeface="Calibri Light"/>
              </a:rPr>
              <a:t>10 </a:t>
            </a:r>
            <a:r>
              <a:rPr kumimoji="0" lang="nb-NO" sz="4400" b="0" i="0" u="none" strike="noStrike" kern="0" cap="none" spc="0" normalizeH="0" baseline="0" noProof="0" err="1">
                <a:ln>
                  <a:noFill/>
                </a:ln>
                <a:solidFill>
                  <a:prstClr val="black"/>
                </a:solidFill>
                <a:effectLst/>
                <a:uLnTx/>
                <a:uFillTx/>
                <a:latin typeface="Calibri"/>
                <a:ea typeface="Calibri" panose="020F0502020204030204" pitchFamily="34" charset="0"/>
                <a:cs typeface="Calibri Light"/>
              </a:rPr>
              <a:t>Priorities</a:t>
            </a:r>
            <a:endParaRPr kumimoji="0" lang="nb-NO" sz="4400" b="0" i="0" u="none" strike="noStrike" kern="0" cap="none" spc="0" normalizeH="0" baseline="0" noProof="0">
              <a:ln>
                <a:noFill/>
              </a:ln>
              <a:solidFill>
                <a:prstClr val="black"/>
              </a:solidFill>
              <a:effectLst/>
              <a:uLnTx/>
              <a:uFillTx/>
              <a:latin typeface="Calibri"/>
              <a:ea typeface="Calibri" panose="020F0502020204030204" pitchFamily="34" charset="0"/>
              <a:cs typeface="Calibri Light"/>
            </a:endParaRPr>
          </a:p>
        </p:txBody>
      </p:sp>
    </p:spTree>
    <p:extLst>
      <p:ext uri="{BB962C8B-B14F-4D97-AF65-F5344CB8AC3E}">
        <p14:creationId xmlns:p14="http://schemas.microsoft.com/office/powerpoint/2010/main" val="346875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8CD0B4"/>
        </a:solidFill>
        <a:effectLst/>
      </p:bgPr>
    </p:bg>
    <p:spTree>
      <p:nvGrpSpPr>
        <p:cNvPr id="1" name=""/>
        <p:cNvGrpSpPr/>
        <p:nvPr/>
      </p:nvGrpSpPr>
      <p:grpSpPr>
        <a:xfrm>
          <a:off x="0" y="0"/>
          <a:ext cx="0" cy="0"/>
          <a:chOff x="0" y="0"/>
          <a:chExt cx="0" cy="0"/>
        </a:xfrm>
      </p:grpSpPr>
      <p:sp>
        <p:nvSpPr>
          <p:cNvPr id="11" name="TekstSylinder 10"/>
          <p:cNvSpPr txBox="1"/>
          <p:nvPr/>
        </p:nvSpPr>
        <p:spPr>
          <a:xfrm>
            <a:off x="1140952" y="2126099"/>
            <a:ext cx="4563162" cy="1446550"/>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Adjusting to new demands </a:t>
            </a:r>
          </a:p>
        </p:txBody>
      </p:sp>
      <p:sp>
        <p:nvSpPr>
          <p:cNvPr id="2" name="TekstSylinder 1"/>
          <p:cNvSpPr txBox="1"/>
          <p:nvPr/>
        </p:nvSpPr>
        <p:spPr>
          <a:xfrm>
            <a:off x="470225" y="1097279"/>
            <a:ext cx="1915297" cy="1015663"/>
          </a:xfrm>
          <a:prstGeom prst="rect">
            <a:avLst/>
          </a:prstGeom>
          <a:noFill/>
        </p:spPr>
        <p:txBody>
          <a:bodyPr wrap="square" rtlCol="0">
            <a:spAutoFit/>
          </a:bodyPr>
          <a:lstStyle/>
          <a:p>
            <a:pPr marL="0" marR="0" lvl="0" indent="0" algn="ctr" defTabSz="228600" rtl="0" eaLnBrk="1" fontAlgn="auto" latinLnBrk="0" hangingPunct="1">
              <a:lnSpc>
                <a:spcPct val="100000"/>
              </a:lnSpc>
              <a:spcBef>
                <a:spcPts val="0"/>
              </a:spcBef>
              <a:spcAft>
                <a:spcPts val="0"/>
              </a:spcAft>
              <a:buClrTx/>
              <a:buSzTx/>
              <a:buFontTx/>
              <a:buNone/>
              <a:tabLst/>
              <a:defRPr/>
            </a:pPr>
            <a:r>
              <a:rPr kumimoji="0" lang="nb-NO" sz="6000" b="0" i="0" u="none" strike="noStrike" kern="1200" cap="none" spc="0" normalizeH="0" baseline="0" noProof="0">
                <a:ln>
                  <a:noFill/>
                </a:ln>
                <a:solidFill>
                  <a:srgbClr val="476067"/>
                </a:solidFill>
                <a:effectLst/>
                <a:uLnTx/>
                <a:uFillTx/>
                <a:latin typeface="Calibri Light" panose="020F0302020204030204" pitchFamily="34" charset="0"/>
                <a:ea typeface="+mn-ea"/>
                <a:cs typeface="Calibri Light" panose="020F0302020204030204" pitchFamily="34" charset="0"/>
              </a:rPr>
              <a:t>1</a:t>
            </a:r>
          </a:p>
        </p:txBody>
      </p:sp>
      <p:sp>
        <p:nvSpPr>
          <p:cNvPr id="5" name="Rektangel 4">
            <a:extLst>
              <a:ext uri="{FF2B5EF4-FFF2-40B4-BE49-F238E27FC236}">
                <a16:creationId xmlns:a16="http://schemas.microsoft.com/office/drawing/2014/main" id="{5D366CF8-0A28-45A7-8004-75E8D5F70B51}"/>
              </a:ext>
            </a:extLst>
          </p:cNvPr>
          <p:cNvSpPr/>
          <p:nvPr/>
        </p:nvSpPr>
        <p:spPr>
          <a:xfrm>
            <a:off x="1140952" y="3582838"/>
            <a:ext cx="3894344" cy="1261884"/>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900" b="0" i="0" u="none" strike="noStrike" kern="0" cap="none" spc="0" normalizeH="0" baseline="0" noProof="0">
                <a:ln>
                  <a:noFill/>
                </a:ln>
                <a:solidFill>
                  <a:prstClr val="black"/>
                </a:solidFill>
                <a:effectLst/>
                <a:uLnTx/>
                <a:uFillTx/>
                <a:latin typeface="Calibri Light" panose="020F0302020204030204"/>
                <a:ea typeface="+mn-ea"/>
                <a:cs typeface="+mn-cs"/>
              </a:rPr>
              <a:t>We will ensure our ability to respond to prioritized requirements from our users</a:t>
            </a:r>
            <a:endParaRPr kumimoji="0" lang="nb-NO" sz="1900" b="0" i="0" u="none" strike="noStrike" kern="0" cap="none" spc="0" normalizeH="0" baseline="0" noProof="0">
              <a:ln>
                <a:noFill/>
              </a:ln>
              <a:solidFill>
                <a:prstClr val="black"/>
              </a:solidFill>
              <a:effectLst/>
              <a:uLnTx/>
              <a:uFillTx/>
              <a:latin typeface="Calibri Light"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900" b="0" i="0" u="none" strike="noStrike" kern="0" cap="none" spc="0" normalizeH="0" baseline="0" noProof="0">
              <a:ln>
                <a:noFill/>
              </a:ln>
              <a:solidFill>
                <a:prstClr val="black"/>
              </a:solidFill>
              <a:effectLst/>
              <a:uLnTx/>
              <a:uFillTx/>
              <a:latin typeface="Calibri Light"/>
              <a:ea typeface="+mn-ea"/>
              <a:cs typeface="Calibri Light"/>
            </a:endParaRPr>
          </a:p>
        </p:txBody>
      </p:sp>
      <p:sp>
        <p:nvSpPr>
          <p:cNvPr id="8" name="Rektangel 7">
            <a:extLst>
              <a:ext uri="{FF2B5EF4-FFF2-40B4-BE49-F238E27FC236}">
                <a16:creationId xmlns:a16="http://schemas.microsoft.com/office/drawing/2014/main" id="{1361EF62-1E16-4B4A-8EA8-C132AC9C1923}"/>
              </a:ext>
            </a:extLst>
          </p:cNvPr>
          <p:cNvSpPr/>
          <p:nvPr/>
        </p:nvSpPr>
        <p:spPr>
          <a:xfrm>
            <a:off x="6487887" y="468382"/>
            <a:ext cx="4563160" cy="5921236"/>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600" b="0" i="0" u="none" strike="noStrike" kern="1200" cap="none" spc="0" normalizeH="0" baseline="0" noProof="0">
                <a:ln>
                  <a:noFill/>
                </a:ln>
                <a:solidFill>
                  <a:prstClr val="black"/>
                </a:solidFill>
                <a:effectLst/>
                <a:uLnTx/>
                <a:uFillTx/>
                <a:latin typeface="Calibri"/>
                <a:ea typeface="Calibri" panose="020F0502020204030204" pitchFamily="34" charset="0"/>
                <a:cs typeface="Times New Roman"/>
              </a:rPr>
              <a:t>NIPH carries out its social mission in line with national priorities and our allocated budget. Changed framework conditions require demands substantial readjustment of the organization. </a:t>
            </a:r>
            <a:endParaRPr kumimoji="0" lang="en-GB" sz="16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mn-cs"/>
              </a:rPr>
              <a:t>We shall safeguard and involve our employees and pay close attention to the working environment. The </a:t>
            </a:r>
            <a:r>
              <a:rPr kumimoji="0" lang="en-US" sz="160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mn-cs"/>
              </a:rPr>
              <a:t>Institute</a:t>
            </a:r>
            <a:r>
              <a:rPr kumimoji="0" lang="en-US" sz="16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mn-cs"/>
              </a:rPr>
              <a:t> aims to be an attractive workplace.</a:t>
            </a:r>
            <a:r>
              <a:rPr kumimoji="0" lang="en-GB" sz="1600" b="0" i="0" u="none" strike="noStrike" kern="1200" cap="none" spc="0" normalizeH="0" baseline="0" noProof="0">
                <a:ln>
                  <a:noFill/>
                </a:ln>
                <a:solidFill>
                  <a:prstClr val="black"/>
                </a:solidFill>
                <a:effectLst/>
                <a:uLnTx/>
                <a:uFillTx/>
                <a:latin typeface="Calibri"/>
                <a:ea typeface="Calibri" panose="020F0502020204030204" pitchFamily="34" charset="0"/>
                <a:cs typeface="Times New Roman"/>
              </a:rPr>
              <a:t> </a:t>
            </a:r>
            <a:endParaRPr kumimoji="0" lang="en-GB" sz="16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600" b="0" i="0" u="none" strike="noStrike" kern="1200" cap="none" spc="0" normalizeH="0" baseline="0" noProof="0">
                <a:ln>
                  <a:noFill/>
                </a:ln>
                <a:solidFill>
                  <a:prstClr val="black"/>
                </a:solidFill>
                <a:effectLst/>
                <a:uLnTx/>
                <a:uFillTx/>
                <a:latin typeface="Calibri" panose="020F0502020204030204"/>
                <a:ea typeface="+mn-ea"/>
                <a:cs typeface="+mn-cs"/>
              </a:rPr>
              <a:t>Through this readjustment, we shall ensure the necessary competence and capacity to respond to prioritised needs of national and local decision-makers, other agencies, the health and the care services, and the population. </a:t>
            </a:r>
            <a:r>
              <a:rPr kumimoji="0" lang="en-GB" sz="1600" b="0" i="0" u="none" strike="noStrike" kern="1200" cap="none" spc="0" normalizeH="0" baseline="0" noProof="0">
                <a:ln>
                  <a:noFill/>
                </a:ln>
                <a:solidFill>
                  <a:prstClr val="black"/>
                </a:solidFill>
                <a:effectLst/>
                <a:uLnTx/>
                <a:uFillTx/>
                <a:latin typeface="Calibri"/>
                <a:ea typeface="Calibri" panose="020F0502020204030204" pitchFamily="34" charset="0"/>
                <a:cs typeface="Times New Roman"/>
              </a:rPr>
              <a:t>We will carry out thorough processes to set our priorities for the future.</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600" b="0" i="0" u="none" strike="noStrike" kern="1200" cap="none" spc="0" normalizeH="0" baseline="0" noProof="0">
                <a:ln>
                  <a:noFill/>
                </a:ln>
                <a:solidFill>
                  <a:prstClr val="black"/>
                </a:solidFill>
                <a:effectLst/>
                <a:uLnTx/>
                <a:uFillTx/>
                <a:latin typeface="Calibri" panose="020F0502020204030204"/>
                <a:ea typeface="+mn-ea"/>
                <a:cs typeface="+mn-cs"/>
              </a:rPr>
              <a:t>Organizational development will be important part of adapting to new frameworks. Important measures include seeking increased external funding where possible, </a:t>
            </a:r>
            <a:r>
              <a:rPr kumimoji="0" lang="en-US" sz="1600" b="0" i="0" u="none" strike="noStrike" kern="1200" cap="none" spc="0" normalizeH="0" baseline="0" noProof="0">
                <a:ln>
                  <a:noFill/>
                </a:ln>
                <a:solidFill>
                  <a:prstClr val="black"/>
                </a:solidFill>
                <a:effectLst/>
                <a:uLnTx/>
                <a:uFillTx/>
                <a:latin typeface="Calibri" panose="020F0502020204030204"/>
                <a:ea typeface="+mn-ea"/>
                <a:cs typeface="+mn-cs"/>
              </a:rPr>
              <a:t> performing tasks in collaboration and with new work-sharing arrangements with other actors, and emphasizing the usefulness for users when prioritizing between various activities</a:t>
            </a:r>
            <a:r>
              <a:rPr kumimoji="0" lang="en-GB" sz="1600" b="0" i="0" u="none" strike="noStrike" kern="1200" cap="none" spc="0" normalizeH="0" baseline="0" noProof="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205217531"/>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9E6DF"/>
      </a:lt2>
      <a:accent1>
        <a:srgbClr val="CFC4B6"/>
      </a:accent1>
      <a:accent2>
        <a:srgbClr val="6796A7"/>
      </a:accent2>
      <a:accent3>
        <a:srgbClr val="B32C5B"/>
      </a:accent3>
      <a:accent4>
        <a:srgbClr val="EE756A"/>
      </a:accent4>
      <a:accent5>
        <a:srgbClr val="5A1646"/>
      </a:accent5>
      <a:accent6>
        <a:srgbClr val="3A3B63"/>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200" dirty="0" err="1" smtClean="0"/>
        </a:defPPr>
      </a:lstStyle>
    </a:txDef>
  </a:objectDefaults>
  <a:extraClrSchemeLst/>
  <a:extLst>
    <a:ext uri="{05A4C25C-085E-4340-85A3-A5531E510DB2}">
      <thm15:themeFamily xmlns:thm15="http://schemas.microsoft.com/office/thememl/2012/main" name="FHI_PPT_Mal.potx" id="{E830C7F6-15D9-4E79-B5A6-AC7486A1DBBE}" vid="{C7B4B5BB-AB4F-4C6E-9FDA-88E11E3DD634}"/>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e213fdf-b9f4-43a5-acfa-f978f8eabdf9">
      <Terms xmlns="http://schemas.microsoft.com/office/infopath/2007/PartnerControls"/>
    </lcf76f155ced4ddcb4097134ff3c332f>
    <TaxCatchAll xmlns="4cae4446-6fd3-4dac-af60-e561b325d6d5" xsi:nil="true"/>
    <SharedWithUsers xmlns="4cae4446-6fd3-4dac-af60-e561b325d6d5">
      <UserInfo>
        <DisplayName>Elisabeth Henie Madslien</DisplayName>
        <AccountId>254</AccountId>
        <AccountType/>
      </UserInfo>
      <UserInfo>
        <DisplayName>Ulf Reidar Dahle</DisplayName>
        <AccountId>120</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DA94479125F79E4DB0F047764E273213" ma:contentTypeVersion="12" ma:contentTypeDescription="Opprett et nytt dokument." ma:contentTypeScope="" ma:versionID="f0cd2fb273da4c0a6bf914d5a9a4f230">
  <xsd:schema xmlns:xsd="http://www.w3.org/2001/XMLSchema" xmlns:xs="http://www.w3.org/2001/XMLSchema" xmlns:p="http://schemas.microsoft.com/office/2006/metadata/properties" xmlns:ns2="fe213fdf-b9f4-43a5-acfa-f978f8eabdf9" xmlns:ns3="4cae4446-6fd3-4dac-af60-e561b325d6d5" targetNamespace="http://schemas.microsoft.com/office/2006/metadata/properties" ma:root="true" ma:fieldsID="2c230cf8f85a26104c8fd497949447a1" ns2:_="" ns3:_="">
    <xsd:import namespace="fe213fdf-b9f4-43a5-acfa-f978f8eabdf9"/>
    <xsd:import namespace="4cae4446-6fd3-4dac-af60-e561b325d6d5"/>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213fdf-b9f4-43a5-acfa-f978f8eabdf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Bildemerkelapper" ma:readOnly="false" ma:fieldId="{5cf76f15-5ced-4ddc-b409-7134ff3c332f}" ma:taxonomyMulti="true" ma:sspId="e7140caa-8402-4c36-9a5d-f51276ec0a9c"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cae4446-6fd3-4dac-af60-e561b325d6d5" elementFormDefault="qualified">
    <xsd:import namespace="http://schemas.microsoft.com/office/2006/documentManagement/types"/>
    <xsd:import namespace="http://schemas.microsoft.com/office/infopath/2007/PartnerControls"/>
    <xsd:element name="SharedWithUsers" ma:index="11"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Delingsdetaljer" ma:internalName="SharedWithDetails" ma:readOnly="true">
      <xsd:simpleType>
        <xsd:restriction base="dms:Note">
          <xsd:maxLength value="255"/>
        </xsd:restriction>
      </xsd:simpleType>
    </xsd:element>
    <xsd:element name="TaxCatchAll" ma:index="15" nillable="true" ma:displayName="Taxonomy Catch All Column" ma:hidden="true" ma:list="{0b90e0f2-3d50-4ade-af6f-d0f9497f0195}" ma:internalName="TaxCatchAll" ma:showField="CatchAllData" ma:web="4cae4446-6fd3-4dac-af60-e561b325d6d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06EC77E-C9A9-4BF0-8AB8-9D52A867D83C}">
  <ds:schemaRefs>
    <ds:schemaRef ds:uri="4cae4446-6fd3-4dac-af60-e561b325d6d5"/>
    <ds:schemaRef ds:uri="fe213fdf-b9f4-43a5-acfa-f978f8eabdf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C2192A78-D82B-408A-A008-46C33E28472B}">
  <ds:schemaRefs>
    <ds:schemaRef ds:uri="http://schemas.microsoft.com/sharepoint/v3/contenttype/forms"/>
  </ds:schemaRefs>
</ds:datastoreItem>
</file>

<file path=customXml/itemProps3.xml><?xml version="1.0" encoding="utf-8"?>
<ds:datastoreItem xmlns:ds="http://schemas.openxmlformats.org/officeDocument/2006/customXml" ds:itemID="{B1B2B7A6-647C-40A1-9F75-676E2EDC00FC}"/>
</file>

<file path=docProps/app.xml><?xml version="1.0" encoding="utf-8"?>
<Properties xmlns="http://schemas.openxmlformats.org/officeDocument/2006/extended-properties" xmlns:vt="http://schemas.openxmlformats.org/officeDocument/2006/docPropsVTypes">
  <TotalTime>0</TotalTime>
  <Application>Microsoft Office PowerPoint</Application>
  <PresentationFormat>Widescreen</PresentationFormat>
  <Slides>18</Slides>
  <Notes>18</Notes>
  <HiddenSlides>0</HiddenSlide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Office-tema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FHI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Vikum, Eirik</dc:creator>
  <cp:revision>1</cp:revision>
  <cp:lastPrinted>2022-12-20T07:58:04Z</cp:lastPrinted>
  <dcterms:created xsi:type="dcterms:W3CDTF">2018-10-26T20:08:56Z</dcterms:created>
  <dcterms:modified xsi:type="dcterms:W3CDTF">2024-01-03T14:02:07Z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0x010100DA94479125F79E4DB0F047764E273213</vt:lpwstr>
  </property>
  <property fmtid="{D5CDD505-2E9C-101B-9397-08002B2CF9AE}" pid="3" name="TaxKeyword">
    <vt:lpwstr/>
  </property>
  <property fmtid="{D5CDD505-2E9C-101B-9397-08002B2CF9AE}" pid="4" name="FHITopic">
    <vt:lpwstr/>
  </property>
  <property fmtid="{D5CDD505-2E9C-101B-9397-08002B2CF9AE}" pid="5" name="FHI_Topic">
    <vt:lpwstr>816;#Strategi|24ec7104-63e4-460f-8c23-2411639e95c6</vt:lpwstr>
  </property>
  <property fmtid="{D5CDD505-2E9C-101B-9397-08002B2CF9AE}" pid="6" name="MediaServiceImageTags">
    <vt:lpwstr/>
  </property>
  <property fmtid="{D5CDD505-2E9C-101B-9397-08002B2CF9AE}" pid="7" name="Order">
    <vt:r8>2097200</vt:r8>
  </property>
  <property fmtid="{D5CDD505-2E9C-101B-9397-08002B2CF9AE}" pid="8" name="xd_Signature">
    <vt:bool>false</vt:bool>
  </property>
  <property fmtid="{D5CDD505-2E9C-101B-9397-08002B2CF9AE}" pid="9" name="xd_ProgID">
    <vt:lpwstr/>
  </property>
  <property fmtid="{D5CDD505-2E9C-101B-9397-08002B2CF9AE}" pid="10" name="TemplateUrl">
    <vt:lpwstr/>
  </property>
  <property fmtid="{D5CDD505-2E9C-101B-9397-08002B2CF9AE}" pid="11" name="ComplianceAssetId">
    <vt:lpwstr/>
  </property>
  <property fmtid="{D5CDD505-2E9C-101B-9397-08002B2CF9AE}" pid="12" name="_ExtendedDescription">
    <vt:lpwstr/>
  </property>
  <property fmtid="{D5CDD505-2E9C-101B-9397-08002B2CF9AE}" pid="13" name="TriggerFlowInfo">
    <vt:lpwstr/>
  </property>
</Properties>
</file>