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404" r:id="rId5"/>
    <p:sldId id="443" r:id="rId6"/>
    <p:sldId id="405" r:id="rId7"/>
    <p:sldId id="450" r:id="rId8"/>
    <p:sldId id="449" r:id="rId9"/>
    <p:sldId id="451" r:id="rId10"/>
    <p:sldId id="408" r:id="rId11"/>
    <p:sldId id="384" r:id="rId12"/>
    <p:sldId id="446" r:id="rId13"/>
    <p:sldId id="382" r:id="rId14"/>
    <p:sldId id="385" r:id="rId15"/>
    <p:sldId id="388" r:id="rId16"/>
    <p:sldId id="387" r:id="rId17"/>
    <p:sldId id="390" r:id="rId18"/>
    <p:sldId id="386" r:id="rId19"/>
    <p:sldId id="383" r:id="rId20"/>
    <p:sldId id="391" r:id="rId21"/>
    <p:sldId id="428" r:id="rId22"/>
    <p:sldId id="381" r:id="rId23"/>
  </p:sldIdLst>
  <p:sldSz cx="12192000" cy="6858000"/>
  <p:notesSz cx="6805613" cy="99441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1F1F1"/>
    <a:srgbClr val="1A3666"/>
    <a:srgbClr val="269A4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434" autoAdjust="0"/>
  </p:normalViewPr>
  <p:slideViewPr>
    <p:cSldViewPr snapToGrid="0">
      <p:cViewPr varScale="1">
        <p:scale>
          <a:sx n="120" d="100"/>
          <a:sy n="120" d="100"/>
        </p:scale>
        <p:origin x="18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87" d="100"/>
          <a:sy n="87" d="100"/>
        </p:scale>
        <p:origin x="2112" y="-8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C7CF6AE1-1E6F-44FA-A1FC-771B8A89E211}" type="datetimeFigureOut">
              <a:rPr lang="nb-NO" smtClean="0"/>
              <a:t>13.12.2023</a:t>
            </a:fld>
            <a:endParaRPr lang="nb-NO"/>
          </a:p>
        </p:txBody>
      </p:sp>
      <p:sp>
        <p:nvSpPr>
          <p:cNvPr id="4" name="Plassholder for lysbil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EDB0897-62B0-4C60-809C-BFFB55A7C902}" type="slidenum">
              <a:rPr lang="nb-NO" smtClean="0"/>
              <a:t>‹#›</a:t>
            </a:fld>
            <a:endParaRPr lang="nb-NO"/>
          </a:p>
        </p:txBody>
      </p:sp>
    </p:spTree>
    <p:extLst>
      <p:ext uri="{BB962C8B-B14F-4D97-AF65-F5344CB8AC3E}">
        <p14:creationId xmlns:p14="http://schemas.microsoft.com/office/powerpoint/2010/main" val="21821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i="0" dirty="0"/>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a:t>
            </a:fld>
            <a:endParaRPr lang="nb-NO">
              <a:solidFill>
                <a:prstClr val="black"/>
              </a:solidFill>
            </a:endParaRPr>
          </a:p>
        </p:txBody>
      </p:sp>
    </p:spTree>
    <p:extLst>
      <p:ext uri="{BB962C8B-B14F-4D97-AF65-F5344CB8AC3E}">
        <p14:creationId xmlns:p14="http://schemas.microsoft.com/office/powerpoint/2010/main" val="243115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err="1">
                <a:solidFill>
                  <a:schemeClr val="tx1"/>
                </a:solidFill>
                <a:effectLst/>
                <a:latin typeface="+mn-lt"/>
                <a:ea typeface="+mn-ea"/>
                <a:cs typeface="+mn-cs"/>
              </a:rPr>
              <a:t>Effective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emergency</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preparedness</a:t>
            </a:r>
            <a:r>
              <a:rPr lang="nb-NO" sz="1200" i="0" kern="1200" dirty="0">
                <a:solidFill>
                  <a:schemeClr val="tx1"/>
                </a:solidFill>
                <a:effectLst/>
                <a:latin typeface="+mn-lt"/>
                <a:ea typeface="+mn-ea"/>
                <a:cs typeface="+mn-cs"/>
              </a:rPr>
              <a:t> must be </a:t>
            </a:r>
            <a:r>
              <a:rPr lang="nb-NO" sz="1200" i="0" kern="1200" dirty="0" err="1">
                <a:solidFill>
                  <a:schemeClr val="tx1"/>
                </a:solidFill>
                <a:effectLst/>
                <a:latin typeface="+mn-lt"/>
                <a:ea typeface="+mn-ea"/>
                <a:cs typeface="+mn-cs"/>
              </a:rPr>
              <a:t>built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 solid </a:t>
            </a:r>
            <a:r>
              <a:rPr lang="nb-NO" sz="1200" i="0" kern="1200" baseline="0" dirty="0" err="1">
                <a:solidFill>
                  <a:schemeClr val="tx1"/>
                </a:solidFill>
                <a:effectLst/>
                <a:latin typeface="+mn-lt"/>
                <a:ea typeface="+mn-ea"/>
                <a:cs typeface="+mn-cs"/>
              </a:rPr>
              <a:t>scientific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base. New </a:t>
            </a:r>
            <a:r>
              <a:rPr lang="nb-NO" sz="1200" i="0" kern="1200" baseline="0" dirty="0" err="1">
                <a:solidFill>
                  <a:schemeClr val="tx1"/>
                </a:solidFill>
                <a:effectLst/>
                <a:latin typeface="+mn-lt"/>
                <a:ea typeface="+mn-ea"/>
                <a:cs typeface="+mn-cs"/>
              </a:rPr>
              <a:t>methods</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developing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mathematical</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epidemiological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models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allow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apply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this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development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scenarios, </a:t>
            </a:r>
            <a:r>
              <a:rPr lang="nb-NO" sz="1200" i="0" kern="1200" baseline="0" dirty="0" err="1">
                <a:solidFill>
                  <a:schemeClr val="tx1"/>
                </a:solidFill>
                <a:effectLst/>
                <a:latin typeface="+mn-lt"/>
                <a:ea typeface="+mn-ea"/>
                <a:cs typeface="+mn-cs"/>
              </a:rPr>
              <a:t>which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help</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predict</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prepare</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future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outbreaks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threats</a:t>
            </a:r>
            <a:r>
              <a:rPr lang="nb-NO" sz="1200" i="0" kern="1200" baseline="0" dirty="0">
                <a:solidFill>
                  <a:schemeClr val="tx1"/>
                </a:solidFill>
                <a:effectLst/>
                <a:latin typeface="+mn-lt"/>
                <a:ea typeface="+mn-ea"/>
                <a:cs typeface="+mn-cs"/>
              </a:rPr>
              <a:t>. </a:t>
            </a:r>
          </a:p>
          <a:p>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For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example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this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means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describe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burden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disease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better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accuracy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but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also</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develop</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mathematical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models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disease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burden</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future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Modelling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also</a:t>
            </a:r>
            <a:r>
              <a:rPr lang="nb-NO" sz="1200" i="0" kern="1200" baseline="0" dirty="0">
                <a:solidFill>
                  <a:schemeClr val="tx1"/>
                </a:solidFill>
                <a:effectLst/>
                <a:latin typeface="+mn-lt"/>
                <a:ea typeface="+mn-ea"/>
                <a:cs typeface="+mn-cs"/>
              </a:rPr>
              <a:t> be used to </a:t>
            </a:r>
            <a:r>
              <a:rPr lang="nb-NO" sz="1200" i="0" kern="1200" baseline="0" dirty="0" err="1">
                <a:solidFill>
                  <a:schemeClr val="tx1"/>
                </a:solidFill>
                <a:effectLst/>
                <a:latin typeface="+mn-lt"/>
                <a:ea typeface="+mn-ea"/>
                <a:cs typeface="+mn-cs"/>
              </a:rPr>
              <a:t>describe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expected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effect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interventions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before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implementing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them</a:t>
            </a:r>
            <a:r>
              <a:rPr lang="nb-NO" sz="1200" i="0" kern="1200" baseline="0" dirty="0">
                <a:solidFill>
                  <a:schemeClr val="tx1"/>
                </a:solidFill>
                <a:effectLst/>
                <a:latin typeface="+mn-lt"/>
                <a:ea typeface="+mn-ea"/>
                <a:cs typeface="+mn-cs"/>
              </a:rPr>
              <a:t> – for </a:t>
            </a:r>
            <a:r>
              <a:rPr lang="nb-NO" sz="1200" i="0" kern="1200" baseline="0" dirty="0" err="1">
                <a:solidFill>
                  <a:schemeClr val="tx1"/>
                </a:solidFill>
                <a:effectLst/>
                <a:latin typeface="+mn-lt"/>
                <a:ea typeface="+mn-ea"/>
                <a:cs typeface="+mn-cs"/>
              </a:rPr>
              <a:t>example</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introduction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vaccines</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10</a:t>
            </a:fld>
            <a:endParaRPr lang="nb-NO">
              <a:solidFill>
                <a:prstClr val="black"/>
              </a:solidFill>
            </a:endParaRPr>
          </a:p>
        </p:txBody>
      </p:sp>
    </p:spTree>
    <p:extLst>
      <p:ext uri="{BB962C8B-B14F-4D97-AF65-F5344CB8AC3E}">
        <p14:creationId xmlns:p14="http://schemas.microsoft.com/office/powerpoint/2010/main" val="115920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kern="1200" dirty="0">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amount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data </a:t>
            </a:r>
            <a:r>
              <a:rPr lang="nb-NO" sz="1200" i="0" kern="1200" baseline="0" dirty="0" err="1">
                <a:solidFill>
                  <a:schemeClr val="tx1"/>
                </a:solidFill>
                <a:effectLst/>
                <a:latin typeface="+mn-lt"/>
                <a:ea typeface="+mn-ea"/>
                <a:cs typeface="+mn-cs"/>
              </a:rPr>
              <a:t>available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about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is </a:t>
            </a:r>
            <a:r>
              <a:rPr lang="nb-NO" sz="1200" i="0" kern="1200" baseline="0" dirty="0" err="1">
                <a:solidFill>
                  <a:schemeClr val="tx1"/>
                </a:solidFill>
                <a:effectLst/>
                <a:latin typeface="+mn-lt"/>
                <a:ea typeface="+mn-ea"/>
                <a:cs typeface="+mn-cs"/>
              </a:rPr>
              <a:t>growing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rapidly</a:t>
            </a:r>
            <a:r>
              <a:rPr lang="nb-NO" sz="1200" i="0" kern="1200" baseline="0" dirty="0">
                <a:solidFill>
                  <a:schemeClr val="tx1"/>
                </a:solidFill>
                <a:effectLst/>
                <a:latin typeface="+mn-lt"/>
                <a:ea typeface="+mn-ea"/>
                <a:cs typeface="+mn-cs"/>
              </a:rPr>
              <a:t>. New </a:t>
            </a:r>
            <a:r>
              <a:rPr lang="nb-NO" sz="1200" i="0" kern="1200" baseline="0" dirty="0" err="1">
                <a:solidFill>
                  <a:schemeClr val="tx1"/>
                </a:solidFill>
                <a:effectLst/>
                <a:latin typeface="+mn-lt"/>
                <a:ea typeface="+mn-ea"/>
                <a:cs typeface="+mn-cs"/>
              </a:rPr>
              <a:t>advanced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methods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analysis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such</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machine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learning</a:t>
            </a:r>
            <a:r>
              <a:rPr lang="nb-NO" sz="1200" i="0" kern="1200" baseline="0" dirty="0">
                <a:solidFill>
                  <a:schemeClr val="tx1"/>
                </a:solidFill>
                <a:effectLst/>
                <a:latin typeface="+mn-lt"/>
                <a:ea typeface="+mn-ea"/>
                <a:cs typeface="+mn-cs"/>
              </a:rPr>
              <a:t>, have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potential</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help</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explore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complex</a:t>
            </a:r>
            <a:r>
              <a:rPr lang="nb-NO" sz="1200" i="0" kern="1200" baseline="0" dirty="0">
                <a:solidFill>
                  <a:schemeClr val="tx1"/>
                </a:solidFill>
                <a:effectLst/>
                <a:latin typeface="+mn-lt"/>
                <a:ea typeface="+mn-ea"/>
                <a:cs typeface="+mn-cs"/>
              </a:rPr>
              <a:t> data in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ways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uncover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patterns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produce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about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services.</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11</a:t>
            </a:fld>
            <a:endParaRPr lang="nb-NO">
              <a:solidFill>
                <a:prstClr val="black"/>
              </a:solidFill>
            </a:endParaRPr>
          </a:p>
        </p:txBody>
      </p:sp>
    </p:spTree>
    <p:extLst>
      <p:ext uri="{BB962C8B-B14F-4D97-AF65-F5344CB8AC3E}">
        <p14:creationId xmlns:p14="http://schemas.microsoft.com/office/powerpoint/2010/main" val="38453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NIPH </a:t>
            </a:r>
            <a:r>
              <a:rPr lang="nb-NO" sz="1200" i="0" kern="1200" dirty="0" err="1">
                <a:solidFill>
                  <a:schemeClr val="tx1"/>
                </a:solidFill>
                <a:effectLst/>
                <a:latin typeface="+mn-lt"/>
                <a:ea typeface="+mn-ea"/>
                <a:cs typeface="+mn-cs"/>
              </a:rPr>
              <a:t>will</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take</a:t>
            </a:r>
            <a:r>
              <a:rPr lang="nb-NO" sz="1200" i="0" kern="1200" dirty="0">
                <a:solidFill>
                  <a:schemeClr val="tx1"/>
                </a:solidFill>
                <a:effectLst/>
                <a:latin typeface="+mn-lt"/>
                <a:ea typeface="+mn-ea"/>
                <a:cs typeface="+mn-cs"/>
              </a:rPr>
              <a:t> part in </a:t>
            </a:r>
            <a:r>
              <a:rPr lang="nb-NO" sz="1200" i="0" kern="1200" dirty="0" err="1">
                <a:solidFill>
                  <a:schemeClr val="tx1"/>
                </a:solidFill>
                <a:effectLst/>
                <a:latin typeface="+mn-lt"/>
                <a:ea typeface="+mn-ea"/>
                <a:cs typeface="+mn-cs"/>
              </a:rPr>
              <a:t>public</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debates</a:t>
            </a:r>
            <a:r>
              <a:rPr lang="nb-NO" sz="1200" i="0" kern="1200" dirty="0">
                <a:solidFill>
                  <a:schemeClr val="tx1"/>
                </a:solidFill>
                <a:effectLst/>
                <a:latin typeface="+mn-lt"/>
                <a:ea typeface="+mn-ea"/>
                <a:cs typeface="+mn-cs"/>
              </a:rPr>
              <a:t> and</a:t>
            </a:r>
            <a:r>
              <a:rPr lang="nb-NO" sz="1200" i="0" kern="1200" baseline="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discussions</a:t>
            </a:r>
            <a:r>
              <a:rPr lang="nb-NO" sz="1200" i="0" kern="1200" dirty="0">
                <a:solidFill>
                  <a:schemeClr val="tx1"/>
                </a:solidFill>
                <a:effectLst/>
                <a:latin typeface="+mn-lt"/>
                <a:ea typeface="+mn-ea"/>
                <a:cs typeface="+mn-cs"/>
              </a:rPr>
              <a:t> in </a:t>
            </a:r>
            <a:r>
              <a:rPr lang="nb-NO" sz="1200" i="0" kern="1200" dirty="0" err="1">
                <a:solidFill>
                  <a:schemeClr val="tx1"/>
                </a:solidFill>
                <a:effectLst/>
                <a:latin typeface="+mn-lt"/>
                <a:ea typeface="+mn-ea"/>
                <a:cs typeface="+mn-cs"/>
              </a:rPr>
              <a:t>its</a:t>
            </a:r>
            <a:r>
              <a:rPr lang="nb-NO" sz="1200" i="0" kern="1200" dirty="0">
                <a:solidFill>
                  <a:schemeClr val="tx1"/>
                </a:solidFill>
                <a:effectLst/>
                <a:latin typeface="+mn-lt"/>
                <a:ea typeface="+mn-ea"/>
                <a:cs typeface="+mn-cs"/>
              </a:rPr>
              <a:t> areas </a:t>
            </a:r>
            <a:r>
              <a:rPr lang="nb-NO" sz="1200" i="0" kern="1200" dirty="0" err="1">
                <a:solidFill>
                  <a:schemeClr val="tx1"/>
                </a:solidFill>
                <a:effectLst/>
                <a:latin typeface="+mn-lt"/>
                <a:ea typeface="+mn-ea"/>
                <a:cs typeface="+mn-cs"/>
              </a:rPr>
              <a:t>of</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expertise</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be </a:t>
            </a:r>
            <a:r>
              <a:rPr lang="nb-NO" sz="1200" i="0" kern="1200" baseline="0" dirty="0" err="1">
                <a:solidFill>
                  <a:schemeClr val="tx1"/>
                </a:solidFill>
                <a:effectLst/>
                <a:latin typeface="+mn-lt"/>
                <a:ea typeface="+mn-ea"/>
                <a:cs typeface="+mn-cs"/>
              </a:rPr>
              <a:t>open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about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scientific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uncertainty</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conflicting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views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scientific</a:t>
            </a:r>
            <a:r>
              <a:rPr lang="nb-NO" sz="1200" i="0" kern="1200" baseline="0" dirty="0">
                <a:solidFill>
                  <a:schemeClr val="tx1"/>
                </a:solidFill>
                <a:effectLst/>
                <a:latin typeface="+mn-lt"/>
                <a:ea typeface="+mn-ea"/>
                <a:cs typeface="+mn-cs"/>
              </a:rPr>
              <a:t> questions and </a:t>
            </a:r>
            <a:r>
              <a:rPr lang="nb-NO" sz="1200" i="0" kern="1200" baseline="0" dirty="0" err="1">
                <a:solidFill>
                  <a:schemeClr val="tx1"/>
                </a:solidFill>
                <a:effectLst/>
                <a:latin typeface="+mn-lt"/>
                <a:ea typeface="+mn-ea"/>
                <a:cs typeface="+mn-cs"/>
              </a:rPr>
              <a:t>advice</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endParaRPr lang="nb-NO" sz="1200" i="0" kern="1200" dirty="0">
              <a:solidFill>
                <a:schemeClr val="tx1"/>
              </a:solidFill>
              <a:effectLst/>
              <a:latin typeface="+mn-lt"/>
              <a:ea typeface="+mn-ea"/>
              <a:cs typeface="+mn-cs"/>
            </a:endParaRPr>
          </a:p>
          <a:p>
            <a:r>
              <a:rPr lang="nb-NO" sz="1200" i="0" kern="1200" dirty="0" err="1">
                <a:solidFill>
                  <a:schemeClr val="tx1"/>
                </a:solidFill>
                <a:effectLst/>
                <a:latin typeface="+mn-lt"/>
                <a:ea typeface="+mn-ea"/>
                <a:cs typeface="+mn-cs"/>
              </a:rPr>
              <a:t>We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will</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communicate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advice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users</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ways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speak</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them</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their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own</a:t>
            </a:r>
            <a:r>
              <a:rPr lang="nb-NO" sz="1200" i="0" kern="1200" baseline="0" dirty="0">
                <a:solidFill>
                  <a:schemeClr val="tx1"/>
                </a:solidFill>
                <a:effectLst/>
                <a:latin typeface="+mn-lt"/>
                <a:ea typeface="+mn-ea"/>
                <a:cs typeface="+mn-cs"/>
              </a:rPr>
              <a:t> terms.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involve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users</a:t>
            </a:r>
            <a:r>
              <a:rPr lang="nb-NO" sz="1200" i="0" kern="1200" baseline="0" dirty="0">
                <a:solidFill>
                  <a:schemeClr val="tx1"/>
                </a:solidFill>
                <a:effectLst/>
                <a:latin typeface="+mn-lt"/>
                <a:ea typeface="+mn-ea"/>
                <a:cs typeface="+mn-cs"/>
              </a:rPr>
              <a:t> to make sure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production</a:t>
            </a:r>
            <a:r>
              <a:rPr lang="nb-NO" sz="1200" i="0" kern="1200" baseline="0" dirty="0">
                <a:solidFill>
                  <a:schemeClr val="tx1"/>
                </a:solidFill>
                <a:effectLst/>
                <a:latin typeface="+mn-lt"/>
                <a:ea typeface="+mn-ea"/>
                <a:cs typeface="+mn-cs"/>
              </a:rPr>
              <a:t> is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high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quality</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relevance</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promote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strong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collaborations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international</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domestic</a:t>
            </a:r>
            <a:r>
              <a:rPr lang="nb-NO" sz="1200" i="0" kern="1200" baseline="0" dirty="0">
                <a:solidFill>
                  <a:schemeClr val="tx1"/>
                </a:solidFill>
                <a:effectLst/>
                <a:latin typeface="+mn-lt"/>
                <a:ea typeface="+mn-ea"/>
                <a:cs typeface="+mn-cs"/>
              </a:rPr>
              <a:t> partner </a:t>
            </a:r>
            <a:r>
              <a:rPr lang="nb-NO" sz="1200" i="0" kern="1200" baseline="0" dirty="0" err="1">
                <a:solidFill>
                  <a:schemeClr val="tx1"/>
                </a:solidFill>
                <a:effectLst/>
                <a:latin typeface="+mn-lt"/>
                <a:ea typeface="+mn-ea"/>
                <a:cs typeface="+mn-cs"/>
              </a:rPr>
              <a:t>organisations</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12</a:t>
            </a:fld>
            <a:endParaRPr lang="nb-NO">
              <a:solidFill>
                <a:prstClr val="black"/>
              </a:solidFill>
            </a:endParaRPr>
          </a:p>
        </p:txBody>
      </p:sp>
    </p:spTree>
    <p:extLst>
      <p:ext uri="{BB962C8B-B14F-4D97-AF65-F5344CB8AC3E}">
        <p14:creationId xmlns:p14="http://schemas.microsoft.com/office/powerpoint/2010/main" val="205925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earlier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have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cases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disease</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illness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quicker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respond</a:t>
            </a:r>
            <a:r>
              <a:rPr lang="nb-NO" sz="1200" i="0" kern="1200" baseline="0" dirty="0">
                <a:solidFill>
                  <a:schemeClr val="tx1"/>
                </a:solidFill>
                <a:effectLst/>
                <a:latin typeface="+mn-lt"/>
                <a:ea typeface="+mn-ea"/>
                <a:cs typeface="+mn-cs"/>
              </a:rPr>
              <a:t>. Our </a:t>
            </a:r>
            <a:r>
              <a:rPr lang="nb-NO" sz="1200" i="0" kern="1200" baseline="0" dirty="0" err="1">
                <a:solidFill>
                  <a:schemeClr val="tx1"/>
                </a:solidFill>
                <a:effectLst/>
                <a:latin typeface="+mn-lt"/>
                <a:ea typeface="+mn-ea"/>
                <a:cs typeface="+mn-cs"/>
              </a:rPr>
              <a:t>capacity</a:t>
            </a:r>
            <a:r>
              <a:rPr lang="nb-NO" sz="1200" i="0" kern="1200" baseline="0" dirty="0">
                <a:solidFill>
                  <a:schemeClr val="tx1"/>
                </a:solidFill>
                <a:effectLst/>
                <a:latin typeface="+mn-lt"/>
                <a:ea typeface="+mn-ea"/>
                <a:cs typeface="+mn-cs"/>
              </a:rPr>
              <a:t> for rapid </a:t>
            </a:r>
            <a:r>
              <a:rPr lang="nb-NO" sz="1200" i="0" kern="1200" baseline="0" dirty="0" err="1">
                <a:solidFill>
                  <a:schemeClr val="tx1"/>
                </a:solidFill>
                <a:effectLst/>
                <a:latin typeface="+mn-lt"/>
                <a:ea typeface="+mn-ea"/>
                <a:cs typeface="+mn-cs"/>
              </a:rPr>
              <a:t>response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outbreaks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other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threat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depends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access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updated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from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field</a:t>
            </a:r>
            <a:r>
              <a:rPr lang="nb-NO" sz="1200" i="0" kern="1200" baseline="0" dirty="0">
                <a:solidFill>
                  <a:schemeClr val="tx1"/>
                </a:solidFill>
                <a:effectLst/>
                <a:latin typeface="+mn-lt"/>
                <a:ea typeface="+mn-ea"/>
                <a:cs typeface="+mn-cs"/>
              </a:rPr>
              <a:t>.</a:t>
            </a:r>
          </a:p>
          <a:p>
            <a:endParaRPr lang="nb-NO" sz="1200" i="0" kern="1200" dirty="0">
              <a:solidFill>
                <a:schemeClr val="tx1"/>
              </a:solidFill>
              <a:effectLst/>
              <a:latin typeface="+mn-lt"/>
              <a:ea typeface="+mn-ea"/>
              <a:cs typeface="+mn-cs"/>
            </a:endParaRPr>
          </a:p>
          <a:p>
            <a:r>
              <a:rPr lang="nb-NO" sz="1200" i="0" kern="1200" dirty="0" err="1">
                <a:solidFill>
                  <a:schemeClr val="tx1"/>
                </a:solidFill>
                <a:effectLst/>
                <a:latin typeface="+mn-lt"/>
                <a:ea typeface="+mn-ea"/>
                <a:cs typeface="+mn-cs"/>
              </a:rPr>
              <a:t>Through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solutions</a:t>
            </a:r>
            <a:r>
              <a:rPr lang="nb-NO" sz="1200" i="0" kern="1200" baseline="0" dirty="0">
                <a:solidFill>
                  <a:schemeClr val="tx1"/>
                </a:solidFill>
                <a:effectLst/>
                <a:latin typeface="+mn-lt"/>
                <a:ea typeface="+mn-ea"/>
                <a:cs typeface="+mn-cs"/>
              </a:rPr>
              <a:t> for case </a:t>
            </a:r>
            <a:r>
              <a:rPr lang="nb-NO" sz="1200" i="0" kern="1200" baseline="0" dirty="0" err="1">
                <a:solidFill>
                  <a:schemeClr val="tx1"/>
                </a:solidFill>
                <a:effectLst/>
                <a:latin typeface="+mn-lt"/>
                <a:ea typeface="+mn-ea"/>
                <a:cs typeface="+mn-cs"/>
              </a:rPr>
              <a:t>reporting</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models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move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closer</a:t>
            </a:r>
            <a:r>
              <a:rPr lang="nb-NO" sz="1200" i="0" kern="1200" baseline="0" dirty="0">
                <a:solidFill>
                  <a:schemeClr val="tx1"/>
                </a:solidFill>
                <a:effectLst/>
                <a:latin typeface="+mn-lt"/>
                <a:ea typeface="+mn-ea"/>
                <a:cs typeface="+mn-cs"/>
              </a:rPr>
              <a:t> to real-time data systems for </a:t>
            </a:r>
            <a:r>
              <a:rPr lang="nb-NO" sz="1200" i="0" kern="1200" baseline="0" dirty="0" err="1">
                <a:solidFill>
                  <a:schemeClr val="tx1"/>
                </a:solidFill>
                <a:effectLst/>
                <a:latin typeface="+mn-lt"/>
                <a:ea typeface="+mn-ea"/>
                <a:cs typeface="+mn-cs"/>
              </a:rPr>
              <a:t>disease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outbreaks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other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threats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13</a:t>
            </a:fld>
            <a:endParaRPr lang="nb-NO">
              <a:solidFill>
                <a:prstClr val="black"/>
              </a:solidFill>
            </a:endParaRPr>
          </a:p>
        </p:txBody>
      </p:sp>
    </p:spTree>
    <p:extLst>
      <p:ext uri="{BB962C8B-B14F-4D97-AF65-F5344CB8AC3E}">
        <p14:creationId xmlns:p14="http://schemas.microsoft.com/office/powerpoint/2010/main" val="328363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err="1">
                <a:solidFill>
                  <a:schemeClr val="tx1"/>
                </a:solidFill>
                <a:effectLst/>
                <a:latin typeface="+mn-lt"/>
                <a:ea typeface="+mn-ea"/>
                <a:cs typeface="+mn-cs"/>
              </a:rPr>
              <a:t>Factors</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that</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influence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health</a:t>
            </a:r>
            <a:r>
              <a:rPr lang="nb-NO" sz="1200" i="0" kern="1200" dirty="0">
                <a:solidFill>
                  <a:schemeClr val="tx1"/>
                </a:solidFill>
                <a:effectLst/>
                <a:latin typeface="+mn-lt"/>
                <a:ea typeface="+mn-ea"/>
                <a:cs typeface="+mn-cs"/>
              </a:rPr>
              <a:t> and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disease</a:t>
            </a:r>
            <a:r>
              <a:rPr lang="nb-NO" sz="1200" i="0" kern="1200" baseline="0" dirty="0">
                <a:solidFill>
                  <a:schemeClr val="tx1"/>
                </a:solidFill>
                <a:effectLst/>
                <a:latin typeface="+mn-lt"/>
                <a:ea typeface="+mn-ea"/>
                <a:cs typeface="+mn-cs"/>
              </a:rPr>
              <a:t> most </a:t>
            </a:r>
            <a:r>
              <a:rPr lang="nb-NO" sz="1200" i="0" kern="1200" baseline="0" dirty="0" err="1">
                <a:solidFill>
                  <a:schemeClr val="tx1"/>
                </a:solidFill>
                <a:effectLst/>
                <a:latin typeface="+mn-lt"/>
                <a:ea typeface="+mn-ea"/>
                <a:cs typeface="+mn-cs"/>
              </a:rPr>
              <a:t>often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lie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outside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system.</a:t>
            </a:r>
            <a:br>
              <a:rPr lang="nb-NO" sz="1200" i="0" kern="1200" dirty="0">
                <a:solidFill>
                  <a:schemeClr val="tx1"/>
                </a:solidFill>
                <a:effectLst/>
                <a:latin typeface="+mn-lt"/>
                <a:ea typeface="+mn-ea"/>
                <a:cs typeface="+mn-cs"/>
              </a:rPr>
            </a:br>
            <a:endParaRPr lang="nb-NO" sz="1200" i="0" kern="1200" dirty="0">
              <a:solidFill>
                <a:schemeClr val="tx1"/>
              </a:solidFill>
              <a:effectLst/>
              <a:latin typeface="+mn-lt"/>
              <a:ea typeface="+mn-ea"/>
              <a:cs typeface="+mn-cs"/>
            </a:endParaRPr>
          </a:p>
          <a:p>
            <a:r>
              <a:rPr lang="nb-NO" sz="1200" i="0" kern="1200" dirty="0" err="1">
                <a:solidFill>
                  <a:schemeClr val="tx1"/>
                </a:solidFill>
                <a:effectLst/>
                <a:latin typeface="+mn-lt"/>
                <a:ea typeface="+mn-ea"/>
                <a:cs typeface="+mn-cs"/>
              </a:rPr>
              <a:t>Consequently</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there</a:t>
            </a:r>
            <a:r>
              <a:rPr lang="nb-NO" sz="1200" i="0" kern="1200" baseline="0" dirty="0">
                <a:solidFill>
                  <a:schemeClr val="tx1"/>
                </a:solidFill>
                <a:effectLst/>
                <a:latin typeface="+mn-lt"/>
                <a:ea typeface="+mn-ea"/>
                <a:cs typeface="+mn-cs"/>
              </a:rPr>
              <a:t> is a </a:t>
            </a:r>
            <a:r>
              <a:rPr lang="nb-NO" sz="1200" i="0" kern="1200" baseline="0" dirty="0" err="1">
                <a:solidFill>
                  <a:schemeClr val="tx1"/>
                </a:solidFill>
                <a:effectLst/>
                <a:latin typeface="+mn-lt"/>
                <a:ea typeface="+mn-ea"/>
                <a:cs typeface="+mn-cs"/>
              </a:rPr>
              <a:t>large</a:t>
            </a:r>
            <a:r>
              <a:rPr lang="nb-NO" sz="1200" i="0" kern="1200" baseline="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potential</a:t>
            </a:r>
            <a:r>
              <a:rPr lang="nb-NO" sz="1200" i="0" kern="1200" dirty="0">
                <a:solidFill>
                  <a:schemeClr val="tx1"/>
                </a:solidFill>
                <a:effectLst/>
                <a:latin typeface="+mn-lt"/>
                <a:ea typeface="+mn-ea"/>
                <a:cs typeface="+mn-cs"/>
              </a:rPr>
              <a:t> to </a:t>
            </a:r>
            <a:r>
              <a:rPr lang="nb-NO" sz="1200" i="0" kern="1200" dirty="0" err="1">
                <a:solidFill>
                  <a:schemeClr val="tx1"/>
                </a:solidFill>
                <a:effectLst/>
                <a:latin typeface="+mn-lt"/>
                <a:ea typeface="+mn-ea"/>
                <a:cs typeface="+mn-cs"/>
              </a:rPr>
              <a:t>improve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health</a:t>
            </a:r>
            <a:r>
              <a:rPr lang="nb-NO" sz="1200" i="0" kern="1200" dirty="0">
                <a:solidFill>
                  <a:schemeClr val="tx1"/>
                </a:solidFill>
                <a:effectLst/>
                <a:latin typeface="+mn-lt"/>
                <a:ea typeface="+mn-ea"/>
                <a:cs typeface="+mn-cs"/>
              </a:rPr>
              <a:t> and </a:t>
            </a:r>
            <a:r>
              <a:rPr lang="nb-NO" sz="1200" i="0" kern="1200" dirty="0" err="1">
                <a:solidFill>
                  <a:schemeClr val="tx1"/>
                </a:solidFill>
                <a:effectLst/>
                <a:latin typeface="+mn-lt"/>
                <a:ea typeface="+mn-ea"/>
                <a:cs typeface="+mn-cs"/>
              </a:rPr>
              <a:t>well-being</a:t>
            </a:r>
            <a:r>
              <a:rPr lang="nb-NO" sz="1200" i="0" kern="1200" dirty="0">
                <a:solidFill>
                  <a:schemeClr val="tx1"/>
                </a:solidFill>
                <a:effectLst/>
                <a:latin typeface="+mn-lt"/>
                <a:ea typeface="+mn-ea"/>
                <a:cs typeface="+mn-cs"/>
              </a:rPr>
              <a:t> by </a:t>
            </a:r>
            <a:r>
              <a:rPr lang="nb-NO" sz="1200" i="0" kern="1200" dirty="0" err="1">
                <a:solidFill>
                  <a:schemeClr val="tx1"/>
                </a:solidFill>
                <a:effectLst/>
                <a:latin typeface="+mn-lt"/>
                <a:ea typeface="+mn-ea"/>
                <a:cs typeface="+mn-cs"/>
              </a:rPr>
              <a:t>working</a:t>
            </a:r>
            <a:r>
              <a:rPr lang="nb-NO" sz="1200" i="0" kern="1200" dirty="0">
                <a:solidFill>
                  <a:schemeClr val="tx1"/>
                </a:solidFill>
                <a:effectLst/>
                <a:latin typeface="+mn-lt"/>
                <a:ea typeface="+mn-ea"/>
                <a:cs typeface="+mn-cs"/>
              </a:rPr>
              <a:t> and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collaborating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across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sectors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achieve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this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about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effect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education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working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conditions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nutritional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habits</a:t>
            </a:r>
            <a:r>
              <a:rPr lang="nb-NO" sz="1200" i="0" kern="1200" baseline="0" dirty="0">
                <a:solidFill>
                  <a:schemeClr val="tx1"/>
                </a:solidFill>
                <a:effectLst/>
                <a:latin typeface="+mn-lt"/>
                <a:ea typeface="+mn-ea"/>
                <a:cs typeface="+mn-cs"/>
              </a:rPr>
              <a:t> and urban </a:t>
            </a:r>
            <a:r>
              <a:rPr lang="nb-NO" sz="1200" i="0" kern="1200" baseline="0" dirty="0" err="1">
                <a:solidFill>
                  <a:schemeClr val="tx1"/>
                </a:solidFill>
                <a:effectLst/>
                <a:latin typeface="+mn-lt"/>
                <a:ea typeface="+mn-ea"/>
                <a:cs typeface="+mn-cs"/>
              </a:rPr>
              <a:t>environments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To </a:t>
            </a:r>
            <a:r>
              <a:rPr lang="nb-NO" sz="1200" i="0" kern="1200" dirty="0" err="1">
                <a:solidFill>
                  <a:schemeClr val="tx1"/>
                </a:solidFill>
                <a:effectLst/>
                <a:latin typeface="+mn-lt"/>
                <a:ea typeface="+mn-ea"/>
                <a:cs typeface="+mn-cs"/>
              </a:rPr>
              <a:t>investigate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dependencies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must </a:t>
            </a:r>
            <a:r>
              <a:rPr lang="nb-NO" sz="1200" i="0" kern="1200" baseline="0" dirty="0" err="1">
                <a:solidFill>
                  <a:schemeClr val="tx1"/>
                </a:solidFill>
                <a:effectLst/>
                <a:latin typeface="+mn-lt"/>
                <a:ea typeface="+mn-ea"/>
                <a:cs typeface="+mn-cs"/>
              </a:rPr>
              <a:t>combine</a:t>
            </a:r>
            <a:r>
              <a:rPr lang="nb-NO" sz="1200" i="0" kern="1200" baseline="0" dirty="0">
                <a:solidFill>
                  <a:schemeClr val="tx1"/>
                </a:solidFill>
                <a:effectLst/>
                <a:latin typeface="+mn-lt"/>
                <a:ea typeface="+mn-ea"/>
                <a:cs typeface="+mn-cs"/>
              </a:rPr>
              <a:t> data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from </a:t>
            </a:r>
            <a:r>
              <a:rPr lang="nb-NO" sz="1200" i="0" kern="1200" baseline="0" dirty="0" err="1">
                <a:solidFill>
                  <a:schemeClr val="tx1"/>
                </a:solidFill>
                <a:effectLst/>
                <a:latin typeface="+mn-lt"/>
                <a:ea typeface="+mn-ea"/>
                <a:cs typeface="+mn-cs"/>
              </a:rPr>
              <a:t>other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sectors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have not </a:t>
            </a:r>
            <a:r>
              <a:rPr lang="nb-NO" sz="1200" i="0" kern="1200" baseline="0" dirty="0" err="1">
                <a:solidFill>
                  <a:schemeClr val="tx1"/>
                </a:solidFill>
                <a:effectLst/>
                <a:latin typeface="+mn-lt"/>
                <a:ea typeface="+mn-ea"/>
                <a:cs typeface="+mn-cs"/>
              </a:rPr>
              <a:t>traditionally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included</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analyses, and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need</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engage</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closer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collaborations</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example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national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welfare</a:t>
            </a:r>
            <a:r>
              <a:rPr lang="nb-NO" sz="1200" i="0" kern="1200" baseline="0" dirty="0">
                <a:solidFill>
                  <a:schemeClr val="tx1"/>
                </a:solidFill>
                <a:effectLst/>
                <a:latin typeface="+mn-lt"/>
                <a:ea typeface="+mn-ea"/>
                <a:cs typeface="+mn-cs"/>
              </a:rPr>
              <a:t> services.</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14</a:t>
            </a:fld>
            <a:endParaRPr lang="nb-NO">
              <a:solidFill>
                <a:prstClr val="black"/>
              </a:solidFill>
            </a:endParaRPr>
          </a:p>
        </p:txBody>
      </p:sp>
    </p:spTree>
    <p:extLst>
      <p:ext uri="{BB962C8B-B14F-4D97-AF65-F5344CB8AC3E}">
        <p14:creationId xmlns:p14="http://schemas.microsoft.com/office/powerpoint/2010/main" val="1763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Never </a:t>
            </a:r>
            <a:r>
              <a:rPr lang="nb-NO" sz="1200" i="0" kern="1200" dirty="0" err="1">
                <a:solidFill>
                  <a:schemeClr val="tx1"/>
                </a:solidFill>
                <a:effectLst/>
                <a:latin typeface="+mn-lt"/>
                <a:ea typeface="+mn-ea"/>
                <a:cs typeface="+mn-cs"/>
              </a:rPr>
              <a:t>before</a:t>
            </a:r>
            <a:r>
              <a:rPr lang="nb-NO" sz="1200" i="0" kern="1200" dirty="0">
                <a:solidFill>
                  <a:schemeClr val="tx1"/>
                </a:solidFill>
                <a:effectLst/>
                <a:latin typeface="+mn-lt"/>
                <a:ea typeface="+mn-ea"/>
                <a:cs typeface="+mn-cs"/>
              </a:rPr>
              <a:t> have </a:t>
            </a:r>
            <a:r>
              <a:rPr lang="nb-NO" sz="1200" i="0" kern="1200" dirty="0" err="1">
                <a:solidFill>
                  <a:schemeClr val="tx1"/>
                </a:solidFill>
                <a:effectLst/>
                <a:latin typeface="+mn-lt"/>
                <a:ea typeface="+mn-ea"/>
                <a:cs typeface="+mn-cs"/>
              </a:rPr>
              <a:t>people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been</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exposed</a:t>
            </a:r>
            <a:r>
              <a:rPr lang="nb-NO" sz="1200" i="0" kern="1200" dirty="0">
                <a:solidFill>
                  <a:schemeClr val="tx1"/>
                </a:solidFill>
                <a:effectLst/>
                <a:latin typeface="+mn-lt"/>
                <a:ea typeface="+mn-ea"/>
                <a:cs typeface="+mn-cs"/>
              </a:rPr>
              <a:t> to </a:t>
            </a:r>
            <a:r>
              <a:rPr lang="nb-NO" sz="1200" i="0" kern="1200" dirty="0" err="1">
                <a:solidFill>
                  <a:schemeClr val="tx1"/>
                </a:solidFill>
                <a:effectLst/>
                <a:latin typeface="+mn-lt"/>
                <a:ea typeface="+mn-ea"/>
                <a:cs typeface="+mn-cs"/>
              </a:rPr>
              <a:t>such</a:t>
            </a:r>
            <a:r>
              <a:rPr lang="nb-NO" sz="1200" i="0" kern="1200" baseline="0" dirty="0">
                <a:solidFill>
                  <a:schemeClr val="tx1"/>
                </a:solidFill>
                <a:effectLst/>
                <a:latin typeface="+mn-lt"/>
                <a:ea typeface="+mn-ea"/>
                <a:cs typeface="+mn-cs"/>
              </a:rPr>
              <a:t> a </a:t>
            </a:r>
            <a:r>
              <a:rPr lang="nb-NO" sz="1200" i="0" kern="1200" baseline="0" dirty="0" err="1">
                <a:solidFill>
                  <a:schemeClr val="tx1"/>
                </a:solidFill>
                <a:effectLst/>
                <a:latin typeface="+mn-lt"/>
                <a:ea typeface="+mn-ea"/>
                <a:cs typeface="+mn-cs"/>
              </a:rPr>
              <a:t>wealth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health-</a:t>
            </a:r>
            <a:r>
              <a:rPr lang="nb-NO" sz="1200" i="0" kern="1200" baseline="0" dirty="0" err="1">
                <a:solidFill>
                  <a:schemeClr val="tx1"/>
                </a:solidFill>
                <a:effectLst/>
                <a:latin typeface="+mn-lt"/>
                <a:ea typeface="+mn-ea"/>
                <a:cs typeface="+mn-cs"/>
              </a:rPr>
              <a:t>related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Yet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while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amount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published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research</a:t>
            </a:r>
            <a:r>
              <a:rPr lang="nb-NO" sz="1200" i="0" kern="1200" baseline="0" dirty="0">
                <a:solidFill>
                  <a:schemeClr val="tx1"/>
                </a:solidFill>
                <a:effectLst/>
                <a:latin typeface="+mn-lt"/>
                <a:ea typeface="+mn-ea"/>
                <a:cs typeface="+mn-cs"/>
              </a:rPr>
              <a:t> is </a:t>
            </a:r>
            <a:r>
              <a:rPr lang="nb-NO" sz="1200" i="0" kern="1200" baseline="0" dirty="0" err="1">
                <a:solidFill>
                  <a:schemeClr val="tx1"/>
                </a:solidFill>
                <a:effectLst/>
                <a:latin typeface="+mn-lt"/>
                <a:ea typeface="+mn-ea"/>
                <a:cs typeface="+mn-cs"/>
              </a:rPr>
              <a:t>steadily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increasing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scientific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quality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varies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significantly</a:t>
            </a:r>
            <a:r>
              <a:rPr lang="nb-NO" sz="1200" i="0" kern="1200" baseline="0" dirty="0">
                <a:solidFill>
                  <a:schemeClr val="tx1"/>
                </a:solidFill>
                <a:effectLst/>
                <a:latin typeface="+mn-lt"/>
                <a:ea typeface="+mn-ea"/>
                <a:cs typeface="+mn-cs"/>
              </a:rPr>
              <a:t>.</a:t>
            </a:r>
          </a:p>
          <a:p>
            <a:endParaRPr lang="nb-NO" sz="1200" i="0" kern="1200" dirty="0">
              <a:solidFill>
                <a:schemeClr val="tx1"/>
              </a:solidFill>
              <a:effectLst/>
              <a:latin typeface="+mn-lt"/>
              <a:ea typeface="+mn-ea"/>
              <a:cs typeface="+mn-cs"/>
            </a:endParaRPr>
          </a:p>
          <a:p>
            <a:r>
              <a:rPr lang="nb-NO" sz="1200" i="0" kern="1200" dirty="0" err="1">
                <a:solidFill>
                  <a:schemeClr val="tx1"/>
                </a:solidFill>
                <a:effectLst/>
                <a:latin typeface="+mn-lt"/>
                <a:ea typeface="+mn-ea"/>
                <a:cs typeface="+mn-cs"/>
              </a:rPr>
              <a:t>We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will</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contribute</a:t>
            </a:r>
            <a:r>
              <a:rPr lang="nb-NO" sz="1200" i="0" kern="1200" dirty="0">
                <a:solidFill>
                  <a:schemeClr val="tx1"/>
                </a:solidFill>
                <a:effectLst/>
                <a:latin typeface="+mn-lt"/>
                <a:ea typeface="+mn-ea"/>
                <a:cs typeface="+mn-cs"/>
              </a:rPr>
              <a:t> to </a:t>
            </a:r>
            <a:r>
              <a:rPr lang="nb-NO" sz="1200" i="0" kern="1200" dirty="0" err="1">
                <a:solidFill>
                  <a:schemeClr val="tx1"/>
                </a:solidFill>
                <a:effectLst/>
                <a:latin typeface="+mn-lt"/>
                <a:ea typeface="+mn-ea"/>
                <a:cs typeface="+mn-cs"/>
              </a:rPr>
              <a:t>informed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choices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decisions</a:t>
            </a:r>
            <a:r>
              <a:rPr lang="nb-NO" sz="1200" i="0" kern="1200" baseline="0" dirty="0">
                <a:solidFill>
                  <a:schemeClr val="tx1"/>
                </a:solidFill>
                <a:effectLst/>
                <a:latin typeface="+mn-lt"/>
                <a:ea typeface="+mn-ea"/>
                <a:cs typeface="+mn-cs"/>
              </a:rPr>
              <a:t> by providing faster </a:t>
            </a:r>
            <a:r>
              <a:rPr lang="nb-NO" sz="1200" i="0" kern="1200" baseline="0" dirty="0" err="1">
                <a:solidFill>
                  <a:schemeClr val="tx1"/>
                </a:solidFill>
                <a:effectLst/>
                <a:latin typeface="+mn-lt"/>
                <a:ea typeface="+mn-ea"/>
                <a:cs typeface="+mn-cs"/>
              </a:rPr>
              <a:t>scientific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reviews</a:t>
            </a:r>
            <a:r>
              <a:rPr lang="nb-NO" sz="1200" i="0" kern="1200" baseline="0" dirty="0">
                <a:solidFill>
                  <a:schemeClr val="tx1"/>
                </a:solidFill>
                <a:effectLst/>
                <a:latin typeface="+mn-lt"/>
                <a:ea typeface="+mn-ea"/>
                <a:cs typeface="+mn-cs"/>
              </a:rPr>
              <a:t> in more areas.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make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available</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user-friendly</a:t>
            </a:r>
            <a:r>
              <a:rPr lang="nb-NO" sz="1200" i="0" kern="1200" baseline="0" dirty="0">
                <a:solidFill>
                  <a:schemeClr val="tx1"/>
                </a:solidFill>
                <a:effectLst/>
                <a:latin typeface="+mn-lt"/>
                <a:ea typeface="+mn-ea"/>
                <a:cs typeface="+mn-cs"/>
              </a:rPr>
              <a:t> formats and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contribute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ability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public</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critically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evaluate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exposed</a:t>
            </a:r>
            <a:r>
              <a:rPr lang="nb-NO" sz="1200" i="0" kern="1200" baseline="0" dirty="0">
                <a:solidFill>
                  <a:schemeClr val="tx1"/>
                </a:solidFill>
                <a:effectLst/>
                <a:latin typeface="+mn-lt"/>
                <a:ea typeface="+mn-ea"/>
                <a:cs typeface="+mn-cs"/>
              </a:rPr>
              <a:t> to.</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15</a:t>
            </a:fld>
            <a:endParaRPr lang="nb-NO">
              <a:solidFill>
                <a:prstClr val="black"/>
              </a:solidFill>
            </a:endParaRPr>
          </a:p>
        </p:txBody>
      </p:sp>
    </p:spTree>
    <p:extLst>
      <p:ext uri="{BB962C8B-B14F-4D97-AF65-F5344CB8AC3E}">
        <p14:creationId xmlns:p14="http://schemas.microsoft.com/office/powerpoint/2010/main" val="3053613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baseline="0" dirty="0">
                <a:solidFill>
                  <a:schemeClr val="tx1"/>
                </a:solidFill>
                <a:effectLst/>
                <a:latin typeface="+mn-lt"/>
                <a:ea typeface="+mn-ea"/>
                <a:cs typeface="+mn-cs"/>
              </a:rPr>
              <a:t>It is </a:t>
            </a:r>
            <a:r>
              <a:rPr lang="nb-NO" sz="1200" i="0" kern="1200" baseline="0" dirty="0" err="1">
                <a:solidFill>
                  <a:schemeClr val="tx1"/>
                </a:solidFill>
                <a:effectLst/>
                <a:latin typeface="+mn-lt"/>
                <a:ea typeface="+mn-ea"/>
                <a:cs typeface="+mn-cs"/>
              </a:rPr>
              <a:t>important</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us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data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collect</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keep</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interest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used for </a:t>
            </a:r>
            <a:r>
              <a:rPr lang="nb-NO" sz="1200" i="0" kern="1200" baseline="0" dirty="0" err="1">
                <a:solidFill>
                  <a:schemeClr val="tx1"/>
                </a:solidFill>
                <a:effectLst/>
                <a:latin typeface="+mn-lt"/>
                <a:ea typeface="+mn-ea"/>
                <a:cs typeface="+mn-cs"/>
              </a:rPr>
              <a:t>research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potential</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improve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strive</a:t>
            </a:r>
            <a:r>
              <a:rPr lang="nb-NO" sz="1200" i="0" kern="1200" baseline="0" dirty="0">
                <a:solidFill>
                  <a:schemeClr val="tx1"/>
                </a:solidFill>
                <a:effectLst/>
                <a:latin typeface="+mn-lt"/>
                <a:ea typeface="+mn-ea"/>
                <a:cs typeface="+mn-cs"/>
              </a:rPr>
              <a:t> to make </a:t>
            </a:r>
            <a:r>
              <a:rPr lang="nb-NO" sz="1200" i="0" kern="1200" baseline="0" dirty="0" err="1">
                <a:solidFill>
                  <a:schemeClr val="tx1"/>
                </a:solidFill>
                <a:effectLst/>
                <a:latin typeface="+mn-lt"/>
                <a:ea typeface="+mn-ea"/>
                <a:cs typeface="+mn-cs"/>
              </a:rPr>
              <a:t>access</a:t>
            </a:r>
            <a:r>
              <a:rPr lang="nb-NO" sz="1200" i="0" kern="1200" baseline="0" dirty="0">
                <a:solidFill>
                  <a:schemeClr val="tx1"/>
                </a:solidFill>
                <a:effectLst/>
                <a:latin typeface="+mn-lt"/>
                <a:ea typeface="+mn-ea"/>
                <a:cs typeface="+mn-cs"/>
              </a:rPr>
              <a:t> to data </a:t>
            </a:r>
            <a:r>
              <a:rPr lang="nb-NO" sz="1200" i="0" kern="1200" baseline="0" dirty="0" err="1">
                <a:solidFill>
                  <a:schemeClr val="tx1"/>
                </a:solidFill>
                <a:effectLst/>
                <a:latin typeface="+mn-lt"/>
                <a:ea typeface="+mn-ea"/>
                <a:cs typeface="+mn-cs"/>
              </a:rPr>
              <a:t>easier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while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maintaining</a:t>
            </a:r>
            <a:r>
              <a:rPr lang="nb-NO" sz="1200" i="0" kern="1200" baseline="0" dirty="0">
                <a:solidFill>
                  <a:schemeClr val="tx1"/>
                </a:solidFill>
                <a:effectLst/>
                <a:latin typeface="+mn-lt"/>
                <a:ea typeface="+mn-ea"/>
                <a:cs typeface="+mn-cs"/>
              </a:rPr>
              <a:t> data </a:t>
            </a:r>
            <a:r>
              <a:rPr lang="nb-NO" sz="1200" i="0" kern="1200" baseline="0" dirty="0" err="1">
                <a:solidFill>
                  <a:schemeClr val="tx1"/>
                </a:solidFill>
                <a:effectLst/>
                <a:latin typeface="+mn-lt"/>
                <a:ea typeface="+mn-ea"/>
                <a:cs typeface="+mn-cs"/>
              </a:rPr>
              <a:t>privacy</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shortening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time it </a:t>
            </a:r>
            <a:r>
              <a:rPr lang="nb-NO" sz="1200" i="0" kern="1200" baseline="0" dirty="0" err="1">
                <a:solidFill>
                  <a:schemeClr val="tx1"/>
                </a:solidFill>
                <a:effectLst/>
                <a:latin typeface="+mn-lt"/>
                <a:ea typeface="+mn-ea"/>
                <a:cs typeface="+mn-cs"/>
              </a:rPr>
              <a:t>takes</a:t>
            </a:r>
            <a:r>
              <a:rPr lang="nb-NO" sz="1200" i="0" kern="1200" baseline="0" dirty="0">
                <a:solidFill>
                  <a:schemeClr val="tx1"/>
                </a:solidFill>
                <a:effectLst/>
                <a:latin typeface="+mn-lt"/>
                <a:ea typeface="+mn-ea"/>
                <a:cs typeface="+mn-cs"/>
              </a:rPr>
              <a:t> to turn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ideas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into</a:t>
            </a:r>
            <a:r>
              <a:rPr lang="nb-NO" sz="1200" i="0" kern="1200" baseline="0" dirty="0">
                <a:solidFill>
                  <a:schemeClr val="tx1"/>
                </a:solidFill>
                <a:effectLst/>
                <a:latin typeface="+mn-lt"/>
                <a:ea typeface="+mn-ea"/>
                <a:cs typeface="+mn-cs"/>
              </a:rPr>
              <a:t> innovative </a:t>
            </a:r>
            <a:r>
              <a:rPr lang="nb-NO" sz="1200" i="0" kern="1200" baseline="0" dirty="0" err="1">
                <a:solidFill>
                  <a:schemeClr val="tx1"/>
                </a:solidFill>
                <a:effectLst/>
                <a:latin typeface="+mn-lt"/>
                <a:ea typeface="+mn-ea"/>
                <a:cs typeface="+mn-cs"/>
              </a:rPr>
              <a:t>solutions</a:t>
            </a:r>
            <a:r>
              <a:rPr lang="nb-NO" sz="1200" i="0" kern="1200" baseline="0" dirty="0">
                <a:solidFill>
                  <a:schemeClr val="tx1"/>
                </a:solidFill>
                <a:effectLst/>
                <a:latin typeface="+mn-lt"/>
                <a:ea typeface="+mn-ea"/>
                <a:cs typeface="+mn-cs"/>
              </a:rPr>
              <a:t>.</a:t>
            </a:r>
          </a:p>
          <a:p>
            <a:endParaRPr lang="nb-NO"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The unique data in the Norwegian Mother and Child Cohort Study can be used even more, for example in combination with data about education, integration and living conditions. This could create a foundation for new public health interventions.</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16</a:t>
            </a:fld>
            <a:endParaRPr lang="nb-NO">
              <a:solidFill>
                <a:prstClr val="black"/>
              </a:solidFill>
            </a:endParaRPr>
          </a:p>
        </p:txBody>
      </p:sp>
    </p:spTree>
    <p:extLst>
      <p:ext uri="{BB962C8B-B14F-4D97-AF65-F5344CB8AC3E}">
        <p14:creationId xmlns:p14="http://schemas.microsoft.com/office/powerpoint/2010/main" val="3584316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The </a:t>
            </a:r>
            <a:r>
              <a:rPr lang="nb-NO" sz="1200" i="0" kern="1200" dirty="0" err="1">
                <a:solidFill>
                  <a:schemeClr val="tx1"/>
                </a:solidFill>
                <a:effectLst/>
                <a:latin typeface="+mn-lt"/>
                <a:ea typeface="+mn-ea"/>
                <a:cs typeface="+mn-cs"/>
              </a:rPr>
              <a:t>challenges</a:t>
            </a:r>
            <a:r>
              <a:rPr lang="nb-NO" sz="1200" i="0" kern="1200" dirty="0">
                <a:solidFill>
                  <a:schemeClr val="tx1"/>
                </a:solidFill>
                <a:effectLst/>
                <a:latin typeface="+mn-lt"/>
                <a:ea typeface="+mn-ea"/>
                <a:cs typeface="+mn-cs"/>
              </a:rPr>
              <a:t> to </a:t>
            </a:r>
            <a:r>
              <a:rPr lang="nb-NO" sz="1200" i="0" kern="120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we</a:t>
            </a:r>
            <a:r>
              <a:rPr lang="nb-NO" sz="1200" i="0" kern="1200" dirty="0">
                <a:solidFill>
                  <a:schemeClr val="tx1"/>
                </a:solidFill>
                <a:effectLst/>
                <a:latin typeface="+mn-lt"/>
                <a:ea typeface="+mn-ea"/>
                <a:cs typeface="+mn-cs"/>
              </a:rPr>
              <a:t> face in Norway </a:t>
            </a:r>
            <a:r>
              <a:rPr lang="nb-NO" sz="1200" i="0" kern="1200" dirty="0" err="1">
                <a:solidFill>
                  <a:schemeClr val="tx1"/>
                </a:solidFill>
                <a:effectLst/>
                <a:latin typeface="+mn-lt"/>
                <a:ea typeface="+mn-ea"/>
                <a:cs typeface="+mn-cs"/>
              </a:rPr>
              <a:t>are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increasingly</a:t>
            </a:r>
            <a:r>
              <a:rPr lang="nb-NO" sz="1200" i="0" kern="1200" baseline="0" dirty="0">
                <a:solidFill>
                  <a:schemeClr val="tx1"/>
                </a:solidFill>
                <a:effectLst/>
                <a:latin typeface="+mn-lt"/>
                <a:ea typeface="+mn-ea"/>
                <a:cs typeface="+mn-cs"/>
              </a:rPr>
              <a:t> global and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solutions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require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international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collaboration</a:t>
            </a:r>
            <a:r>
              <a:rPr lang="nb-NO" sz="1200" i="0" kern="1200" baseline="0" dirty="0">
                <a:solidFill>
                  <a:schemeClr val="tx1"/>
                </a:solidFill>
                <a:effectLst/>
                <a:latin typeface="+mn-lt"/>
                <a:ea typeface="+mn-ea"/>
                <a:cs typeface="+mn-cs"/>
              </a:rPr>
              <a:t>. NIPH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strengthen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its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international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involvement</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collaboration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low</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middle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income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countries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reach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SDGs</a:t>
            </a:r>
            <a:r>
              <a:rPr lang="nb-NO" sz="1200" i="0" kern="1200" baseline="0" dirty="0">
                <a:solidFill>
                  <a:schemeClr val="tx1"/>
                </a:solidFill>
                <a:effectLst/>
                <a:latin typeface="+mn-lt"/>
                <a:ea typeface="+mn-ea"/>
                <a:cs typeface="+mn-cs"/>
              </a:rPr>
              <a:t> by 2030. </a:t>
            </a:r>
          </a:p>
          <a:p>
            <a:endParaRPr lang="nb-NO" sz="1200" i="0" kern="1200" dirty="0">
              <a:solidFill>
                <a:schemeClr val="tx1"/>
              </a:solidFill>
              <a:effectLst/>
              <a:latin typeface="+mn-lt"/>
              <a:ea typeface="+mn-ea"/>
              <a:cs typeface="+mn-cs"/>
            </a:endParaRPr>
          </a:p>
          <a:p>
            <a:r>
              <a:rPr lang="nb-NO" sz="1200" i="0" kern="120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prioritise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contributions</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areas </a:t>
            </a:r>
            <a:r>
              <a:rPr lang="nb-NO" sz="1200" i="0" kern="1200" baseline="0" dirty="0" err="1">
                <a:solidFill>
                  <a:schemeClr val="tx1"/>
                </a:solidFill>
                <a:effectLst/>
                <a:latin typeface="+mn-lt"/>
                <a:ea typeface="+mn-ea"/>
                <a:cs typeface="+mn-cs"/>
              </a:rPr>
              <a:t>where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have </a:t>
            </a:r>
            <a:r>
              <a:rPr lang="nb-NO" sz="1200" i="0" kern="1200" baseline="0" dirty="0" err="1">
                <a:solidFill>
                  <a:schemeClr val="tx1"/>
                </a:solidFill>
                <a:effectLst/>
                <a:latin typeface="+mn-lt"/>
                <a:ea typeface="+mn-ea"/>
                <a:cs typeface="+mn-cs"/>
              </a:rPr>
              <a:t>national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expertise</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17</a:t>
            </a:fld>
            <a:endParaRPr lang="nb-NO">
              <a:solidFill>
                <a:prstClr val="black"/>
              </a:solidFill>
            </a:endParaRPr>
          </a:p>
        </p:txBody>
      </p:sp>
    </p:spTree>
    <p:extLst>
      <p:ext uri="{BB962C8B-B14F-4D97-AF65-F5344CB8AC3E}">
        <p14:creationId xmlns:p14="http://schemas.microsoft.com/office/powerpoint/2010/main" val="184845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kern="120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value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close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collaboration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users</a:t>
            </a:r>
            <a:r>
              <a:rPr lang="nb-NO" sz="1200" i="0" kern="1200" baseline="0" dirty="0">
                <a:solidFill>
                  <a:schemeClr val="tx1"/>
                </a:solidFill>
                <a:effectLst/>
                <a:latin typeface="+mn-lt"/>
                <a:ea typeface="+mn-ea"/>
                <a:cs typeface="+mn-cs"/>
              </a:rPr>
              <a:t>, partners and </a:t>
            </a:r>
            <a:r>
              <a:rPr lang="nb-NO" sz="1200" i="0" kern="1200" baseline="0" dirty="0" err="1">
                <a:solidFill>
                  <a:schemeClr val="tx1"/>
                </a:solidFill>
                <a:effectLst/>
                <a:latin typeface="+mn-lt"/>
                <a:ea typeface="+mn-ea"/>
                <a:cs typeface="+mn-cs"/>
              </a:rPr>
              <a:t>clients</a:t>
            </a:r>
            <a:r>
              <a:rPr lang="nb-NO" sz="1200" i="0" kern="1200" baseline="0" dirty="0">
                <a:solidFill>
                  <a:schemeClr val="tx1"/>
                </a:solidFill>
                <a:effectLst/>
                <a:latin typeface="+mn-lt"/>
                <a:ea typeface="+mn-ea"/>
                <a:cs typeface="+mn-cs"/>
              </a:rPr>
              <a:t>. The </a:t>
            </a:r>
            <a:r>
              <a:rPr lang="nb-NO" sz="1200" i="0" kern="1200" baseline="0" dirty="0" err="1">
                <a:solidFill>
                  <a:schemeClr val="tx1"/>
                </a:solidFill>
                <a:effectLst/>
                <a:latin typeface="+mn-lt"/>
                <a:ea typeface="+mn-ea"/>
                <a:cs typeface="+mn-cs"/>
              </a:rPr>
              <a:t>aim</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strategic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initiatives</a:t>
            </a:r>
            <a:r>
              <a:rPr lang="nb-NO" sz="1200" i="0" kern="1200" baseline="0" dirty="0">
                <a:solidFill>
                  <a:schemeClr val="tx1"/>
                </a:solidFill>
                <a:effectLst/>
                <a:latin typeface="+mn-lt"/>
                <a:ea typeface="+mn-ea"/>
                <a:cs typeface="+mn-cs"/>
              </a:rPr>
              <a:t> is to </a:t>
            </a:r>
            <a:r>
              <a:rPr lang="nb-NO" sz="1200" i="0" kern="1200" baseline="0" dirty="0" err="1">
                <a:solidFill>
                  <a:schemeClr val="tx1"/>
                </a:solidFill>
                <a:effectLst/>
                <a:latin typeface="+mn-lt"/>
                <a:ea typeface="+mn-ea"/>
                <a:cs typeface="+mn-cs"/>
              </a:rPr>
              <a:t>further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develop</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deliverables</a:t>
            </a:r>
            <a:r>
              <a:rPr lang="nb-NO" sz="1200" i="0" kern="1200" baseline="0" dirty="0">
                <a:solidFill>
                  <a:schemeClr val="tx1"/>
                </a:solidFill>
                <a:effectLst/>
                <a:latin typeface="+mn-lt"/>
                <a:ea typeface="+mn-ea"/>
                <a:cs typeface="+mn-cs"/>
              </a:rPr>
              <a:t> to serve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needs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users</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18</a:t>
            </a:fld>
            <a:endParaRPr lang="nb-NO">
              <a:solidFill>
                <a:prstClr val="black"/>
              </a:solidFill>
            </a:endParaRPr>
          </a:p>
        </p:txBody>
      </p:sp>
    </p:spTree>
    <p:extLst>
      <p:ext uri="{BB962C8B-B14F-4D97-AF65-F5344CB8AC3E}">
        <p14:creationId xmlns:p14="http://schemas.microsoft.com/office/powerpoint/2010/main" val="246065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EDB0897-62B0-4C60-809C-BFFB55A7C902}" type="slidenum">
              <a:rPr lang="nb-NO" smtClean="0"/>
              <a:t>19</a:t>
            </a:fld>
            <a:endParaRPr lang="nb-NO"/>
          </a:p>
        </p:txBody>
      </p:sp>
    </p:spTree>
    <p:extLst>
      <p:ext uri="{BB962C8B-B14F-4D97-AF65-F5344CB8AC3E}">
        <p14:creationId xmlns:p14="http://schemas.microsoft.com/office/powerpoint/2010/main" val="332340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strike="noStrike" kern="1200" dirty="0">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Sustainable</a:t>
            </a:r>
            <a:r>
              <a:rPr lang="nb-NO" sz="1200" i="0" strike="noStrike" kern="1200" baseline="0" dirty="0">
                <a:solidFill>
                  <a:schemeClr val="tx1"/>
                </a:solidFill>
                <a:effectLst/>
                <a:latin typeface="+mn-lt"/>
                <a:ea typeface="+mn-ea"/>
                <a:cs typeface="+mn-cs"/>
              </a:rPr>
              <a:t> Development Goals </a:t>
            </a:r>
            <a:r>
              <a:rPr lang="nb-NO" sz="1200" i="0" strike="noStrike" kern="1200" baseline="0" dirty="0" err="1">
                <a:solidFill>
                  <a:schemeClr val="tx1"/>
                </a:solidFill>
                <a:effectLst/>
                <a:latin typeface="+mn-lt"/>
                <a:ea typeface="+mn-ea"/>
                <a:cs typeface="+mn-cs"/>
              </a:rPr>
              <a:t>are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overarching</a:t>
            </a:r>
            <a:r>
              <a:rPr lang="nb-NO" sz="1200" i="0" strike="noStrike" kern="1200" baseline="0" dirty="0">
                <a:solidFill>
                  <a:schemeClr val="tx1"/>
                </a:solidFill>
                <a:effectLst/>
                <a:latin typeface="+mn-lt"/>
                <a:ea typeface="+mn-ea"/>
                <a:cs typeface="+mn-cs"/>
              </a:rPr>
              <a:t> goals </a:t>
            </a:r>
            <a:r>
              <a:rPr lang="nb-NO" sz="1200" i="0" strike="noStrike" kern="1200" baseline="0" dirty="0" err="1">
                <a:solidFill>
                  <a:schemeClr val="tx1"/>
                </a:solidFill>
                <a:effectLst/>
                <a:latin typeface="+mn-lt"/>
                <a:ea typeface="+mn-ea"/>
                <a:cs typeface="+mn-cs"/>
              </a:rPr>
              <a:t>of</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Norwegian </a:t>
            </a:r>
            <a:r>
              <a:rPr lang="nb-NO" sz="1200" i="0" strike="noStrike" kern="1200" baseline="0" dirty="0" err="1">
                <a:solidFill>
                  <a:schemeClr val="tx1"/>
                </a:solidFill>
                <a:effectLst/>
                <a:latin typeface="+mn-lt"/>
                <a:ea typeface="+mn-ea"/>
                <a:cs typeface="+mn-cs"/>
              </a:rPr>
              <a:t>Institute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of</a:t>
            </a:r>
            <a:r>
              <a:rPr lang="nb-NO" sz="1200" i="0" strike="noStrike" kern="1200" baseline="0" dirty="0">
                <a:solidFill>
                  <a:schemeClr val="tx1"/>
                </a:solidFill>
                <a:effectLst/>
                <a:latin typeface="+mn-lt"/>
                <a:ea typeface="+mn-ea"/>
                <a:cs typeface="+mn-cs"/>
              </a:rPr>
              <a:t> Public Health. To </a:t>
            </a:r>
            <a:r>
              <a:rPr lang="nb-NO" sz="1200" i="0" strike="noStrike" kern="1200" baseline="0" dirty="0" err="1">
                <a:solidFill>
                  <a:schemeClr val="tx1"/>
                </a:solidFill>
                <a:effectLst/>
                <a:latin typeface="+mn-lt"/>
                <a:ea typeface="+mn-ea"/>
                <a:cs typeface="+mn-cs"/>
              </a:rPr>
              <a:t>us</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third</a:t>
            </a:r>
            <a:r>
              <a:rPr lang="nb-NO" sz="1200" i="0" strike="noStrike" kern="1200" baseline="0" dirty="0">
                <a:solidFill>
                  <a:schemeClr val="tx1"/>
                </a:solidFill>
                <a:effectLst/>
                <a:latin typeface="+mn-lt"/>
                <a:ea typeface="+mn-ea"/>
                <a:cs typeface="+mn-cs"/>
              </a:rPr>
              <a:t> SDG is </a:t>
            </a:r>
            <a:r>
              <a:rPr lang="nb-NO" sz="1200" i="0" strike="noStrike" kern="1200" baseline="0" dirty="0" err="1">
                <a:solidFill>
                  <a:schemeClr val="tx1"/>
                </a:solidFill>
                <a:effectLst/>
                <a:latin typeface="+mn-lt"/>
                <a:ea typeface="+mn-ea"/>
                <a:cs typeface="+mn-cs"/>
              </a:rPr>
              <a:t>key</a:t>
            </a:r>
            <a:r>
              <a:rPr lang="nb-NO" sz="1200" i="0" strike="noStrike" kern="1200" baseline="0" dirty="0">
                <a:solidFill>
                  <a:schemeClr val="tx1"/>
                </a:solidFill>
                <a:effectLst/>
                <a:latin typeface="+mn-lt"/>
                <a:ea typeface="+mn-ea"/>
                <a:cs typeface="+mn-cs"/>
              </a:rPr>
              <a:t>: to «</a:t>
            </a:r>
            <a:r>
              <a:rPr lang="nb-NO" sz="1200" i="0" strike="noStrike" kern="1200" baseline="0" dirty="0" err="1">
                <a:solidFill>
                  <a:schemeClr val="tx1"/>
                </a:solidFill>
                <a:effectLst/>
                <a:latin typeface="+mn-lt"/>
                <a:ea typeface="+mn-ea"/>
                <a:cs typeface="+mn-cs"/>
              </a:rPr>
              <a:t>ensure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healthy</a:t>
            </a:r>
            <a:r>
              <a:rPr lang="nb-NO" sz="1200" i="0" strike="noStrike" kern="1200" baseline="0" dirty="0">
                <a:solidFill>
                  <a:schemeClr val="tx1"/>
                </a:solidFill>
                <a:effectLst/>
                <a:latin typeface="+mn-lt"/>
                <a:ea typeface="+mn-ea"/>
                <a:cs typeface="+mn-cs"/>
              </a:rPr>
              <a:t> lives and </a:t>
            </a:r>
            <a:r>
              <a:rPr lang="nb-NO" sz="1200" i="0" strike="noStrike" kern="1200" baseline="0" dirty="0" err="1">
                <a:solidFill>
                  <a:schemeClr val="tx1"/>
                </a:solidFill>
                <a:effectLst/>
                <a:latin typeface="+mn-lt"/>
                <a:ea typeface="+mn-ea"/>
                <a:cs typeface="+mn-cs"/>
              </a:rPr>
              <a:t>promote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well-being</a:t>
            </a:r>
            <a:r>
              <a:rPr lang="nb-NO" sz="1200" i="0" strike="noStrike" kern="1200" baseline="0" dirty="0">
                <a:solidFill>
                  <a:schemeClr val="tx1"/>
                </a:solidFill>
                <a:effectLst/>
                <a:latin typeface="+mn-lt"/>
                <a:ea typeface="+mn-ea"/>
                <a:cs typeface="+mn-cs"/>
              </a:rPr>
              <a:t> for all, at all ages.» </a:t>
            </a:r>
            <a:r>
              <a:rPr lang="nb-NO" sz="1200" i="0" strike="noStrike" kern="1200" baseline="0" dirty="0" err="1">
                <a:solidFill>
                  <a:schemeClr val="tx1"/>
                </a:solidFill>
                <a:effectLst/>
                <a:latin typeface="+mn-lt"/>
                <a:ea typeface="+mn-ea"/>
                <a:cs typeface="+mn-cs"/>
              </a:rPr>
              <a:t>But</a:t>
            </a:r>
            <a:r>
              <a:rPr lang="nb-NO" sz="1200" i="0" strike="noStrike" kern="1200" baseline="0" dirty="0">
                <a:solidFill>
                  <a:schemeClr val="tx1"/>
                </a:solidFill>
                <a:effectLst/>
                <a:latin typeface="+mn-lt"/>
                <a:ea typeface="+mn-ea"/>
                <a:cs typeface="+mn-cs"/>
              </a:rPr>
              <a:t> all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17 goals </a:t>
            </a:r>
            <a:r>
              <a:rPr lang="nb-NO" sz="1200" i="0" strike="noStrike" kern="1200" baseline="0" dirty="0" err="1">
                <a:solidFill>
                  <a:schemeClr val="tx1"/>
                </a:solidFill>
                <a:effectLst/>
                <a:latin typeface="+mn-lt"/>
                <a:ea typeface="+mn-ea"/>
                <a:cs typeface="+mn-cs"/>
              </a:rPr>
              <a:t>are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interconnected</a:t>
            </a:r>
            <a:r>
              <a:rPr lang="nb-NO" sz="1200" i="0" strike="noStrike" kern="1200" baseline="0" dirty="0">
                <a:solidFill>
                  <a:schemeClr val="tx1"/>
                </a:solidFill>
                <a:effectLst/>
                <a:latin typeface="+mn-lt"/>
                <a:ea typeface="+mn-ea"/>
                <a:cs typeface="+mn-cs"/>
              </a:rPr>
              <a:t>.</a:t>
            </a:r>
          </a:p>
          <a:p>
            <a:endParaRPr lang="nb-NO" sz="1200" i="0" strike="noStrike" kern="1200" baseline="0" dirty="0">
              <a:solidFill>
                <a:schemeClr val="tx1"/>
              </a:solidFill>
              <a:effectLst/>
              <a:latin typeface="+mn-lt"/>
              <a:ea typeface="+mn-ea"/>
              <a:cs typeface="+mn-cs"/>
            </a:endParaRPr>
          </a:p>
          <a:p>
            <a:r>
              <a:rPr lang="nb-NO" sz="1200" i="0" strike="noStrike" kern="1200" baseline="0" dirty="0">
                <a:solidFill>
                  <a:schemeClr val="tx1"/>
                </a:solidFill>
                <a:effectLst/>
                <a:latin typeface="+mn-lt"/>
                <a:ea typeface="+mn-ea"/>
                <a:cs typeface="+mn-cs"/>
              </a:rPr>
              <a:t>Public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 is </a:t>
            </a:r>
            <a:r>
              <a:rPr lang="nb-NO" sz="1200" i="0" strike="noStrike" kern="1200" baseline="0" dirty="0" err="1">
                <a:solidFill>
                  <a:schemeClr val="tx1"/>
                </a:solidFill>
                <a:effectLst/>
                <a:latin typeface="+mn-lt"/>
                <a:ea typeface="+mn-ea"/>
                <a:cs typeface="+mn-cs"/>
              </a:rPr>
              <a:t>about</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promotion</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of</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good</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 and </a:t>
            </a:r>
            <a:r>
              <a:rPr lang="nb-NO" sz="1200" i="0" strike="noStrike" kern="1200" baseline="0" dirty="0" err="1">
                <a:solidFill>
                  <a:schemeClr val="tx1"/>
                </a:solidFill>
                <a:effectLst/>
                <a:latin typeface="+mn-lt"/>
                <a:ea typeface="+mn-ea"/>
                <a:cs typeface="+mn-cs"/>
              </a:rPr>
              <a:t>prevention</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of</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disease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injury</a:t>
            </a:r>
            <a:r>
              <a:rPr lang="nb-NO" sz="1200" i="0" strike="noStrike" kern="1200" baseline="0" dirty="0">
                <a:solidFill>
                  <a:schemeClr val="tx1"/>
                </a:solidFill>
                <a:effectLst/>
                <a:latin typeface="+mn-lt"/>
                <a:ea typeface="+mn-ea"/>
                <a:cs typeface="+mn-cs"/>
              </a:rPr>
              <a:t> and premature </a:t>
            </a:r>
            <a:r>
              <a:rPr lang="nb-NO" sz="1200" i="0" strike="noStrike" kern="1200" baseline="0" dirty="0" err="1">
                <a:solidFill>
                  <a:schemeClr val="tx1"/>
                </a:solidFill>
                <a:effectLst/>
                <a:latin typeface="+mn-lt"/>
                <a:ea typeface="+mn-ea"/>
                <a:cs typeface="+mn-cs"/>
              </a:rPr>
              <a:t>mortality</a:t>
            </a:r>
            <a:r>
              <a:rPr lang="nb-NO" sz="1200" i="0" strike="noStrike" kern="1200" baseline="0" dirty="0">
                <a:solidFill>
                  <a:schemeClr val="tx1"/>
                </a:solidFill>
                <a:effectLst/>
                <a:latin typeface="+mn-lt"/>
                <a:ea typeface="+mn-ea"/>
                <a:cs typeface="+mn-cs"/>
              </a:rPr>
              <a:t>. In order to </a:t>
            </a:r>
            <a:r>
              <a:rPr lang="nb-NO" sz="1200" i="0" strike="noStrike" kern="1200" baseline="0" dirty="0" err="1">
                <a:solidFill>
                  <a:schemeClr val="tx1"/>
                </a:solidFill>
                <a:effectLst/>
                <a:latin typeface="+mn-lt"/>
                <a:ea typeface="+mn-ea"/>
                <a:cs typeface="+mn-cs"/>
              </a:rPr>
              <a:t>reach</a:t>
            </a:r>
            <a:r>
              <a:rPr lang="nb-NO" sz="1200" i="0" strike="noStrike" kern="1200" baseline="0" dirty="0">
                <a:solidFill>
                  <a:schemeClr val="tx1"/>
                </a:solidFill>
                <a:effectLst/>
                <a:latin typeface="+mn-lt"/>
                <a:ea typeface="+mn-ea"/>
                <a:cs typeface="+mn-cs"/>
              </a:rPr>
              <a:t> SDG 3 by 2030, </a:t>
            </a:r>
            <a:r>
              <a:rPr lang="nb-NO" sz="1200" i="0" strike="noStrike" kern="1200" baseline="0" dirty="0" err="1">
                <a:solidFill>
                  <a:schemeClr val="tx1"/>
                </a:solidFill>
                <a:effectLst/>
                <a:latin typeface="+mn-lt"/>
                <a:ea typeface="+mn-ea"/>
                <a:cs typeface="+mn-cs"/>
              </a:rPr>
              <a:t>we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need</a:t>
            </a:r>
            <a:r>
              <a:rPr lang="nb-NO" sz="1200" i="0" strike="noStrike" kern="1200" baseline="0" dirty="0">
                <a:solidFill>
                  <a:schemeClr val="tx1"/>
                </a:solidFill>
                <a:effectLst/>
                <a:latin typeface="+mn-lt"/>
                <a:ea typeface="+mn-ea"/>
                <a:cs typeface="+mn-cs"/>
              </a:rPr>
              <a:t> to </a:t>
            </a:r>
            <a:r>
              <a:rPr lang="nb-NO" sz="1200" i="0" strike="noStrike" kern="1200" baseline="0" dirty="0" err="1">
                <a:solidFill>
                  <a:schemeClr val="tx1"/>
                </a:solidFill>
                <a:effectLst/>
                <a:latin typeface="+mn-lt"/>
                <a:ea typeface="+mn-ea"/>
                <a:cs typeface="+mn-cs"/>
              </a:rPr>
              <a:t>contribute</a:t>
            </a:r>
            <a:r>
              <a:rPr lang="nb-NO" sz="1200" i="0" strike="noStrike" kern="1200" baseline="0" dirty="0">
                <a:solidFill>
                  <a:schemeClr val="tx1"/>
                </a:solidFill>
                <a:effectLst/>
                <a:latin typeface="+mn-lt"/>
                <a:ea typeface="+mn-ea"/>
                <a:cs typeface="+mn-cs"/>
              </a:rPr>
              <a:t> to </a:t>
            </a:r>
            <a:r>
              <a:rPr lang="nb-NO" sz="1200" i="0" strike="noStrike" kern="1200" baseline="0" dirty="0" err="1">
                <a:solidFill>
                  <a:schemeClr val="tx1"/>
                </a:solidFill>
                <a:effectLst/>
                <a:latin typeface="+mn-lt"/>
                <a:ea typeface="+mn-ea"/>
                <a:cs typeface="+mn-cs"/>
              </a:rPr>
              <a:t>other</a:t>
            </a:r>
            <a:r>
              <a:rPr lang="nb-NO" sz="1200" i="0" strike="noStrike" kern="1200" baseline="0" dirty="0">
                <a:solidFill>
                  <a:schemeClr val="tx1"/>
                </a:solidFill>
                <a:effectLst/>
                <a:latin typeface="+mn-lt"/>
                <a:ea typeface="+mn-ea"/>
                <a:cs typeface="+mn-cs"/>
              </a:rPr>
              <a:t> goals </a:t>
            </a:r>
            <a:r>
              <a:rPr lang="nb-NO" sz="1200" i="0" strike="noStrike" kern="1200" baseline="0" dirty="0" err="1">
                <a:solidFill>
                  <a:schemeClr val="tx1"/>
                </a:solidFill>
                <a:effectLst/>
                <a:latin typeface="+mn-lt"/>
                <a:ea typeface="+mn-ea"/>
                <a:cs typeface="+mn-cs"/>
              </a:rPr>
              <a:t>such</a:t>
            </a:r>
            <a:r>
              <a:rPr lang="nb-NO" sz="1200" i="0" strike="noStrike" kern="1200" baseline="0" dirty="0">
                <a:solidFill>
                  <a:schemeClr val="tx1"/>
                </a:solidFill>
                <a:effectLst/>
                <a:latin typeface="+mn-lt"/>
                <a:ea typeface="+mn-ea"/>
                <a:cs typeface="+mn-cs"/>
              </a:rPr>
              <a:t> as to end </a:t>
            </a:r>
            <a:r>
              <a:rPr lang="nb-NO" sz="1200" i="0" strike="noStrike" kern="1200" baseline="0" dirty="0" err="1">
                <a:solidFill>
                  <a:schemeClr val="tx1"/>
                </a:solidFill>
                <a:effectLst/>
                <a:latin typeface="+mn-lt"/>
                <a:ea typeface="+mn-ea"/>
                <a:cs typeface="+mn-cs"/>
              </a:rPr>
              <a:t>poverty</a:t>
            </a:r>
            <a:r>
              <a:rPr lang="nb-NO" sz="1200" i="0" strike="noStrike" kern="1200" baseline="0" dirty="0">
                <a:solidFill>
                  <a:schemeClr val="tx1"/>
                </a:solidFill>
                <a:effectLst/>
                <a:latin typeface="+mn-lt"/>
                <a:ea typeface="+mn-ea"/>
                <a:cs typeface="+mn-cs"/>
              </a:rPr>
              <a:t> and hunger, fight </a:t>
            </a:r>
            <a:r>
              <a:rPr lang="nb-NO" sz="1200" i="0" strike="noStrike" kern="1200" baseline="0" dirty="0" err="1">
                <a:solidFill>
                  <a:schemeClr val="tx1"/>
                </a:solidFill>
                <a:effectLst/>
                <a:latin typeface="+mn-lt"/>
                <a:ea typeface="+mn-ea"/>
                <a:cs typeface="+mn-cs"/>
              </a:rPr>
              <a:t>inequality</a:t>
            </a:r>
            <a:r>
              <a:rPr lang="nb-NO" sz="1200" i="0" strike="noStrike" kern="1200" baseline="0" dirty="0">
                <a:solidFill>
                  <a:schemeClr val="tx1"/>
                </a:solidFill>
                <a:effectLst/>
                <a:latin typeface="+mn-lt"/>
                <a:ea typeface="+mn-ea"/>
                <a:cs typeface="+mn-cs"/>
              </a:rPr>
              <a:t> and stop </a:t>
            </a:r>
            <a:r>
              <a:rPr lang="nb-NO" sz="1200" i="0" strike="noStrike" kern="1200" baseline="0" dirty="0" err="1">
                <a:solidFill>
                  <a:schemeClr val="tx1"/>
                </a:solidFill>
                <a:effectLst/>
                <a:latin typeface="+mn-lt"/>
                <a:ea typeface="+mn-ea"/>
                <a:cs typeface="+mn-cs"/>
              </a:rPr>
              <a:t>climate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changes</a:t>
            </a:r>
            <a:r>
              <a:rPr lang="nb-NO" sz="1200" i="0" strike="noStrike" kern="1200" baseline="0" dirty="0">
                <a:solidFill>
                  <a:schemeClr val="tx1"/>
                </a:solidFill>
                <a:effectLst/>
                <a:latin typeface="+mn-lt"/>
                <a:ea typeface="+mn-ea"/>
                <a:cs typeface="+mn-cs"/>
              </a:rPr>
              <a:t> by 2030.</a:t>
            </a:r>
          </a:p>
          <a:p>
            <a:endParaRPr lang="nb-NO" sz="1200" i="0" strike="noStrike" kern="1200" baseline="0" dirty="0">
              <a:solidFill>
                <a:schemeClr val="tx1"/>
              </a:solidFill>
              <a:effectLst/>
              <a:latin typeface="+mn-lt"/>
              <a:ea typeface="+mn-ea"/>
              <a:cs typeface="+mn-cs"/>
            </a:endParaRPr>
          </a:p>
          <a:p>
            <a:r>
              <a:rPr lang="nb-NO" sz="1200" i="0" strike="noStrike" kern="1200" baseline="0" dirty="0" err="1">
                <a:solidFill>
                  <a:schemeClr val="tx1"/>
                </a:solidFill>
                <a:effectLst/>
                <a:latin typeface="+mn-lt"/>
                <a:ea typeface="+mn-ea"/>
                <a:cs typeface="+mn-cs"/>
              </a:rPr>
              <a:t>We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adopted</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three</a:t>
            </a:r>
            <a:r>
              <a:rPr lang="nb-NO" sz="1200" i="0" strike="noStrike" kern="1200" baseline="0" dirty="0">
                <a:solidFill>
                  <a:schemeClr val="tx1"/>
                </a:solidFill>
                <a:effectLst/>
                <a:latin typeface="+mn-lt"/>
                <a:ea typeface="+mn-ea"/>
                <a:cs typeface="+mn-cs"/>
              </a:rPr>
              <a:t> goals for </a:t>
            </a:r>
            <a:r>
              <a:rPr lang="nb-NO" sz="1200" i="0" strike="noStrike" kern="1200" baseline="0" dirty="0" err="1">
                <a:solidFill>
                  <a:schemeClr val="tx1"/>
                </a:solidFill>
                <a:effectLst/>
                <a:latin typeface="+mn-lt"/>
                <a:ea typeface="+mn-ea"/>
                <a:cs typeface="+mn-cs"/>
              </a:rPr>
              <a:t>public</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 in Norway </a:t>
            </a:r>
            <a:r>
              <a:rPr lang="nb-NO" sz="1200" i="0" strike="noStrike" kern="1200" baseline="0" dirty="0" err="1">
                <a:solidFill>
                  <a:schemeClr val="tx1"/>
                </a:solidFill>
                <a:effectLst/>
                <a:latin typeface="+mn-lt"/>
                <a:ea typeface="+mn-ea"/>
                <a:cs typeface="+mn-cs"/>
              </a:rPr>
              <a:t>when</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we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developed</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previous</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strategy</a:t>
            </a:r>
            <a:r>
              <a:rPr lang="nb-NO" sz="1200" i="0" strike="noStrike" kern="1200" baseline="0" dirty="0">
                <a:solidFill>
                  <a:schemeClr val="tx1"/>
                </a:solidFill>
                <a:effectLst/>
                <a:latin typeface="+mn-lt"/>
                <a:ea typeface="+mn-ea"/>
                <a:cs typeface="+mn-cs"/>
              </a:rPr>
              <a:t> in 2014. </a:t>
            </a:r>
            <a:r>
              <a:rPr lang="nb-NO" sz="1200" i="0" strike="noStrike" kern="1200" dirty="0">
                <a:solidFill>
                  <a:schemeClr val="tx1"/>
                </a:solidFill>
                <a:effectLst/>
                <a:latin typeface="+mn-lt"/>
                <a:ea typeface="+mn-ea"/>
                <a:cs typeface="+mn-cs"/>
              </a:rPr>
              <a:t>The </a:t>
            </a:r>
            <a:r>
              <a:rPr lang="nb-NO" sz="1200" i="0" strike="noStrike" kern="1200" dirty="0" err="1">
                <a:solidFill>
                  <a:schemeClr val="tx1"/>
                </a:solidFill>
                <a:effectLst/>
                <a:latin typeface="+mn-lt"/>
                <a:ea typeface="+mn-ea"/>
                <a:cs typeface="+mn-cs"/>
              </a:rPr>
              <a:t>three</a:t>
            </a:r>
            <a:r>
              <a:rPr lang="nb-NO" sz="1200" i="0" strike="noStrike" kern="1200" dirty="0">
                <a:solidFill>
                  <a:schemeClr val="tx1"/>
                </a:solidFill>
                <a:effectLst/>
                <a:latin typeface="+mn-lt"/>
                <a:ea typeface="+mn-ea"/>
                <a:cs typeface="+mn-cs"/>
              </a:rPr>
              <a:t> goals </a:t>
            </a:r>
            <a:r>
              <a:rPr lang="nb-NO" sz="1200" i="0" strike="noStrike" kern="1200" dirty="0" err="1">
                <a:solidFill>
                  <a:schemeClr val="tx1"/>
                </a:solidFill>
                <a:effectLst/>
                <a:latin typeface="+mn-lt"/>
                <a:ea typeface="+mn-ea"/>
                <a:cs typeface="+mn-cs"/>
              </a:rPr>
              <a:t>are</a:t>
            </a:r>
            <a:r>
              <a:rPr lang="nb-NO" sz="1200" i="0" strike="noStrike" kern="1200" dirty="0">
                <a:solidFill>
                  <a:schemeClr val="tx1"/>
                </a:solidFill>
                <a:effectLst/>
                <a:latin typeface="+mn-lt"/>
                <a:ea typeface="+mn-ea"/>
                <a:cs typeface="+mn-cs"/>
              </a:rPr>
              <a:t>:</a:t>
            </a:r>
          </a:p>
          <a:p>
            <a:pPr marL="171450" indent="-171450">
              <a:buFontTx/>
              <a:buChar char="-"/>
            </a:pPr>
            <a:r>
              <a:rPr lang="nb-NO" sz="1200" i="0" strike="noStrike" kern="1200" baseline="0" dirty="0">
                <a:solidFill>
                  <a:schemeClr val="tx1"/>
                </a:solidFill>
                <a:effectLst/>
                <a:latin typeface="+mn-lt"/>
                <a:ea typeface="+mn-ea"/>
                <a:cs typeface="+mn-cs"/>
              </a:rPr>
              <a:t>Norway </a:t>
            </a:r>
            <a:r>
              <a:rPr lang="nb-NO" sz="1200" i="0" strike="noStrike" kern="1200" baseline="0" dirty="0" err="1">
                <a:solidFill>
                  <a:schemeClr val="tx1"/>
                </a:solidFill>
                <a:effectLst/>
                <a:latin typeface="+mn-lt"/>
                <a:ea typeface="+mn-ea"/>
                <a:cs typeface="+mn-cs"/>
              </a:rPr>
              <a:t>among</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top</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three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countries</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with</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highest</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life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expectancy</a:t>
            </a:r>
            <a:endParaRPr lang="nb-NO" sz="1200" i="0" strike="noStrike" kern="1200" baseline="0" dirty="0">
              <a:solidFill>
                <a:schemeClr val="tx1"/>
              </a:solidFill>
              <a:effectLst/>
              <a:latin typeface="+mn-lt"/>
              <a:ea typeface="+mn-ea"/>
              <a:cs typeface="+mn-cs"/>
            </a:endParaRPr>
          </a:p>
          <a:p>
            <a:pPr marL="171450" indent="-171450">
              <a:buFontTx/>
              <a:buChar char="-"/>
            </a:pPr>
            <a:r>
              <a:rPr lang="nb-NO" sz="1200" i="0" strike="noStrike" kern="1200" baseline="0" dirty="0">
                <a:solidFill>
                  <a:schemeClr val="tx1"/>
                </a:solidFill>
                <a:effectLst/>
                <a:latin typeface="+mn-lt"/>
                <a:ea typeface="+mn-ea"/>
                <a:cs typeface="+mn-cs"/>
              </a:rPr>
              <a:t>A </a:t>
            </a:r>
            <a:r>
              <a:rPr lang="nb-NO" sz="1200" i="0" strike="noStrike" kern="1200" baseline="0" dirty="0" err="1">
                <a:solidFill>
                  <a:schemeClr val="tx1"/>
                </a:solidFill>
                <a:effectLst/>
                <a:latin typeface="+mn-lt"/>
                <a:ea typeface="+mn-ea"/>
                <a:cs typeface="+mn-cs"/>
              </a:rPr>
              <a:t>populaton</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that</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experiences</a:t>
            </a:r>
            <a:r>
              <a:rPr lang="nb-NO" sz="1200" i="0" strike="noStrike" kern="1200" baseline="0" dirty="0">
                <a:solidFill>
                  <a:schemeClr val="tx1"/>
                </a:solidFill>
                <a:effectLst/>
                <a:latin typeface="+mn-lt"/>
                <a:ea typeface="+mn-ea"/>
                <a:cs typeface="+mn-cs"/>
              </a:rPr>
              <a:t> longer lives </a:t>
            </a:r>
            <a:r>
              <a:rPr lang="nb-NO" sz="1200" i="0" strike="noStrike" kern="1200" baseline="0" dirty="0" err="1">
                <a:solidFill>
                  <a:schemeClr val="tx1"/>
                </a:solidFill>
                <a:effectLst/>
                <a:latin typeface="+mn-lt"/>
                <a:ea typeface="+mn-ea"/>
                <a:cs typeface="+mn-cs"/>
              </a:rPr>
              <a:t>with</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good</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 and </a:t>
            </a:r>
            <a:r>
              <a:rPr lang="nb-NO" sz="1200" i="0" strike="noStrike" kern="1200" baseline="0" dirty="0" err="1">
                <a:solidFill>
                  <a:schemeClr val="tx1"/>
                </a:solidFill>
                <a:effectLst/>
                <a:latin typeface="+mn-lt"/>
                <a:ea typeface="+mn-ea"/>
                <a:cs typeface="+mn-cs"/>
              </a:rPr>
              <a:t>wellbeing</a:t>
            </a:r>
            <a:endParaRPr lang="nb-NO" sz="1200" i="0" strike="noStrike" kern="1200" baseline="0" dirty="0">
              <a:solidFill>
                <a:schemeClr val="tx1"/>
              </a:solidFill>
              <a:effectLst/>
              <a:latin typeface="+mn-lt"/>
              <a:ea typeface="+mn-ea"/>
              <a:cs typeface="+mn-cs"/>
            </a:endParaRPr>
          </a:p>
          <a:p>
            <a:pPr marL="171450" indent="-171450">
              <a:buFontTx/>
              <a:buChar char="-"/>
            </a:pPr>
            <a:r>
              <a:rPr lang="nb-NO" sz="1200" i="0" strike="noStrike" kern="1200" baseline="0" dirty="0">
                <a:solidFill>
                  <a:schemeClr val="tx1"/>
                </a:solidFill>
                <a:effectLst/>
                <a:latin typeface="+mn-lt"/>
                <a:ea typeface="+mn-ea"/>
                <a:cs typeface="+mn-cs"/>
              </a:rPr>
              <a:t>To </a:t>
            </a:r>
            <a:r>
              <a:rPr lang="nb-NO" sz="1200" i="0" strike="noStrike" kern="1200" baseline="0" dirty="0" err="1">
                <a:solidFill>
                  <a:schemeClr val="tx1"/>
                </a:solidFill>
                <a:effectLst/>
                <a:latin typeface="+mn-lt"/>
                <a:ea typeface="+mn-ea"/>
                <a:cs typeface="+mn-cs"/>
              </a:rPr>
              <a:t>shape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society</a:t>
            </a:r>
            <a:r>
              <a:rPr lang="nb-NO" sz="1200" i="0" strike="noStrike" kern="1200" baseline="0" dirty="0">
                <a:solidFill>
                  <a:schemeClr val="tx1"/>
                </a:solidFill>
                <a:effectLst/>
                <a:latin typeface="+mn-lt"/>
                <a:ea typeface="+mn-ea"/>
                <a:cs typeface="+mn-cs"/>
              </a:rPr>
              <a:t> to </a:t>
            </a:r>
            <a:r>
              <a:rPr lang="nb-NO" sz="1200" i="0" strike="noStrike" kern="1200" baseline="0" dirty="0" err="1">
                <a:solidFill>
                  <a:schemeClr val="tx1"/>
                </a:solidFill>
                <a:effectLst/>
                <a:latin typeface="+mn-lt"/>
                <a:ea typeface="+mn-ea"/>
                <a:cs typeface="+mn-cs"/>
              </a:rPr>
              <a:t>promote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 in </a:t>
            </a:r>
            <a:r>
              <a:rPr lang="nb-NO" sz="1200" i="0" strike="noStrike" kern="1200" baseline="0" dirty="0" err="1">
                <a:solidFill>
                  <a:schemeClr val="tx1"/>
                </a:solidFill>
                <a:effectLst/>
                <a:latin typeface="+mn-lt"/>
                <a:ea typeface="+mn-ea"/>
                <a:cs typeface="+mn-cs"/>
              </a:rPr>
              <a:t>the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whole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population</a:t>
            </a:r>
            <a:r>
              <a:rPr lang="nb-NO" sz="1200" i="0" strike="noStrike" kern="1200" baseline="0" dirty="0">
                <a:solidFill>
                  <a:schemeClr val="tx1"/>
                </a:solidFill>
                <a:effectLst/>
                <a:latin typeface="+mn-lt"/>
                <a:ea typeface="+mn-ea"/>
                <a:cs typeface="+mn-cs"/>
              </a:rPr>
              <a:t> and to </a:t>
            </a:r>
            <a:r>
              <a:rPr lang="nb-NO" sz="1200" i="0" strike="noStrike" kern="1200" baseline="0" dirty="0" err="1">
                <a:solidFill>
                  <a:schemeClr val="tx1"/>
                </a:solidFill>
                <a:effectLst/>
                <a:latin typeface="+mn-lt"/>
                <a:ea typeface="+mn-ea"/>
                <a:cs typeface="+mn-cs"/>
              </a:rPr>
              <a:t>reduce</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inequalities</a:t>
            </a:r>
            <a:r>
              <a:rPr lang="nb-NO" sz="1200" i="0" strike="noStrike" kern="1200" baseline="0" dirty="0">
                <a:solidFill>
                  <a:schemeClr val="tx1"/>
                </a:solidFill>
                <a:effectLst/>
                <a:latin typeface="+mn-lt"/>
                <a:ea typeface="+mn-ea"/>
                <a:cs typeface="+mn-cs"/>
              </a:rPr>
              <a:t> in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a:t>
            </a:r>
            <a:endParaRPr lang="nb-NO" sz="1200" i="0" strike="noStrike" kern="1200" dirty="0">
              <a:solidFill>
                <a:schemeClr val="tx1"/>
              </a:solidFill>
              <a:effectLst/>
              <a:latin typeface="+mn-lt"/>
              <a:ea typeface="+mn-ea"/>
              <a:cs typeface="+mn-cs"/>
            </a:endParaRPr>
          </a:p>
          <a:p>
            <a:endParaRPr lang="nb-NO" sz="1200" i="0" strike="noStrike" kern="1200" dirty="0">
              <a:solidFill>
                <a:schemeClr val="tx1"/>
              </a:solidFill>
              <a:effectLst/>
              <a:latin typeface="+mn-lt"/>
              <a:ea typeface="+mn-ea"/>
              <a:cs typeface="+mn-cs"/>
            </a:endParaRPr>
          </a:p>
          <a:p>
            <a:r>
              <a:rPr lang="nb-NO" sz="1200" i="0" strike="noStrike" kern="1200" dirty="0">
                <a:solidFill>
                  <a:schemeClr val="tx1"/>
                </a:solidFill>
                <a:effectLst/>
                <a:latin typeface="+mn-lt"/>
                <a:ea typeface="+mn-ea"/>
                <a:cs typeface="+mn-cs"/>
              </a:rPr>
              <a:t>In </a:t>
            </a:r>
            <a:r>
              <a:rPr lang="nb-NO" sz="1200" i="0" strike="noStrike" kern="1200" dirty="0" err="1">
                <a:solidFill>
                  <a:schemeClr val="tx1"/>
                </a:solidFill>
                <a:effectLst/>
                <a:latin typeface="+mn-lt"/>
                <a:ea typeface="+mn-ea"/>
                <a:cs typeface="+mn-cs"/>
              </a:rPr>
              <a:t>addition</a:t>
            </a:r>
            <a:r>
              <a:rPr lang="nb-NO" sz="1200" i="0" strike="noStrike" kern="1200" dirty="0">
                <a:solidFill>
                  <a:schemeClr val="tx1"/>
                </a:solidFill>
                <a:effectLst/>
                <a:latin typeface="+mn-lt"/>
                <a:ea typeface="+mn-ea"/>
                <a:cs typeface="+mn-cs"/>
              </a:rPr>
              <a:t>, </a:t>
            </a:r>
            <a:r>
              <a:rPr lang="nb-NO" sz="1200" i="0" strike="noStrike" kern="1200" dirty="0" err="1">
                <a:solidFill>
                  <a:schemeClr val="tx1"/>
                </a:solidFill>
                <a:effectLst/>
                <a:latin typeface="+mn-lt"/>
                <a:ea typeface="+mn-ea"/>
                <a:cs typeface="+mn-cs"/>
              </a:rPr>
              <a:t>our</a:t>
            </a:r>
            <a:r>
              <a:rPr lang="nb-NO" sz="1200" i="0" strike="noStrike" kern="1200" baseline="0" dirty="0">
                <a:solidFill>
                  <a:schemeClr val="tx1"/>
                </a:solidFill>
                <a:effectLst/>
                <a:latin typeface="+mn-lt"/>
                <a:ea typeface="+mn-ea"/>
                <a:cs typeface="+mn-cs"/>
              </a:rPr>
              <a:t> goal is for Norway to </a:t>
            </a:r>
            <a:r>
              <a:rPr lang="nb-NO" sz="1200" i="0" strike="noStrike" kern="1200" baseline="0" dirty="0" err="1">
                <a:solidFill>
                  <a:schemeClr val="tx1"/>
                </a:solidFill>
                <a:effectLst/>
                <a:latin typeface="+mn-lt"/>
                <a:ea typeface="+mn-ea"/>
                <a:cs typeface="+mn-cs"/>
              </a:rPr>
              <a:t>contribute</a:t>
            </a:r>
            <a:r>
              <a:rPr lang="nb-NO" sz="1200" i="0" strike="noStrike" kern="1200" baseline="0" dirty="0">
                <a:solidFill>
                  <a:schemeClr val="tx1"/>
                </a:solidFill>
                <a:effectLst/>
                <a:latin typeface="+mn-lt"/>
                <a:ea typeface="+mn-ea"/>
                <a:cs typeface="+mn-cs"/>
              </a:rPr>
              <a:t> to </a:t>
            </a:r>
            <a:r>
              <a:rPr lang="nb-NO" sz="1200" i="0" strike="noStrike" kern="1200" baseline="0" dirty="0" err="1">
                <a:solidFill>
                  <a:schemeClr val="tx1"/>
                </a:solidFill>
                <a:effectLst/>
                <a:latin typeface="+mn-lt"/>
                <a:ea typeface="+mn-ea"/>
                <a:cs typeface="+mn-cs"/>
              </a:rPr>
              <a:t>better</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health</a:t>
            </a:r>
            <a:r>
              <a:rPr lang="nb-NO" sz="1200" i="0" strike="noStrike" kern="1200" baseline="0" dirty="0">
                <a:solidFill>
                  <a:schemeClr val="tx1"/>
                </a:solidFill>
                <a:effectLst/>
                <a:latin typeface="+mn-lt"/>
                <a:ea typeface="+mn-ea"/>
                <a:cs typeface="+mn-cs"/>
              </a:rPr>
              <a:t> </a:t>
            </a:r>
            <a:r>
              <a:rPr lang="nb-NO" sz="1200" i="0" strike="noStrike" kern="1200" baseline="0" dirty="0" err="1">
                <a:solidFill>
                  <a:schemeClr val="tx1"/>
                </a:solidFill>
                <a:effectLst/>
                <a:latin typeface="+mn-lt"/>
                <a:ea typeface="+mn-ea"/>
                <a:cs typeface="+mn-cs"/>
              </a:rPr>
              <a:t>globally</a:t>
            </a:r>
            <a:r>
              <a:rPr lang="nb-NO" sz="1200" i="0" strike="noStrike"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2</a:t>
            </a:fld>
            <a:endParaRPr lang="nb-NO">
              <a:solidFill>
                <a:prstClr val="black"/>
              </a:solidFill>
            </a:endParaRPr>
          </a:p>
        </p:txBody>
      </p:sp>
    </p:spTree>
    <p:extLst>
      <p:ext uri="{BB962C8B-B14F-4D97-AF65-F5344CB8AC3E}">
        <p14:creationId xmlns:p14="http://schemas.microsoft.com/office/powerpoint/2010/main" val="95813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sz="1200" i="0" kern="1200" dirty="0">
                <a:solidFill>
                  <a:schemeClr val="tx1"/>
                </a:solidFill>
                <a:effectLst/>
                <a:latin typeface="+mn-lt"/>
                <a:ea typeface="+mn-ea"/>
                <a:cs typeface="+mn-cs"/>
              </a:rPr>
              <a:t>The Norwegian </a:t>
            </a:r>
            <a:r>
              <a:rPr lang="nb-NO" sz="1200" i="0" kern="1200" dirty="0" err="1">
                <a:solidFill>
                  <a:schemeClr val="tx1"/>
                </a:solidFill>
                <a:effectLst/>
                <a:latin typeface="+mn-lt"/>
                <a:ea typeface="+mn-ea"/>
                <a:cs typeface="+mn-cs"/>
              </a:rPr>
              <a:t>Institute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Public Health has </a:t>
            </a:r>
            <a:r>
              <a:rPr lang="nb-NO" sz="1200" i="0" kern="1200" baseline="0" dirty="0" err="1">
                <a:solidFill>
                  <a:schemeClr val="tx1"/>
                </a:solidFill>
                <a:effectLst/>
                <a:latin typeface="+mn-lt"/>
                <a:ea typeface="+mn-ea"/>
                <a:cs typeface="+mn-cs"/>
              </a:rPr>
              <a:t>three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main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tasks</a:t>
            </a:r>
            <a:r>
              <a:rPr lang="nb-NO" sz="1200" i="0" kern="1200" dirty="0">
                <a:solidFill>
                  <a:schemeClr val="tx1"/>
                </a:solidFill>
                <a:effectLst/>
                <a:latin typeface="+mn-lt"/>
                <a:ea typeface="+mn-ea"/>
                <a:cs typeface="+mn-cs"/>
              </a:rPr>
              <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supply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preparedness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infrastructure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protect</a:t>
            </a:r>
            <a:r>
              <a:rPr lang="nb-NO" sz="1200" i="0" kern="1200" baseline="0" dirty="0">
                <a:solidFill>
                  <a:schemeClr val="tx1"/>
                </a:solidFill>
                <a:effectLst/>
                <a:latin typeface="+mn-lt"/>
                <a:ea typeface="+mn-ea"/>
                <a:cs typeface="+mn-cs"/>
              </a:rPr>
              <a:t> lives and </a:t>
            </a:r>
            <a:r>
              <a:rPr lang="nb-NO" sz="1200" i="0" kern="1200" baseline="0" dirty="0" err="1">
                <a:solidFill>
                  <a:schemeClr val="tx1"/>
                </a:solidFill>
                <a:effectLst/>
                <a:latin typeface="+mn-lt"/>
                <a:ea typeface="+mn-ea"/>
                <a:cs typeface="+mn-cs"/>
              </a:rPr>
              <a:t>promote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entire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population</a:t>
            </a:r>
            <a:r>
              <a:rPr lang="nb-NO" sz="1200" i="0" kern="1200" baseline="0" dirty="0">
                <a:solidFill>
                  <a:schemeClr val="tx1"/>
                </a:solidFill>
                <a:effectLst/>
                <a:latin typeface="+mn-lt"/>
                <a:ea typeface="+mn-ea"/>
                <a:cs typeface="+mn-cs"/>
              </a:rPr>
              <a:t>. </a:t>
            </a:r>
          </a:p>
          <a:p>
            <a:pPr marL="0" indent="0">
              <a:buFontTx/>
              <a:buNone/>
            </a:pPr>
            <a:endParaRPr lang="nb-NO" sz="1200" i="0" kern="1200" baseline="0" dirty="0">
              <a:solidFill>
                <a:schemeClr val="tx1"/>
              </a:solidFill>
              <a:effectLst/>
              <a:latin typeface="+mn-lt"/>
              <a:ea typeface="+mn-ea"/>
              <a:cs typeface="+mn-cs"/>
            </a:endParaRPr>
          </a:p>
          <a:p>
            <a:pPr marL="0" indent="0">
              <a:buFontTx/>
              <a:buNone/>
            </a:pPr>
            <a:r>
              <a:rPr lang="nb-NO" sz="1200" i="0" kern="1200" baseline="0" dirty="0">
                <a:solidFill>
                  <a:schemeClr val="tx1"/>
                </a:solidFill>
                <a:effectLst/>
                <a:latin typeface="+mn-lt"/>
                <a:ea typeface="+mn-ea"/>
                <a:cs typeface="+mn-cs"/>
              </a:rPr>
              <a:t>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years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ahead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meet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challenges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opportunities</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work</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address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have </a:t>
            </a:r>
            <a:r>
              <a:rPr lang="nb-NO" sz="1200" i="0" kern="1200" baseline="0" dirty="0" err="1">
                <a:solidFill>
                  <a:schemeClr val="tx1"/>
                </a:solidFill>
                <a:effectLst/>
                <a:latin typeface="+mn-lt"/>
                <a:ea typeface="+mn-ea"/>
                <a:cs typeface="+mn-cs"/>
              </a:rPr>
              <a:t>developed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strategic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initiatives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guide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work</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until</a:t>
            </a:r>
            <a:r>
              <a:rPr lang="nb-NO" sz="1200" i="0" kern="1200" baseline="0" dirty="0">
                <a:solidFill>
                  <a:schemeClr val="tx1"/>
                </a:solidFill>
                <a:effectLst/>
                <a:latin typeface="+mn-lt"/>
                <a:ea typeface="+mn-ea"/>
                <a:cs typeface="+mn-cs"/>
              </a:rPr>
              <a:t> 2024.</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3</a:t>
            </a:fld>
            <a:endParaRPr lang="nb-NO">
              <a:solidFill>
                <a:prstClr val="black"/>
              </a:solidFill>
            </a:endParaRPr>
          </a:p>
        </p:txBody>
      </p:sp>
    </p:spTree>
    <p:extLst>
      <p:ext uri="{BB962C8B-B14F-4D97-AF65-F5344CB8AC3E}">
        <p14:creationId xmlns:p14="http://schemas.microsoft.com/office/powerpoint/2010/main" val="340856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By 2024</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ambition</a:t>
            </a:r>
            <a:r>
              <a:rPr lang="nb-NO" sz="1200" i="0" kern="1200" baseline="0" dirty="0">
                <a:solidFill>
                  <a:schemeClr val="tx1"/>
                </a:solidFill>
                <a:effectLst/>
                <a:latin typeface="+mn-lt"/>
                <a:ea typeface="+mn-ea"/>
                <a:cs typeface="+mn-cs"/>
              </a:rPr>
              <a:t> is to </a:t>
            </a:r>
            <a:r>
              <a:rPr lang="nb-NO" sz="1200" i="0" kern="1200" baseline="0" dirty="0" err="1">
                <a:solidFill>
                  <a:schemeClr val="tx1"/>
                </a:solidFill>
                <a:effectLst/>
                <a:latin typeface="+mn-lt"/>
                <a:ea typeface="+mn-ea"/>
                <a:cs typeface="+mn-cs"/>
              </a:rPr>
              <a:t>provide</a:t>
            </a:r>
            <a:r>
              <a:rPr lang="nb-NO" sz="1200" i="0" kern="1200" baseline="0" dirty="0">
                <a:solidFill>
                  <a:schemeClr val="tx1"/>
                </a:solidFill>
                <a:effectLst/>
                <a:latin typeface="+mn-lt"/>
                <a:ea typeface="+mn-ea"/>
                <a:cs typeface="+mn-cs"/>
              </a:rPr>
              <a:t> faster and </a:t>
            </a:r>
            <a:r>
              <a:rPr lang="nb-NO" sz="1200" i="0" kern="1200" baseline="0" dirty="0" err="1">
                <a:solidFill>
                  <a:schemeClr val="tx1"/>
                </a:solidFill>
                <a:effectLst/>
                <a:latin typeface="+mn-lt"/>
                <a:ea typeface="+mn-ea"/>
                <a:cs typeface="+mn-cs"/>
              </a:rPr>
              <a:t>better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knowledge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production</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sustainable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services.</a:t>
            </a:r>
          </a:p>
          <a:p>
            <a:endParaRPr lang="nb-NO" sz="1200" i="0" kern="1200" baseline="0" dirty="0">
              <a:solidFill>
                <a:schemeClr val="tx1"/>
              </a:solidFill>
              <a:effectLst/>
              <a:latin typeface="+mn-lt"/>
              <a:ea typeface="+mn-ea"/>
              <a:cs typeface="+mn-cs"/>
            </a:endParaRPr>
          </a:p>
          <a:p>
            <a:r>
              <a:rPr lang="nb-NO" sz="1200" i="0" kern="1200" baseline="0" dirty="0" err="1">
                <a:solidFill>
                  <a:schemeClr val="tx1"/>
                </a:solidFill>
                <a:effectLst/>
                <a:latin typeface="+mn-lt"/>
                <a:ea typeface="+mn-ea"/>
                <a:cs typeface="+mn-cs"/>
              </a:rPr>
              <a:t>Society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face </a:t>
            </a:r>
            <a:r>
              <a:rPr lang="nb-NO" sz="1200" i="0" kern="1200" baseline="0" dirty="0" err="1">
                <a:solidFill>
                  <a:schemeClr val="tx1"/>
                </a:solidFill>
                <a:effectLst/>
                <a:latin typeface="+mn-lt"/>
                <a:ea typeface="+mn-ea"/>
                <a:cs typeface="+mn-cs"/>
              </a:rPr>
              <a:t>several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challenges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opportunities</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coming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years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Among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challenges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impact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work</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endParaRPr lang="nb-NO" sz="1200" i="0" kern="1200" baseline="0" dirty="0">
              <a:solidFill>
                <a:schemeClr val="tx1"/>
              </a:solidFill>
              <a:effectLst/>
              <a:latin typeface="+mn-lt"/>
              <a:ea typeface="+mn-ea"/>
              <a:cs typeface="+mn-cs"/>
            </a:endParaRPr>
          </a:p>
          <a:p>
            <a:pPr marL="171450" indent="-171450">
              <a:buFontTx/>
              <a:buChar char="-"/>
            </a:pPr>
            <a:r>
              <a:rPr lang="nb-NO" sz="1200" i="0" kern="1200" baseline="0" dirty="0" err="1">
                <a:solidFill>
                  <a:schemeClr val="tx1"/>
                </a:solidFill>
                <a:effectLst/>
                <a:latin typeface="+mn-lt"/>
                <a:ea typeface="+mn-ea"/>
                <a:cs typeface="+mn-cs"/>
              </a:rPr>
              <a:t>Growing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inequalities</a:t>
            </a:r>
            <a:r>
              <a:rPr lang="nb-NO" sz="1200" i="0" kern="1200" baseline="0" dirty="0">
                <a:solidFill>
                  <a:schemeClr val="tx1"/>
                </a:solidFill>
                <a:effectLst/>
                <a:latin typeface="+mn-lt"/>
                <a:ea typeface="+mn-ea"/>
                <a:cs typeface="+mn-cs"/>
              </a:rPr>
              <a:t>,</a:t>
            </a:r>
          </a:p>
          <a:p>
            <a:pPr marL="171450" indent="-171450">
              <a:buFontTx/>
              <a:buChar char="-"/>
            </a:pPr>
            <a:r>
              <a:rPr lang="nb-NO" sz="1200" i="0" kern="1200" baseline="0" dirty="0">
                <a:solidFill>
                  <a:schemeClr val="tx1"/>
                </a:solidFill>
                <a:effectLst/>
                <a:latin typeface="+mn-lt"/>
                <a:ea typeface="+mn-ea"/>
                <a:cs typeface="+mn-cs"/>
              </a:rPr>
              <a:t>An </a:t>
            </a:r>
            <a:r>
              <a:rPr lang="nb-NO" sz="1200" i="0" kern="1200" baseline="0" dirty="0" err="1">
                <a:solidFill>
                  <a:schemeClr val="tx1"/>
                </a:solidFill>
                <a:effectLst/>
                <a:latin typeface="+mn-lt"/>
                <a:ea typeface="+mn-ea"/>
                <a:cs typeface="+mn-cs"/>
              </a:rPr>
              <a:t>ageing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population</a:t>
            </a:r>
            <a:r>
              <a:rPr lang="nb-NO" sz="1200" i="0" kern="1200" dirty="0">
                <a:solidFill>
                  <a:schemeClr val="tx1"/>
                </a:solidFill>
                <a:effectLst/>
                <a:latin typeface="+mn-lt"/>
                <a:ea typeface="+mn-ea"/>
                <a:cs typeface="+mn-cs"/>
              </a:rPr>
              <a:t>, </a:t>
            </a:r>
          </a:p>
          <a:p>
            <a:pPr marL="171450" indent="-171450">
              <a:buFontTx/>
              <a:buChar char="-"/>
            </a:pPr>
            <a:r>
              <a:rPr lang="nb-NO" sz="1200" i="0" kern="1200" dirty="0">
                <a:solidFill>
                  <a:schemeClr val="tx1"/>
                </a:solidFill>
                <a:effectLst/>
                <a:latin typeface="+mn-lt"/>
                <a:ea typeface="+mn-ea"/>
                <a:cs typeface="+mn-cs"/>
              </a:rPr>
              <a:t>The </a:t>
            </a:r>
            <a:r>
              <a:rPr lang="nb-NO" sz="1200" i="0" kern="1200" dirty="0" err="1">
                <a:solidFill>
                  <a:schemeClr val="tx1"/>
                </a:solidFill>
                <a:effectLst/>
                <a:latin typeface="+mn-lt"/>
                <a:ea typeface="+mn-ea"/>
                <a:cs typeface="+mn-cs"/>
              </a:rPr>
              <a:t>need</a:t>
            </a:r>
            <a:r>
              <a:rPr lang="nb-NO" sz="1200" i="0" kern="1200" dirty="0">
                <a:solidFill>
                  <a:schemeClr val="tx1"/>
                </a:solidFill>
                <a:effectLst/>
                <a:latin typeface="+mn-lt"/>
                <a:ea typeface="+mn-ea"/>
                <a:cs typeface="+mn-cs"/>
              </a:rPr>
              <a:t> to make </a:t>
            </a:r>
            <a:r>
              <a:rPr lang="nb-NO" sz="1200" i="0" kern="1200" dirty="0" err="1">
                <a:solidFill>
                  <a:schemeClr val="tx1"/>
                </a:solidFill>
                <a:effectLst/>
                <a:latin typeface="+mn-lt"/>
                <a:ea typeface="+mn-ea"/>
                <a:cs typeface="+mn-cs"/>
              </a:rPr>
              <a:t>difficult</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decisions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about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prioritisation</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sector</a:t>
            </a:r>
            <a:r>
              <a:rPr lang="nb-NO" sz="1200" i="0" kern="1200" baseline="0" dirty="0">
                <a:solidFill>
                  <a:schemeClr val="tx1"/>
                </a:solidFill>
                <a:effectLst/>
                <a:latin typeface="+mn-lt"/>
                <a:ea typeface="+mn-ea"/>
                <a:cs typeface="+mn-cs"/>
              </a:rPr>
              <a:t> and</a:t>
            </a:r>
          </a:p>
          <a:p>
            <a:pPr marL="171450" indent="-171450">
              <a:buFontTx/>
              <a:buChar char="-"/>
            </a:pPr>
            <a:r>
              <a:rPr lang="nb-NO" sz="1200" i="0" kern="1200" baseline="0" dirty="0">
                <a:solidFill>
                  <a:schemeClr val="tx1"/>
                </a:solidFill>
                <a:effectLst/>
                <a:latin typeface="+mn-lt"/>
                <a:ea typeface="+mn-ea"/>
                <a:cs typeface="+mn-cs"/>
              </a:rPr>
              <a:t>The </a:t>
            </a:r>
            <a:r>
              <a:rPr lang="nb-NO" sz="1200" i="0" kern="1200" baseline="0" dirty="0" err="1">
                <a:solidFill>
                  <a:schemeClr val="tx1"/>
                </a:solidFill>
                <a:effectLst/>
                <a:latin typeface="+mn-lt"/>
                <a:ea typeface="+mn-ea"/>
                <a:cs typeface="+mn-cs"/>
              </a:rPr>
              <a:t>sheer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amount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health-</a:t>
            </a:r>
            <a:r>
              <a:rPr lang="nb-NO" sz="1200" i="0" kern="1200" baseline="0" dirty="0" err="1">
                <a:solidFill>
                  <a:schemeClr val="tx1"/>
                </a:solidFill>
                <a:effectLst/>
                <a:latin typeface="+mn-lt"/>
                <a:ea typeface="+mn-ea"/>
                <a:cs typeface="+mn-cs"/>
              </a:rPr>
              <a:t>related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available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professionals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population</a:t>
            </a:r>
            <a:r>
              <a:rPr lang="nb-NO" sz="1200" i="0" kern="1200" baseline="0" dirty="0">
                <a:solidFill>
                  <a:schemeClr val="tx1"/>
                </a:solidFill>
                <a:effectLst/>
                <a:latin typeface="+mn-lt"/>
                <a:ea typeface="+mn-ea"/>
                <a:cs typeface="+mn-cs"/>
              </a:rPr>
              <a:t>.</a:t>
            </a:r>
          </a:p>
          <a:p>
            <a:pPr marL="0" indent="0">
              <a:buFontTx/>
              <a:buNone/>
            </a:pPr>
            <a:endParaRPr lang="nb-NO" sz="1200" i="0" kern="1200" baseline="0" dirty="0">
              <a:solidFill>
                <a:schemeClr val="tx1"/>
              </a:solidFill>
              <a:effectLst/>
              <a:latin typeface="+mn-lt"/>
              <a:ea typeface="+mn-ea"/>
              <a:cs typeface="+mn-cs"/>
            </a:endParaRPr>
          </a:p>
          <a:p>
            <a:pPr marL="0" indent="0">
              <a:buFontTx/>
              <a:buNone/>
            </a:pPr>
            <a:r>
              <a:rPr lang="nb-NO" sz="1200" i="0" kern="1200" baseline="0" dirty="0" err="1">
                <a:solidFill>
                  <a:schemeClr val="tx1"/>
                </a:solidFill>
                <a:effectLst/>
                <a:latin typeface="+mn-lt"/>
                <a:ea typeface="+mn-ea"/>
                <a:cs typeface="+mn-cs"/>
              </a:rPr>
              <a:t>Yet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positioned</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improve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in Norway.</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Large</a:t>
            </a:r>
            <a:r>
              <a:rPr lang="nb-NO" sz="1200" i="0" kern="1200" baseline="0" dirty="0">
                <a:solidFill>
                  <a:schemeClr val="tx1"/>
                </a:solidFill>
                <a:effectLst/>
                <a:latin typeface="+mn-lt"/>
                <a:ea typeface="+mn-ea"/>
                <a:cs typeface="+mn-cs"/>
              </a:rPr>
              <a:t> parts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population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want</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maintain</a:t>
            </a:r>
            <a:r>
              <a:rPr lang="nb-NO" sz="1200" i="0" kern="1200" baseline="0" dirty="0">
                <a:solidFill>
                  <a:schemeClr val="tx1"/>
                </a:solidFill>
                <a:effectLst/>
                <a:latin typeface="+mn-lt"/>
                <a:ea typeface="+mn-ea"/>
                <a:cs typeface="+mn-cs"/>
              </a:rPr>
              <a:t> a </a:t>
            </a:r>
            <a:r>
              <a:rPr lang="nb-NO" sz="1200" i="0" kern="1200" baseline="0" dirty="0" err="1">
                <a:solidFill>
                  <a:schemeClr val="tx1"/>
                </a:solidFill>
                <a:effectLst/>
                <a:latin typeface="+mn-lt"/>
                <a:ea typeface="+mn-ea"/>
                <a:cs typeface="+mn-cs"/>
              </a:rPr>
              <a:t>healthy</a:t>
            </a:r>
            <a:r>
              <a:rPr lang="nb-NO" sz="1200" i="0" kern="1200" baseline="0" dirty="0">
                <a:solidFill>
                  <a:schemeClr val="tx1"/>
                </a:solidFill>
                <a:effectLst/>
                <a:latin typeface="+mn-lt"/>
                <a:ea typeface="+mn-ea"/>
                <a:cs typeface="+mn-cs"/>
              </a:rPr>
              <a:t> lifestyle,</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The data and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methods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use</a:t>
            </a:r>
            <a:r>
              <a:rPr lang="nb-NO" sz="1200" i="0" kern="1200" baseline="0" dirty="0">
                <a:solidFill>
                  <a:schemeClr val="tx1"/>
                </a:solidFill>
                <a:effectLst/>
                <a:latin typeface="+mn-lt"/>
                <a:ea typeface="+mn-ea"/>
                <a:cs typeface="+mn-cs"/>
              </a:rPr>
              <a:t> for analyses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steadily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improving</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Most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people</a:t>
            </a:r>
            <a:r>
              <a:rPr lang="nb-NO" sz="1200" i="0" kern="1200" baseline="0" dirty="0">
                <a:solidFill>
                  <a:schemeClr val="tx1"/>
                </a:solidFill>
                <a:effectLst/>
                <a:latin typeface="+mn-lt"/>
                <a:ea typeface="+mn-ea"/>
                <a:cs typeface="+mn-cs"/>
              </a:rPr>
              <a:t> still trust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advice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governmental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institutions</a:t>
            </a:r>
            <a:r>
              <a:rPr lang="nb-NO" sz="1200" i="0" kern="1200" baseline="0" dirty="0">
                <a:solidFill>
                  <a:schemeClr val="tx1"/>
                </a:solidFill>
                <a:effectLst/>
                <a:latin typeface="+mn-lt"/>
                <a:ea typeface="+mn-ea"/>
                <a:cs typeface="+mn-cs"/>
              </a:rPr>
              <a:t>, and</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Life </a:t>
            </a:r>
            <a:r>
              <a:rPr lang="nb-NO" sz="1200" i="0" kern="1200" dirty="0" err="1">
                <a:solidFill>
                  <a:schemeClr val="tx1"/>
                </a:solidFill>
                <a:effectLst/>
                <a:latin typeface="+mn-lt"/>
                <a:ea typeface="+mn-ea"/>
                <a:cs typeface="+mn-cs"/>
              </a:rPr>
              <a:t>expectancy</a:t>
            </a:r>
            <a:r>
              <a:rPr lang="nb-NO" sz="1200" i="0" kern="1200" baseline="0" dirty="0">
                <a:solidFill>
                  <a:schemeClr val="tx1"/>
                </a:solidFill>
                <a:effectLst/>
                <a:latin typeface="+mn-lt"/>
                <a:ea typeface="+mn-ea"/>
                <a:cs typeface="+mn-cs"/>
              </a:rPr>
              <a:t> in Norway is </a:t>
            </a:r>
            <a:r>
              <a:rPr lang="nb-NO" sz="1200" i="0" kern="1200" baseline="0" dirty="0" err="1">
                <a:solidFill>
                  <a:schemeClr val="tx1"/>
                </a:solidFill>
                <a:effectLst/>
                <a:latin typeface="+mn-lt"/>
                <a:ea typeface="+mn-ea"/>
                <a:cs typeface="+mn-cs"/>
              </a:rPr>
              <a:t>increasing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every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year</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4</a:t>
            </a:fld>
            <a:endParaRPr lang="nb-NO">
              <a:solidFill>
                <a:prstClr val="black"/>
              </a:solidFill>
            </a:endParaRPr>
          </a:p>
        </p:txBody>
      </p:sp>
    </p:spTree>
    <p:extLst>
      <p:ext uri="{BB962C8B-B14F-4D97-AF65-F5344CB8AC3E}">
        <p14:creationId xmlns:p14="http://schemas.microsoft.com/office/powerpoint/2010/main" val="396588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To</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strengthen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preparedness</a:t>
            </a:r>
            <a:r>
              <a:rPr lang="nb-NO" sz="1200" i="0" kern="1200" baseline="0" dirty="0">
                <a:solidFill>
                  <a:schemeClr val="tx1"/>
                </a:solidFill>
                <a:effectLst/>
                <a:latin typeface="+mn-lt"/>
                <a:ea typeface="+mn-ea"/>
                <a:cs typeface="+mn-cs"/>
              </a:rPr>
              <a:t> in Norway and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rest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world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seek</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solutions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protect</a:t>
            </a:r>
            <a:r>
              <a:rPr lang="nb-NO" sz="1200" i="0" kern="1200" baseline="0" dirty="0">
                <a:solidFill>
                  <a:schemeClr val="tx1"/>
                </a:solidFill>
                <a:effectLst/>
                <a:latin typeface="+mn-lt"/>
                <a:ea typeface="+mn-ea"/>
                <a:cs typeface="+mn-cs"/>
              </a:rPr>
              <a:t> lives and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 </a:t>
            </a:r>
          </a:p>
          <a:p>
            <a:pPr marL="171450" indent="-171450">
              <a:buFontTx/>
              <a:buChar char="-"/>
            </a:pPr>
            <a:r>
              <a:rPr lang="nb-NO" sz="1200" i="0" kern="1200" dirty="0">
                <a:solidFill>
                  <a:schemeClr val="tx1"/>
                </a:solidFill>
                <a:effectLst/>
                <a:latin typeface="+mn-lt"/>
                <a:ea typeface="+mn-ea"/>
                <a:cs typeface="+mn-cs"/>
              </a:rPr>
              <a:t>Due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globalisation</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climate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change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increasing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migration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around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world</a:t>
            </a:r>
            <a:r>
              <a:rPr lang="nb-NO" sz="1200" i="0" kern="1200" baseline="0" dirty="0">
                <a:solidFill>
                  <a:schemeClr val="tx1"/>
                </a:solidFill>
                <a:effectLst/>
                <a:latin typeface="+mn-lt"/>
                <a:ea typeface="+mn-ea"/>
                <a:cs typeface="+mn-cs"/>
              </a:rPr>
              <a:t>. People </a:t>
            </a:r>
            <a:r>
              <a:rPr lang="nb-NO" sz="1200" i="0" kern="1200" baseline="0" dirty="0" err="1">
                <a:solidFill>
                  <a:schemeClr val="tx1"/>
                </a:solidFill>
                <a:effectLst/>
                <a:latin typeface="+mn-lt"/>
                <a:ea typeface="+mn-ea"/>
                <a:cs typeface="+mn-cs"/>
              </a:rPr>
              <a:t>become</a:t>
            </a:r>
            <a:r>
              <a:rPr lang="nb-NO" sz="1200" i="0" kern="1200" baseline="0" dirty="0">
                <a:solidFill>
                  <a:schemeClr val="tx1"/>
                </a:solidFill>
                <a:effectLst/>
                <a:latin typeface="+mn-lt"/>
                <a:ea typeface="+mn-ea"/>
                <a:cs typeface="+mn-cs"/>
              </a:rPr>
              <a:t> more vulnerable, and </a:t>
            </a:r>
            <a:r>
              <a:rPr lang="nb-NO" sz="1200" i="0" kern="1200" baseline="0" dirty="0" err="1">
                <a:solidFill>
                  <a:schemeClr val="tx1"/>
                </a:solidFill>
                <a:effectLst/>
                <a:latin typeface="+mn-lt"/>
                <a:ea typeface="+mn-ea"/>
                <a:cs typeface="+mn-cs"/>
              </a:rPr>
              <a:t>diseases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spread</a:t>
            </a:r>
            <a:r>
              <a:rPr lang="nb-NO" sz="1200" i="0" kern="1200" baseline="0" dirty="0">
                <a:solidFill>
                  <a:schemeClr val="tx1"/>
                </a:solidFill>
                <a:effectLst/>
                <a:latin typeface="+mn-lt"/>
                <a:ea typeface="+mn-ea"/>
                <a:cs typeface="+mn-cs"/>
              </a:rPr>
              <a:t> more </a:t>
            </a:r>
            <a:r>
              <a:rPr lang="nb-NO" sz="1200" i="0" kern="1200" baseline="0" dirty="0" err="1">
                <a:solidFill>
                  <a:schemeClr val="tx1"/>
                </a:solidFill>
                <a:effectLst/>
                <a:latin typeface="+mn-lt"/>
                <a:ea typeface="+mn-ea"/>
                <a:cs typeface="+mn-cs"/>
              </a:rPr>
              <a:t>rapidly</a:t>
            </a:r>
            <a:r>
              <a:rPr lang="nb-NO" sz="1200" i="0" kern="1200" baseline="0" dirty="0">
                <a:solidFill>
                  <a:schemeClr val="tx1"/>
                </a:solidFill>
                <a:effectLst/>
                <a:latin typeface="+mn-lt"/>
                <a:ea typeface="+mn-ea"/>
                <a:cs typeface="+mn-cs"/>
              </a:rPr>
              <a:t>. </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In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addition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resistant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microbes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complicating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treatment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many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infectious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diseases</a:t>
            </a:r>
            <a:r>
              <a:rPr lang="nb-NO" sz="1200" i="0" kern="1200" baseline="0" dirty="0">
                <a:solidFill>
                  <a:schemeClr val="tx1"/>
                </a:solidFill>
                <a:effectLst/>
                <a:latin typeface="+mn-lt"/>
                <a:ea typeface="+mn-ea"/>
                <a:cs typeface="+mn-cs"/>
              </a:rPr>
              <a:t>, </a:t>
            </a:r>
          </a:p>
          <a:p>
            <a:pPr marL="171450" indent="-171450">
              <a:buFontTx/>
              <a:buChar char="-"/>
            </a:pPr>
            <a:r>
              <a:rPr lang="nb-NO" sz="1200" i="0" kern="1200" baseline="0" dirty="0">
                <a:solidFill>
                  <a:schemeClr val="tx1"/>
                </a:solidFill>
                <a:effectLst/>
                <a:latin typeface="+mn-lt"/>
                <a:ea typeface="+mn-ea"/>
                <a:cs typeface="+mn-cs"/>
              </a:rPr>
              <a:t>And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agressive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outbreaks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infectious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diseases</a:t>
            </a:r>
            <a:r>
              <a:rPr lang="nb-NO" sz="1200" i="0" kern="1200" baseline="0" dirty="0">
                <a:solidFill>
                  <a:schemeClr val="tx1"/>
                </a:solidFill>
                <a:effectLst/>
                <a:latin typeface="+mn-lt"/>
                <a:ea typeface="+mn-ea"/>
                <a:cs typeface="+mn-cs"/>
              </a:rPr>
              <a:t>.</a:t>
            </a:r>
          </a:p>
          <a:p>
            <a:pPr marL="171450" indent="-171450">
              <a:buFontTx/>
              <a:buChar char="-"/>
            </a:pP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On </a:t>
            </a:r>
            <a:r>
              <a:rPr lang="nb-NO" sz="1200" i="0" kern="1200" dirty="0" err="1">
                <a:solidFill>
                  <a:schemeClr val="tx1"/>
                </a:solidFill>
                <a:effectLst/>
                <a:latin typeface="+mn-lt"/>
                <a:ea typeface="+mn-ea"/>
                <a:cs typeface="+mn-cs"/>
              </a:rPr>
              <a:t>the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other</a:t>
            </a:r>
            <a:r>
              <a:rPr lang="nb-NO" sz="1200" i="0" kern="1200" dirty="0">
                <a:solidFill>
                  <a:schemeClr val="tx1"/>
                </a:solidFill>
                <a:effectLst/>
                <a:latin typeface="+mn-lt"/>
                <a:ea typeface="+mn-ea"/>
                <a:cs typeface="+mn-cs"/>
              </a:rPr>
              <a:t> hand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experiencing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enormous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advances</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technology</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example</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diagnostic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possibilites</a:t>
            </a:r>
            <a:r>
              <a:rPr lang="nb-NO" sz="1200" i="0" kern="1200" baseline="0" dirty="0">
                <a:solidFill>
                  <a:schemeClr val="tx1"/>
                </a:solidFill>
                <a:effectLst/>
                <a:latin typeface="+mn-lt"/>
                <a:ea typeface="+mn-ea"/>
                <a:cs typeface="+mn-cs"/>
              </a:rPr>
              <a:t>. </a:t>
            </a:r>
            <a:endParaRPr lang="nb-NO" sz="1200" i="0" kern="1200" dirty="0">
              <a:solidFill>
                <a:schemeClr val="tx1"/>
              </a:solidFill>
              <a:effectLst/>
              <a:latin typeface="+mn-lt"/>
              <a:ea typeface="+mn-ea"/>
              <a:cs typeface="+mn-cs"/>
            </a:endParaRPr>
          </a:p>
          <a:p>
            <a:pPr marL="171450" indent="-171450">
              <a:buFontTx/>
              <a:buChar char="-"/>
            </a:pPr>
            <a:r>
              <a:rPr lang="nb-NO" sz="1200" i="0" kern="1200" dirty="0" err="1">
                <a:solidFill>
                  <a:schemeClr val="tx1"/>
                </a:solidFill>
                <a:effectLst/>
                <a:latin typeface="+mn-lt"/>
                <a:ea typeface="+mn-ea"/>
                <a:cs typeface="+mn-cs"/>
              </a:rPr>
              <a:t>Norway’s</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political</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leadership</a:t>
            </a:r>
            <a:r>
              <a:rPr lang="nb-NO" sz="1200" i="0" kern="1200" baseline="0" dirty="0">
                <a:solidFill>
                  <a:schemeClr val="tx1"/>
                </a:solidFill>
                <a:effectLst/>
                <a:latin typeface="+mn-lt"/>
                <a:ea typeface="+mn-ea"/>
                <a:cs typeface="+mn-cs"/>
              </a:rPr>
              <a:t> is </a:t>
            </a:r>
            <a:r>
              <a:rPr lang="nb-NO" sz="1200" i="0" kern="1200" baseline="0" dirty="0" err="1">
                <a:solidFill>
                  <a:schemeClr val="tx1"/>
                </a:solidFill>
                <a:effectLst/>
                <a:latin typeface="+mn-lt"/>
                <a:ea typeface="+mn-ea"/>
                <a:cs typeface="+mn-cs"/>
              </a:rPr>
              <a:t>committed</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national</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international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preparedness</a:t>
            </a:r>
            <a:r>
              <a:rPr lang="nb-NO" sz="1200" i="0" kern="1200" baseline="0" dirty="0">
                <a:solidFill>
                  <a:schemeClr val="tx1"/>
                </a:solidFill>
                <a:effectLst/>
                <a:latin typeface="+mn-lt"/>
                <a:ea typeface="+mn-ea"/>
                <a:cs typeface="+mn-cs"/>
              </a:rPr>
              <a:t>, and is </a:t>
            </a:r>
            <a:r>
              <a:rPr lang="nb-NO" sz="1200" i="0" kern="1200" baseline="0" dirty="0" err="1">
                <a:solidFill>
                  <a:schemeClr val="tx1"/>
                </a:solidFill>
                <a:effectLst/>
                <a:latin typeface="+mn-lt"/>
                <a:ea typeface="+mn-ea"/>
                <a:cs typeface="+mn-cs"/>
              </a:rPr>
              <a:t>supporting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international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organisations</a:t>
            </a:r>
            <a:r>
              <a:rPr lang="nb-NO" sz="1200" i="0" kern="1200" baseline="0" dirty="0">
                <a:solidFill>
                  <a:schemeClr val="tx1"/>
                </a:solidFill>
                <a:effectLst/>
                <a:latin typeface="+mn-lt"/>
                <a:ea typeface="+mn-ea"/>
                <a:cs typeface="+mn-cs"/>
              </a:rPr>
              <a:t> and innovative </a:t>
            </a:r>
            <a:r>
              <a:rPr lang="nb-NO" sz="1200" i="0" kern="1200" baseline="0" dirty="0" err="1">
                <a:solidFill>
                  <a:schemeClr val="tx1"/>
                </a:solidFill>
                <a:effectLst/>
                <a:latin typeface="+mn-lt"/>
                <a:ea typeface="+mn-ea"/>
                <a:cs typeface="+mn-cs"/>
              </a:rPr>
              <a:t>partnerships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such</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Coalition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Epidemic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Preparedness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Innovations</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Norway has a</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strong</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resilient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system</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is </a:t>
            </a:r>
            <a:r>
              <a:rPr lang="nb-NO" sz="1200" i="0" kern="1200" baseline="0" dirty="0" err="1">
                <a:solidFill>
                  <a:schemeClr val="tx1"/>
                </a:solidFill>
                <a:effectLst/>
                <a:latin typeface="+mn-lt"/>
                <a:ea typeface="+mn-ea"/>
                <a:cs typeface="+mn-cs"/>
              </a:rPr>
              <a:t>well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prepared</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future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challenges</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51975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err="1">
                <a:solidFill>
                  <a:schemeClr val="tx1"/>
                </a:solidFill>
                <a:effectLst/>
                <a:latin typeface="+mn-lt"/>
                <a:ea typeface="+mn-ea"/>
                <a:cs typeface="+mn-cs"/>
              </a:rPr>
              <a:t>We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also</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see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challenges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opportunities</a:t>
            </a:r>
            <a:r>
              <a:rPr lang="nb-NO" sz="1200" i="0" kern="1200" baseline="0" dirty="0">
                <a:solidFill>
                  <a:schemeClr val="tx1"/>
                </a:solidFill>
                <a:effectLst/>
                <a:latin typeface="+mn-lt"/>
                <a:ea typeface="+mn-ea"/>
                <a:cs typeface="+mn-cs"/>
              </a:rPr>
              <a:t> for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data, </a:t>
            </a:r>
            <a:r>
              <a:rPr lang="nb-NO" sz="1200" i="0" kern="1200" baseline="0" dirty="0" err="1">
                <a:solidFill>
                  <a:schemeClr val="tx1"/>
                </a:solidFill>
                <a:effectLst/>
                <a:latin typeface="+mn-lt"/>
                <a:ea typeface="+mn-ea"/>
                <a:cs typeface="+mn-cs"/>
              </a:rPr>
              <a:t>laboratories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vaccine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supply</a:t>
            </a:r>
            <a:r>
              <a:rPr lang="nb-NO" sz="1200" i="0" kern="1200" baseline="0" dirty="0">
                <a:solidFill>
                  <a:schemeClr val="tx1"/>
                </a:solidFill>
                <a:effectLst/>
                <a:latin typeface="+mn-lt"/>
                <a:ea typeface="+mn-ea"/>
                <a:cs typeface="+mn-cs"/>
              </a:rPr>
              <a:t> -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part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work</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label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infrastructure</a:t>
            </a:r>
            <a:r>
              <a:rPr lang="nb-NO" sz="1200" i="0" kern="1200" baseline="0" dirty="0">
                <a:solidFill>
                  <a:schemeClr val="tx1"/>
                </a:solidFill>
                <a:effectLst/>
                <a:latin typeface="+mn-lt"/>
                <a:ea typeface="+mn-ea"/>
                <a:cs typeface="+mn-cs"/>
              </a:rPr>
              <a:t>». </a:t>
            </a:r>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 </a:t>
            </a:r>
          </a:p>
          <a:p>
            <a:pPr marL="171450" indent="-171450">
              <a:buFontTx/>
              <a:buChar char="-"/>
            </a:pPr>
            <a:r>
              <a:rPr lang="nb-NO" sz="1200" i="0" kern="1200" dirty="0">
                <a:solidFill>
                  <a:schemeClr val="tx1"/>
                </a:solidFill>
                <a:effectLst/>
                <a:latin typeface="+mn-lt"/>
                <a:ea typeface="+mn-ea"/>
                <a:cs typeface="+mn-cs"/>
              </a:rPr>
              <a:t>The </a:t>
            </a:r>
            <a:r>
              <a:rPr lang="nb-NO" sz="1200" i="0" kern="1200" dirty="0" err="1">
                <a:solidFill>
                  <a:schemeClr val="tx1"/>
                </a:solidFill>
                <a:effectLst/>
                <a:latin typeface="+mn-lt"/>
                <a:ea typeface="+mn-ea"/>
                <a:cs typeface="+mn-cs"/>
              </a:rPr>
              <a:t>technologies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employ</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our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work</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subject</a:t>
            </a:r>
            <a:r>
              <a:rPr lang="nb-NO" sz="1200" i="0" kern="1200" baseline="0" dirty="0">
                <a:solidFill>
                  <a:schemeClr val="tx1"/>
                </a:solidFill>
                <a:effectLst/>
                <a:latin typeface="+mn-lt"/>
                <a:ea typeface="+mn-ea"/>
                <a:cs typeface="+mn-cs"/>
              </a:rPr>
              <a:t> to rapid and permanent </a:t>
            </a:r>
            <a:r>
              <a:rPr lang="nb-NO" sz="1200" i="0" kern="1200" baseline="0" dirty="0" err="1">
                <a:solidFill>
                  <a:schemeClr val="tx1"/>
                </a:solidFill>
                <a:effectLst/>
                <a:latin typeface="+mn-lt"/>
                <a:ea typeface="+mn-ea"/>
                <a:cs typeface="+mn-cs"/>
              </a:rPr>
              <a:t>change</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New </a:t>
            </a:r>
            <a:r>
              <a:rPr lang="nb-NO" sz="1200" i="0" kern="1200" dirty="0" err="1">
                <a:solidFill>
                  <a:schemeClr val="tx1"/>
                </a:solidFill>
                <a:effectLst/>
                <a:latin typeface="+mn-lt"/>
                <a:ea typeface="+mn-ea"/>
                <a:cs typeface="+mn-cs"/>
              </a:rPr>
              <a:t>technologies</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also</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collaborators</a:t>
            </a:r>
            <a:r>
              <a:rPr lang="nb-NO" sz="1200" i="0" kern="1200" baseline="0" dirty="0">
                <a:solidFill>
                  <a:schemeClr val="tx1"/>
                </a:solidFill>
                <a:effectLst/>
                <a:latin typeface="+mn-lt"/>
                <a:ea typeface="+mn-ea"/>
                <a:cs typeface="+mn-cs"/>
              </a:rPr>
              <a:t>, partners and </a:t>
            </a:r>
            <a:r>
              <a:rPr lang="nb-NO" sz="1200" i="0" kern="1200" baseline="0" dirty="0" err="1">
                <a:solidFill>
                  <a:schemeClr val="tx1"/>
                </a:solidFill>
                <a:effectLst/>
                <a:latin typeface="+mn-lt"/>
                <a:ea typeface="+mn-ea"/>
                <a:cs typeface="+mn-cs"/>
              </a:rPr>
              <a:t>competitors</a:t>
            </a:r>
            <a:r>
              <a:rPr lang="nb-NO" sz="1200" i="0" kern="1200" baseline="0" dirty="0">
                <a:solidFill>
                  <a:schemeClr val="tx1"/>
                </a:solidFill>
                <a:effectLst/>
                <a:latin typeface="+mn-lt"/>
                <a:ea typeface="+mn-ea"/>
                <a:cs typeface="+mn-cs"/>
              </a:rPr>
              <a:t>, and</a:t>
            </a:r>
            <a:endParaRPr lang="nb-NO" sz="1200" i="0" kern="1200" dirty="0">
              <a:solidFill>
                <a:schemeClr val="tx1"/>
              </a:solidFill>
              <a:effectLst/>
              <a:latin typeface="+mn-lt"/>
              <a:ea typeface="+mn-ea"/>
              <a:cs typeface="+mn-cs"/>
            </a:endParaRPr>
          </a:p>
          <a:p>
            <a:pPr marL="171450" indent="-171450">
              <a:buFontTx/>
              <a:buChar char="-"/>
            </a:pPr>
            <a:r>
              <a:rPr lang="nb-NO" sz="1200" i="0" kern="1200" dirty="0" err="1">
                <a:solidFill>
                  <a:schemeClr val="tx1"/>
                </a:solidFill>
                <a:effectLst/>
                <a:latin typeface="+mn-lt"/>
                <a:ea typeface="+mn-ea"/>
                <a:cs typeface="+mn-cs"/>
              </a:rPr>
              <a:t>Apps</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cloud</a:t>
            </a:r>
            <a:r>
              <a:rPr lang="nb-NO" sz="1200" i="0" kern="1200" baseline="0" dirty="0">
                <a:solidFill>
                  <a:schemeClr val="tx1"/>
                </a:solidFill>
                <a:effectLst/>
                <a:latin typeface="+mn-lt"/>
                <a:ea typeface="+mn-ea"/>
                <a:cs typeface="+mn-cs"/>
              </a:rPr>
              <a:t> services and </a:t>
            </a:r>
            <a:r>
              <a:rPr lang="nb-NO" sz="1200" i="0" kern="1200" baseline="0" dirty="0" err="1">
                <a:solidFill>
                  <a:schemeClr val="tx1"/>
                </a:solidFill>
                <a:effectLst/>
                <a:latin typeface="+mn-lt"/>
                <a:ea typeface="+mn-ea"/>
                <a:cs typeface="+mn-cs"/>
              </a:rPr>
              <a:t>other</a:t>
            </a:r>
            <a:r>
              <a:rPr lang="nb-NO" sz="1200" i="0" kern="1200" baseline="0" dirty="0">
                <a:solidFill>
                  <a:schemeClr val="tx1"/>
                </a:solidFill>
                <a:effectLst/>
                <a:latin typeface="+mn-lt"/>
                <a:ea typeface="+mn-ea"/>
                <a:cs typeface="+mn-cs"/>
              </a:rPr>
              <a:t> digital </a:t>
            </a:r>
            <a:r>
              <a:rPr lang="nb-NO" sz="1200" i="0" kern="1200" baseline="0" dirty="0" err="1">
                <a:solidFill>
                  <a:schemeClr val="tx1"/>
                </a:solidFill>
                <a:effectLst/>
                <a:latin typeface="+mn-lt"/>
                <a:ea typeface="+mn-ea"/>
                <a:cs typeface="+mn-cs"/>
              </a:rPr>
              <a:t>solutions</a:t>
            </a:r>
            <a:r>
              <a:rPr lang="nb-NO" sz="1200" i="0" kern="1200" baseline="0" dirty="0">
                <a:solidFill>
                  <a:schemeClr val="tx1"/>
                </a:solidFill>
                <a:effectLst/>
                <a:latin typeface="+mn-lt"/>
                <a:ea typeface="+mn-ea"/>
                <a:cs typeface="+mn-cs"/>
              </a:rPr>
              <a:t> force </a:t>
            </a:r>
            <a:r>
              <a:rPr lang="nb-NO" sz="1200" i="0" kern="1200" baseline="0" dirty="0" err="1">
                <a:solidFill>
                  <a:schemeClr val="tx1"/>
                </a:solidFill>
                <a:effectLst/>
                <a:latin typeface="+mn-lt"/>
                <a:ea typeface="+mn-ea"/>
                <a:cs typeface="+mn-cs"/>
              </a:rPr>
              <a:t>us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rethink</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information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privacy</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pPr marL="171450" indent="-171450">
              <a:buFontTx/>
              <a:buChar char="-"/>
            </a:pPr>
            <a:r>
              <a:rPr lang="nb-NO" sz="1200" i="0" kern="120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also</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employees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skills to </a:t>
            </a:r>
            <a:r>
              <a:rPr lang="nb-NO" sz="1200" i="0" kern="1200" baseline="0" dirty="0" err="1">
                <a:solidFill>
                  <a:schemeClr val="tx1"/>
                </a:solidFill>
                <a:effectLst/>
                <a:latin typeface="+mn-lt"/>
                <a:ea typeface="+mn-ea"/>
                <a:cs typeface="+mn-cs"/>
              </a:rPr>
              <a:t>help</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implement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technologies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such</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machine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learning</a:t>
            </a:r>
            <a:r>
              <a:rPr lang="nb-NO" sz="1200" i="0" kern="1200" baseline="0" dirty="0">
                <a:solidFill>
                  <a:schemeClr val="tx1"/>
                </a:solidFill>
                <a:effectLst/>
                <a:latin typeface="+mn-lt"/>
                <a:ea typeface="+mn-ea"/>
                <a:cs typeface="+mn-cs"/>
              </a:rPr>
              <a:t> – and </a:t>
            </a:r>
            <a:r>
              <a:rPr lang="nb-NO" sz="1200" i="0" kern="1200" baseline="0" dirty="0" err="1">
                <a:solidFill>
                  <a:schemeClr val="tx1"/>
                </a:solidFill>
                <a:effectLst/>
                <a:latin typeface="+mn-lt"/>
                <a:ea typeface="+mn-ea"/>
                <a:cs typeface="+mn-cs"/>
              </a:rPr>
              <a:t>often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these</a:t>
            </a:r>
            <a:r>
              <a:rPr lang="nb-NO" sz="1200" i="0" kern="1200" baseline="0" dirty="0">
                <a:solidFill>
                  <a:schemeClr val="tx1"/>
                </a:solidFill>
                <a:effectLst/>
                <a:latin typeface="+mn-lt"/>
                <a:ea typeface="+mn-ea"/>
                <a:cs typeface="+mn-cs"/>
              </a:rPr>
              <a:t> skills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high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demand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job</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market</a:t>
            </a:r>
            <a:endParaRPr lang="nb-NO" sz="1200" i="0" kern="1200" baseline="0" dirty="0">
              <a:solidFill>
                <a:schemeClr val="tx1"/>
              </a:solidFill>
              <a:effectLst/>
              <a:latin typeface="+mn-lt"/>
              <a:ea typeface="+mn-ea"/>
              <a:cs typeface="+mn-cs"/>
            </a:endParaRPr>
          </a:p>
          <a:p>
            <a:pPr marL="171450" indent="-171450">
              <a:buFontTx/>
              <a:buChar char="-"/>
            </a:pPr>
            <a:endParaRPr lang="nb-NO" sz="1200" i="0" kern="1200" baseline="0" dirty="0">
              <a:solidFill>
                <a:schemeClr val="tx1"/>
              </a:solidFill>
              <a:effectLst/>
              <a:latin typeface="+mn-lt"/>
              <a:ea typeface="+mn-ea"/>
              <a:cs typeface="+mn-cs"/>
            </a:endParaRPr>
          </a:p>
          <a:p>
            <a:pPr marL="0" indent="0">
              <a:buFontTx/>
              <a:buNone/>
            </a:pPr>
            <a:r>
              <a:rPr lang="nb-NO" sz="1200" i="0" kern="1200" dirty="0" err="1">
                <a:solidFill>
                  <a:schemeClr val="tx1"/>
                </a:solidFill>
                <a:effectLst/>
                <a:latin typeface="+mn-lt"/>
                <a:ea typeface="+mn-ea"/>
                <a:cs typeface="+mn-cs"/>
              </a:rPr>
              <a:t>Yet</a:t>
            </a:r>
            <a:r>
              <a:rPr lang="nb-NO" sz="1200" i="0" kern="1200" dirty="0">
                <a:solidFill>
                  <a:schemeClr val="tx1"/>
                </a:solidFill>
                <a:effectLst/>
                <a:latin typeface="+mn-lt"/>
                <a:ea typeface="+mn-ea"/>
                <a:cs typeface="+mn-cs"/>
              </a:rPr>
              <a:t> – </a:t>
            </a:r>
          </a:p>
          <a:p>
            <a:pPr marL="171450" indent="-171450">
              <a:buFontTx/>
              <a:buChar char="-"/>
            </a:pPr>
            <a:r>
              <a:rPr lang="nb-NO" sz="1200" i="0" kern="1200" dirty="0">
                <a:solidFill>
                  <a:schemeClr val="tx1"/>
                </a:solidFill>
                <a:effectLst/>
                <a:latin typeface="+mn-lt"/>
                <a:ea typeface="+mn-ea"/>
                <a:cs typeface="+mn-cs"/>
              </a:rPr>
              <a:t>Technology</a:t>
            </a:r>
            <a:r>
              <a:rPr lang="nb-NO" sz="1200" i="0" kern="1200" baseline="0" dirty="0">
                <a:solidFill>
                  <a:schemeClr val="tx1"/>
                </a:solidFill>
                <a:effectLst/>
                <a:latin typeface="+mn-lt"/>
                <a:ea typeface="+mn-ea"/>
                <a:cs typeface="+mn-cs"/>
              </a:rPr>
              <a:t> is </a:t>
            </a:r>
            <a:r>
              <a:rPr lang="nb-NO" sz="1200" i="0" kern="1200" baseline="0" dirty="0" err="1">
                <a:solidFill>
                  <a:schemeClr val="tx1"/>
                </a:solidFill>
                <a:effectLst/>
                <a:latin typeface="+mn-lt"/>
                <a:ea typeface="+mn-ea"/>
                <a:cs typeface="+mn-cs"/>
              </a:rPr>
              <a:t>becoming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cheaper</a:t>
            </a:r>
            <a:r>
              <a:rPr lang="nb-NO" sz="1200" i="0" kern="1200" baseline="0" dirty="0">
                <a:solidFill>
                  <a:schemeClr val="tx1"/>
                </a:solidFill>
                <a:effectLst/>
                <a:latin typeface="+mn-lt"/>
                <a:ea typeface="+mn-ea"/>
                <a:cs typeface="+mn-cs"/>
              </a:rPr>
              <a:t> and more </a:t>
            </a:r>
            <a:r>
              <a:rPr lang="nb-NO" sz="1200" i="0" kern="1200" baseline="0" dirty="0" err="1">
                <a:solidFill>
                  <a:schemeClr val="tx1"/>
                </a:solidFill>
                <a:effectLst/>
                <a:latin typeface="+mn-lt"/>
                <a:ea typeface="+mn-ea"/>
                <a:cs typeface="+mn-cs"/>
              </a:rPr>
              <a:t>available</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opens</a:t>
            </a:r>
            <a:r>
              <a:rPr lang="nb-NO" sz="1200" i="0" kern="1200" baseline="0" dirty="0">
                <a:solidFill>
                  <a:schemeClr val="tx1"/>
                </a:solidFill>
                <a:effectLst/>
                <a:latin typeface="+mn-lt"/>
                <a:ea typeface="+mn-ea"/>
                <a:cs typeface="+mn-cs"/>
              </a:rPr>
              <a:t> up to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types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analyses.</a:t>
            </a:r>
            <a:endParaRPr lang="nb-NO" sz="1200" i="0" kern="1200" dirty="0">
              <a:solidFill>
                <a:schemeClr val="tx1"/>
              </a:solidFill>
              <a:effectLst/>
              <a:latin typeface="+mn-lt"/>
              <a:ea typeface="+mn-ea"/>
              <a:cs typeface="+mn-cs"/>
            </a:endParaRPr>
          </a:p>
          <a:p>
            <a:pPr marL="171450" indent="-171450">
              <a:buFontTx/>
              <a:buChar char="-"/>
            </a:pPr>
            <a:r>
              <a:rPr lang="nb-NO" sz="1200" i="0" kern="1200" dirty="0">
                <a:solidFill>
                  <a:schemeClr val="tx1"/>
                </a:solidFill>
                <a:effectLst/>
                <a:latin typeface="+mn-lt"/>
                <a:ea typeface="+mn-ea"/>
                <a:cs typeface="+mn-cs"/>
              </a:rPr>
              <a:t>Norwegian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politicians</a:t>
            </a:r>
            <a:r>
              <a:rPr lang="nb-NO" sz="1200" i="0" kern="1200" baseline="0" dirty="0">
                <a:solidFill>
                  <a:schemeClr val="tx1"/>
                </a:solidFill>
                <a:effectLst/>
                <a:latin typeface="+mn-lt"/>
                <a:ea typeface="+mn-ea"/>
                <a:cs typeface="+mn-cs"/>
              </a:rPr>
              <a:t> have </a:t>
            </a:r>
            <a:r>
              <a:rPr lang="nb-NO" sz="1200" i="0" kern="1200" baseline="0" dirty="0" err="1">
                <a:solidFill>
                  <a:schemeClr val="tx1"/>
                </a:solidFill>
                <a:effectLst/>
                <a:latin typeface="+mn-lt"/>
                <a:ea typeface="+mn-ea"/>
                <a:cs typeface="+mn-cs"/>
              </a:rPr>
              <a:t>expressed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interest</a:t>
            </a:r>
            <a:r>
              <a:rPr lang="nb-NO" sz="1200" i="0" kern="1200" baseline="0" dirty="0">
                <a:solidFill>
                  <a:schemeClr val="tx1"/>
                </a:solidFill>
                <a:effectLst/>
                <a:latin typeface="+mn-lt"/>
                <a:ea typeface="+mn-ea"/>
                <a:cs typeface="+mn-cs"/>
              </a:rPr>
              <a:t> in and support for e-</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have an </a:t>
            </a:r>
            <a:r>
              <a:rPr lang="nb-NO" sz="1200" i="0" kern="1200" baseline="0" dirty="0" err="1">
                <a:solidFill>
                  <a:schemeClr val="tx1"/>
                </a:solidFill>
                <a:effectLst/>
                <a:latin typeface="+mn-lt"/>
                <a:ea typeface="+mn-ea"/>
                <a:cs typeface="+mn-cs"/>
              </a:rPr>
              <a:t>existing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infrastructure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allows</a:t>
            </a:r>
            <a:r>
              <a:rPr lang="nb-NO" sz="1200" i="0" kern="1200" baseline="0" dirty="0">
                <a:solidFill>
                  <a:schemeClr val="tx1"/>
                </a:solidFill>
                <a:effectLst/>
                <a:latin typeface="+mn-lt"/>
                <a:ea typeface="+mn-ea"/>
                <a:cs typeface="+mn-cs"/>
              </a:rPr>
              <a:t> for safe handling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data.</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6</a:t>
            </a:fld>
            <a:endParaRPr lang="nb-NO">
              <a:solidFill>
                <a:prstClr val="black"/>
              </a:solidFill>
            </a:endParaRPr>
          </a:p>
        </p:txBody>
      </p:sp>
    </p:spTree>
    <p:extLst>
      <p:ext uri="{BB962C8B-B14F-4D97-AF65-F5344CB8AC3E}">
        <p14:creationId xmlns:p14="http://schemas.microsoft.com/office/powerpoint/2010/main" val="234548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To </a:t>
            </a:r>
            <a:r>
              <a:rPr lang="nb-NO" sz="1200" i="0" kern="1200" dirty="0" err="1">
                <a:solidFill>
                  <a:schemeClr val="tx1"/>
                </a:solidFill>
                <a:effectLst/>
                <a:latin typeface="+mn-lt"/>
                <a:ea typeface="+mn-ea"/>
                <a:cs typeface="+mn-cs"/>
              </a:rPr>
              <a:t>meet</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these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challenges</a:t>
            </a:r>
            <a:r>
              <a:rPr lang="nb-NO" sz="1200" i="0" kern="1200" dirty="0">
                <a:solidFill>
                  <a:schemeClr val="tx1"/>
                </a:solidFill>
                <a:effectLst/>
                <a:latin typeface="+mn-lt"/>
                <a:ea typeface="+mn-ea"/>
                <a:cs typeface="+mn-cs"/>
              </a:rPr>
              <a:t> and</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use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opportunities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lie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ahead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have </a:t>
            </a:r>
            <a:r>
              <a:rPr lang="nb-NO" sz="1200" i="0" kern="1200" baseline="0" dirty="0" err="1">
                <a:solidFill>
                  <a:schemeClr val="tx1"/>
                </a:solidFill>
                <a:effectLst/>
                <a:latin typeface="+mn-lt"/>
                <a:ea typeface="+mn-ea"/>
                <a:cs typeface="+mn-cs"/>
              </a:rPr>
              <a:t>selected</a:t>
            </a:r>
            <a:r>
              <a:rPr lang="nb-NO" sz="1200" i="0" kern="1200" baseline="0" dirty="0">
                <a:solidFill>
                  <a:schemeClr val="tx1"/>
                </a:solidFill>
                <a:effectLst/>
                <a:latin typeface="+mn-lt"/>
                <a:ea typeface="+mn-ea"/>
                <a:cs typeface="+mn-cs"/>
              </a:rPr>
              <a:t> 10 </a:t>
            </a:r>
            <a:r>
              <a:rPr lang="nb-NO" sz="1200" i="0" kern="1200" baseline="0" dirty="0" err="1">
                <a:solidFill>
                  <a:schemeClr val="tx1"/>
                </a:solidFill>
                <a:effectLst/>
                <a:latin typeface="+mn-lt"/>
                <a:ea typeface="+mn-ea"/>
                <a:cs typeface="+mn-cs"/>
              </a:rPr>
              <a:t>strategic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initiatives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describe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activities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prioritise</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coming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years</a:t>
            </a:r>
            <a:r>
              <a:rPr lang="nb-NO" sz="1200" i="0" kern="1200" baseline="0" dirty="0">
                <a:solidFill>
                  <a:schemeClr val="tx1"/>
                </a:solidFill>
                <a:effectLst/>
                <a:latin typeface="+mn-lt"/>
                <a:ea typeface="+mn-ea"/>
                <a:cs typeface="+mn-cs"/>
              </a:rPr>
              <a:t>.</a:t>
            </a:r>
            <a:r>
              <a:rPr lang="nb-NO" sz="1200" i="0" kern="1200" dirty="0">
                <a:solidFill>
                  <a:schemeClr val="tx1"/>
                </a:solidFill>
                <a:effectLst/>
                <a:latin typeface="+mn-lt"/>
                <a:ea typeface="+mn-ea"/>
                <a:cs typeface="+mn-cs"/>
              </a:rPr>
              <a:t> </a:t>
            </a:r>
          </a:p>
          <a:p>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To </a:t>
            </a:r>
            <a:r>
              <a:rPr lang="nb-NO" sz="1200" i="0" kern="1200" dirty="0" err="1">
                <a:solidFill>
                  <a:schemeClr val="tx1"/>
                </a:solidFill>
                <a:effectLst/>
                <a:latin typeface="+mn-lt"/>
                <a:ea typeface="+mn-ea"/>
                <a:cs typeface="+mn-cs"/>
              </a:rPr>
              <a:t>us</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concept</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of</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public</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health</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comprises</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entirety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efforts</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improve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society</a:t>
            </a:r>
            <a:r>
              <a:rPr lang="nb-NO" sz="1200" i="0" kern="1200" baseline="0" dirty="0">
                <a:solidFill>
                  <a:schemeClr val="tx1"/>
                </a:solidFill>
                <a:effectLst/>
                <a:latin typeface="+mn-lt"/>
                <a:ea typeface="+mn-ea"/>
                <a:cs typeface="+mn-cs"/>
              </a:rPr>
              <a:t>. In </a:t>
            </a:r>
            <a:r>
              <a:rPr lang="nb-NO" sz="1200" i="0" kern="1200" baseline="0" dirty="0" err="1">
                <a:solidFill>
                  <a:schemeClr val="tx1"/>
                </a:solidFill>
                <a:effectLst/>
                <a:latin typeface="+mn-lt"/>
                <a:ea typeface="+mn-ea"/>
                <a:cs typeface="+mn-cs"/>
              </a:rPr>
              <a:t>other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words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covers </a:t>
            </a:r>
            <a:r>
              <a:rPr lang="nb-NO" sz="1200" i="0" kern="1200" baseline="0" dirty="0" err="1">
                <a:solidFill>
                  <a:schemeClr val="tx1"/>
                </a:solidFill>
                <a:effectLst/>
                <a:latin typeface="+mn-lt"/>
                <a:ea typeface="+mn-ea"/>
                <a:cs typeface="+mn-cs"/>
              </a:rPr>
              <a:t>both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intersectoral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efforts</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well</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7</a:t>
            </a:fld>
            <a:endParaRPr lang="nb-NO">
              <a:solidFill>
                <a:prstClr val="black"/>
              </a:solidFill>
            </a:endParaRPr>
          </a:p>
        </p:txBody>
      </p:sp>
    </p:spTree>
    <p:extLst>
      <p:ext uri="{BB962C8B-B14F-4D97-AF65-F5344CB8AC3E}">
        <p14:creationId xmlns:p14="http://schemas.microsoft.com/office/powerpoint/2010/main" val="199864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To </a:t>
            </a:r>
            <a:r>
              <a:rPr lang="nb-NO" sz="1200" i="0" kern="1200" dirty="0" err="1">
                <a:solidFill>
                  <a:schemeClr val="tx1"/>
                </a:solidFill>
                <a:effectLst/>
                <a:latin typeface="+mn-lt"/>
                <a:ea typeface="+mn-ea"/>
                <a:cs typeface="+mn-cs"/>
              </a:rPr>
              <a:t>improve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health</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of</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the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public</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we</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need</a:t>
            </a:r>
            <a:r>
              <a:rPr lang="nb-NO" sz="1200" i="0" kern="1200" dirty="0">
                <a:solidFill>
                  <a:schemeClr val="tx1"/>
                </a:solidFill>
                <a:effectLst/>
                <a:latin typeface="+mn-lt"/>
                <a:ea typeface="+mn-ea"/>
                <a:cs typeface="+mn-cs"/>
              </a:rPr>
              <a:t> </a:t>
            </a:r>
            <a:r>
              <a:rPr lang="nb-NO" sz="1200" i="0" kern="1200" dirty="0" err="1">
                <a:solidFill>
                  <a:schemeClr val="tx1"/>
                </a:solidFill>
                <a:effectLst/>
                <a:latin typeface="+mn-lt"/>
                <a:ea typeface="+mn-ea"/>
                <a:cs typeface="+mn-cs"/>
              </a:rPr>
              <a:t>scientific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evidence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prioritise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most </a:t>
            </a:r>
            <a:r>
              <a:rPr lang="nb-NO" sz="1200" i="0" kern="1200" baseline="0" dirty="0" err="1">
                <a:solidFill>
                  <a:schemeClr val="tx1"/>
                </a:solidFill>
                <a:effectLst/>
                <a:latin typeface="+mn-lt"/>
                <a:ea typeface="+mn-ea"/>
                <a:cs typeface="+mn-cs"/>
              </a:rPr>
              <a:t>important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interventions</a:t>
            </a:r>
            <a:r>
              <a:rPr lang="nb-NO" sz="1200" i="0" kern="1200" baseline="0" dirty="0">
                <a:solidFill>
                  <a:schemeClr val="tx1"/>
                </a:solidFill>
                <a:effectLst/>
                <a:latin typeface="+mn-lt"/>
                <a:ea typeface="+mn-ea"/>
                <a:cs typeface="+mn-cs"/>
              </a:rPr>
              <a:t>. This </a:t>
            </a:r>
            <a:r>
              <a:rPr lang="nb-NO" sz="1200" i="0" kern="1200" baseline="0" dirty="0" err="1">
                <a:solidFill>
                  <a:schemeClr val="tx1"/>
                </a:solidFill>
                <a:effectLst/>
                <a:latin typeface="+mn-lt"/>
                <a:ea typeface="+mn-ea"/>
                <a:cs typeface="+mn-cs"/>
              </a:rPr>
              <a:t>requires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both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excellent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research</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well</a:t>
            </a:r>
            <a:r>
              <a:rPr lang="nb-NO" sz="1200" i="0" kern="1200" baseline="0" dirty="0">
                <a:solidFill>
                  <a:schemeClr val="tx1"/>
                </a:solidFill>
                <a:effectLst/>
                <a:latin typeface="+mn-lt"/>
                <a:ea typeface="+mn-ea"/>
                <a:cs typeface="+mn-cs"/>
              </a:rPr>
              <a:t> as </a:t>
            </a:r>
            <a:r>
              <a:rPr lang="nb-NO" sz="1200" i="0" kern="1200" baseline="0" dirty="0" err="1">
                <a:solidFill>
                  <a:schemeClr val="tx1"/>
                </a:solidFill>
                <a:effectLst/>
                <a:latin typeface="+mn-lt"/>
                <a:ea typeface="+mn-ea"/>
                <a:cs typeface="+mn-cs"/>
              </a:rPr>
              <a:t>advanced</a:t>
            </a:r>
            <a:r>
              <a:rPr lang="nb-NO" sz="1200" i="0" kern="1200" baseline="0" dirty="0">
                <a:solidFill>
                  <a:schemeClr val="tx1"/>
                </a:solidFill>
                <a:effectLst/>
                <a:latin typeface="+mn-lt"/>
                <a:ea typeface="+mn-ea"/>
                <a:cs typeface="+mn-cs"/>
              </a:rPr>
              <a:t> skills and </a:t>
            </a:r>
            <a:r>
              <a:rPr lang="nb-NO" sz="1200" i="0" kern="1200" baseline="0" dirty="0" err="1">
                <a:solidFill>
                  <a:schemeClr val="tx1"/>
                </a:solidFill>
                <a:effectLst/>
                <a:latin typeface="+mn-lt"/>
                <a:ea typeface="+mn-ea"/>
                <a:cs typeface="+mn-cs"/>
              </a:rPr>
              <a:t>methods</a:t>
            </a:r>
            <a:r>
              <a:rPr lang="nb-NO" sz="1200" i="0" kern="1200" baseline="0" dirty="0">
                <a:solidFill>
                  <a:schemeClr val="tx1"/>
                </a:solidFill>
                <a:effectLst/>
                <a:latin typeface="+mn-lt"/>
                <a:ea typeface="+mn-ea"/>
                <a:cs typeface="+mn-cs"/>
              </a:rPr>
              <a:t>.</a:t>
            </a:r>
          </a:p>
          <a:p>
            <a:endParaRPr lang="nb-NO" sz="1200" i="0" kern="1200" baseline="0" dirty="0">
              <a:solidFill>
                <a:schemeClr val="tx1"/>
              </a:solidFill>
              <a:effectLst/>
              <a:latin typeface="+mn-lt"/>
              <a:ea typeface="+mn-ea"/>
              <a:cs typeface="+mn-cs"/>
            </a:endParaRPr>
          </a:p>
          <a:p>
            <a:r>
              <a:rPr lang="nb-NO" sz="1200" i="0" kern="1200" baseline="0" dirty="0">
                <a:solidFill>
                  <a:schemeClr val="tx1"/>
                </a:solidFill>
                <a:effectLst/>
                <a:latin typeface="+mn-lt"/>
                <a:ea typeface="+mn-ea"/>
                <a:cs typeface="+mn-cs"/>
              </a:rPr>
              <a:t>NIPH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focus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systematically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evaluating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which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interventions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improve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represent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cost-effective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public</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investments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contribute</a:t>
            </a:r>
            <a:r>
              <a:rPr lang="nb-NO" sz="1200" i="0" kern="1200" baseline="0" dirty="0">
                <a:solidFill>
                  <a:schemeClr val="tx1"/>
                </a:solidFill>
                <a:effectLst/>
                <a:latin typeface="+mn-lt"/>
                <a:ea typeface="+mn-ea"/>
                <a:cs typeface="+mn-cs"/>
              </a:rPr>
              <a:t> to more </a:t>
            </a:r>
            <a:r>
              <a:rPr lang="nb-NO" sz="1200" i="0" kern="1200" baseline="0" dirty="0" err="1">
                <a:solidFill>
                  <a:schemeClr val="tx1"/>
                </a:solidFill>
                <a:effectLst/>
                <a:latin typeface="+mn-lt"/>
                <a:ea typeface="+mn-ea"/>
                <a:cs typeface="+mn-cs"/>
              </a:rPr>
              <a:t>equitable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living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conditions</a:t>
            </a:r>
            <a:r>
              <a:rPr lang="nb-NO" sz="1200" i="0" kern="1200" baseline="0" dirty="0">
                <a:solidFill>
                  <a:schemeClr val="tx1"/>
                </a:solidFill>
                <a:effectLst/>
                <a:latin typeface="+mn-lt"/>
                <a:ea typeface="+mn-ea"/>
                <a:cs typeface="+mn-cs"/>
              </a:rPr>
              <a:t>.</a:t>
            </a:r>
          </a:p>
          <a:p>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In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particular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consider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interventions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that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are</a:t>
            </a:r>
            <a:r>
              <a:rPr lang="nb-NO" sz="1200" i="0" kern="1200" baseline="0" dirty="0">
                <a:solidFill>
                  <a:schemeClr val="tx1"/>
                </a:solidFill>
                <a:effectLst/>
                <a:latin typeface="+mn-lt"/>
                <a:ea typeface="+mn-ea"/>
                <a:cs typeface="+mn-cs"/>
              </a:rPr>
              <a:t> relevant in </a:t>
            </a:r>
            <a:r>
              <a:rPr lang="nb-NO" sz="1200" i="0" kern="1200" baseline="0" dirty="0" err="1">
                <a:solidFill>
                  <a:schemeClr val="tx1"/>
                </a:solidFill>
                <a:effectLst/>
                <a:latin typeface="+mn-lt"/>
                <a:ea typeface="+mn-ea"/>
                <a:cs typeface="+mn-cs"/>
              </a:rPr>
              <a:t>municipalities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highlight</a:t>
            </a:r>
            <a:r>
              <a:rPr lang="nb-NO" sz="1200" i="0" kern="1200" baseline="0" dirty="0">
                <a:solidFill>
                  <a:schemeClr val="tx1"/>
                </a:solidFill>
                <a:effectLst/>
                <a:latin typeface="+mn-lt"/>
                <a:ea typeface="+mn-ea"/>
                <a:cs typeface="+mn-cs"/>
              </a:rPr>
              <a:t> mental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drugs</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alcohol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ageing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social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inequalities</a:t>
            </a:r>
            <a:r>
              <a:rPr lang="nb-NO" sz="1200" i="0" kern="1200" baseline="0" dirty="0">
                <a:solidFill>
                  <a:schemeClr val="tx1"/>
                </a:solidFill>
                <a:effectLst/>
                <a:latin typeface="+mn-lt"/>
                <a:ea typeface="+mn-ea"/>
                <a:cs typeface="+mn-cs"/>
              </a:rPr>
              <a:t> and formative </a:t>
            </a:r>
            <a:r>
              <a:rPr lang="nb-NO" sz="1200" i="0" kern="1200" baseline="0" dirty="0" err="1">
                <a:solidFill>
                  <a:schemeClr val="tx1"/>
                </a:solidFill>
                <a:effectLst/>
                <a:latin typeface="+mn-lt"/>
                <a:ea typeface="+mn-ea"/>
                <a:cs typeface="+mn-cs"/>
              </a:rPr>
              <a:t>conditions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among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children</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adolescents</a:t>
            </a:r>
            <a:r>
              <a:rPr lang="nb-NO" sz="1200" i="0" kern="1200" baseline="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8</a:t>
            </a:fld>
            <a:endParaRPr lang="nb-NO">
              <a:solidFill>
                <a:prstClr val="black"/>
              </a:solidFill>
            </a:endParaRPr>
          </a:p>
        </p:txBody>
      </p:sp>
    </p:spTree>
    <p:extLst>
      <p:ext uri="{BB962C8B-B14F-4D97-AF65-F5344CB8AC3E}">
        <p14:creationId xmlns:p14="http://schemas.microsoft.com/office/powerpoint/2010/main" val="252693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0" kern="1200" dirty="0">
                <a:solidFill>
                  <a:schemeClr val="tx1"/>
                </a:solidFill>
                <a:effectLst/>
                <a:latin typeface="+mn-lt"/>
                <a:ea typeface="+mn-ea"/>
                <a:cs typeface="+mn-cs"/>
              </a:rPr>
              <a:t>In order</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contribute</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sustainable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future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services, </a:t>
            </a:r>
            <a:r>
              <a:rPr lang="nb-NO" sz="1200" i="0" kern="1200" baseline="0" dirty="0" err="1">
                <a:solidFill>
                  <a:schemeClr val="tx1"/>
                </a:solidFill>
                <a:effectLst/>
                <a:latin typeface="+mn-lt"/>
                <a:ea typeface="+mn-ea"/>
                <a:cs typeface="+mn-cs"/>
              </a:rPr>
              <a:t>we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need</a:t>
            </a:r>
            <a:r>
              <a:rPr lang="nb-NO" sz="1200" i="0" kern="1200" baseline="0" dirty="0">
                <a:solidFill>
                  <a:schemeClr val="tx1"/>
                </a:solidFill>
                <a:effectLst/>
                <a:latin typeface="+mn-lt"/>
                <a:ea typeface="+mn-ea"/>
                <a:cs typeface="+mn-cs"/>
              </a:rPr>
              <a:t> to </a:t>
            </a:r>
            <a:r>
              <a:rPr lang="nb-NO" sz="1200" i="0" kern="1200" baseline="0" dirty="0" err="1">
                <a:solidFill>
                  <a:schemeClr val="tx1"/>
                </a:solidFill>
                <a:effectLst/>
                <a:latin typeface="+mn-lt"/>
                <a:ea typeface="+mn-ea"/>
                <a:cs typeface="+mn-cs"/>
              </a:rPr>
              <a:t>better</a:t>
            </a:r>
            <a:r>
              <a:rPr lang="nb-NO" sz="1200" i="0" kern="1200" baseline="0" dirty="0">
                <a:solidFill>
                  <a:schemeClr val="tx1"/>
                </a:solidFill>
                <a:effectLst/>
                <a:latin typeface="+mn-lt"/>
                <a:ea typeface="+mn-ea"/>
                <a:cs typeface="+mn-cs"/>
              </a:rPr>
              <a:t> understand </a:t>
            </a:r>
            <a:r>
              <a:rPr lang="nb-NO" sz="1200" i="0" kern="1200" baseline="0" dirty="0" err="1">
                <a:solidFill>
                  <a:schemeClr val="tx1"/>
                </a:solidFill>
                <a:effectLst/>
                <a:latin typeface="+mn-lt"/>
                <a:ea typeface="+mn-ea"/>
                <a:cs typeface="+mn-cs"/>
              </a:rPr>
              <a:t>how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services </a:t>
            </a:r>
            <a:r>
              <a:rPr lang="nb-NO" sz="1200" i="0" kern="1200" baseline="0" dirty="0" err="1">
                <a:solidFill>
                  <a:schemeClr val="tx1"/>
                </a:solidFill>
                <a:effectLst/>
                <a:latin typeface="+mn-lt"/>
                <a:ea typeface="+mn-ea"/>
                <a:cs typeface="+mn-cs"/>
              </a:rPr>
              <a:t>function</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how</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they</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can</a:t>
            </a:r>
            <a:r>
              <a:rPr lang="nb-NO" sz="1200" i="0" kern="1200" baseline="0" dirty="0">
                <a:solidFill>
                  <a:schemeClr val="tx1"/>
                </a:solidFill>
                <a:effectLst/>
                <a:latin typeface="+mn-lt"/>
                <a:ea typeface="+mn-ea"/>
                <a:cs typeface="+mn-cs"/>
              </a:rPr>
              <a:t> be </a:t>
            </a:r>
            <a:r>
              <a:rPr lang="nb-NO" sz="1200" i="0" kern="1200" baseline="0" dirty="0" err="1">
                <a:solidFill>
                  <a:schemeClr val="tx1"/>
                </a:solidFill>
                <a:effectLst/>
                <a:latin typeface="+mn-lt"/>
                <a:ea typeface="+mn-ea"/>
                <a:cs typeface="+mn-cs"/>
              </a:rPr>
              <a:t>organised</a:t>
            </a:r>
            <a:r>
              <a:rPr lang="nb-NO" sz="1200" i="0" kern="1200" baseline="0" dirty="0">
                <a:solidFill>
                  <a:schemeClr val="tx1"/>
                </a:solidFill>
                <a:effectLst/>
                <a:latin typeface="+mn-lt"/>
                <a:ea typeface="+mn-ea"/>
                <a:cs typeface="+mn-cs"/>
              </a:rPr>
              <a:t> for optimal </a:t>
            </a:r>
            <a:r>
              <a:rPr lang="nb-NO" sz="1200" i="0" kern="1200" baseline="0" dirty="0" err="1">
                <a:solidFill>
                  <a:schemeClr val="tx1"/>
                </a:solidFill>
                <a:effectLst/>
                <a:latin typeface="+mn-lt"/>
                <a:ea typeface="+mn-ea"/>
                <a:cs typeface="+mn-cs"/>
              </a:rPr>
              <a:t>performance</a:t>
            </a:r>
            <a:r>
              <a:rPr lang="nb-NO" sz="1200" i="0" kern="1200" baseline="0" dirty="0">
                <a:solidFill>
                  <a:schemeClr val="tx1"/>
                </a:solidFill>
                <a:effectLst/>
                <a:latin typeface="+mn-lt"/>
                <a:ea typeface="+mn-ea"/>
                <a:cs typeface="+mn-cs"/>
              </a:rPr>
              <a:t>.</a:t>
            </a:r>
          </a:p>
          <a:p>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In</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some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instances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existing</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methods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give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us</a:t>
            </a:r>
            <a:r>
              <a:rPr lang="nb-NO" sz="1200" i="0" kern="1200" baseline="0" dirty="0">
                <a:solidFill>
                  <a:schemeClr val="tx1"/>
                </a:solidFill>
                <a:effectLst/>
                <a:latin typeface="+mn-lt"/>
                <a:ea typeface="+mn-ea"/>
                <a:cs typeface="+mn-cs"/>
              </a:rPr>
              <a:t> relevant </a:t>
            </a:r>
            <a:r>
              <a:rPr lang="nb-NO" sz="1200" i="0" kern="1200" baseline="0" dirty="0" err="1">
                <a:solidFill>
                  <a:schemeClr val="tx1"/>
                </a:solidFill>
                <a:effectLst/>
                <a:latin typeface="+mn-lt"/>
                <a:ea typeface="+mn-ea"/>
                <a:cs typeface="+mn-cs"/>
              </a:rPr>
              <a:t>insights</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However</a:t>
            </a:r>
            <a:r>
              <a:rPr lang="nb-NO" sz="1200" i="0" kern="1200" baseline="0" dirty="0">
                <a:solidFill>
                  <a:schemeClr val="tx1"/>
                </a:solidFill>
                <a:effectLst/>
                <a:latin typeface="+mn-lt"/>
                <a:ea typeface="+mn-ea"/>
                <a:cs typeface="+mn-cs"/>
              </a:rPr>
              <a:t>, more </a:t>
            </a:r>
            <a:r>
              <a:rPr lang="nb-NO" sz="1200" i="0" kern="1200" baseline="0" dirty="0" err="1">
                <a:solidFill>
                  <a:schemeClr val="tx1"/>
                </a:solidFill>
                <a:effectLst/>
                <a:latin typeface="+mn-lt"/>
                <a:ea typeface="+mn-ea"/>
                <a:cs typeface="+mn-cs"/>
              </a:rPr>
              <a:t>complex</a:t>
            </a:r>
            <a:r>
              <a:rPr lang="nb-NO" sz="1200" i="0" kern="1200" baseline="0" dirty="0">
                <a:solidFill>
                  <a:schemeClr val="tx1"/>
                </a:solidFill>
                <a:effectLst/>
                <a:latin typeface="+mn-lt"/>
                <a:ea typeface="+mn-ea"/>
                <a:cs typeface="+mn-cs"/>
              </a:rPr>
              <a:t> questions </a:t>
            </a:r>
            <a:r>
              <a:rPr lang="nb-NO" sz="1200" i="0" kern="1200" baseline="0" dirty="0" err="1">
                <a:solidFill>
                  <a:schemeClr val="tx1"/>
                </a:solidFill>
                <a:effectLst/>
                <a:latin typeface="+mn-lt"/>
                <a:ea typeface="+mn-ea"/>
                <a:cs typeface="+mn-cs"/>
              </a:rPr>
              <a:t>about</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health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care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sector</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organisation</a:t>
            </a:r>
            <a:r>
              <a:rPr lang="nb-NO" sz="1200" i="0" kern="1200" baseline="0" dirty="0">
                <a:solidFill>
                  <a:schemeClr val="tx1"/>
                </a:solidFill>
                <a:effectLst/>
                <a:latin typeface="+mn-lt"/>
                <a:ea typeface="+mn-ea"/>
                <a:cs typeface="+mn-cs"/>
              </a:rPr>
              <a:t> and reform </a:t>
            </a:r>
            <a:r>
              <a:rPr lang="nb-NO" sz="1200" i="0" kern="1200" baseline="0" dirty="0" err="1">
                <a:solidFill>
                  <a:schemeClr val="tx1"/>
                </a:solidFill>
                <a:effectLst/>
                <a:latin typeface="+mn-lt"/>
                <a:ea typeface="+mn-ea"/>
                <a:cs typeface="+mn-cs"/>
              </a:rPr>
              <a:t>will</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require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the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development</a:t>
            </a:r>
            <a:r>
              <a:rPr lang="nb-NO" sz="1200" i="0" kern="1200" baseline="0" dirty="0">
                <a:solidFill>
                  <a:schemeClr val="tx1"/>
                </a:solidFill>
                <a:effectLst/>
                <a:latin typeface="+mn-lt"/>
                <a:ea typeface="+mn-ea"/>
                <a:cs typeface="+mn-cs"/>
              </a:rPr>
              <a:t>, testing and </a:t>
            </a:r>
            <a:r>
              <a:rPr lang="nb-NO" sz="1200" i="0" kern="1200" baseline="0" dirty="0" err="1">
                <a:solidFill>
                  <a:schemeClr val="tx1"/>
                </a:solidFill>
                <a:effectLst/>
                <a:latin typeface="+mn-lt"/>
                <a:ea typeface="+mn-ea"/>
                <a:cs typeface="+mn-cs"/>
              </a:rPr>
              <a:t>use</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of</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new</a:t>
            </a:r>
            <a:r>
              <a:rPr lang="nb-NO" sz="1200" i="0" kern="1200" baseline="0" dirty="0">
                <a:solidFill>
                  <a:schemeClr val="tx1"/>
                </a:solidFill>
                <a:effectLst/>
                <a:latin typeface="+mn-lt"/>
                <a:ea typeface="+mn-ea"/>
                <a:cs typeface="+mn-cs"/>
              </a:rPr>
              <a:t> and </a:t>
            </a:r>
            <a:r>
              <a:rPr lang="nb-NO" sz="1200" i="0" kern="1200" baseline="0" dirty="0" err="1">
                <a:solidFill>
                  <a:schemeClr val="tx1"/>
                </a:solidFill>
                <a:effectLst/>
                <a:latin typeface="+mn-lt"/>
                <a:ea typeface="+mn-ea"/>
                <a:cs typeface="+mn-cs"/>
              </a:rPr>
              <a:t>advanced</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research</a:t>
            </a:r>
            <a:r>
              <a:rPr lang="nb-NO" sz="1200" i="0" kern="1200" baseline="0" dirty="0">
                <a:solidFill>
                  <a:schemeClr val="tx1"/>
                </a:solidFill>
                <a:effectLst/>
                <a:latin typeface="+mn-lt"/>
                <a:ea typeface="+mn-ea"/>
                <a:cs typeface="+mn-cs"/>
              </a:rPr>
              <a:t> </a:t>
            </a:r>
            <a:r>
              <a:rPr lang="nb-NO" sz="1200" i="0" kern="1200" baseline="0" dirty="0" err="1">
                <a:solidFill>
                  <a:schemeClr val="tx1"/>
                </a:solidFill>
                <a:effectLst/>
                <a:latin typeface="+mn-lt"/>
                <a:ea typeface="+mn-ea"/>
                <a:cs typeface="+mn-cs"/>
              </a:rPr>
              <a:t>methods</a:t>
            </a:r>
            <a:r>
              <a:rPr lang="nb-NO" sz="1200" i="0" kern="1200" baseline="0" dirty="0">
                <a:solidFill>
                  <a:schemeClr val="tx1"/>
                </a:solidFill>
                <a:effectLst/>
                <a:latin typeface="+mn-lt"/>
                <a:ea typeface="+mn-ea"/>
                <a:cs typeface="+mn-cs"/>
              </a:rPr>
              <a:t>.</a:t>
            </a:r>
          </a:p>
          <a:p>
            <a:pPr marL="0" indent="0">
              <a:buFontTx/>
              <a:buNone/>
            </a:pPr>
            <a:endParaRPr lang="nb-NO" sz="120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95BBF806-026A-45BF-B0F0-B95A55C9444E}" type="slidenum">
              <a:rPr lang="nb-NO" smtClean="0">
                <a:solidFill>
                  <a:prstClr val="black"/>
                </a:solidFill>
              </a:rPr>
              <a:pPr/>
              <a:t>9</a:t>
            </a:fld>
            <a:endParaRPr lang="nb-NO">
              <a:solidFill>
                <a:prstClr val="black"/>
              </a:solidFill>
            </a:endParaRPr>
          </a:p>
        </p:txBody>
      </p:sp>
    </p:spTree>
    <p:extLst>
      <p:ext uri="{BB962C8B-B14F-4D97-AF65-F5344CB8AC3E}">
        <p14:creationId xmlns:p14="http://schemas.microsoft.com/office/powerpoint/2010/main" val="335430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rategipresentasjon bilde 1/19">
    <p:spTree>
      <p:nvGrpSpPr>
        <p:cNvPr id="1" name=""/>
        <p:cNvGrpSpPr/>
        <p:nvPr/>
      </p:nvGrpSpPr>
      <p:grpSpPr>
        <a:xfrm>
          <a:off x="0" y="0"/>
          <a:ext cx="0" cy="0"/>
          <a:chOff x="0" y="0"/>
          <a:chExt cx="0" cy="0"/>
        </a:xfrm>
      </p:grpSpPr>
      <p:sp>
        <p:nvSpPr>
          <p:cNvPr id="4" name="Rektangel 3"/>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p:cNvSpPr txBox="1"/>
          <p:nvPr userDrawn="1"/>
        </p:nvSpPr>
        <p:spPr>
          <a:xfrm>
            <a:off x="1847849" y="2623150"/>
            <a:ext cx="8496300" cy="769441"/>
          </a:xfrm>
          <a:prstGeom prst="rect">
            <a:avLst/>
          </a:prstGeom>
          <a:noFill/>
        </p:spPr>
        <p:txBody>
          <a:bodyPr wrap="none" rtlCol="0">
            <a:spAutoFit/>
          </a:bodyPr>
          <a:lstStyle/>
          <a:p>
            <a:r>
              <a:rPr lang="nb-NO" sz="4400" dirty="0">
                <a:solidFill>
                  <a:schemeClr val="bg1"/>
                </a:solidFill>
                <a:latin typeface="+mj-lt"/>
              </a:rPr>
              <a:t>Norwegian </a:t>
            </a:r>
            <a:r>
              <a:rPr lang="nb-NO" sz="4400" dirty="0" err="1">
                <a:solidFill>
                  <a:schemeClr val="bg1"/>
                </a:solidFill>
                <a:latin typeface="+mj-lt"/>
              </a:rPr>
              <a:t>Institute</a:t>
            </a:r>
            <a:r>
              <a:rPr lang="nb-NO" sz="4400" dirty="0">
                <a:solidFill>
                  <a:schemeClr val="bg1"/>
                </a:solidFill>
                <a:latin typeface="+mj-lt"/>
              </a:rPr>
              <a:t> </a:t>
            </a:r>
            <a:r>
              <a:rPr lang="nb-NO" sz="4400" dirty="0" err="1">
                <a:solidFill>
                  <a:schemeClr val="bg1"/>
                </a:solidFill>
                <a:latin typeface="+mj-lt"/>
              </a:rPr>
              <a:t>of</a:t>
            </a:r>
            <a:r>
              <a:rPr lang="nb-NO" sz="4400" dirty="0">
                <a:solidFill>
                  <a:schemeClr val="bg1"/>
                </a:solidFill>
                <a:latin typeface="+mj-lt"/>
              </a:rPr>
              <a:t> Public Health</a:t>
            </a:r>
          </a:p>
        </p:txBody>
      </p:sp>
      <p:sp>
        <p:nvSpPr>
          <p:cNvPr id="9" name="Tekstboks 3"/>
          <p:cNvSpPr txBox="1"/>
          <p:nvPr userDrawn="1"/>
        </p:nvSpPr>
        <p:spPr>
          <a:xfrm>
            <a:off x="2906227" y="4384413"/>
            <a:ext cx="6379544" cy="11560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1200"/>
              </a:spcBef>
              <a:spcAft>
                <a:spcPts val="1200"/>
              </a:spcAft>
            </a:pPr>
            <a:r>
              <a:rPr lang="nb-NO" sz="2000" dirty="0">
                <a:solidFill>
                  <a:srgbClr val="FFFFFF"/>
                </a:solidFill>
                <a:effectLst/>
                <a:latin typeface="+mj-lt"/>
                <a:ea typeface="Calibri" panose="020F0502020204030204" pitchFamily="34" charset="0"/>
                <a:cs typeface="Times New Roman" panose="02020603050405020304" pitchFamily="18" charset="0"/>
              </a:rPr>
              <a:t>Our </a:t>
            </a:r>
            <a:r>
              <a:rPr lang="nb-NO" sz="2000" dirty="0" err="1">
                <a:solidFill>
                  <a:srgbClr val="FFFFFF"/>
                </a:solidFill>
                <a:effectLst/>
                <a:latin typeface="+mj-lt"/>
                <a:ea typeface="Calibri" panose="020F0502020204030204" pitchFamily="34" charset="0"/>
                <a:cs typeface="Times New Roman" panose="02020603050405020304" pitchFamily="18" charset="0"/>
              </a:rPr>
              <a:t>vision</a:t>
            </a:r>
            <a:r>
              <a:rPr lang="nb-NO" sz="2000" dirty="0">
                <a:solidFill>
                  <a:srgbClr val="FFFFFF"/>
                </a:solidFill>
                <a:effectLst/>
                <a:latin typeface="+mj-lt"/>
                <a:ea typeface="Calibri" panose="020F0502020204030204" pitchFamily="34" charset="0"/>
                <a:cs typeface="Times New Roman" panose="02020603050405020304" pitchFamily="18" charset="0"/>
              </a:rPr>
              <a:t> is </a:t>
            </a:r>
            <a:r>
              <a:rPr lang="nb-NO" sz="2000" i="1" dirty="0" err="1">
                <a:solidFill>
                  <a:srgbClr val="FFFFFF"/>
                </a:solidFill>
                <a:effectLst/>
                <a:latin typeface="+mj-lt"/>
                <a:ea typeface="Calibri" panose="020F0502020204030204" pitchFamily="34" charset="0"/>
                <a:cs typeface="Times New Roman" panose="02020603050405020304" pitchFamily="18" charset="0"/>
              </a:rPr>
              <a:t>better</a:t>
            </a:r>
            <a:r>
              <a:rPr lang="nb-NO" sz="2000" i="1" dirty="0">
                <a:solidFill>
                  <a:srgbClr val="FFFFFF"/>
                </a:solidFill>
                <a:effectLst/>
                <a:latin typeface="+mj-lt"/>
                <a:ea typeface="Calibri" panose="020F0502020204030204" pitchFamily="34" charset="0"/>
                <a:cs typeface="Times New Roman" panose="02020603050405020304" pitchFamily="18" charset="0"/>
              </a:rPr>
              <a:t> </a:t>
            </a:r>
            <a:r>
              <a:rPr lang="nb-NO" sz="2000" i="1" dirty="0" err="1">
                <a:solidFill>
                  <a:srgbClr val="FFFFFF"/>
                </a:solidFill>
                <a:effectLst/>
                <a:latin typeface="+mj-lt"/>
                <a:ea typeface="Calibri" panose="020F0502020204030204" pitchFamily="34" charset="0"/>
                <a:cs typeface="Times New Roman" panose="02020603050405020304" pitchFamily="18" charset="0"/>
              </a:rPr>
              <a:t>health</a:t>
            </a:r>
            <a:r>
              <a:rPr lang="nb-NO" sz="2000" i="1" dirty="0">
                <a:solidFill>
                  <a:srgbClr val="FFFFFF"/>
                </a:solidFill>
                <a:effectLst/>
                <a:latin typeface="+mj-lt"/>
                <a:ea typeface="Calibri" panose="020F0502020204030204" pitchFamily="34" charset="0"/>
                <a:cs typeface="Times New Roman" panose="02020603050405020304" pitchFamily="18" charset="0"/>
              </a:rPr>
              <a:t> for all</a:t>
            </a:r>
            <a:r>
              <a:rPr lang="nb-NO" sz="2000" dirty="0">
                <a:solidFill>
                  <a:srgbClr val="FFFFFF"/>
                </a:solidFill>
                <a:effectLst/>
                <a:latin typeface="+mj-lt"/>
                <a:ea typeface="Calibri" panose="020F0502020204030204" pitchFamily="34" charset="0"/>
                <a:cs typeface="Times New Roman" panose="02020603050405020304" pitchFamily="18" charset="0"/>
              </a:rPr>
              <a:t>. </a:t>
            </a:r>
            <a:br>
              <a:rPr lang="nb-NO" sz="2000" dirty="0">
                <a:solidFill>
                  <a:srgbClr val="FFFFFF"/>
                </a:solidFill>
                <a:latin typeface="+mj-lt"/>
                <a:ea typeface="Calibri" panose="020F0502020204030204" pitchFamily="34" charset="0"/>
                <a:cs typeface="Times New Roman" panose="02020603050405020304" pitchFamily="18" charset="0"/>
              </a:rPr>
            </a:br>
            <a:r>
              <a:rPr lang="nb-NO" sz="2000" dirty="0" err="1">
                <a:solidFill>
                  <a:srgbClr val="FFFFFF"/>
                </a:solidFill>
                <a:effectLst/>
                <a:latin typeface="+mj-lt"/>
                <a:ea typeface="Calibri" panose="020F0502020204030204" pitchFamily="34" charset="0"/>
                <a:cs typeface="Times New Roman" panose="02020603050405020304" pitchFamily="18" charset="0"/>
              </a:rPr>
              <a:t>We</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seek</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new</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solutions</a:t>
            </a:r>
            <a:r>
              <a:rPr lang="nb-NO" sz="2000" dirty="0">
                <a:solidFill>
                  <a:srgbClr val="FFFFFF"/>
                </a:solidFill>
                <a:latin typeface="+mj-lt"/>
                <a:ea typeface="Calibri" panose="020F0502020204030204" pitchFamily="34" charset="0"/>
                <a:cs typeface="Times New Roman" panose="02020603050405020304" pitchFamily="18" charset="0"/>
              </a:rPr>
              <a:t> to </a:t>
            </a:r>
            <a:r>
              <a:rPr lang="nb-NO" sz="2000" dirty="0" err="1">
                <a:solidFill>
                  <a:srgbClr val="FFFFFF"/>
                </a:solidFill>
                <a:latin typeface="+mj-lt"/>
                <a:ea typeface="Calibri" panose="020F0502020204030204" pitchFamily="34" charset="0"/>
                <a:cs typeface="Times New Roman" panose="02020603050405020304" pitchFamily="18" charset="0"/>
              </a:rPr>
              <a:t>protect</a:t>
            </a:r>
            <a:r>
              <a:rPr lang="nb-NO" sz="2000" dirty="0">
                <a:solidFill>
                  <a:srgbClr val="FFFFFF"/>
                </a:solidFill>
                <a:latin typeface="+mj-lt"/>
                <a:ea typeface="Calibri" panose="020F0502020204030204" pitchFamily="34" charset="0"/>
                <a:cs typeface="Times New Roman" panose="02020603050405020304" pitchFamily="18" charset="0"/>
              </a:rPr>
              <a:t> lives and to </a:t>
            </a:r>
            <a:r>
              <a:rPr lang="nb-NO" sz="2000" dirty="0" err="1">
                <a:solidFill>
                  <a:srgbClr val="FFFFFF"/>
                </a:solidFill>
                <a:latin typeface="+mj-lt"/>
                <a:ea typeface="Calibri" panose="020F0502020204030204" pitchFamily="34" charset="0"/>
                <a:cs typeface="Times New Roman" panose="02020603050405020304" pitchFamily="18" charset="0"/>
              </a:rPr>
              <a:t>improve</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the</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health</a:t>
            </a:r>
            <a:r>
              <a:rPr lang="nb-NO" sz="2000" dirty="0">
                <a:solidFill>
                  <a:srgbClr val="FFFFFF"/>
                </a:solidFill>
                <a:latin typeface="+mj-lt"/>
                <a:ea typeface="Calibri" panose="020F0502020204030204" pitchFamily="34" charset="0"/>
                <a:cs typeface="Times New Roman" panose="02020603050405020304" pitchFamily="18" charset="0"/>
              </a:rPr>
              <a:t> and </a:t>
            </a:r>
            <a:r>
              <a:rPr lang="nb-NO" sz="2000" dirty="0" err="1">
                <a:solidFill>
                  <a:srgbClr val="FFFFFF"/>
                </a:solidFill>
                <a:latin typeface="+mj-lt"/>
                <a:ea typeface="Calibri" panose="020F0502020204030204" pitchFamily="34" charset="0"/>
                <a:cs typeface="Times New Roman" panose="02020603050405020304" pitchFamily="18" charset="0"/>
              </a:rPr>
              <a:t>well-being</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of</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the</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whole</a:t>
            </a:r>
            <a:r>
              <a:rPr lang="nb-NO" sz="2000" dirty="0">
                <a:solidFill>
                  <a:srgbClr val="FFFFFF"/>
                </a:solidFill>
                <a:latin typeface="+mj-lt"/>
                <a:ea typeface="Calibri" panose="020F0502020204030204" pitchFamily="34" charset="0"/>
                <a:cs typeface="Times New Roman" panose="02020603050405020304" pitchFamily="18" charset="0"/>
              </a:rPr>
              <a:t> </a:t>
            </a:r>
            <a:r>
              <a:rPr lang="nb-NO" sz="2000" dirty="0" err="1">
                <a:solidFill>
                  <a:srgbClr val="FFFFFF"/>
                </a:solidFill>
                <a:latin typeface="+mj-lt"/>
                <a:ea typeface="Calibri" panose="020F0502020204030204" pitchFamily="34" charset="0"/>
                <a:cs typeface="Times New Roman" panose="02020603050405020304" pitchFamily="18" charset="0"/>
              </a:rPr>
              <a:t>population</a:t>
            </a:r>
            <a:r>
              <a:rPr lang="nb-NO" sz="2000" dirty="0">
                <a:solidFill>
                  <a:srgbClr val="FFFFFF"/>
                </a:solidFill>
                <a:latin typeface="+mj-lt"/>
                <a:ea typeface="Calibri" panose="020F0502020204030204" pitchFamily="34" charset="0"/>
                <a:cs typeface="Times New Roman" panose="02020603050405020304" pitchFamily="18" charset="0"/>
              </a:rPr>
              <a:t>.</a:t>
            </a:r>
            <a:br>
              <a:rPr lang="nb-NO" sz="2000" dirty="0">
                <a:solidFill>
                  <a:srgbClr val="FFFFFF"/>
                </a:solidFill>
                <a:latin typeface="+mj-lt"/>
                <a:ea typeface="Calibri" panose="020F0502020204030204" pitchFamily="34" charset="0"/>
                <a:cs typeface="Times New Roman" panose="02020603050405020304" pitchFamily="18" charset="0"/>
              </a:rPr>
            </a:br>
            <a:r>
              <a:rPr lang="nb-NO" sz="2000" dirty="0">
                <a:solidFill>
                  <a:srgbClr val="FFFFFF"/>
                </a:solidFill>
                <a:effectLst/>
                <a:latin typeface="+mj-lt"/>
                <a:ea typeface="Calibri" panose="020F0502020204030204" pitchFamily="34" charset="0"/>
                <a:cs typeface="Times New Roman" panose="02020603050405020304" pitchFamily="18" charset="0"/>
              </a:rPr>
              <a:t>This is </a:t>
            </a:r>
            <a:r>
              <a:rPr lang="nb-NO" sz="2000" dirty="0" err="1">
                <a:solidFill>
                  <a:srgbClr val="FFFFFF"/>
                </a:solidFill>
                <a:effectLst/>
                <a:latin typeface="+mj-lt"/>
                <a:ea typeface="Calibri" panose="020F0502020204030204" pitchFamily="34" charset="0"/>
                <a:cs typeface="Times New Roman" panose="02020603050405020304" pitchFamily="18" charset="0"/>
              </a:rPr>
              <a:t>our</a:t>
            </a:r>
            <a:r>
              <a:rPr lang="nb-NO" sz="2000" dirty="0">
                <a:solidFill>
                  <a:srgbClr val="FFFFFF"/>
                </a:solidFill>
                <a:effectLst/>
                <a:latin typeface="+mj-lt"/>
                <a:ea typeface="Calibri" panose="020F0502020204030204" pitchFamily="34" charset="0"/>
                <a:cs typeface="Times New Roman" panose="02020603050405020304" pitchFamily="18" charset="0"/>
              </a:rPr>
              <a:t> </a:t>
            </a:r>
            <a:r>
              <a:rPr lang="nb-NO" sz="2000" dirty="0" err="1">
                <a:solidFill>
                  <a:srgbClr val="FFFFFF"/>
                </a:solidFill>
                <a:effectLst/>
                <a:latin typeface="+mj-lt"/>
                <a:ea typeface="Calibri" panose="020F0502020204030204" pitchFamily="34" charset="0"/>
                <a:cs typeface="Times New Roman" panose="02020603050405020304" pitchFamily="18" charset="0"/>
              </a:rPr>
              <a:t>strategic</a:t>
            </a:r>
            <a:r>
              <a:rPr lang="nb-NO" sz="2000" dirty="0">
                <a:solidFill>
                  <a:srgbClr val="FFFFFF"/>
                </a:solidFill>
                <a:effectLst/>
                <a:latin typeface="+mj-lt"/>
                <a:ea typeface="Calibri" panose="020F0502020204030204" pitchFamily="34" charset="0"/>
                <a:cs typeface="Times New Roman" panose="02020603050405020304" pitchFamily="18" charset="0"/>
              </a:rPr>
              <a:t> plan for 2019-2024.</a:t>
            </a:r>
            <a:endParaRPr lang="nb-NO" sz="2000" dirty="0">
              <a:effectLst/>
              <a:latin typeface="+mj-lt"/>
              <a:ea typeface="Calibri" panose="020F0502020204030204" pitchFamily="34" charset="0"/>
              <a:cs typeface="Times New Roman" panose="02020603050405020304" pitchFamily="18" charset="0"/>
            </a:endParaRPr>
          </a:p>
          <a:p>
            <a:pPr>
              <a:lnSpc>
                <a:spcPct val="107000"/>
              </a:lnSpc>
              <a:spcBef>
                <a:spcPts val="200"/>
              </a:spcBef>
              <a:spcAft>
                <a:spcPts val="800"/>
              </a:spcAft>
            </a:pPr>
            <a:r>
              <a:rPr lang="nb-NO" sz="2000" dirty="0">
                <a:solidFill>
                  <a:srgbClr val="FFFFFF"/>
                </a:solidFill>
                <a:effectLst/>
                <a:latin typeface="+mj-lt"/>
                <a:ea typeface="Calibri" panose="020F0502020204030204" pitchFamily="34" charset="0"/>
                <a:cs typeface="Times New Roman" panose="02020603050405020304" pitchFamily="18" charset="0"/>
              </a:rPr>
              <a:t> </a:t>
            </a:r>
            <a:endParaRPr lang="nb-NO" sz="2000" dirty="0">
              <a:effectLst/>
              <a:latin typeface="+mj-lt"/>
              <a:ea typeface="Calibri" panose="020F0502020204030204" pitchFamily="34" charset="0"/>
              <a:cs typeface="Times New Roman" panose="02020603050405020304" pitchFamily="18" charset="0"/>
            </a:endParaRPr>
          </a:p>
        </p:txBody>
      </p:sp>
      <p:sp>
        <p:nvSpPr>
          <p:cNvPr id="10" name="Pil høyre 9"/>
          <p:cNvSpPr/>
          <p:nvPr userDrawn="1"/>
        </p:nvSpPr>
        <p:spPr>
          <a:xfrm>
            <a:off x="9482413" y="4822784"/>
            <a:ext cx="394652" cy="445003"/>
          </a:xfrm>
          <a:prstGeom prst="rightArrow">
            <a:avLst>
              <a:gd name="adj1" fmla="val 45918"/>
              <a:gd name="adj2" fmla="val 1145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latin typeface="+mj-lt"/>
            </a:endParaRPr>
          </a:p>
        </p:txBody>
      </p:sp>
    </p:spTree>
    <p:extLst>
      <p:ext uri="{BB962C8B-B14F-4D97-AF65-F5344CB8AC3E}">
        <p14:creationId xmlns:p14="http://schemas.microsoft.com/office/powerpoint/2010/main" val="2183466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0/19">
    <p:spTree>
      <p:nvGrpSpPr>
        <p:cNvPr id="1" name=""/>
        <p:cNvGrpSpPr/>
        <p:nvPr/>
      </p:nvGrpSpPr>
      <p:grpSpPr>
        <a:xfrm>
          <a:off x="0" y="0"/>
          <a:ext cx="0" cy="0"/>
          <a:chOff x="0" y="0"/>
          <a:chExt cx="0" cy="0"/>
        </a:xfrm>
      </p:grpSpPr>
      <p:sp>
        <p:nvSpPr>
          <p:cNvPr id="6" name="Rektangel 5"/>
          <p:cNvSpPr/>
          <p:nvPr userDrawn="1"/>
        </p:nvSpPr>
        <p:spPr>
          <a:xfrm>
            <a:off x="161999" y="161999"/>
            <a:ext cx="4584172" cy="65359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Brandon Text Regular" panose="020B0503020203060203" pitchFamily="34" charset="0"/>
            </a:endParaRPr>
          </a:p>
        </p:txBody>
      </p:sp>
      <p:pic>
        <p:nvPicPr>
          <p:cNvPr id="12" name="Bild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8171" y="161999"/>
            <a:ext cx="7121829" cy="6535981"/>
          </a:xfrm>
          <a:prstGeom prst="rect">
            <a:avLst/>
          </a:prstGeom>
        </p:spPr>
      </p:pic>
      <p:sp>
        <p:nvSpPr>
          <p:cNvPr id="13" name="Rektangel 12"/>
          <p:cNvSpPr/>
          <p:nvPr userDrawn="1"/>
        </p:nvSpPr>
        <p:spPr>
          <a:xfrm>
            <a:off x="10433088" y="6467148"/>
            <a:ext cx="1596912" cy="230832"/>
          </a:xfrm>
          <a:prstGeom prst="rect">
            <a:avLst/>
          </a:prstGeom>
        </p:spPr>
        <p:txBody>
          <a:bodyPr wrap="none">
            <a:spAutoFit/>
          </a:bodyPr>
          <a:lstStyle/>
          <a:p>
            <a:r>
              <a:rPr lang="nb-NO" sz="900" dirty="0">
                <a:solidFill>
                  <a:schemeClr val="bg1">
                    <a:lumMod val="75000"/>
                  </a:schemeClr>
                </a:solidFill>
              </a:rPr>
              <a:t>Rich Carey / Shutterstock.com</a:t>
            </a:r>
          </a:p>
        </p:txBody>
      </p:sp>
      <p:sp>
        <p:nvSpPr>
          <p:cNvPr id="10" name="TekstSylinder 9"/>
          <p:cNvSpPr txBox="1"/>
          <p:nvPr userDrawn="1"/>
        </p:nvSpPr>
        <p:spPr>
          <a:xfrm>
            <a:off x="1536686" y="3232427"/>
            <a:ext cx="1834798" cy="769441"/>
          </a:xfrm>
          <a:prstGeom prst="rect">
            <a:avLst/>
          </a:prstGeom>
          <a:noFill/>
        </p:spPr>
        <p:txBody>
          <a:bodyPr wrap="none" rtlCol="0">
            <a:spAutoFit/>
          </a:bodyPr>
          <a:lstStyle/>
          <a:p>
            <a:pPr algn="ctr"/>
            <a:r>
              <a:rPr lang="nb-NO" sz="2200" b="1" dirty="0" err="1"/>
              <a:t>Modelling</a:t>
            </a:r>
            <a:r>
              <a:rPr lang="nb-NO" sz="2200" b="1" dirty="0"/>
              <a:t> </a:t>
            </a:r>
            <a:br>
              <a:rPr lang="nb-NO" sz="2200" b="1" dirty="0"/>
            </a:br>
            <a:r>
              <a:rPr lang="nb-NO" sz="2200" b="1" dirty="0" err="1"/>
              <a:t>health</a:t>
            </a:r>
            <a:r>
              <a:rPr lang="nb-NO" sz="2200" b="1" dirty="0"/>
              <a:t> </a:t>
            </a:r>
            <a:r>
              <a:rPr lang="nb-NO" sz="2200" b="1" dirty="0" err="1"/>
              <a:t>threats</a:t>
            </a:r>
            <a:endParaRPr lang="nb-NO" sz="2200" b="1" dirty="0"/>
          </a:p>
        </p:txBody>
      </p:sp>
      <p:sp>
        <p:nvSpPr>
          <p:cNvPr id="11" name="Rektangel 10"/>
          <p:cNvSpPr/>
          <p:nvPr userDrawn="1"/>
        </p:nvSpPr>
        <p:spPr>
          <a:xfrm>
            <a:off x="460356" y="4330138"/>
            <a:ext cx="3987459" cy="969496"/>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a:t>
            </a:r>
            <a:r>
              <a:rPr lang="nb-NO" sz="1900" dirty="0" err="1"/>
              <a:t>describe</a:t>
            </a:r>
            <a:r>
              <a:rPr lang="nb-NO" sz="1900" dirty="0"/>
              <a:t> </a:t>
            </a:r>
            <a:r>
              <a:rPr lang="nb-NO" sz="1900" dirty="0" err="1"/>
              <a:t>future</a:t>
            </a:r>
            <a:r>
              <a:rPr lang="nb-NO" sz="1900" dirty="0"/>
              <a:t> scenarios for </a:t>
            </a:r>
            <a:r>
              <a:rPr lang="nb-NO" sz="1900" dirty="0" err="1"/>
              <a:t>infectious</a:t>
            </a:r>
            <a:r>
              <a:rPr lang="nb-NO" sz="1900" dirty="0"/>
              <a:t> </a:t>
            </a:r>
            <a:r>
              <a:rPr lang="nb-NO" sz="1900" dirty="0" err="1"/>
              <a:t>diseases</a:t>
            </a:r>
            <a:r>
              <a:rPr lang="nb-NO" sz="1900" dirty="0"/>
              <a:t> and </a:t>
            </a:r>
            <a:r>
              <a:rPr lang="nb-NO" sz="1900" dirty="0" err="1"/>
              <a:t>environmental</a:t>
            </a:r>
            <a:r>
              <a:rPr lang="nb-NO" sz="1900" dirty="0"/>
              <a:t> </a:t>
            </a:r>
            <a:r>
              <a:rPr lang="nb-NO" sz="1900" dirty="0" err="1"/>
              <a:t>health</a:t>
            </a:r>
            <a:r>
              <a:rPr lang="nb-NO" sz="1900" dirty="0"/>
              <a:t> </a:t>
            </a:r>
            <a:r>
              <a:rPr lang="nb-NO" sz="1900" dirty="0" err="1"/>
              <a:t>threats</a:t>
            </a:r>
            <a:r>
              <a:rPr lang="nb-NO" sz="1900" dirty="0"/>
              <a:t>.</a:t>
            </a:r>
          </a:p>
        </p:txBody>
      </p:sp>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7246" y="1745924"/>
            <a:ext cx="1433191" cy="1433191"/>
          </a:xfrm>
          <a:prstGeom prst="rect">
            <a:avLst/>
          </a:prstGeom>
        </p:spPr>
      </p:pic>
    </p:spTree>
    <p:extLst>
      <p:ext uri="{BB962C8B-B14F-4D97-AF65-F5344CB8AC3E}">
        <p14:creationId xmlns:p14="http://schemas.microsoft.com/office/powerpoint/2010/main" val="427267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1/19">
    <p:spTree>
      <p:nvGrpSpPr>
        <p:cNvPr id="1" name=""/>
        <p:cNvGrpSpPr/>
        <p:nvPr/>
      </p:nvGrpSpPr>
      <p:grpSpPr>
        <a:xfrm>
          <a:off x="0" y="0"/>
          <a:ext cx="0" cy="0"/>
          <a:chOff x="0" y="0"/>
          <a:chExt cx="0" cy="0"/>
        </a:xfrm>
      </p:grpSpPr>
      <p:sp>
        <p:nvSpPr>
          <p:cNvPr id="8" name="Rektangel 7"/>
          <p:cNvSpPr/>
          <p:nvPr userDrawn="1"/>
        </p:nvSpPr>
        <p:spPr>
          <a:xfrm>
            <a:off x="161999" y="161997"/>
            <a:ext cx="4584172" cy="65359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9" name="Bilde 8"/>
          <p:cNvPicPr>
            <a:picLocks noChangeAspect="1"/>
          </p:cNvPicPr>
          <p:nvPr userDrawn="1"/>
        </p:nvPicPr>
        <p:blipFill rotWithShape="1">
          <a:blip r:embed="rId2" cstate="email">
            <a:grayscl/>
            <a:extLst>
              <a:ext uri="{BEBA8EAE-BF5A-486C-A8C5-ECC9F3942E4B}">
                <a14:imgProps xmlns:a14="http://schemas.microsoft.com/office/drawing/2010/main">
                  <a14:imgLayer r:embed="rId3">
                    <a14:imgEffect>
                      <a14:artisticFilmGrain/>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l="21617" t="2204" r="-58" b="1178"/>
          <a:stretch/>
        </p:blipFill>
        <p:spPr>
          <a:xfrm rot="16200000">
            <a:off x="5202510" y="-129514"/>
            <a:ext cx="6535982" cy="7119003"/>
          </a:xfrm>
          <a:prstGeom prst="rect">
            <a:avLst/>
          </a:prstGeom>
        </p:spPr>
      </p:pic>
      <p:sp>
        <p:nvSpPr>
          <p:cNvPr id="7" name="TekstSylinder 6"/>
          <p:cNvSpPr txBox="1"/>
          <p:nvPr userDrawn="1"/>
        </p:nvSpPr>
        <p:spPr>
          <a:xfrm>
            <a:off x="1307521" y="3248318"/>
            <a:ext cx="2293128" cy="769441"/>
          </a:xfrm>
          <a:prstGeom prst="rect">
            <a:avLst/>
          </a:prstGeom>
          <a:noFill/>
        </p:spPr>
        <p:txBody>
          <a:bodyPr wrap="none" rtlCol="0">
            <a:spAutoFit/>
          </a:bodyPr>
          <a:lstStyle/>
          <a:p>
            <a:pPr algn="ctr"/>
            <a:r>
              <a:rPr lang="nb-NO" sz="2200" b="1" dirty="0"/>
              <a:t>Big data and</a:t>
            </a:r>
            <a:br>
              <a:rPr lang="nb-NO" sz="2200" b="1" dirty="0"/>
            </a:br>
            <a:r>
              <a:rPr lang="nb-NO" sz="2200" b="1" dirty="0" err="1"/>
              <a:t>advanced</a:t>
            </a:r>
            <a:r>
              <a:rPr lang="nb-NO" sz="2200" b="1" dirty="0"/>
              <a:t> </a:t>
            </a:r>
            <a:r>
              <a:rPr lang="nb-NO" sz="2200" b="1" dirty="0" err="1"/>
              <a:t>analysis</a:t>
            </a:r>
            <a:endParaRPr lang="nb-NO" sz="2200" b="1" dirty="0"/>
          </a:p>
        </p:txBody>
      </p:sp>
      <p:sp>
        <p:nvSpPr>
          <p:cNvPr id="11" name="Rektangel 10"/>
          <p:cNvSpPr/>
          <p:nvPr userDrawn="1"/>
        </p:nvSpPr>
        <p:spPr>
          <a:xfrm>
            <a:off x="513219" y="4299239"/>
            <a:ext cx="3881732" cy="969496"/>
          </a:xfrm>
          <a:prstGeom prst="rect">
            <a:avLst/>
          </a:prstGeom>
        </p:spPr>
        <p:txBody>
          <a:bodyPr wrap="square">
            <a:spAutoFit/>
          </a:bodyPr>
          <a:lstStyle/>
          <a:p>
            <a:pPr algn="ctr"/>
            <a:r>
              <a:rPr lang="nb-NO" sz="1900" dirty="0" err="1"/>
              <a:t>We</a:t>
            </a:r>
            <a:r>
              <a:rPr lang="nb-NO" sz="1900" dirty="0"/>
              <a:t> </a:t>
            </a:r>
            <a:r>
              <a:rPr lang="nb-NO" sz="1900" dirty="0" err="1"/>
              <a:t>will</a:t>
            </a:r>
            <a:r>
              <a:rPr lang="nb-NO" sz="1900" dirty="0"/>
              <a:t> </a:t>
            </a:r>
            <a:r>
              <a:rPr lang="nb-NO" sz="1900" dirty="0" err="1"/>
              <a:t>promote</a:t>
            </a:r>
            <a:r>
              <a:rPr lang="nb-NO" sz="1900" dirty="0"/>
              <a:t> </a:t>
            </a:r>
            <a:r>
              <a:rPr lang="nb-NO" sz="1900" dirty="0" err="1"/>
              <a:t>use</a:t>
            </a:r>
            <a:r>
              <a:rPr lang="nb-NO" sz="1900" dirty="0"/>
              <a:t> </a:t>
            </a:r>
            <a:r>
              <a:rPr lang="nb-NO" sz="1900" dirty="0" err="1"/>
              <a:t>of</a:t>
            </a:r>
            <a:r>
              <a:rPr lang="nb-NO" sz="1900" dirty="0"/>
              <a:t> </a:t>
            </a:r>
            <a:r>
              <a:rPr lang="nb-NO" sz="1900" dirty="0" err="1"/>
              <a:t>big</a:t>
            </a:r>
            <a:r>
              <a:rPr lang="nb-NO" sz="1900" dirty="0"/>
              <a:t> data and </a:t>
            </a:r>
            <a:r>
              <a:rPr lang="nb-NO" sz="1900" dirty="0" err="1"/>
              <a:t>machine</a:t>
            </a:r>
            <a:r>
              <a:rPr lang="nb-NO" sz="1900" dirty="0"/>
              <a:t> </a:t>
            </a:r>
            <a:r>
              <a:rPr lang="nb-NO" sz="1900" dirty="0" err="1"/>
              <a:t>learning</a:t>
            </a:r>
            <a:r>
              <a:rPr lang="nb-NO" sz="1900" dirty="0"/>
              <a:t> in analyses </a:t>
            </a:r>
            <a:r>
              <a:rPr lang="nb-NO" sz="1900" dirty="0" err="1"/>
              <a:t>of</a:t>
            </a:r>
            <a:r>
              <a:rPr lang="nb-NO" sz="1900" dirty="0"/>
              <a:t> </a:t>
            </a:r>
            <a:r>
              <a:rPr lang="nb-NO" sz="1900" dirty="0" err="1"/>
              <a:t>health</a:t>
            </a:r>
            <a:r>
              <a:rPr lang="nb-NO" sz="1900" dirty="0"/>
              <a:t> and </a:t>
            </a:r>
            <a:r>
              <a:rPr lang="nb-NO" sz="1900" dirty="0" err="1"/>
              <a:t>health</a:t>
            </a:r>
            <a:r>
              <a:rPr lang="nb-NO" sz="1900" dirty="0"/>
              <a:t> and</a:t>
            </a:r>
            <a:r>
              <a:rPr lang="nb-NO" sz="1900" baseline="0" dirty="0"/>
              <a:t> </a:t>
            </a:r>
            <a:r>
              <a:rPr lang="nb-NO" sz="1900" dirty="0" err="1"/>
              <a:t>care</a:t>
            </a:r>
            <a:r>
              <a:rPr lang="nb-NO" sz="1900" dirty="0"/>
              <a:t> services.</a:t>
            </a:r>
          </a:p>
        </p:txBody>
      </p:sp>
      <p:pic>
        <p:nvPicPr>
          <p:cNvPr id="12" name="Bild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1945803" y="1857939"/>
            <a:ext cx="1016566" cy="1016566"/>
          </a:xfrm>
          <a:prstGeom prst="rect">
            <a:avLst/>
          </a:prstGeom>
        </p:spPr>
      </p:pic>
    </p:spTree>
    <p:extLst>
      <p:ext uri="{BB962C8B-B14F-4D97-AF65-F5344CB8AC3E}">
        <p14:creationId xmlns:p14="http://schemas.microsoft.com/office/powerpoint/2010/main" val="96481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2/19">
    <p:spTree>
      <p:nvGrpSpPr>
        <p:cNvPr id="1" name=""/>
        <p:cNvGrpSpPr/>
        <p:nvPr/>
      </p:nvGrpSpPr>
      <p:grpSpPr>
        <a:xfrm>
          <a:off x="0" y="0"/>
          <a:ext cx="0" cy="0"/>
          <a:chOff x="0" y="0"/>
          <a:chExt cx="0" cy="0"/>
        </a:xfrm>
      </p:grpSpPr>
      <p:sp>
        <p:nvSpPr>
          <p:cNvPr id="8" name="Rektangel 7"/>
          <p:cNvSpPr/>
          <p:nvPr userDrawn="1"/>
        </p:nvSpPr>
        <p:spPr>
          <a:xfrm>
            <a:off x="161999" y="161998"/>
            <a:ext cx="4584172" cy="6535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15" name="Bild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8171" y="161998"/>
            <a:ext cx="7121829" cy="6535982"/>
          </a:xfrm>
          <a:prstGeom prst="rect">
            <a:avLst/>
          </a:prstGeom>
        </p:spPr>
      </p:pic>
      <p:sp>
        <p:nvSpPr>
          <p:cNvPr id="16" name="Rektangel 15"/>
          <p:cNvSpPr/>
          <p:nvPr userDrawn="1"/>
        </p:nvSpPr>
        <p:spPr>
          <a:xfrm>
            <a:off x="10396219" y="6467147"/>
            <a:ext cx="1633781" cy="230832"/>
          </a:xfrm>
          <a:prstGeom prst="rect">
            <a:avLst/>
          </a:prstGeom>
        </p:spPr>
        <p:txBody>
          <a:bodyPr wrap="none">
            <a:spAutoFit/>
          </a:bodyPr>
          <a:lstStyle/>
          <a:p>
            <a:r>
              <a:rPr lang="nb-NO" sz="900" dirty="0" err="1">
                <a:solidFill>
                  <a:schemeClr val="accent2">
                    <a:lumMod val="20000"/>
                    <a:lumOff val="80000"/>
                  </a:schemeClr>
                </a:solidFill>
              </a:rPr>
              <a:t>ultramansk</a:t>
            </a:r>
            <a:r>
              <a:rPr lang="nb-NO" sz="900" dirty="0">
                <a:solidFill>
                  <a:schemeClr val="accent2">
                    <a:lumMod val="20000"/>
                    <a:lumOff val="80000"/>
                  </a:schemeClr>
                </a:solidFill>
              </a:rPr>
              <a:t> / Shutterstock.com</a:t>
            </a:r>
          </a:p>
        </p:txBody>
      </p:sp>
      <p:sp>
        <p:nvSpPr>
          <p:cNvPr id="11" name="TekstSylinder 10"/>
          <p:cNvSpPr txBox="1"/>
          <p:nvPr userDrawn="1"/>
        </p:nvSpPr>
        <p:spPr>
          <a:xfrm>
            <a:off x="1191342" y="3296739"/>
            <a:ext cx="2525486" cy="769441"/>
          </a:xfrm>
          <a:prstGeom prst="rect">
            <a:avLst/>
          </a:prstGeom>
          <a:noFill/>
        </p:spPr>
        <p:txBody>
          <a:bodyPr wrap="square" rtlCol="0">
            <a:spAutoFit/>
          </a:bodyPr>
          <a:lstStyle/>
          <a:p>
            <a:pPr algn="ctr"/>
            <a:r>
              <a:rPr lang="nb-NO" sz="2200" b="1" dirty="0" err="1"/>
              <a:t>Dialogue</a:t>
            </a:r>
            <a:r>
              <a:rPr lang="nb-NO" sz="2200" b="1" dirty="0"/>
              <a:t> and </a:t>
            </a:r>
            <a:r>
              <a:rPr lang="nb-NO" sz="2200" b="1" dirty="0" err="1"/>
              <a:t>user</a:t>
            </a:r>
            <a:r>
              <a:rPr lang="nb-NO" sz="2200" b="1" dirty="0"/>
              <a:t> </a:t>
            </a:r>
            <a:r>
              <a:rPr lang="nb-NO" sz="2200" b="1" dirty="0" err="1"/>
              <a:t>involvement</a:t>
            </a:r>
            <a:endParaRPr lang="nb-NO" sz="2200" b="1" dirty="0"/>
          </a:p>
        </p:txBody>
      </p:sp>
      <p:sp>
        <p:nvSpPr>
          <p:cNvPr id="12" name="Rektangel 11"/>
          <p:cNvSpPr/>
          <p:nvPr userDrawn="1"/>
        </p:nvSpPr>
        <p:spPr>
          <a:xfrm>
            <a:off x="572129" y="4377187"/>
            <a:ext cx="3763913" cy="1261884"/>
          </a:xfrm>
          <a:prstGeom prst="rect">
            <a:avLst/>
          </a:prstGeom>
        </p:spPr>
        <p:txBody>
          <a:bodyPr wrap="square">
            <a:spAutoFit/>
          </a:bodyPr>
          <a:lstStyle/>
          <a:p>
            <a:pPr algn="ctr"/>
            <a:r>
              <a:rPr lang="nb-NO" sz="1900" dirty="0" err="1"/>
              <a:t>We</a:t>
            </a:r>
            <a:r>
              <a:rPr lang="nb-NO" sz="1900" dirty="0"/>
              <a:t> </a:t>
            </a:r>
            <a:r>
              <a:rPr lang="nb-NO" sz="1900" dirty="0" err="1"/>
              <a:t>will</a:t>
            </a:r>
            <a:r>
              <a:rPr lang="nb-NO" sz="1900" dirty="0"/>
              <a:t> </a:t>
            </a:r>
            <a:r>
              <a:rPr lang="nb-NO" sz="1900" dirty="0" err="1"/>
              <a:t>promote</a:t>
            </a:r>
            <a:r>
              <a:rPr lang="nb-NO" sz="1900" dirty="0"/>
              <a:t> </a:t>
            </a:r>
            <a:r>
              <a:rPr lang="nb-NO" sz="1900" dirty="0" err="1"/>
              <a:t>dialogue</a:t>
            </a:r>
            <a:r>
              <a:rPr lang="nb-NO" sz="1900" dirty="0"/>
              <a:t> and </a:t>
            </a:r>
            <a:r>
              <a:rPr lang="nb-NO" sz="1900" dirty="0" err="1"/>
              <a:t>user</a:t>
            </a:r>
            <a:r>
              <a:rPr lang="nb-NO" sz="1900" dirty="0"/>
              <a:t> </a:t>
            </a:r>
            <a:r>
              <a:rPr lang="nb-NO" sz="1900" dirty="0" err="1"/>
              <a:t>involvement</a:t>
            </a:r>
            <a:r>
              <a:rPr lang="nb-NO" sz="1900" dirty="0"/>
              <a:t> in </a:t>
            </a:r>
            <a:r>
              <a:rPr lang="nb-NO" sz="1900" dirty="0" err="1"/>
              <a:t>our</a:t>
            </a:r>
            <a:r>
              <a:rPr lang="nb-NO" sz="1900" dirty="0"/>
              <a:t> </a:t>
            </a:r>
            <a:r>
              <a:rPr lang="nb-NO" sz="1900" dirty="0" err="1"/>
              <a:t>research</a:t>
            </a:r>
            <a:r>
              <a:rPr lang="nb-NO" sz="1900" dirty="0"/>
              <a:t> and </a:t>
            </a:r>
            <a:r>
              <a:rPr lang="nb-NO" sz="1900" dirty="0" err="1"/>
              <a:t>communication</a:t>
            </a:r>
            <a:r>
              <a:rPr lang="nb-NO" sz="1900" dirty="0"/>
              <a:t>.</a:t>
            </a:r>
          </a:p>
          <a:p>
            <a:pPr algn="ctr"/>
            <a:r>
              <a:rPr lang="nb-NO" sz="1900" dirty="0"/>
              <a:t> </a:t>
            </a:r>
          </a:p>
        </p:txBody>
      </p:sp>
      <p:pic>
        <p:nvPicPr>
          <p:cNvPr id="13" name="Bilde 12"/>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43039" y="2140155"/>
            <a:ext cx="622092" cy="622092"/>
          </a:xfrm>
          <a:prstGeom prst="rect">
            <a:avLst/>
          </a:prstGeom>
        </p:spPr>
      </p:pic>
    </p:spTree>
    <p:extLst>
      <p:ext uri="{BB962C8B-B14F-4D97-AF65-F5344CB8AC3E}">
        <p14:creationId xmlns:p14="http://schemas.microsoft.com/office/powerpoint/2010/main" val="4287462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3/19">
    <p:spTree>
      <p:nvGrpSpPr>
        <p:cNvPr id="1" name=""/>
        <p:cNvGrpSpPr/>
        <p:nvPr/>
      </p:nvGrpSpPr>
      <p:grpSpPr>
        <a:xfrm>
          <a:off x="0" y="0"/>
          <a:ext cx="0" cy="0"/>
          <a:chOff x="0" y="0"/>
          <a:chExt cx="0" cy="0"/>
        </a:xfrm>
      </p:grpSpPr>
      <p:sp>
        <p:nvSpPr>
          <p:cNvPr id="5" name="Rektangel 4"/>
          <p:cNvSpPr/>
          <p:nvPr userDrawn="1"/>
        </p:nvSpPr>
        <p:spPr>
          <a:xfrm>
            <a:off x="4908170" y="161999"/>
            <a:ext cx="7121829" cy="65359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userDrawn="1"/>
        </p:nvSpPr>
        <p:spPr>
          <a:xfrm>
            <a:off x="161999" y="161998"/>
            <a:ext cx="4584172" cy="65359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7" name="Bilde 6"/>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1085573">
            <a:off x="6484709" y="1238565"/>
            <a:ext cx="3867150" cy="4222291"/>
          </a:xfrm>
          <a:prstGeom prst="rect">
            <a:avLst/>
          </a:prstGeom>
          <a:noFill/>
          <a:ln>
            <a:noFill/>
          </a:ln>
        </p:spPr>
      </p:pic>
      <p:sp>
        <p:nvSpPr>
          <p:cNvPr id="8" name="Ellipse 7"/>
          <p:cNvSpPr>
            <a:spLocks noChangeAspect="1"/>
          </p:cNvSpPr>
          <p:nvPr userDrawn="1"/>
        </p:nvSpPr>
        <p:spPr>
          <a:xfrm rot="21085573">
            <a:off x="7776857" y="502748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Ellipse 9"/>
          <p:cNvSpPr>
            <a:spLocks noChangeAspect="1"/>
          </p:cNvSpPr>
          <p:nvPr userDrawn="1"/>
        </p:nvSpPr>
        <p:spPr>
          <a:xfrm rot="21085573">
            <a:off x="7680086" y="519551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Ellipse 10"/>
          <p:cNvSpPr>
            <a:spLocks noChangeAspect="1"/>
          </p:cNvSpPr>
          <p:nvPr userDrawn="1"/>
        </p:nvSpPr>
        <p:spPr>
          <a:xfrm rot="21085573">
            <a:off x="7554668" y="498146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Ellipse 11"/>
          <p:cNvSpPr>
            <a:spLocks noChangeAspect="1"/>
          </p:cNvSpPr>
          <p:nvPr userDrawn="1"/>
        </p:nvSpPr>
        <p:spPr>
          <a:xfrm rot="21085573">
            <a:off x="7816925" y="518355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Ellipse 12"/>
          <p:cNvSpPr>
            <a:spLocks noChangeAspect="1"/>
          </p:cNvSpPr>
          <p:nvPr userDrawn="1"/>
        </p:nvSpPr>
        <p:spPr>
          <a:xfrm rot="21085573">
            <a:off x="7841598" y="490818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4" name="Ellipse 13"/>
          <p:cNvSpPr>
            <a:spLocks noChangeAspect="1"/>
          </p:cNvSpPr>
          <p:nvPr userDrawn="1"/>
        </p:nvSpPr>
        <p:spPr>
          <a:xfrm rot="21085573">
            <a:off x="6905750" y="426226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5" name="Ellipse 14"/>
          <p:cNvSpPr>
            <a:spLocks noChangeAspect="1"/>
          </p:cNvSpPr>
          <p:nvPr userDrawn="1"/>
        </p:nvSpPr>
        <p:spPr>
          <a:xfrm rot="21085573">
            <a:off x="6789287" y="491628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6" name="Ellipse 15"/>
          <p:cNvSpPr>
            <a:spLocks noChangeAspect="1"/>
          </p:cNvSpPr>
          <p:nvPr userDrawn="1"/>
        </p:nvSpPr>
        <p:spPr>
          <a:xfrm rot="21085573">
            <a:off x="7637254" y="505277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7" name="Ellipse 16"/>
          <p:cNvSpPr>
            <a:spLocks noChangeAspect="1"/>
          </p:cNvSpPr>
          <p:nvPr userDrawn="1"/>
        </p:nvSpPr>
        <p:spPr>
          <a:xfrm rot="21085573">
            <a:off x="7834052" y="512441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8" name="Ellipse 17"/>
          <p:cNvSpPr>
            <a:spLocks noChangeAspect="1"/>
          </p:cNvSpPr>
          <p:nvPr userDrawn="1"/>
        </p:nvSpPr>
        <p:spPr>
          <a:xfrm rot="21085573">
            <a:off x="7506926" y="520799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9" name="Ellipse 18"/>
          <p:cNvSpPr>
            <a:spLocks noChangeAspect="1"/>
          </p:cNvSpPr>
          <p:nvPr userDrawn="1"/>
        </p:nvSpPr>
        <p:spPr>
          <a:xfrm rot="21085573">
            <a:off x="7750646" y="495789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0" name="Ellipse 19"/>
          <p:cNvSpPr>
            <a:spLocks noChangeAspect="1"/>
          </p:cNvSpPr>
          <p:nvPr userDrawn="1"/>
        </p:nvSpPr>
        <p:spPr>
          <a:xfrm rot="21085573">
            <a:off x="7271970" y="553964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1" name="Ellipse 20"/>
          <p:cNvSpPr>
            <a:spLocks noChangeAspect="1"/>
          </p:cNvSpPr>
          <p:nvPr userDrawn="1"/>
        </p:nvSpPr>
        <p:spPr>
          <a:xfrm rot="21085573">
            <a:off x="7775337" y="516336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2" name="Ellipse 21"/>
          <p:cNvSpPr>
            <a:spLocks noChangeAspect="1"/>
          </p:cNvSpPr>
          <p:nvPr userDrawn="1"/>
        </p:nvSpPr>
        <p:spPr>
          <a:xfrm rot="21085573">
            <a:off x="6849726" y="531576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3" name="Ellipse 22"/>
          <p:cNvSpPr>
            <a:spLocks noChangeAspect="1"/>
          </p:cNvSpPr>
          <p:nvPr userDrawn="1"/>
        </p:nvSpPr>
        <p:spPr>
          <a:xfrm rot="21085573">
            <a:off x="7763614" y="471034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4" name="Ellipse 23"/>
          <p:cNvSpPr>
            <a:spLocks noChangeAspect="1"/>
          </p:cNvSpPr>
          <p:nvPr userDrawn="1"/>
        </p:nvSpPr>
        <p:spPr>
          <a:xfrm rot="21085573">
            <a:off x="6907354" y="49167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5" name="Ellipse 24"/>
          <p:cNvSpPr>
            <a:spLocks noChangeAspect="1"/>
          </p:cNvSpPr>
          <p:nvPr userDrawn="1"/>
        </p:nvSpPr>
        <p:spPr>
          <a:xfrm rot="21085573">
            <a:off x="7650944" y="525382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6" name="Ellipse 25"/>
          <p:cNvSpPr>
            <a:spLocks noChangeAspect="1"/>
          </p:cNvSpPr>
          <p:nvPr userDrawn="1"/>
        </p:nvSpPr>
        <p:spPr>
          <a:xfrm rot="21085573">
            <a:off x="7822890" y="508435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7" name="Ellipse 26"/>
          <p:cNvSpPr>
            <a:spLocks noChangeAspect="1"/>
          </p:cNvSpPr>
          <p:nvPr userDrawn="1"/>
        </p:nvSpPr>
        <p:spPr>
          <a:xfrm rot="21085573">
            <a:off x="7517486" y="437142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8" name="Ellipse 27"/>
          <p:cNvSpPr>
            <a:spLocks noChangeAspect="1"/>
          </p:cNvSpPr>
          <p:nvPr userDrawn="1"/>
        </p:nvSpPr>
        <p:spPr>
          <a:xfrm rot="21085573">
            <a:off x="7601976" y="51301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9" name="Ellipse 28"/>
          <p:cNvSpPr>
            <a:spLocks noChangeAspect="1"/>
          </p:cNvSpPr>
          <p:nvPr userDrawn="1"/>
        </p:nvSpPr>
        <p:spPr>
          <a:xfrm rot="21085573">
            <a:off x="6901400" y="535677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0" name="Ellipse 29"/>
          <p:cNvSpPr>
            <a:spLocks noChangeAspect="1"/>
          </p:cNvSpPr>
          <p:nvPr userDrawn="1"/>
        </p:nvSpPr>
        <p:spPr>
          <a:xfrm rot="21085573">
            <a:off x="7759354" y="51184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1" name="Ellipse 30"/>
          <p:cNvSpPr>
            <a:spLocks noChangeAspect="1"/>
          </p:cNvSpPr>
          <p:nvPr userDrawn="1"/>
        </p:nvSpPr>
        <p:spPr>
          <a:xfrm rot="21085573">
            <a:off x="7881928" y="495246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2" name="Ellipse 31"/>
          <p:cNvSpPr>
            <a:spLocks noChangeAspect="1"/>
          </p:cNvSpPr>
          <p:nvPr userDrawn="1"/>
        </p:nvSpPr>
        <p:spPr>
          <a:xfrm rot="21085573">
            <a:off x="6838629" y="51620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3" name="Ellipse 32"/>
          <p:cNvSpPr>
            <a:spLocks noChangeAspect="1"/>
          </p:cNvSpPr>
          <p:nvPr userDrawn="1"/>
        </p:nvSpPr>
        <p:spPr>
          <a:xfrm rot="21085573">
            <a:off x="7791982" y="498647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4" name="Ellipse 33"/>
          <p:cNvSpPr>
            <a:spLocks noChangeAspect="1"/>
          </p:cNvSpPr>
          <p:nvPr userDrawn="1"/>
        </p:nvSpPr>
        <p:spPr>
          <a:xfrm rot="21085573">
            <a:off x="7620802" y="4666560"/>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5" name="Ellipse 34"/>
          <p:cNvSpPr>
            <a:spLocks noChangeAspect="1"/>
          </p:cNvSpPr>
          <p:nvPr userDrawn="1"/>
        </p:nvSpPr>
        <p:spPr>
          <a:xfrm rot="21085573">
            <a:off x="7675973" y="386348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6" name="Ellipse 35"/>
          <p:cNvSpPr>
            <a:spLocks noChangeAspect="1"/>
          </p:cNvSpPr>
          <p:nvPr userDrawn="1"/>
        </p:nvSpPr>
        <p:spPr>
          <a:xfrm rot="21085573">
            <a:off x="7640997" y="512558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7" name="Ellipse 36"/>
          <p:cNvSpPr>
            <a:spLocks noChangeAspect="1"/>
          </p:cNvSpPr>
          <p:nvPr userDrawn="1"/>
        </p:nvSpPr>
        <p:spPr>
          <a:xfrm rot="21085573">
            <a:off x="7561660" y="523348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8" name="Ellipse 37"/>
          <p:cNvSpPr>
            <a:spLocks noChangeAspect="1"/>
          </p:cNvSpPr>
          <p:nvPr userDrawn="1"/>
        </p:nvSpPr>
        <p:spPr>
          <a:xfrm rot="21085573">
            <a:off x="7830554" y="498799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9" name="Ellipse 38"/>
          <p:cNvSpPr>
            <a:spLocks noChangeAspect="1"/>
          </p:cNvSpPr>
          <p:nvPr userDrawn="1"/>
        </p:nvSpPr>
        <p:spPr>
          <a:xfrm rot="21085573">
            <a:off x="6934608" y="530239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0" name="Ellipse 39"/>
          <p:cNvSpPr>
            <a:spLocks noChangeAspect="1"/>
          </p:cNvSpPr>
          <p:nvPr userDrawn="1"/>
        </p:nvSpPr>
        <p:spPr>
          <a:xfrm rot="21085573">
            <a:off x="7617534" y="390364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1" name="Ellipse 40"/>
          <p:cNvSpPr>
            <a:spLocks noChangeAspect="1"/>
          </p:cNvSpPr>
          <p:nvPr userDrawn="1"/>
        </p:nvSpPr>
        <p:spPr>
          <a:xfrm rot="21085573">
            <a:off x="7638433" y="49327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2" name="Ellipse 41"/>
          <p:cNvSpPr>
            <a:spLocks noChangeAspect="1"/>
          </p:cNvSpPr>
          <p:nvPr userDrawn="1"/>
        </p:nvSpPr>
        <p:spPr>
          <a:xfrm rot="21085573">
            <a:off x="6874678" y="433692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3" name="Ellipse 42"/>
          <p:cNvSpPr>
            <a:spLocks noChangeAspect="1"/>
          </p:cNvSpPr>
          <p:nvPr userDrawn="1"/>
        </p:nvSpPr>
        <p:spPr>
          <a:xfrm rot="21085573">
            <a:off x="7703861" y="497072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4" name="Ellipse 43"/>
          <p:cNvSpPr>
            <a:spLocks noChangeAspect="1"/>
          </p:cNvSpPr>
          <p:nvPr userDrawn="1"/>
        </p:nvSpPr>
        <p:spPr>
          <a:xfrm rot="21085573">
            <a:off x="8555706" y="172110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5" name="Ellipse 44"/>
          <p:cNvSpPr>
            <a:spLocks noChangeAspect="1"/>
          </p:cNvSpPr>
          <p:nvPr userDrawn="1"/>
        </p:nvSpPr>
        <p:spPr>
          <a:xfrm rot="21085573">
            <a:off x="6975555" y="428484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6" name="Ellipse 45"/>
          <p:cNvSpPr>
            <a:spLocks noChangeAspect="1"/>
          </p:cNvSpPr>
          <p:nvPr userDrawn="1"/>
        </p:nvSpPr>
        <p:spPr>
          <a:xfrm rot="21085573">
            <a:off x="7898186" y="521385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7" name="Ellipse 46"/>
          <p:cNvSpPr>
            <a:spLocks noChangeAspect="1"/>
          </p:cNvSpPr>
          <p:nvPr userDrawn="1"/>
        </p:nvSpPr>
        <p:spPr>
          <a:xfrm rot="21085573">
            <a:off x="7935443" y="503313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8" name="Ellipse 47"/>
          <p:cNvSpPr>
            <a:spLocks noChangeAspect="1"/>
          </p:cNvSpPr>
          <p:nvPr userDrawn="1"/>
        </p:nvSpPr>
        <p:spPr>
          <a:xfrm rot="21085573">
            <a:off x="7519710" y="464928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9" name="Ellipse 48"/>
          <p:cNvSpPr>
            <a:spLocks noChangeAspect="1"/>
          </p:cNvSpPr>
          <p:nvPr userDrawn="1"/>
        </p:nvSpPr>
        <p:spPr>
          <a:xfrm rot="21085573">
            <a:off x="6764941" y="453553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0" name="Ellipse 49"/>
          <p:cNvSpPr>
            <a:spLocks noChangeAspect="1"/>
          </p:cNvSpPr>
          <p:nvPr userDrawn="1"/>
        </p:nvSpPr>
        <p:spPr>
          <a:xfrm rot="21085573">
            <a:off x="7334620" y="462542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1" name="Ellipse 50"/>
          <p:cNvSpPr>
            <a:spLocks noChangeAspect="1"/>
          </p:cNvSpPr>
          <p:nvPr userDrawn="1"/>
        </p:nvSpPr>
        <p:spPr>
          <a:xfrm rot="21085573">
            <a:off x="6896845" y="54553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2" name="Ellipse 51"/>
          <p:cNvSpPr>
            <a:spLocks noChangeAspect="1"/>
          </p:cNvSpPr>
          <p:nvPr userDrawn="1"/>
        </p:nvSpPr>
        <p:spPr>
          <a:xfrm rot="21085573">
            <a:off x="8173024" y="257437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3" name="Ellipse 52"/>
          <p:cNvSpPr>
            <a:spLocks noChangeAspect="1"/>
          </p:cNvSpPr>
          <p:nvPr userDrawn="1"/>
        </p:nvSpPr>
        <p:spPr>
          <a:xfrm rot="21085573">
            <a:off x="6835126" y="540374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4" name="Ellipse 53"/>
          <p:cNvSpPr>
            <a:spLocks noChangeAspect="1"/>
          </p:cNvSpPr>
          <p:nvPr userDrawn="1"/>
        </p:nvSpPr>
        <p:spPr>
          <a:xfrm rot="21085573">
            <a:off x="7780385" y="488164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5" name="Ellipse 54"/>
          <p:cNvSpPr>
            <a:spLocks noChangeAspect="1"/>
          </p:cNvSpPr>
          <p:nvPr userDrawn="1"/>
        </p:nvSpPr>
        <p:spPr>
          <a:xfrm rot="21085573">
            <a:off x="7621577" y="474949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6" name="Ellipse 55"/>
          <p:cNvSpPr>
            <a:spLocks noChangeAspect="1"/>
          </p:cNvSpPr>
          <p:nvPr userDrawn="1"/>
        </p:nvSpPr>
        <p:spPr>
          <a:xfrm rot="21085573">
            <a:off x="7893263" y="30673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7" name="Ellipse 56"/>
          <p:cNvSpPr>
            <a:spLocks noChangeAspect="1"/>
          </p:cNvSpPr>
          <p:nvPr userDrawn="1"/>
        </p:nvSpPr>
        <p:spPr>
          <a:xfrm rot="21085573">
            <a:off x="8039548" y="226012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8" name="Ellipse 57"/>
          <p:cNvSpPr>
            <a:spLocks noChangeAspect="1"/>
          </p:cNvSpPr>
          <p:nvPr userDrawn="1"/>
        </p:nvSpPr>
        <p:spPr>
          <a:xfrm rot="21085573">
            <a:off x="7385394" y="457062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9" name="Ellipse 58"/>
          <p:cNvSpPr>
            <a:spLocks noChangeAspect="1"/>
          </p:cNvSpPr>
          <p:nvPr userDrawn="1"/>
        </p:nvSpPr>
        <p:spPr>
          <a:xfrm rot="21085573">
            <a:off x="7956588" y="472967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0" name="Ellipse 59"/>
          <p:cNvSpPr>
            <a:spLocks noChangeAspect="1"/>
          </p:cNvSpPr>
          <p:nvPr userDrawn="1"/>
        </p:nvSpPr>
        <p:spPr>
          <a:xfrm rot="21085573">
            <a:off x="8505096" y="187560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1" name="Ellipse 60"/>
          <p:cNvSpPr>
            <a:spLocks noChangeAspect="1"/>
          </p:cNvSpPr>
          <p:nvPr userDrawn="1"/>
        </p:nvSpPr>
        <p:spPr>
          <a:xfrm rot="21085573">
            <a:off x="7586407" y="50905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2" name="Ellipse 61"/>
          <p:cNvSpPr>
            <a:spLocks noChangeAspect="1"/>
          </p:cNvSpPr>
          <p:nvPr userDrawn="1"/>
        </p:nvSpPr>
        <p:spPr>
          <a:xfrm rot="21085573">
            <a:off x="6806173" y="53084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3" name="Ellipse 62"/>
          <p:cNvSpPr>
            <a:spLocks noChangeAspect="1"/>
          </p:cNvSpPr>
          <p:nvPr userDrawn="1"/>
        </p:nvSpPr>
        <p:spPr>
          <a:xfrm rot="21085573">
            <a:off x="7303886" y="413521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4" name="Ellipse 63"/>
          <p:cNvSpPr>
            <a:spLocks noChangeAspect="1"/>
          </p:cNvSpPr>
          <p:nvPr userDrawn="1"/>
        </p:nvSpPr>
        <p:spPr>
          <a:xfrm rot="21085573">
            <a:off x="7861109" y="5031245"/>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5" name="Ellipse 64"/>
          <p:cNvSpPr>
            <a:spLocks noChangeAspect="1"/>
          </p:cNvSpPr>
          <p:nvPr userDrawn="1"/>
        </p:nvSpPr>
        <p:spPr>
          <a:xfrm rot="21085573">
            <a:off x="7214430" y="520950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6" name="Ellipse 65"/>
          <p:cNvSpPr>
            <a:spLocks noChangeAspect="1"/>
          </p:cNvSpPr>
          <p:nvPr userDrawn="1"/>
        </p:nvSpPr>
        <p:spPr>
          <a:xfrm rot="21085573">
            <a:off x="6980827" y="421820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7" name="Ellipse 66"/>
          <p:cNvSpPr>
            <a:spLocks noChangeAspect="1"/>
          </p:cNvSpPr>
          <p:nvPr userDrawn="1"/>
        </p:nvSpPr>
        <p:spPr>
          <a:xfrm rot="21085573">
            <a:off x="6957943" y="433369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8" name="Ellipse 67"/>
          <p:cNvSpPr>
            <a:spLocks noChangeAspect="1"/>
          </p:cNvSpPr>
          <p:nvPr userDrawn="1"/>
        </p:nvSpPr>
        <p:spPr>
          <a:xfrm rot="21085573">
            <a:off x="8384075" y="1996458"/>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9" name="Ellipse 68"/>
          <p:cNvSpPr>
            <a:spLocks noChangeAspect="1"/>
          </p:cNvSpPr>
          <p:nvPr userDrawn="1"/>
        </p:nvSpPr>
        <p:spPr>
          <a:xfrm rot="21085573">
            <a:off x="7524620" y="514445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0" name="Ellipse 69"/>
          <p:cNvSpPr>
            <a:spLocks noChangeAspect="1"/>
          </p:cNvSpPr>
          <p:nvPr userDrawn="1"/>
        </p:nvSpPr>
        <p:spPr>
          <a:xfrm rot="21085573">
            <a:off x="7503860" y="531786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1" name="Ellipse 70"/>
          <p:cNvSpPr>
            <a:spLocks noChangeAspect="1"/>
          </p:cNvSpPr>
          <p:nvPr userDrawn="1"/>
        </p:nvSpPr>
        <p:spPr>
          <a:xfrm rot="21085573">
            <a:off x="7753198" y="377906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2" name="Ellipse 71"/>
          <p:cNvSpPr>
            <a:spLocks noChangeAspect="1"/>
          </p:cNvSpPr>
          <p:nvPr userDrawn="1"/>
        </p:nvSpPr>
        <p:spPr>
          <a:xfrm rot="21085573">
            <a:off x="6864060" y="487620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3" name="Ellipse 72"/>
          <p:cNvSpPr>
            <a:spLocks noChangeAspect="1"/>
          </p:cNvSpPr>
          <p:nvPr userDrawn="1"/>
        </p:nvSpPr>
        <p:spPr>
          <a:xfrm rot="21085573">
            <a:off x="7101104" y="550453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4" name="Ellipse 73"/>
          <p:cNvSpPr>
            <a:spLocks noChangeAspect="1"/>
          </p:cNvSpPr>
          <p:nvPr userDrawn="1"/>
        </p:nvSpPr>
        <p:spPr>
          <a:xfrm rot="21085573">
            <a:off x="7597611" y="524490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5" name="Ellipse 74"/>
          <p:cNvSpPr>
            <a:spLocks noChangeAspect="1"/>
          </p:cNvSpPr>
          <p:nvPr userDrawn="1"/>
        </p:nvSpPr>
        <p:spPr>
          <a:xfrm rot="21085573">
            <a:off x="7257561" y="545616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6" name="Ellipse 75"/>
          <p:cNvSpPr>
            <a:spLocks noChangeAspect="1"/>
          </p:cNvSpPr>
          <p:nvPr userDrawn="1"/>
        </p:nvSpPr>
        <p:spPr>
          <a:xfrm rot="21085573">
            <a:off x="7739905" y="454460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7" name="Ellipse 76"/>
          <p:cNvSpPr>
            <a:spLocks noChangeAspect="1"/>
          </p:cNvSpPr>
          <p:nvPr userDrawn="1"/>
        </p:nvSpPr>
        <p:spPr>
          <a:xfrm rot="21085573">
            <a:off x="6908563" y="4684647"/>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8" name="Ellipse 77"/>
          <p:cNvSpPr>
            <a:spLocks noChangeAspect="1"/>
          </p:cNvSpPr>
          <p:nvPr userDrawn="1"/>
        </p:nvSpPr>
        <p:spPr>
          <a:xfrm rot="21085573">
            <a:off x="7878232" y="508799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9" name="Ellipse 78"/>
          <p:cNvSpPr>
            <a:spLocks noChangeAspect="1"/>
          </p:cNvSpPr>
          <p:nvPr userDrawn="1"/>
        </p:nvSpPr>
        <p:spPr>
          <a:xfrm rot="21085573">
            <a:off x="6835309" y="498601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0" name="Ellipse 79"/>
          <p:cNvSpPr>
            <a:spLocks noChangeAspect="1"/>
          </p:cNvSpPr>
          <p:nvPr userDrawn="1"/>
        </p:nvSpPr>
        <p:spPr>
          <a:xfrm rot="21085573">
            <a:off x="7452440" y="5398810"/>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1" name="Ellipse 80"/>
          <p:cNvSpPr>
            <a:spLocks noChangeAspect="1"/>
          </p:cNvSpPr>
          <p:nvPr userDrawn="1"/>
        </p:nvSpPr>
        <p:spPr>
          <a:xfrm rot="21085573">
            <a:off x="7710802" y="504184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2" name="Ellipse 81"/>
          <p:cNvSpPr>
            <a:spLocks noChangeAspect="1"/>
          </p:cNvSpPr>
          <p:nvPr userDrawn="1"/>
        </p:nvSpPr>
        <p:spPr>
          <a:xfrm rot="21085573">
            <a:off x="7384199" y="545841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3" name="Ellipse 82"/>
          <p:cNvSpPr>
            <a:spLocks noChangeAspect="1"/>
          </p:cNvSpPr>
          <p:nvPr userDrawn="1"/>
        </p:nvSpPr>
        <p:spPr>
          <a:xfrm rot="21085573">
            <a:off x="8091229" y="258610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4" name="Ellipse 83"/>
          <p:cNvSpPr>
            <a:spLocks noChangeAspect="1"/>
          </p:cNvSpPr>
          <p:nvPr userDrawn="1"/>
        </p:nvSpPr>
        <p:spPr>
          <a:xfrm rot="21085573">
            <a:off x="8709791" y="172409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5" name="Ellipse 84"/>
          <p:cNvSpPr>
            <a:spLocks noChangeAspect="1"/>
          </p:cNvSpPr>
          <p:nvPr userDrawn="1"/>
        </p:nvSpPr>
        <p:spPr>
          <a:xfrm rot="21085573">
            <a:off x="7714763" y="491367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6" name="Ellipse 85"/>
          <p:cNvSpPr>
            <a:spLocks noChangeAspect="1"/>
          </p:cNvSpPr>
          <p:nvPr userDrawn="1"/>
        </p:nvSpPr>
        <p:spPr>
          <a:xfrm rot="21085573">
            <a:off x="7703882" y="498590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7" name="Ellipse 86"/>
          <p:cNvSpPr>
            <a:spLocks noChangeAspect="1"/>
          </p:cNvSpPr>
          <p:nvPr userDrawn="1"/>
        </p:nvSpPr>
        <p:spPr>
          <a:xfrm rot="21085573">
            <a:off x="7713116" y="5061771"/>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8" name="Ellipse 87"/>
          <p:cNvSpPr>
            <a:spLocks noChangeAspect="1"/>
          </p:cNvSpPr>
          <p:nvPr userDrawn="1"/>
        </p:nvSpPr>
        <p:spPr>
          <a:xfrm rot="21085573">
            <a:off x="7779228" y="5078122"/>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9" name="Ellipse 88"/>
          <p:cNvSpPr>
            <a:spLocks noChangeAspect="1"/>
          </p:cNvSpPr>
          <p:nvPr userDrawn="1"/>
        </p:nvSpPr>
        <p:spPr>
          <a:xfrm rot="21085573">
            <a:off x="7676084" y="5093296"/>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0" name="Ellipse 89"/>
          <p:cNvSpPr>
            <a:spLocks noChangeAspect="1"/>
          </p:cNvSpPr>
          <p:nvPr userDrawn="1"/>
        </p:nvSpPr>
        <p:spPr>
          <a:xfrm rot="21085573">
            <a:off x="7599834" y="443855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1" name="Ellipse 90"/>
          <p:cNvSpPr>
            <a:spLocks noChangeAspect="1"/>
          </p:cNvSpPr>
          <p:nvPr userDrawn="1"/>
        </p:nvSpPr>
        <p:spPr>
          <a:xfrm rot="21085573">
            <a:off x="7693294" y="4627823"/>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2" name="Ellipse 91"/>
          <p:cNvSpPr>
            <a:spLocks noChangeAspect="1"/>
          </p:cNvSpPr>
          <p:nvPr userDrawn="1"/>
        </p:nvSpPr>
        <p:spPr>
          <a:xfrm rot="21085573">
            <a:off x="7760087" y="5048474"/>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3" name="Ellipse 92"/>
          <p:cNvSpPr>
            <a:spLocks noChangeAspect="1"/>
          </p:cNvSpPr>
          <p:nvPr userDrawn="1"/>
        </p:nvSpPr>
        <p:spPr>
          <a:xfrm rot="21085573">
            <a:off x="7675972" y="391203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4" name="Ellipse 93"/>
          <p:cNvSpPr>
            <a:spLocks noChangeAspect="1"/>
          </p:cNvSpPr>
          <p:nvPr userDrawn="1"/>
        </p:nvSpPr>
        <p:spPr>
          <a:xfrm rot="21085573">
            <a:off x="7629389" y="388028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5" name="Ellipse 94"/>
          <p:cNvSpPr>
            <a:spLocks noChangeAspect="1"/>
          </p:cNvSpPr>
          <p:nvPr userDrawn="1"/>
        </p:nvSpPr>
        <p:spPr>
          <a:xfrm rot="21085573">
            <a:off x="6795142" y="4891060"/>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6" name="Ellipse 95"/>
          <p:cNvSpPr>
            <a:spLocks noChangeAspect="1"/>
          </p:cNvSpPr>
          <p:nvPr userDrawn="1"/>
        </p:nvSpPr>
        <p:spPr>
          <a:xfrm rot="21085573">
            <a:off x="6846353" y="492296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7" name="Ellipse 96"/>
          <p:cNvSpPr>
            <a:spLocks noChangeAspect="1"/>
          </p:cNvSpPr>
          <p:nvPr userDrawn="1"/>
        </p:nvSpPr>
        <p:spPr>
          <a:xfrm rot="21085573">
            <a:off x="6846353" y="5337679"/>
            <a:ext cx="82721" cy="725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1" name="TekstSylinder 100"/>
          <p:cNvSpPr txBox="1"/>
          <p:nvPr userDrawn="1"/>
        </p:nvSpPr>
        <p:spPr>
          <a:xfrm>
            <a:off x="1033376" y="3293572"/>
            <a:ext cx="2841419" cy="430887"/>
          </a:xfrm>
          <a:prstGeom prst="rect">
            <a:avLst/>
          </a:prstGeom>
          <a:noFill/>
        </p:spPr>
        <p:txBody>
          <a:bodyPr wrap="none" rtlCol="0">
            <a:spAutoFit/>
          </a:bodyPr>
          <a:lstStyle/>
          <a:p>
            <a:pPr algn="ctr"/>
            <a:r>
              <a:rPr lang="nb-NO" sz="2200" b="1" dirty="0"/>
              <a:t>Real-time </a:t>
            </a:r>
            <a:r>
              <a:rPr lang="nb-NO" sz="2200" b="1" dirty="0" err="1"/>
              <a:t>surveillance</a:t>
            </a:r>
            <a:endParaRPr lang="nb-NO" sz="2200" b="1" dirty="0"/>
          </a:p>
        </p:txBody>
      </p:sp>
      <p:sp>
        <p:nvSpPr>
          <p:cNvPr id="102" name="Rektangel 101"/>
          <p:cNvSpPr/>
          <p:nvPr userDrawn="1"/>
        </p:nvSpPr>
        <p:spPr>
          <a:xfrm>
            <a:off x="513020" y="4173698"/>
            <a:ext cx="3882131" cy="969496"/>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monitor </a:t>
            </a:r>
            <a:r>
              <a:rPr lang="nb-NO" sz="1900" dirty="0" err="1"/>
              <a:t>disease</a:t>
            </a:r>
            <a:r>
              <a:rPr lang="nb-NO" sz="1900" dirty="0"/>
              <a:t> </a:t>
            </a:r>
            <a:r>
              <a:rPr lang="nb-NO" sz="1900" dirty="0" err="1"/>
              <a:t>outbreaks</a:t>
            </a:r>
            <a:r>
              <a:rPr lang="nb-NO" sz="1900" dirty="0"/>
              <a:t> </a:t>
            </a:r>
            <a:br>
              <a:rPr lang="nb-NO" sz="1900" dirty="0"/>
            </a:br>
            <a:r>
              <a:rPr lang="nb-NO" sz="1900" dirty="0"/>
              <a:t>in real time to </a:t>
            </a:r>
            <a:r>
              <a:rPr lang="nb-NO" sz="1900" dirty="0" err="1"/>
              <a:t>enable</a:t>
            </a:r>
            <a:r>
              <a:rPr lang="nb-NO" sz="1900" dirty="0"/>
              <a:t> rapid </a:t>
            </a:r>
            <a:r>
              <a:rPr lang="nb-NO" sz="1900" dirty="0" err="1"/>
              <a:t>responses</a:t>
            </a:r>
            <a:r>
              <a:rPr lang="nb-NO" sz="1900" dirty="0"/>
              <a:t> to </a:t>
            </a:r>
            <a:r>
              <a:rPr lang="nb-NO" sz="1900" dirty="0" err="1"/>
              <a:t>health</a:t>
            </a:r>
            <a:r>
              <a:rPr lang="nb-NO" sz="1900" dirty="0"/>
              <a:t> </a:t>
            </a:r>
            <a:r>
              <a:rPr lang="nb-NO" sz="1900" dirty="0" err="1"/>
              <a:t>threats</a:t>
            </a:r>
            <a:r>
              <a:rPr lang="nb-NO" sz="1900" dirty="0"/>
              <a:t>.</a:t>
            </a:r>
          </a:p>
        </p:txBody>
      </p:sp>
      <p:pic>
        <p:nvPicPr>
          <p:cNvPr id="103" name="Bilde 10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02761" y="2141684"/>
            <a:ext cx="702649" cy="702649"/>
          </a:xfrm>
          <a:prstGeom prst="rect">
            <a:avLst/>
          </a:prstGeom>
        </p:spPr>
      </p:pic>
    </p:spTree>
    <p:extLst>
      <p:ext uri="{BB962C8B-B14F-4D97-AF65-F5344CB8AC3E}">
        <p14:creationId xmlns:p14="http://schemas.microsoft.com/office/powerpoint/2010/main" val="394179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4/19">
    <p:spTree>
      <p:nvGrpSpPr>
        <p:cNvPr id="1" name=""/>
        <p:cNvGrpSpPr/>
        <p:nvPr/>
      </p:nvGrpSpPr>
      <p:grpSpPr>
        <a:xfrm>
          <a:off x="0" y="0"/>
          <a:ext cx="0" cy="0"/>
          <a:chOff x="0" y="0"/>
          <a:chExt cx="0" cy="0"/>
        </a:xfrm>
      </p:grpSpPr>
      <p:sp>
        <p:nvSpPr>
          <p:cNvPr id="3" name="Rektangel 2"/>
          <p:cNvSpPr/>
          <p:nvPr userDrawn="1"/>
        </p:nvSpPr>
        <p:spPr>
          <a:xfrm>
            <a:off x="161999" y="161999"/>
            <a:ext cx="4584172" cy="65359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6" name="Bild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0997" y="162000"/>
            <a:ext cx="7121346" cy="6535980"/>
          </a:xfrm>
          <a:prstGeom prst="rect">
            <a:avLst/>
          </a:prstGeom>
        </p:spPr>
      </p:pic>
      <p:sp>
        <p:nvSpPr>
          <p:cNvPr id="8" name="Rektangel 7"/>
          <p:cNvSpPr/>
          <p:nvPr userDrawn="1"/>
        </p:nvSpPr>
        <p:spPr>
          <a:xfrm>
            <a:off x="10648631" y="6467147"/>
            <a:ext cx="1383712" cy="230832"/>
          </a:xfrm>
          <a:prstGeom prst="rect">
            <a:avLst/>
          </a:prstGeom>
        </p:spPr>
        <p:txBody>
          <a:bodyPr wrap="none">
            <a:spAutoFit/>
          </a:bodyPr>
          <a:lstStyle/>
          <a:p>
            <a:r>
              <a:rPr lang="nb-NO" sz="900" dirty="0">
                <a:solidFill>
                  <a:schemeClr val="bg2">
                    <a:lumMod val="90000"/>
                  </a:schemeClr>
                </a:solidFill>
              </a:rPr>
              <a:t>Klaus Tan / Unsplash.com</a:t>
            </a:r>
          </a:p>
        </p:txBody>
      </p:sp>
      <p:sp>
        <p:nvSpPr>
          <p:cNvPr id="9" name="TekstSylinder 8"/>
          <p:cNvSpPr txBox="1"/>
          <p:nvPr userDrawn="1"/>
        </p:nvSpPr>
        <p:spPr>
          <a:xfrm>
            <a:off x="873764" y="3316994"/>
            <a:ext cx="3160643" cy="430887"/>
          </a:xfrm>
          <a:prstGeom prst="rect">
            <a:avLst/>
          </a:prstGeom>
          <a:noFill/>
        </p:spPr>
        <p:txBody>
          <a:bodyPr wrap="square" rtlCol="0">
            <a:spAutoFit/>
          </a:bodyPr>
          <a:lstStyle/>
          <a:p>
            <a:pPr algn="ctr"/>
            <a:r>
              <a:rPr lang="nb-NO" sz="2200" b="1" dirty="0" err="1"/>
              <a:t>Working</a:t>
            </a:r>
            <a:r>
              <a:rPr lang="nb-NO" sz="2200" b="1" dirty="0"/>
              <a:t> </a:t>
            </a:r>
            <a:r>
              <a:rPr lang="nb-NO" sz="2200" b="1" dirty="0" err="1"/>
              <a:t>across</a:t>
            </a:r>
            <a:r>
              <a:rPr lang="nb-NO" sz="2200" b="1" dirty="0"/>
              <a:t> </a:t>
            </a:r>
            <a:r>
              <a:rPr lang="nb-NO" sz="2200" b="1" dirty="0" err="1"/>
              <a:t>sectors</a:t>
            </a:r>
            <a:endParaRPr lang="nb-NO" sz="2200" b="1" dirty="0"/>
          </a:p>
        </p:txBody>
      </p:sp>
      <p:sp>
        <p:nvSpPr>
          <p:cNvPr id="10" name="Rektangel 9"/>
          <p:cNvSpPr/>
          <p:nvPr userDrawn="1"/>
        </p:nvSpPr>
        <p:spPr>
          <a:xfrm>
            <a:off x="533502" y="4135416"/>
            <a:ext cx="3841167" cy="969496"/>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a:t>
            </a:r>
            <a:r>
              <a:rPr lang="nb-NO" sz="1900" dirty="0" err="1"/>
              <a:t>employ</a:t>
            </a:r>
            <a:r>
              <a:rPr lang="nb-NO" sz="1900" dirty="0"/>
              <a:t> </a:t>
            </a:r>
            <a:r>
              <a:rPr lang="nb-NO" sz="1900" dirty="0" err="1"/>
              <a:t>new</a:t>
            </a:r>
            <a:r>
              <a:rPr lang="nb-NO" sz="1900" dirty="0"/>
              <a:t> combinations </a:t>
            </a:r>
            <a:br>
              <a:rPr lang="nb-NO" sz="1900" dirty="0"/>
            </a:br>
            <a:r>
              <a:rPr lang="nb-NO" sz="1900" dirty="0" err="1"/>
              <a:t>of</a:t>
            </a:r>
            <a:r>
              <a:rPr lang="nb-NO" sz="1900" dirty="0"/>
              <a:t> data and </a:t>
            </a:r>
            <a:r>
              <a:rPr lang="nb-NO" sz="1900" dirty="0" err="1"/>
              <a:t>new</a:t>
            </a:r>
            <a:r>
              <a:rPr lang="nb-NO" sz="1900" dirty="0"/>
              <a:t> </a:t>
            </a:r>
            <a:r>
              <a:rPr lang="nb-NO" sz="1900" dirty="0" err="1"/>
              <a:t>collaborations</a:t>
            </a:r>
            <a:r>
              <a:rPr lang="nb-NO" sz="1900" dirty="0"/>
              <a:t> </a:t>
            </a:r>
            <a:r>
              <a:rPr lang="nb-NO" sz="1900" dirty="0" err="1"/>
              <a:t>across</a:t>
            </a:r>
            <a:r>
              <a:rPr lang="nb-NO" sz="1900" dirty="0"/>
              <a:t> </a:t>
            </a:r>
            <a:r>
              <a:rPr lang="nb-NO" sz="1900" dirty="0" err="1"/>
              <a:t>sectors</a:t>
            </a:r>
            <a:r>
              <a:rPr lang="nb-NO" sz="1900" dirty="0"/>
              <a:t>.</a:t>
            </a:r>
          </a:p>
        </p:txBody>
      </p:sp>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5862" y="1998983"/>
            <a:ext cx="976446" cy="976446"/>
          </a:xfrm>
          <a:prstGeom prst="rect">
            <a:avLst/>
          </a:prstGeom>
        </p:spPr>
      </p:pic>
    </p:spTree>
    <p:extLst>
      <p:ext uri="{BB962C8B-B14F-4D97-AF65-F5344CB8AC3E}">
        <p14:creationId xmlns:p14="http://schemas.microsoft.com/office/powerpoint/2010/main" val="293479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5/19">
    <p:spTree>
      <p:nvGrpSpPr>
        <p:cNvPr id="1" name=""/>
        <p:cNvGrpSpPr/>
        <p:nvPr/>
      </p:nvGrpSpPr>
      <p:grpSpPr>
        <a:xfrm>
          <a:off x="0" y="0"/>
          <a:ext cx="0" cy="0"/>
          <a:chOff x="0" y="0"/>
          <a:chExt cx="0" cy="0"/>
        </a:xfrm>
      </p:grpSpPr>
      <p:sp>
        <p:nvSpPr>
          <p:cNvPr id="7" name="Rektangel 6"/>
          <p:cNvSpPr/>
          <p:nvPr userDrawn="1"/>
        </p:nvSpPr>
        <p:spPr>
          <a:xfrm>
            <a:off x="161999" y="161998"/>
            <a:ext cx="4584172" cy="6535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11" name="Bild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8171" y="162000"/>
            <a:ext cx="7121829" cy="6535980"/>
          </a:xfrm>
          <a:prstGeom prst="rect">
            <a:avLst/>
          </a:prstGeom>
        </p:spPr>
      </p:pic>
      <p:sp>
        <p:nvSpPr>
          <p:cNvPr id="13" name="Rektangel 12"/>
          <p:cNvSpPr/>
          <p:nvPr userDrawn="1"/>
        </p:nvSpPr>
        <p:spPr>
          <a:xfrm>
            <a:off x="10428279" y="6467147"/>
            <a:ext cx="1601721" cy="230832"/>
          </a:xfrm>
          <a:prstGeom prst="rect">
            <a:avLst/>
          </a:prstGeom>
        </p:spPr>
        <p:txBody>
          <a:bodyPr wrap="none">
            <a:spAutoFit/>
          </a:bodyPr>
          <a:lstStyle/>
          <a:p>
            <a:r>
              <a:rPr lang="nb-NO" sz="900" dirty="0"/>
              <a:t>Tobias Fischer / Unsplash.com</a:t>
            </a:r>
          </a:p>
        </p:txBody>
      </p:sp>
      <p:sp>
        <p:nvSpPr>
          <p:cNvPr id="9" name="TekstSylinder 8"/>
          <p:cNvSpPr txBox="1"/>
          <p:nvPr userDrawn="1"/>
        </p:nvSpPr>
        <p:spPr>
          <a:xfrm>
            <a:off x="1258341" y="3212187"/>
            <a:ext cx="2391488" cy="769441"/>
          </a:xfrm>
          <a:prstGeom prst="rect">
            <a:avLst/>
          </a:prstGeom>
          <a:noFill/>
        </p:spPr>
        <p:txBody>
          <a:bodyPr wrap="square" rtlCol="0">
            <a:spAutoFit/>
          </a:bodyPr>
          <a:lstStyle/>
          <a:p>
            <a:pPr algn="ctr"/>
            <a:r>
              <a:rPr lang="nb-NO" sz="2200" b="1" dirty="0" err="1"/>
              <a:t>Simplified</a:t>
            </a:r>
            <a:br>
              <a:rPr lang="nb-NO" sz="2200" b="1" dirty="0"/>
            </a:br>
            <a:r>
              <a:rPr lang="nb-NO" sz="2200" b="1" dirty="0" err="1"/>
              <a:t>navigation</a:t>
            </a:r>
            <a:endParaRPr lang="nb-NO" sz="2200" b="1" dirty="0"/>
          </a:p>
        </p:txBody>
      </p:sp>
      <p:sp>
        <p:nvSpPr>
          <p:cNvPr id="14" name="Rektangel 13"/>
          <p:cNvSpPr/>
          <p:nvPr userDrawn="1"/>
        </p:nvSpPr>
        <p:spPr>
          <a:xfrm>
            <a:off x="437962" y="4306180"/>
            <a:ext cx="4032246" cy="1261884"/>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lead </a:t>
            </a:r>
            <a:r>
              <a:rPr lang="nb-NO" sz="1900" dirty="0" err="1"/>
              <a:t>the</a:t>
            </a:r>
            <a:r>
              <a:rPr lang="nb-NO" sz="1900" dirty="0"/>
              <a:t> </a:t>
            </a:r>
            <a:r>
              <a:rPr lang="nb-NO" sz="1900" dirty="0" err="1"/>
              <a:t>way</a:t>
            </a:r>
            <a:r>
              <a:rPr lang="nb-NO" sz="1900" dirty="0"/>
              <a:t> </a:t>
            </a:r>
            <a:br>
              <a:rPr lang="nb-NO" sz="1900" dirty="0"/>
            </a:br>
            <a:r>
              <a:rPr lang="nb-NO" sz="1900" dirty="0"/>
              <a:t>in </a:t>
            </a:r>
            <a:r>
              <a:rPr lang="nb-NO" sz="1900" dirty="0" err="1"/>
              <a:t>the</a:t>
            </a:r>
            <a:r>
              <a:rPr lang="nb-NO" sz="1900" dirty="0"/>
              <a:t> </a:t>
            </a:r>
            <a:r>
              <a:rPr lang="nb-NO" sz="1900" dirty="0" err="1"/>
              <a:t>increasingly</a:t>
            </a:r>
            <a:r>
              <a:rPr lang="nb-NO" sz="1900" dirty="0"/>
              <a:t> </a:t>
            </a:r>
            <a:r>
              <a:rPr lang="nb-NO" sz="1900" dirty="0" err="1"/>
              <a:t>complex</a:t>
            </a:r>
            <a:r>
              <a:rPr lang="nb-NO" sz="1900" dirty="0"/>
              <a:t> web </a:t>
            </a:r>
            <a:br>
              <a:rPr lang="nb-NO" sz="1900" dirty="0"/>
            </a:br>
            <a:r>
              <a:rPr lang="nb-NO" sz="1900" dirty="0" err="1"/>
              <a:t>of</a:t>
            </a:r>
            <a:r>
              <a:rPr lang="nb-NO" sz="1900" dirty="0"/>
              <a:t> </a:t>
            </a:r>
            <a:r>
              <a:rPr lang="nb-NO" sz="1900" dirty="0" err="1"/>
              <a:t>information</a:t>
            </a:r>
            <a:r>
              <a:rPr lang="nb-NO" sz="1900" dirty="0"/>
              <a:t> </a:t>
            </a:r>
            <a:r>
              <a:rPr lang="nb-NO" sz="1900" dirty="0" err="1"/>
              <a:t>about</a:t>
            </a:r>
            <a:r>
              <a:rPr lang="nb-NO" sz="1900" dirty="0"/>
              <a:t> </a:t>
            </a:r>
            <a:r>
              <a:rPr lang="nb-NO" sz="1900" dirty="0" err="1"/>
              <a:t>health</a:t>
            </a:r>
            <a:r>
              <a:rPr lang="nb-NO" sz="1900" dirty="0"/>
              <a:t>.</a:t>
            </a:r>
          </a:p>
          <a:p>
            <a:pPr algn="ctr"/>
            <a:r>
              <a:rPr lang="nb-NO" sz="1900" dirty="0"/>
              <a:t> </a:t>
            </a:r>
          </a:p>
        </p:txBody>
      </p:sp>
      <p:pic>
        <p:nvPicPr>
          <p:cNvPr id="15" name="Bild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2200" y="2220686"/>
            <a:ext cx="463771" cy="494705"/>
          </a:xfrm>
          <a:prstGeom prst="rect">
            <a:avLst/>
          </a:prstGeom>
        </p:spPr>
      </p:pic>
    </p:spTree>
    <p:extLst>
      <p:ext uri="{BB962C8B-B14F-4D97-AF65-F5344CB8AC3E}">
        <p14:creationId xmlns:p14="http://schemas.microsoft.com/office/powerpoint/2010/main" val="266786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6/19">
    <p:spTree>
      <p:nvGrpSpPr>
        <p:cNvPr id="1" name=""/>
        <p:cNvGrpSpPr/>
        <p:nvPr/>
      </p:nvGrpSpPr>
      <p:grpSpPr>
        <a:xfrm>
          <a:off x="0" y="0"/>
          <a:ext cx="0" cy="0"/>
          <a:chOff x="0" y="0"/>
          <a:chExt cx="0" cy="0"/>
        </a:xfrm>
      </p:grpSpPr>
      <p:sp>
        <p:nvSpPr>
          <p:cNvPr id="11" name="Rektangel 10"/>
          <p:cNvSpPr/>
          <p:nvPr userDrawn="1"/>
        </p:nvSpPr>
        <p:spPr>
          <a:xfrm>
            <a:off x="161999" y="161998"/>
            <a:ext cx="4584172" cy="653598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pic>
        <p:nvPicPr>
          <p:cNvPr id="15" name="Picture 2" descr="person holding round clear containe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908171" y="161999"/>
            <a:ext cx="7121829" cy="6535981"/>
          </a:xfrm>
          <a:prstGeom prst="rect">
            <a:avLst/>
          </a:prstGeom>
          <a:noFill/>
          <a:extLst>
            <a:ext uri="{909E8E84-426E-40DD-AFC4-6F175D3DCCD1}">
              <a14:hiddenFill xmlns:a14="http://schemas.microsoft.com/office/drawing/2010/main">
                <a:solidFill>
                  <a:srgbClr val="FFFFFF"/>
                </a:solidFill>
              </a14:hiddenFill>
            </a:ext>
          </a:extLst>
        </p:spPr>
      </p:pic>
      <p:sp>
        <p:nvSpPr>
          <p:cNvPr id="19" name="Rektangel 18"/>
          <p:cNvSpPr/>
          <p:nvPr userDrawn="1"/>
        </p:nvSpPr>
        <p:spPr>
          <a:xfrm>
            <a:off x="10590182" y="6467147"/>
            <a:ext cx="1439818" cy="230832"/>
          </a:xfrm>
          <a:prstGeom prst="rect">
            <a:avLst/>
          </a:prstGeom>
        </p:spPr>
        <p:txBody>
          <a:bodyPr wrap="none">
            <a:spAutoFit/>
          </a:bodyPr>
          <a:lstStyle/>
          <a:p>
            <a:r>
              <a:rPr lang="nb-NO" sz="900" dirty="0"/>
              <a:t>Drew Hays / Unsplash.com</a:t>
            </a:r>
          </a:p>
        </p:txBody>
      </p:sp>
      <p:sp>
        <p:nvSpPr>
          <p:cNvPr id="8" name="TekstSylinder 7"/>
          <p:cNvSpPr txBox="1"/>
          <p:nvPr userDrawn="1"/>
        </p:nvSpPr>
        <p:spPr>
          <a:xfrm>
            <a:off x="1048108" y="3252582"/>
            <a:ext cx="2811955" cy="769441"/>
          </a:xfrm>
          <a:prstGeom prst="rect">
            <a:avLst/>
          </a:prstGeom>
          <a:noFill/>
        </p:spPr>
        <p:txBody>
          <a:bodyPr wrap="square" rtlCol="0">
            <a:spAutoFit/>
          </a:bodyPr>
          <a:lstStyle/>
          <a:p>
            <a:pPr algn="ctr"/>
            <a:r>
              <a:rPr lang="nb-NO" sz="2200" b="1" dirty="0" err="1"/>
              <a:t>Unlocking</a:t>
            </a:r>
            <a:r>
              <a:rPr lang="nb-NO" sz="2200" b="1" dirty="0"/>
              <a:t> </a:t>
            </a:r>
            <a:r>
              <a:rPr lang="nb-NO" sz="2200" b="1" dirty="0" err="1"/>
              <a:t>the</a:t>
            </a:r>
            <a:r>
              <a:rPr lang="nb-NO" sz="2200" b="1" dirty="0"/>
              <a:t> </a:t>
            </a:r>
            <a:r>
              <a:rPr lang="nb-NO" sz="2200" b="1" dirty="0" err="1"/>
              <a:t>potential</a:t>
            </a:r>
            <a:r>
              <a:rPr lang="nb-NO" sz="2200" b="1" dirty="0"/>
              <a:t> </a:t>
            </a:r>
            <a:r>
              <a:rPr lang="nb-NO" sz="2200" b="1" dirty="0" err="1"/>
              <a:t>of</a:t>
            </a:r>
            <a:r>
              <a:rPr lang="nb-NO" sz="2200" b="1" dirty="0"/>
              <a:t> data</a:t>
            </a:r>
          </a:p>
        </p:txBody>
      </p:sp>
      <p:sp>
        <p:nvSpPr>
          <p:cNvPr id="9" name="Rektangel 8"/>
          <p:cNvSpPr/>
          <p:nvPr userDrawn="1"/>
        </p:nvSpPr>
        <p:spPr>
          <a:xfrm>
            <a:off x="607393" y="4345528"/>
            <a:ext cx="3693385" cy="969496"/>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a:t>
            </a:r>
            <a:r>
              <a:rPr lang="nb-NO" sz="1900" dirty="0" err="1"/>
              <a:t>shorten</a:t>
            </a:r>
            <a:r>
              <a:rPr lang="nb-NO" sz="1900" dirty="0"/>
              <a:t> </a:t>
            </a:r>
            <a:r>
              <a:rPr lang="nb-NO" sz="1900" dirty="0" err="1"/>
              <a:t>the</a:t>
            </a:r>
            <a:r>
              <a:rPr lang="nb-NO" sz="1900" dirty="0"/>
              <a:t> time from data </a:t>
            </a:r>
            <a:r>
              <a:rPr lang="nb-NO" sz="1900" dirty="0" err="1"/>
              <a:t>collection</a:t>
            </a:r>
            <a:r>
              <a:rPr lang="nb-NO" sz="1900" dirty="0"/>
              <a:t> to </a:t>
            </a:r>
            <a:r>
              <a:rPr lang="nb-NO" sz="1900" dirty="0" err="1"/>
              <a:t>new</a:t>
            </a:r>
            <a:r>
              <a:rPr lang="nb-NO" sz="1900" dirty="0"/>
              <a:t> </a:t>
            </a:r>
            <a:r>
              <a:rPr lang="nb-NO" sz="1900" dirty="0" err="1"/>
              <a:t>knowledge</a:t>
            </a:r>
            <a:r>
              <a:rPr lang="nb-NO" sz="1900" dirty="0"/>
              <a:t> and </a:t>
            </a:r>
            <a:r>
              <a:rPr lang="nb-NO" sz="1900" dirty="0" err="1"/>
              <a:t>innovation</a:t>
            </a:r>
            <a:r>
              <a:rPr lang="nb-NO" sz="1900" dirty="0"/>
              <a:t>.</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0601" y="1904527"/>
            <a:ext cx="1086969" cy="1086969"/>
          </a:xfrm>
          <a:prstGeom prst="rect">
            <a:avLst/>
          </a:prstGeom>
        </p:spPr>
      </p:pic>
    </p:spTree>
    <p:extLst>
      <p:ext uri="{BB962C8B-B14F-4D97-AF65-F5344CB8AC3E}">
        <p14:creationId xmlns:p14="http://schemas.microsoft.com/office/powerpoint/2010/main" val="1465101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17/19">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1934" r="12734"/>
          <a:stretch/>
        </p:blipFill>
        <p:spPr>
          <a:xfrm>
            <a:off x="4885953" y="161999"/>
            <a:ext cx="7144046" cy="6535980"/>
          </a:xfrm>
          <a:prstGeom prst="rect">
            <a:avLst/>
          </a:prstGeom>
        </p:spPr>
      </p:pic>
      <p:sp>
        <p:nvSpPr>
          <p:cNvPr id="5" name="Rektangel 4"/>
          <p:cNvSpPr/>
          <p:nvPr userDrawn="1"/>
        </p:nvSpPr>
        <p:spPr>
          <a:xfrm>
            <a:off x="161999" y="162000"/>
            <a:ext cx="4584171" cy="65359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p>
        </p:txBody>
      </p:sp>
      <p:sp>
        <p:nvSpPr>
          <p:cNvPr id="11" name="Rektangel 10"/>
          <p:cNvSpPr/>
          <p:nvPr userDrawn="1"/>
        </p:nvSpPr>
        <p:spPr>
          <a:xfrm>
            <a:off x="10703995" y="6467147"/>
            <a:ext cx="1326004" cy="230832"/>
          </a:xfrm>
          <a:prstGeom prst="rect">
            <a:avLst/>
          </a:prstGeom>
        </p:spPr>
        <p:txBody>
          <a:bodyPr wrap="none">
            <a:spAutoFit/>
          </a:bodyPr>
          <a:lstStyle/>
          <a:p>
            <a:r>
              <a:rPr lang="nb-NO" sz="900" dirty="0">
                <a:solidFill>
                  <a:schemeClr val="bg2">
                    <a:lumMod val="75000"/>
                  </a:schemeClr>
                </a:solidFill>
              </a:rPr>
              <a:t>© World Health </a:t>
            </a:r>
            <a:r>
              <a:rPr lang="nb-NO" sz="900" dirty="0" err="1">
                <a:solidFill>
                  <a:schemeClr val="bg2">
                    <a:lumMod val="75000"/>
                  </a:schemeClr>
                </a:solidFill>
              </a:rPr>
              <a:t>Summit</a:t>
            </a:r>
            <a:endParaRPr lang="nb-NO" sz="900" dirty="0">
              <a:solidFill>
                <a:schemeClr val="bg2">
                  <a:lumMod val="75000"/>
                </a:schemeClr>
              </a:solidFill>
            </a:endParaRPr>
          </a:p>
        </p:txBody>
      </p:sp>
      <p:sp>
        <p:nvSpPr>
          <p:cNvPr id="12" name="TekstSylinder 11"/>
          <p:cNvSpPr txBox="1"/>
          <p:nvPr userDrawn="1"/>
        </p:nvSpPr>
        <p:spPr>
          <a:xfrm>
            <a:off x="1574677" y="3300138"/>
            <a:ext cx="1758815" cy="430887"/>
          </a:xfrm>
          <a:prstGeom prst="rect">
            <a:avLst/>
          </a:prstGeom>
          <a:noFill/>
        </p:spPr>
        <p:txBody>
          <a:bodyPr wrap="none" rtlCol="0">
            <a:spAutoFit/>
          </a:bodyPr>
          <a:lstStyle/>
          <a:p>
            <a:pPr algn="ctr"/>
            <a:r>
              <a:rPr lang="nb-NO" sz="2200" b="1" dirty="0"/>
              <a:t>Global </a:t>
            </a:r>
            <a:r>
              <a:rPr lang="nb-NO" sz="2200" b="1" dirty="0" err="1"/>
              <a:t>health</a:t>
            </a:r>
            <a:endParaRPr lang="nb-NO" sz="2200" b="1" dirty="0"/>
          </a:p>
        </p:txBody>
      </p:sp>
      <p:sp>
        <p:nvSpPr>
          <p:cNvPr id="14" name="Rektangel 13"/>
          <p:cNvSpPr/>
          <p:nvPr userDrawn="1"/>
        </p:nvSpPr>
        <p:spPr>
          <a:xfrm>
            <a:off x="557266" y="4078521"/>
            <a:ext cx="3793636" cy="969496"/>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a:t>
            </a:r>
            <a:r>
              <a:rPr lang="nb-NO" sz="1900" dirty="0" err="1"/>
              <a:t>contribute</a:t>
            </a:r>
            <a:r>
              <a:rPr lang="nb-NO" sz="1900" dirty="0"/>
              <a:t> to global </a:t>
            </a:r>
            <a:r>
              <a:rPr lang="nb-NO" sz="1900" dirty="0" err="1"/>
              <a:t>health</a:t>
            </a:r>
            <a:r>
              <a:rPr lang="nb-NO" sz="1900" dirty="0"/>
              <a:t> and analyse </a:t>
            </a:r>
            <a:r>
              <a:rPr lang="nb-NO" sz="1900" dirty="0" err="1"/>
              <a:t>how</a:t>
            </a:r>
            <a:r>
              <a:rPr lang="nb-NO" sz="1900" dirty="0"/>
              <a:t> </a:t>
            </a:r>
            <a:r>
              <a:rPr lang="nb-NO" sz="1900" dirty="0" err="1"/>
              <a:t>international</a:t>
            </a:r>
            <a:r>
              <a:rPr lang="nb-NO" sz="1900" dirty="0"/>
              <a:t> trends </a:t>
            </a:r>
            <a:r>
              <a:rPr lang="nb-NO" sz="1900" dirty="0" err="1"/>
              <a:t>will</a:t>
            </a:r>
            <a:r>
              <a:rPr lang="nb-NO" sz="1900" dirty="0"/>
              <a:t> </a:t>
            </a:r>
            <a:r>
              <a:rPr lang="nb-NO" sz="1900" dirty="0" err="1"/>
              <a:t>impact</a:t>
            </a:r>
            <a:r>
              <a:rPr lang="nb-NO" sz="1900" dirty="0"/>
              <a:t> </a:t>
            </a:r>
            <a:r>
              <a:rPr lang="nb-NO" sz="1900" dirty="0" err="1"/>
              <a:t>health</a:t>
            </a:r>
            <a:r>
              <a:rPr lang="nb-NO" sz="1900" dirty="0"/>
              <a:t> in Norway.</a:t>
            </a:r>
          </a:p>
        </p:txBody>
      </p:sp>
      <p:pic>
        <p:nvPicPr>
          <p:cNvPr id="9" name="Bild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07690" y="2278315"/>
            <a:ext cx="492788" cy="512618"/>
          </a:xfrm>
          <a:prstGeom prst="rect">
            <a:avLst/>
          </a:prstGeom>
        </p:spPr>
      </p:pic>
    </p:spTree>
    <p:extLst>
      <p:ext uri="{BB962C8B-B14F-4D97-AF65-F5344CB8AC3E}">
        <p14:creationId xmlns:p14="http://schemas.microsoft.com/office/powerpoint/2010/main" val="3855132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Strategipresentasjon bilde 18/19">
    <p:spTree>
      <p:nvGrpSpPr>
        <p:cNvPr id="1" name=""/>
        <p:cNvGrpSpPr/>
        <p:nvPr/>
      </p:nvGrpSpPr>
      <p:grpSpPr>
        <a:xfrm>
          <a:off x="0" y="0"/>
          <a:ext cx="0" cy="0"/>
          <a:chOff x="0" y="0"/>
          <a:chExt cx="0" cy="0"/>
        </a:xfrm>
      </p:grpSpPr>
      <p:sp>
        <p:nvSpPr>
          <p:cNvPr id="60" name="Rektangel 59"/>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3" name="Rett linje 32"/>
          <p:cNvCxnSpPr>
            <a:stCxn id="53" idx="0"/>
          </p:cNvCxnSpPr>
          <p:nvPr userDrawn="1"/>
        </p:nvCxnSpPr>
        <p:spPr>
          <a:xfrm flipV="1">
            <a:off x="6121724" y="2298437"/>
            <a:ext cx="0" cy="117663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Rett linje 33"/>
          <p:cNvCxnSpPr>
            <a:stCxn id="53" idx="1"/>
          </p:cNvCxnSpPr>
          <p:nvPr userDrawn="1"/>
        </p:nvCxnSpPr>
        <p:spPr>
          <a:xfrm flipH="1" flipV="1">
            <a:off x="5311997" y="2626188"/>
            <a:ext cx="781529" cy="86014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Rett linje 34"/>
          <p:cNvCxnSpPr/>
          <p:nvPr userDrawn="1"/>
        </p:nvCxnSpPr>
        <p:spPr>
          <a:xfrm flipH="1" flipV="1">
            <a:off x="5018822" y="3184196"/>
            <a:ext cx="1048156" cy="32188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Rett linje 35"/>
          <p:cNvCxnSpPr/>
          <p:nvPr userDrawn="1"/>
        </p:nvCxnSpPr>
        <p:spPr>
          <a:xfrm flipH="1">
            <a:off x="5389305" y="3544519"/>
            <a:ext cx="739853" cy="87264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Rett linje 36"/>
          <p:cNvCxnSpPr>
            <a:stCxn id="53" idx="4"/>
          </p:cNvCxnSpPr>
          <p:nvPr userDrawn="1"/>
        </p:nvCxnSpPr>
        <p:spPr>
          <a:xfrm flipH="1">
            <a:off x="6115452" y="3551953"/>
            <a:ext cx="6272" cy="112885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TekstSylinder 37"/>
          <p:cNvSpPr txBox="1"/>
          <p:nvPr userDrawn="1"/>
        </p:nvSpPr>
        <p:spPr>
          <a:xfrm>
            <a:off x="6968019" y="1659060"/>
            <a:ext cx="1645066" cy="369332"/>
          </a:xfrm>
          <a:prstGeom prst="rect">
            <a:avLst/>
          </a:prstGeom>
          <a:noFill/>
        </p:spPr>
        <p:txBody>
          <a:bodyPr wrap="none" rtlCol="0">
            <a:spAutoFit/>
          </a:bodyPr>
          <a:lstStyle/>
          <a:p>
            <a:r>
              <a:rPr lang="nb-NO" dirty="0" err="1">
                <a:solidFill>
                  <a:schemeClr val="bg1"/>
                </a:solidFill>
              </a:rPr>
              <a:t>Elected</a:t>
            </a:r>
            <a:r>
              <a:rPr lang="nb-NO" dirty="0">
                <a:solidFill>
                  <a:schemeClr val="bg1"/>
                </a:solidFill>
              </a:rPr>
              <a:t> </a:t>
            </a:r>
            <a:r>
              <a:rPr lang="nb-NO" dirty="0" err="1">
                <a:solidFill>
                  <a:schemeClr val="bg1"/>
                </a:solidFill>
              </a:rPr>
              <a:t>officials</a:t>
            </a:r>
            <a:endParaRPr lang="nb-NO" dirty="0">
              <a:solidFill>
                <a:schemeClr val="bg1"/>
              </a:solidFill>
            </a:endParaRPr>
          </a:p>
        </p:txBody>
      </p:sp>
      <p:sp>
        <p:nvSpPr>
          <p:cNvPr id="39" name="TekstSylinder 38"/>
          <p:cNvSpPr txBox="1"/>
          <p:nvPr userDrawn="1"/>
        </p:nvSpPr>
        <p:spPr>
          <a:xfrm>
            <a:off x="5288992" y="1131566"/>
            <a:ext cx="1609223" cy="369332"/>
          </a:xfrm>
          <a:prstGeom prst="rect">
            <a:avLst/>
          </a:prstGeom>
          <a:noFill/>
        </p:spPr>
        <p:txBody>
          <a:bodyPr wrap="none" rtlCol="0">
            <a:spAutoFit/>
          </a:bodyPr>
          <a:lstStyle/>
          <a:p>
            <a:r>
              <a:rPr lang="nb-NO" dirty="0">
                <a:solidFill>
                  <a:schemeClr val="bg1"/>
                </a:solidFill>
              </a:rPr>
              <a:t>The </a:t>
            </a:r>
            <a:r>
              <a:rPr lang="nb-NO" dirty="0" err="1">
                <a:solidFill>
                  <a:schemeClr val="bg1"/>
                </a:solidFill>
              </a:rPr>
              <a:t>population</a:t>
            </a:r>
            <a:endParaRPr lang="nb-NO" dirty="0">
              <a:solidFill>
                <a:schemeClr val="bg1"/>
              </a:solidFill>
            </a:endParaRPr>
          </a:p>
        </p:txBody>
      </p:sp>
      <p:sp>
        <p:nvSpPr>
          <p:cNvPr id="40" name="TekstSylinder 39"/>
          <p:cNvSpPr txBox="1"/>
          <p:nvPr userDrawn="1"/>
        </p:nvSpPr>
        <p:spPr>
          <a:xfrm>
            <a:off x="5223738" y="5511649"/>
            <a:ext cx="1796517" cy="369332"/>
          </a:xfrm>
          <a:prstGeom prst="rect">
            <a:avLst/>
          </a:prstGeom>
          <a:noFill/>
        </p:spPr>
        <p:txBody>
          <a:bodyPr wrap="none" rtlCol="0">
            <a:spAutoFit/>
          </a:bodyPr>
          <a:lstStyle/>
          <a:p>
            <a:r>
              <a:rPr lang="nb-NO" dirty="0">
                <a:solidFill>
                  <a:schemeClr val="bg1"/>
                </a:solidFill>
              </a:rPr>
              <a:t>Health </a:t>
            </a:r>
            <a:r>
              <a:rPr lang="nb-NO" dirty="0" err="1">
                <a:solidFill>
                  <a:schemeClr val="bg1"/>
                </a:solidFill>
              </a:rPr>
              <a:t>personnel</a:t>
            </a:r>
            <a:endParaRPr lang="nb-NO" dirty="0">
              <a:solidFill>
                <a:schemeClr val="bg1"/>
              </a:solidFill>
            </a:endParaRPr>
          </a:p>
        </p:txBody>
      </p:sp>
      <p:sp>
        <p:nvSpPr>
          <p:cNvPr id="41" name="TekstSylinder 40"/>
          <p:cNvSpPr txBox="1"/>
          <p:nvPr userDrawn="1"/>
        </p:nvSpPr>
        <p:spPr>
          <a:xfrm>
            <a:off x="3697057" y="1659060"/>
            <a:ext cx="1502334" cy="369332"/>
          </a:xfrm>
          <a:prstGeom prst="rect">
            <a:avLst/>
          </a:prstGeom>
          <a:noFill/>
        </p:spPr>
        <p:txBody>
          <a:bodyPr wrap="none" rtlCol="0">
            <a:spAutoFit/>
          </a:bodyPr>
          <a:lstStyle/>
          <a:p>
            <a:r>
              <a:rPr lang="nb-NO" dirty="0" err="1">
                <a:solidFill>
                  <a:schemeClr val="bg1"/>
                </a:solidFill>
              </a:rPr>
              <a:t>Municipalities</a:t>
            </a:r>
            <a:endParaRPr lang="nb-NO" dirty="0">
              <a:solidFill>
                <a:schemeClr val="bg1"/>
              </a:solidFill>
            </a:endParaRPr>
          </a:p>
        </p:txBody>
      </p:sp>
      <p:sp>
        <p:nvSpPr>
          <p:cNvPr id="42" name="TekstSylinder 41"/>
          <p:cNvSpPr txBox="1"/>
          <p:nvPr userDrawn="1"/>
        </p:nvSpPr>
        <p:spPr>
          <a:xfrm>
            <a:off x="2984009" y="2638983"/>
            <a:ext cx="1205779" cy="646331"/>
          </a:xfrm>
          <a:prstGeom prst="rect">
            <a:avLst/>
          </a:prstGeom>
          <a:noFill/>
        </p:spPr>
        <p:txBody>
          <a:bodyPr wrap="none" rtlCol="0">
            <a:spAutoFit/>
          </a:bodyPr>
          <a:lstStyle/>
          <a:p>
            <a:pPr algn="ctr"/>
            <a:r>
              <a:rPr lang="nb-NO" dirty="0">
                <a:solidFill>
                  <a:schemeClr val="bg1"/>
                </a:solidFill>
              </a:rPr>
              <a:t>National</a:t>
            </a:r>
            <a:br>
              <a:rPr lang="nb-NO" dirty="0">
                <a:solidFill>
                  <a:schemeClr val="bg1"/>
                </a:solidFill>
              </a:rPr>
            </a:br>
            <a:r>
              <a:rPr lang="nb-NO" dirty="0" err="1">
                <a:solidFill>
                  <a:schemeClr val="bg1"/>
                </a:solidFill>
              </a:rPr>
              <a:t>authorities</a:t>
            </a:r>
            <a:endParaRPr lang="nb-NO" dirty="0">
              <a:solidFill>
                <a:schemeClr val="bg1"/>
              </a:solidFill>
            </a:endParaRPr>
          </a:p>
        </p:txBody>
      </p:sp>
      <p:cxnSp>
        <p:nvCxnSpPr>
          <p:cNvPr id="43" name="Rett linje 42"/>
          <p:cNvCxnSpPr>
            <a:endCxn id="53" idx="7"/>
          </p:cNvCxnSpPr>
          <p:nvPr userDrawn="1"/>
        </p:nvCxnSpPr>
        <p:spPr>
          <a:xfrm flipH="1">
            <a:off x="6149922" y="2626188"/>
            <a:ext cx="782075" cy="86014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4" name="TekstSylinder 43"/>
          <p:cNvSpPr txBox="1"/>
          <p:nvPr userDrawn="1"/>
        </p:nvSpPr>
        <p:spPr>
          <a:xfrm>
            <a:off x="3736813" y="4974691"/>
            <a:ext cx="1468031" cy="369332"/>
          </a:xfrm>
          <a:prstGeom prst="rect">
            <a:avLst/>
          </a:prstGeom>
          <a:noFill/>
        </p:spPr>
        <p:txBody>
          <a:bodyPr wrap="none" rtlCol="0">
            <a:spAutoFit/>
          </a:bodyPr>
          <a:lstStyle/>
          <a:p>
            <a:r>
              <a:rPr lang="nb-NO" dirty="0">
                <a:solidFill>
                  <a:schemeClr val="bg1"/>
                </a:solidFill>
              </a:rPr>
              <a:t>Private </a:t>
            </a:r>
            <a:r>
              <a:rPr lang="nb-NO" dirty="0" err="1">
                <a:solidFill>
                  <a:schemeClr val="bg1"/>
                </a:solidFill>
              </a:rPr>
              <a:t>sector</a:t>
            </a:r>
            <a:endParaRPr lang="nb-NO" dirty="0">
              <a:solidFill>
                <a:schemeClr val="bg1"/>
              </a:solidFill>
            </a:endParaRPr>
          </a:p>
        </p:txBody>
      </p:sp>
      <p:cxnSp>
        <p:nvCxnSpPr>
          <p:cNvPr id="45" name="Rett linje 44"/>
          <p:cNvCxnSpPr>
            <a:stCxn id="53" idx="6"/>
          </p:cNvCxnSpPr>
          <p:nvPr userDrawn="1"/>
        </p:nvCxnSpPr>
        <p:spPr>
          <a:xfrm flipV="1">
            <a:off x="6161602" y="3191630"/>
            <a:ext cx="1106243" cy="32188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kstSylinder 45"/>
          <p:cNvSpPr txBox="1"/>
          <p:nvPr userDrawn="1"/>
        </p:nvSpPr>
        <p:spPr>
          <a:xfrm>
            <a:off x="7193594" y="4974691"/>
            <a:ext cx="1193917" cy="369332"/>
          </a:xfrm>
          <a:prstGeom prst="rect">
            <a:avLst/>
          </a:prstGeom>
          <a:noFill/>
        </p:spPr>
        <p:txBody>
          <a:bodyPr wrap="none" rtlCol="0">
            <a:spAutoFit/>
          </a:bodyPr>
          <a:lstStyle/>
          <a:p>
            <a:r>
              <a:rPr lang="nb-NO" dirty="0" err="1">
                <a:solidFill>
                  <a:schemeClr val="bg1"/>
                </a:solidFill>
              </a:rPr>
              <a:t>Volunteers</a:t>
            </a:r>
            <a:endParaRPr lang="nb-NO" dirty="0">
              <a:solidFill>
                <a:schemeClr val="bg1"/>
              </a:solidFill>
            </a:endParaRPr>
          </a:p>
        </p:txBody>
      </p:sp>
      <p:cxnSp>
        <p:nvCxnSpPr>
          <p:cNvPr id="47" name="Rett linje 46"/>
          <p:cNvCxnSpPr/>
          <p:nvPr userDrawn="1"/>
        </p:nvCxnSpPr>
        <p:spPr>
          <a:xfrm flipH="1" flipV="1">
            <a:off x="6106856" y="3537085"/>
            <a:ext cx="736147" cy="87264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8" name="TekstSylinder 47"/>
          <p:cNvSpPr txBox="1"/>
          <p:nvPr userDrawn="1"/>
        </p:nvSpPr>
        <p:spPr>
          <a:xfrm>
            <a:off x="7866510" y="2638983"/>
            <a:ext cx="1384098" cy="646331"/>
          </a:xfrm>
          <a:prstGeom prst="rect">
            <a:avLst/>
          </a:prstGeom>
          <a:noFill/>
        </p:spPr>
        <p:txBody>
          <a:bodyPr wrap="none" rtlCol="0">
            <a:spAutoFit/>
          </a:bodyPr>
          <a:lstStyle/>
          <a:p>
            <a:pPr algn="ctr"/>
            <a:r>
              <a:rPr lang="nb-NO" dirty="0">
                <a:solidFill>
                  <a:schemeClr val="bg1"/>
                </a:solidFill>
              </a:rPr>
              <a:t>Health and </a:t>
            </a:r>
            <a:br>
              <a:rPr lang="nb-NO" dirty="0">
                <a:solidFill>
                  <a:schemeClr val="bg1"/>
                </a:solidFill>
              </a:rPr>
            </a:br>
            <a:r>
              <a:rPr lang="nb-NO" dirty="0" err="1">
                <a:solidFill>
                  <a:schemeClr val="bg1"/>
                </a:solidFill>
              </a:rPr>
              <a:t>care</a:t>
            </a:r>
            <a:r>
              <a:rPr lang="nb-NO" baseline="0" dirty="0">
                <a:solidFill>
                  <a:schemeClr val="bg1"/>
                </a:solidFill>
              </a:rPr>
              <a:t> </a:t>
            </a:r>
            <a:r>
              <a:rPr lang="nb-NO" dirty="0">
                <a:solidFill>
                  <a:schemeClr val="bg1"/>
                </a:solidFill>
              </a:rPr>
              <a:t>services</a:t>
            </a:r>
          </a:p>
        </p:txBody>
      </p:sp>
      <p:sp>
        <p:nvSpPr>
          <p:cNvPr id="49" name="TekstSylinder 48"/>
          <p:cNvSpPr txBox="1"/>
          <p:nvPr userDrawn="1"/>
        </p:nvSpPr>
        <p:spPr>
          <a:xfrm>
            <a:off x="2688817" y="3895497"/>
            <a:ext cx="1902636" cy="646331"/>
          </a:xfrm>
          <a:prstGeom prst="rect">
            <a:avLst/>
          </a:prstGeom>
          <a:noFill/>
        </p:spPr>
        <p:txBody>
          <a:bodyPr wrap="none" rtlCol="0">
            <a:spAutoFit/>
          </a:bodyPr>
          <a:lstStyle/>
          <a:p>
            <a:pPr algn="ctr"/>
            <a:r>
              <a:rPr lang="nb-NO" dirty="0" err="1">
                <a:solidFill>
                  <a:schemeClr val="bg1"/>
                </a:solidFill>
              </a:rPr>
              <a:t>Universities</a:t>
            </a:r>
            <a:r>
              <a:rPr lang="nb-NO" dirty="0">
                <a:solidFill>
                  <a:schemeClr val="bg1"/>
                </a:solidFill>
              </a:rPr>
              <a:t> and</a:t>
            </a:r>
            <a:br>
              <a:rPr lang="nb-NO" dirty="0">
                <a:solidFill>
                  <a:schemeClr val="bg1"/>
                </a:solidFill>
              </a:rPr>
            </a:br>
            <a:r>
              <a:rPr lang="nb-NO" dirty="0" err="1">
                <a:solidFill>
                  <a:schemeClr val="bg1"/>
                </a:solidFill>
              </a:rPr>
              <a:t>university</a:t>
            </a:r>
            <a:r>
              <a:rPr lang="nb-NO" dirty="0">
                <a:solidFill>
                  <a:schemeClr val="bg1"/>
                </a:solidFill>
              </a:rPr>
              <a:t> colleges</a:t>
            </a:r>
          </a:p>
        </p:txBody>
      </p:sp>
      <p:sp>
        <p:nvSpPr>
          <p:cNvPr id="50" name="TekstSylinder 49"/>
          <p:cNvSpPr txBox="1"/>
          <p:nvPr userDrawn="1"/>
        </p:nvSpPr>
        <p:spPr>
          <a:xfrm>
            <a:off x="7779315" y="3880582"/>
            <a:ext cx="1584216" cy="646331"/>
          </a:xfrm>
          <a:prstGeom prst="rect">
            <a:avLst/>
          </a:prstGeom>
          <a:noFill/>
        </p:spPr>
        <p:txBody>
          <a:bodyPr wrap="square" rtlCol="0">
            <a:spAutoFit/>
          </a:bodyPr>
          <a:lstStyle/>
          <a:p>
            <a:pPr algn="ctr"/>
            <a:r>
              <a:rPr lang="nb-NO" dirty="0">
                <a:solidFill>
                  <a:schemeClr val="bg1"/>
                </a:solidFill>
              </a:rPr>
              <a:t>International </a:t>
            </a:r>
            <a:r>
              <a:rPr lang="nb-NO" dirty="0" err="1">
                <a:solidFill>
                  <a:schemeClr val="bg1"/>
                </a:solidFill>
              </a:rPr>
              <a:t>actors</a:t>
            </a:r>
            <a:endParaRPr lang="nb-NO" dirty="0">
              <a:solidFill>
                <a:schemeClr val="bg1"/>
              </a:solidFill>
            </a:endParaRPr>
          </a:p>
        </p:txBody>
      </p:sp>
      <p:cxnSp>
        <p:nvCxnSpPr>
          <p:cNvPr id="51" name="Rett linje 50"/>
          <p:cNvCxnSpPr/>
          <p:nvPr userDrawn="1"/>
        </p:nvCxnSpPr>
        <p:spPr>
          <a:xfrm flipH="1" flipV="1">
            <a:off x="6120186" y="3540694"/>
            <a:ext cx="1078006" cy="4166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Rett linje 51"/>
          <p:cNvCxnSpPr>
            <a:stCxn id="53" idx="3"/>
          </p:cNvCxnSpPr>
          <p:nvPr userDrawn="1"/>
        </p:nvCxnSpPr>
        <p:spPr>
          <a:xfrm flipH="1">
            <a:off x="5033690" y="3540694"/>
            <a:ext cx="1059836" cy="4166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3" name="Ellipse 52"/>
          <p:cNvSpPr/>
          <p:nvPr userDrawn="1"/>
        </p:nvSpPr>
        <p:spPr>
          <a:xfrm>
            <a:off x="6081846" y="3475073"/>
            <a:ext cx="79756" cy="76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54" name="Gruppe 53"/>
          <p:cNvGrpSpPr/>
          <p:nvPr userDrawn="1"/>
        </p:nvGrpSpPr>
        <p:grpSpPr>
          <a:xfrm>
            <a:off x="5258399" y="2626188"/>
            <a:ext cx="1728000" cy="1728000"/>
            <a:chOff x="6966192" y="2372841"/>
            <a:chExt cx="1728000" cy="1728000"/>
          </a:xfrm>
        </p:grpSpPr>
        <p:sp>
          <p:nvSpPr>
            <p:cNvPr id="55" name="Ellipse 54"/>
            <p:cNvSpPr/>
            <p:nvPr/>
          </p:nvSpPr>
          <p:spPr>
            <a:xfrm>
              <a:off x="6966192" y="2372841"/>
              <a:ext cx="1728000" cy="1728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56" name="TekstSylinder 55"/>
            <p:cNvSpPr txBox="1"/>
            <p:nvPr/>
          </p:nvSpPr>
          <p:spPr>
            <a:xfrm>
              <a:off x="7619999" y="3026080"/>
              <a:ext cx="595035" cy="461665"/>
            </a:xfrm>
            <a:prstGeom prst="rect">
              <a:avLst/>
            </a:prstGeom>
            <a:noFill/>
          </p:spPr>
          <p:txBody>
            <a:bodyPr wrap="none" rtlCol="0">
              <a:spAutoFit/>
            </a:bodyPr>
            <a:lstStyle/>
            <a:p>
              <a:r>
                <a:rPr lang="nb-NO" sz="2400" dirty="0"/>
                <a:t>FHI</a:t>
              </a:r>
            </a:p>
          </p:txBody>
        </p:sp>
        <p:sp>
          <p:nvSpPr>
            <p:cNvPr id="57" name="Ellipse 56"/>
            <p:cNvSpPr/>
            <p:nvPr/>
          </p:nvSpPr>
          <p:spPr>
            <a:xfrm>
              <a:off x="7089664" y="2488827"/>
              <a:ext cx="1476000" cy="14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58" name="Ellipse 57"/>
            <p:cNvSpPr/>
            <p:nvPr/>
          </p:nvSpPr>
          <p:spPr>
            <a:xfrm>
              <a:off x="7019790" y="2421677"/>
              <a:ext cx="1620000" cy="1620000"/>
            </a:xfrm>
            <a:prstGeom prst="ellipse">
              <a:avLst/>
            </a:prstGeom>
            <a:noFill/>
            <a:ln w="57150" cap="sq" cmpd="tri">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grpSp>
      <p:sp>
        <p:nvSpPr>
          <p:cNvPr id="59" name="TekstSylinder 58"/>
          <p:cNvSpPr txBox="1"/>
          <p:nvPr userDrawn="1"/>
        </p:nvSpPr>
        <p:spPr>
          <a:xfrm>
            <a:off x="5431366" y="3155735"/>
            <a:ext cx="1410450" cy="584775"/>
          </a:xfrm>
          <a:prstGeom prst="rect">
            <a:avLst/>
          </a:prstGeom>
          <a:noFill/>
        </p:spPr>
        <p:txBody>
          <a:bodyPr wrap="none" rtlCol="0">
            <a:spAutoFit/>
          </a:bodyPr>
          <a:lstStyle/>
          <a:p>
            <a:pPr algn="ctr"/>
            <a:r>
              <a:rPr lang="nb-NO" sz="1600" dirty="0"/>
              <a:t>Who do </a:t>
            </a:r>
            <a:br>
              <a:rPr lang="nb-NO" sz="1600" dirty="0"/>
            </a:br>
            <a:r>
              <a:rPr lang="nb-NO" sz="1600" dirty="0" err="1"/>
              <a:t>we</a:t>
            </a:r>
            <a:r>
              <a:rPr lang="nb-NO" sz="1600" dirty="0"/>
              <a:t> </a:t>
            </a:r>
            <a:r>
              <a:rPr lang="nb-NO" sz="1600" dirty="0" err="1"/>
              <a:t>work</a:t>
            </a:r>
            <a:r>
              <a:rPr lang="nb-NO" sz="1600" dirty="0"/>
              <a:t> </a:t>
            </a:r>
            <a:r>
              <a:rPr lang="nb-NO" sz="1600" dirty="0" err="1"/>
              <a:t>with</a:t>
            </a:r>
            <a:r>
              <a:rPr lang="nb-NO" sz="1600" dirty="0"/>
              <a:t>?</a:t>
            </a:r>
          </a:p>
        </p:txBody>
      </p:sp>
    </p:spTree>
    <p:extLst>
      <p:ext uri="{BB962C8B-B14F-4D97-AF65-F5344CB8AC3E}">
        <p14:creationId xmlns:p14="http://schemas.microsoft.com/office/powerpoint/2010/main" val="983821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rategipresentasjon bilde 19/19">
    <p:spTree>
      <p:nvGrpSpPr>
        <p:cNvPr id="1" name=""/>
        <p:cNvGrpSpPr/>
        <p:nvPr/>
      </p:nvGrpSpPr>
      <p:grpSpPr>
        <a:xfrm>
          <a:off x="0" y="0"/>
          <a:ext cx="0" cy="0"/>
          <a:chOff x="0" y="0"/>
          <a:chExt cx="0" cy="0"/>
        </a:xfrm>
      </p:grpSpPr>
      <p:sp>
        <p:nvSpPr>
          <p:cNvPr id="9" name="Rektangel 8"/>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userDrawn="1"/>
        </p:nvSpPr>
        <p:spPr>
          <a:xfrm>
            <a:off x="493059" y="5346291"/>
            <a:ext cx="2182906" cy="1008481"/>
          </a:xfrm>
          <a:prstGeom prst="rect">
            <a:avLst/>
          </a:prstGeom>
        </p:spPr>
        <p:txBody>
          <a:bodyPr wrap="square">
            <a:spAutoFit/>
          </a:bodyPr>
          <a:lstStyle/>
          <a:p>
            <a:pPr>
              <a:lnSpc>
                <a:spcPct val="107000"/>
              </a:lnSpc>
              <a:spcAft>
                <a:spcPts val="800"/>
              </a:spcAft>
            </a:pPr>
            <a:r>
              <a:rPr lang="en-US" sz="800" i="1"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Photos</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Unsplash.com </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pg</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4, 5, 6, 8, 14, 15, 16</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Shutterstock.com </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pg</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9, 10, 12, 18</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Folkehelseinstituttet</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pg</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5, 6</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Magnus Endal/</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CapaCare</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pg</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5</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Colourbox.com </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pg</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5</a:t>
            </a:r>
            <a:b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b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World Health Summit 2018 </a:t>
            </a:r>
            <a:r>
              <a:rPr lang="en-US" sz="800" dirty="0" err="1">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pg</a:t>
            </a:r>
            <a:r>
              <a:rPr lang="en-US" sz="800" dirty="0">
                <a:solidFill>
                  <a:schemeClr val="accent6">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17</a:t>
            </a:r>
            <a:endParaRPr lang="nb-NO" sz="8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28367" y="3891085"/>
            <a:ext cx="2135264" cy="692611"/>
          </a:xfrm>
          <a:prstGeom prst="rect">
            <a:avLst/>
          </a:prstGeom>
        </p:spPr>
      </p:pic>
    </p:spTree>
    <p:extLst>
      <p:ext uri="{BB962C8B-B14F-4D97-AF65-F5344CB8AC3E}">
        <p14:creationId xmlns:p14="http://schemas.microsoft.com/office/powerpoint/2010/main" val="171903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2/19">
    <p:spTree>
      <p:nvGrpSpPr>
        <p:cNvPr id="1" name=""/>
        <p:cNvGrpSpPr/>
        <p:nvPr/>
      </p:nvGrpSpPr>
      <p:grpSpPr>
        <a:xfrm>
          <a:off x="0" y="0"/>
          <a:ext cx="0" cy="0"/>
          <a:chOff x="0" y="0"/>
          <a:chExt cx="0" cy="0"/>
        </a:xfrm>
      </p:grpSpPr>
      <p:sp>
        <p:nvSpPr>
          <p:cNvPr id="11" name="Rektangel 10"/>
          <p:cNvSpPr/>
          <p:nvPr userDrawn="1"/>
        </p:nvSpPr>
        <p:spPr>
          <a:xfrm>
            <a:off x="161999" y="161999"/>
            <a:ext cx="11868000" cy="6535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5299" y="975141"/>
            <a:ext cx="1661400" cy="1661400"/>
          </a:xfrm>
          <a:prstGeom prst="rect">
            <a:avLst/>
          </a:prstGeom>
        </p:spPr>
      </p:pic>
      <p:sp>
        <p:nvSpPr>
          <p:cNvPr id="10" name="TekstSylinder 9"/>
          <p:cNvSpPr txBox="1"/>
          <p:nvPr userDrawn="1"/>
        </p:nvSpPr>
        <p:spPr>
          <a:xfrm>
            <a:off x="3054237" y="3006768"/>
            <a:ext cx="6083525" cy="584775"/>
          </a:xfrm>
          <a:prstGeom prst="rect">
            <a:avLst/>
          </a:prstGeom>
          <a:noFill/>
        </p:spPr>
        <p:txBody>
          <a:bodyPr wrap="none" rtlCol="0">
            <a:spAutoFit/>
          </a:bodyPr>
          <a:lstStyle/>
          <a:p>
            <a:pPr algn="ctr"/>
            <a:r>
              <a:rPr lang="nb-NO" sz="3200" dirty="0"/>
              <a:t>UN </a:t>
            </a:r>
            <a:r>
              <a:rPr lang="nb-NO" sz="3200" dirty="0" err="1"/>
              <a:t>Sustainable</a:t>
            </a:r>
            <a:r>
              <a:rPr lang="nb-NO" sz="3200" dirty="0"/>
              <a:t> Development Goals</a:t>
            </a:r>
          </a:p>
        </p:txBody>
      </p:sp>
      <p:cxnSp>
        <p:nvCxnSpPr>
          <p:cNvPr id="18" name="Rett linje 17"/>
          <p:cNvCxnSpPr/>
          <p:nvPr userDrawn="1"/>
        </p:nvCxnSpPr>
        <p:spPr>
          <a:xfrm>
            <a:off x="3485999" y="3931075"/>
            <a:ext cx="52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Sylinder 18"/>
          <p:cNvSpPr txBox="1"/>
          <p:nvPr userDrawn="1"/>
        </p:nvSpPr>
        <p:spPr>
          <a:xfrm>
            <a:off x="3551104" y="4268346"/>
            <a:ext cx="5089791" cy="584775"/>
          </a:xfrm>
          <a:prstGeom prst="rect">
            <a:avLst/>
          </a:prstGeom>
          <a:noFill/>
        </p:spPr>
        <p:txBody>
          <a:bodyPr wrap="none" rtlCol="0">
            <a:spAutoFit/>
          </a:bodyPr>
          <a:lstStyle/>
          <a:p>
            <a:pPr algn="ctr"/>
            <a:r>
              <a:rPr lang="nb-NO" sz="3200" dirty="0"/>
              <a:t>Public </a:t>
            </a:r>
            <a:r>
              <a:rPr lang="nb-NO" sz="3200" dirty="0" err="1"/>
              <a:t>health</a:t>
            </a:r>
            <a:r>
              <a:rPr lang="nb-NO" sz="3200" dirty="0"/>
              <a:t> goals in Norway</a:t>
            </a:r>
          </a:p>
        </p:txBody>
      </p:sp>
      <p:sp>
        <p:nvSpPr>
          <p:cNvPr id="20" name="Rektangel 19"/>
          <p:cNvSpPr/>
          <p:nvPr userDrawn="1"/>
        </p:nvSpPr>
        <p:spPr>
          <a:xfrm>
            <a:off x="4140498" y="2708499"/>
            <a:ext cx="3911003" cy="590931"/>
          </a:xfrm>
          <a:prstGeom prst="rect">
            <a:avLst/>
          </a:prstGeom>
          <a:noFill/>
        </p:spPr>
        <p:txBody>
          <a:bodyPr wrap="square">
            <a:spAutoFit/>
          </a:bodyPr>
          <a:lstStyle/>
          <a:p>
            <a:pPr algn="ctr" defTabSz="914491">
              <a:lnSpc>
                <a:spcPct val="90000"/>
              </a:lnSpc>
              <a:spcBef>
                <a:spcPts val="1000"/>
              </a:spcBef>
              <a:defRPr/>
            </a:pPr>
            <a:br>
              <a:rPr lang="nb-NO" dirty="0"/>
            </a:br>
            <a:endParaRPr lang="nb-NO" dirty="0"/>
          </a:p>
        </p:txBody>
      </p:sp>
      <p:sp>
        <p:nvSpPr>
          <p:cNvPr id="21" name="Rektangel 20"/>
          <p:cNvSpPr/>
          <p:nvPr userDrawn="1"/>
        </p:nvSpPr>
        <p:spPr>
          <a:xfrm>
            <a:off x="3602427" y="5147032"/>
            <a:ext cx="4987144" cy="1089529"/>
          </a:xfrm>
          <a:prstGeom prst="rect">
            <a:avLst/>
          </a:prstGeom>
          <a:noFill/>
        </p:spPr>
        <p:txBody>
          <a:bodyPr wrap="square">
            <a:spAutoFit/>
          </a:bodyPr>
          <a:lstStyle/>
          <a:p>
            <a:pPr algn="ctr" defTabSz="914491">
              <a:lnSpc>
                <a:spcPct val="90000"/>
              </a:lnSpc>
              <a:spcBef>
                <a:spcPts val="1000"/>
              </a:spcBef>
              <a:defRPr/>
            </a:pPr>
            <a:r>
              <a:rPr lang="nb-NO" sz="2400" dirty="0"/>
              <a:t>Longer lives</a:t>
            </a:r>
            <a:br>
              <a:rPr lang="nb-NO" sz="2400" dirty="0"/>
            </a:br>
            <a:r>
              <a:rPr lang="nb-NO" sz="2400" dirty="0"/>
              <a:t>Better lives</a:t>
            </a:r>
            <a:br>
              <a:rPr lang="nb-NO" sz="2400" dirty="0"/>
            </a:br>
            <a:r>
              <a:rPr lang="nb-NO" sz="2400" dirty="0"/>
              <a:t>More </a:t>
            </a:r>
            <a:r>
              <a:rPr lang="nb-NO" sz="2400" dirty="0" err="1"/>
              <a:t>equitable</a:t>
            </a:r>
            <a:r>
              <a:rPr lang="nb-NO" sz="2400" dirty="0"/>
              <a:t> </a:t>
            </a:r>
            <a:r>
              <a:rPr lang="nb-NO" sz="2400" dirty="0" err="1"/>
              <a:t>living</a:t>
            </a:r>
            <a:r>
              <a:rPr lang="nb-NO" sz="2400" dirty="0"/>
              <a:t> </a:t>
            </a:r>
            <a:r>
              <a:rPr lang="nb-NO" sz="2400" dirty="0" err="1"/>
              <a:t>conditions</a:t>
            </a:r>
            <a:endParaRPr lang="nb-NO" sz="2400" dirty="0"/>
          </a:p>
        </p:txBody>
      </p:sp>
    </p:spTree>
    <p:extLst>
      <p:ext uri="{BB962C8B-B14F-4D97-AF65-F5344CB8AC3E}">
        <p14:creationId xmlns:p14="http://schemas.microsoft.com/office/powerpoint/2010/main" val="777122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3/19">
    <p:spTree>
      <p:nvGrpSpPr>
        <p:cNvPr id="1" name=""/>
        <p:cNvGrpSpPr/>
        <p:nvPr/>
      </p:nvGrpSpPr>
      <p:grpSpPr>
        <a:xfrm>
          <a:off x="0" y="0"/>
          <a:ext cx="0" cy="0"/>
          <a:chOff x="0" y="0"/>
          <a:chExt cx="0" cy="0"/>
        </a:xfrm>
      </p:grpSpPr>
      <p:sp>
        <p:nvSpPr>
          <p:cNvPr id="19" name="Rektangel 18"/>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p:cNvSpPr txBox="1"/>
          <p:nvPr userDrawn="1"/>
        </p:nvSpPr>
        <p:spPr>
          <a:xfrm>
            <a:off x="2269396" y="4615932"/>
            <a:ext cx="1333250" cy="400110"/>
          </a:xfrm>
          <a:prstGeom prst="rect">
            <a:avLst/>
          </a:prstGeom>
          <a:noFill/>
        </p:spPr>
        <p:txBody>
          <a:bodyPr wrap="none" rtlCol="0">
            <a:spAutoFit/>
          </a:bodyPr>
          <a:lstStyle/>
          <a:p>
            <a:r>
              <a:rPr lang="nb-NO" sz="2000" dirty="0">
                <a:solidFill>
                  <a:schemeClr val="bg1"/>
                </a:solidFill>
              </a:rPr>
              <a:t>Knowledge</a:t>
            </a:r>
          </a:p>
        </p:txBody>
      </p:sp>
      <p:sp>
        <p:nvSpPr>
          <p:cNvPr id="26" name="TekstSylinder 25"/>
          <p:cNvSpPr txBox="1"/>
          <p:nvPr userDrawn="1"/>
        </p:nvSpPr>
        <p:spPr>
          <a:xfrm>
            <a:off x="3954453" y="4615932"/>
            <a:ext cx="1604542" cy="400110"/>
          </a:xfrm>
          <a:prstGeom prst="rect">
            <a:avLst/>
          </a:prstGeom>
          <a:noFill/>
        </p:spPr>
        <p:txBody>
          <a:bodyPr wrap="none" rtlCol="0">
            <a:spAutoFit/>
          </a:bodyPr>
          <a:lstStyle/>
          <a:p>
            <a:r>
              <a:rPr lang="nb-NO" sz="2000" dirty="0" err="1">
                <a:solidFill>
                  <a:schemeClr val="bg1"/>
                </a:solidFill>
              </a:rPr>
              <a:t>Preparedness</a:t>
            </a:r>
            <a:endParaRPr lang="nb-NO" sz="2000" dirty="0">
              <a:solidFill>
                <a:schemeClr val="bg1"/>
              </a:solidFill>
            </a:endParaRPr>
          </a:p>
        </p:txBody>
      </p:sp>
      <p:sp>
        <p:nvSpPr>
          <p:cNvPr id="27" name="TekstSylinder 26"/>
          <p:cNvSpPr txBox="1"/>
          <p:nvPr userDrawn="1"/>
        </p:nvSpPr>
        <p:spPr>
          <a:xfrm>
            <a:off x="5737648" y="4615932"/>
            <a:ext cx="1622367" cy="400110"/>
          </a:xfrm>
          <a:prstGeom prst="rect">
            <a:avLst/>
          </a:prstGeom>
          <a:noFill/>
        </p:spPr>
        <p:txBody>
          <a:bodyPr wrap="none" rtlCol="0">
            <a:spAutoFit/>
          </a:bodyPr>
          <a:lstStyle/>
          <a:p>
            <a:r>
              <a:rPr lang="nb-NO" sz="2000" dirty="0" err="1">
                <a:solidFill>
                  <a:schemeClr val="bg1"/>
                </a:solidFill>
              </a:rPr>
              <a:t>Infrastructure</a:t>
            </a:r>
            <a:endParaRPr lang="nb-NO" sz="2000" dirty="0">
              <a:solidFill>
                <a:schemeClr val="bg1"/>
              </a:solidFill>
            </a:endParaRPr>
          </a:p>
        </p:txBody>
      </p:sp>
      <p:sp>
        <p:nvSpPr>
          <p:cNvPr id="28" name="Ellipse 27"/>
          <p:cNvSpPr/>
          <p:nvPr userDrawn="1"/>
        </p:nvSpPr>
        <p:spPr>
          <a:xfrm>
            <a:off x="2792021" y="4205540"/>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nb-NO" dirty="0"/>
              <a:t>1</a:t>
            </a:r>
          </a:p>
        </p:txBody>
      </p:sp>
      <p:sp>
        <p:nvSpPr>
          <p:cNvPr id="29" name="Ellipse 28"/>
          <p:cNvSpPr/>
          <p:nvPr userDrawn="1"/>
        </p:nvSpPr>
        <p:spPr>
          <a:xfrm>
            <a:off x="6404831" y="4205540"/>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nb-NO" dirty="0"/>
              <a:t>3</a:t>
            </a:r>
          </a:p>
        </p:txBody>
      </p:sp>
      <p:sp>
        <p:nvSpPr>
          <p:cNvPr id="30" name="Ellipse 29"/>
          <p:cNvSpPr/>
          <p:nvPr userDrawn="1"/>
        </p:nvSpPr>
        <p:spPr>
          <a:xfrm>
            <a:off x="4612724" y="4205540"/>
            <a:ext cx="288000" cy="288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nb-NO" dirty="0"/>
              <a:t>2</a:t>
            </a:r>
          </a:p>
        </p:txBody>
      </p:sp>
      <p:sp>
        <p:nvSpPr>
          <p:cNvPr id="31" name="Vinkeltegn 30"/>
          <p:cNvSpPr/>
          <p:nvPr userDrawn="1"/>
        </p:nvSpPr>
        <p:spPr>
          <a:xfrm>
            <a:off x="7573370" y="4324350"/>
            <a:ext cx="164051" cy="485775"/>
          </a:xfrm>
          <a:prstGeom prst="chevron">
            <a:avLst>
              <a:gd name="adj" fmla="val 100000"/>
            </a:avLst>
          </a:prstGeom>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sp>
        <p:nvSpPr>
          <p:cNvPr id="32" name="TekstSylinder 31"/>
          <p:cNvSpPr txBox="1"/>
          <p:nvPr userDrawn="1"/>
        </p:nvSpPr>
        <p:spPr>
          <a:xfrm>
            <a:off x="7913790" y="4615932"/>
            <a:ext cx="2458815" cy="400110"/>
          </a:xfrm>
          <a:prstGeom prst="rect">
            <a:avLst/>
          </a:prstGeom>
          <a:noFill/>
        </p:spPr>
        <p:txBody>
          <a:bodyPr wrap="none" rtlCol="0">
            <a:spAutoFit/>
          </a:bodyPr>
          <a:lstStyle/>
          <a:p>
            <a:r>
              <a:rPr lang="nb-NO" sz="2000" dirty="0">
                <a:solidFill>
                  <a:schemeClr val="bg1"/>
                </a:solidFill>
              </a:rPr>
              <a:t>10 </a:t>
            </a:r>
            <a:r>
              <a:rPr lang="nb-NO" sz="2000" dirty="0" err="1">
                <a:solidFill>
                  <a:schemeClr val="bg1"/>
                </a:solidFill>
              </a:rPr>
              <a:t>strategic</a:t>
            </a:r>
            <a:r>
              <a:rPr lang="nb-NO" sz="2000" dirty="0">
                <a:solidFill>
                  <a:schemeClr val="bg1"/>
                </a:solidFill>
              </a:rPr>
              <a:t> </a:t>
            </a:r>
            <a:r>
              <a:rPr lang="nb-NO" sz="2000" dirty="0" err="1">
                <a:solidFill>
                  <a:schemeClr val="bg1"/>
                </a:solidFill>
              </a:rPr>
              <a:t>initiatives</a:t>
            </a:r>
            <a:endParaRPr lang="nb-NO" sz="2000" dirty="0">
              <a:solidFill>
                <a:schemeClr val="bg1"/>
              </a:solidFill>
            </a:endParaRPr>
          </a:p>
        </p:txBody>
      </p:sp>
      <p:grpSp>
        <p:nvGrpSpPr>
          <p:cNvPr id="33" name="Gruppe 32"/>
          <p:cNvGrpSpPr>
            <a:grpSpLocks noChangeAspect="1"/>
          </p:cNvGrpSpPr>
          <p:nvPr userDrawn="1"/>
        </p:nvGrpSpPr>
        <p:grpSpPr>
          <a:xfrm>
            <a:off x="8889223" y="4205540"/>
            <a:ext cx="283593" cy="283593"/>
            <a:chOff x="3222170" y="1299029"/>
            <a:chExt cx="540001" cy="540001"/>
          </a:xfrm>
        </p:grpSpPr>
        <p:sp>
          <p:nvSpPr>
            <p:cNvPr id="34" name="Sektor 33"/>
            <p:cNvSpPr/>
            <p:nvPr/>
          </p:nvSpPr>
          <p:spPr>
            <a:xfrm>
              <a:off x="3222171" y="1299029"/>
              <a:ext cx="540000" cy="540000"/>
            </a:xfrm>
            <a:prstGeom prst="pie">
              <a:avLst>
                <a:gd name="adj1" fmla="val 909422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sp>
          <p:nvSpPr>
            <p:cNvPr id="35" name="Sektor 34"/>
            <p:cNvSpPr/>
            <p:nvPr/>
          </p:nvSpPr>
          <p:spPr>
            <a:xfrm rot="8181538">
              <a:off x="3222170" y="1299029"/>
              <a:ext cx="540000" cy="540000"/>
            </a:xfrm>
            <a:prstGeom prst="pie">
              <a:avLst>
                <a:gd name="adj1" fmla="val 7988243"/>
                <a:gd name="adj2" fmla="val 14904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sp>
          <p:nvSpPr>
            <p:cNvPr id="36" name="Sektor 35"/>
            <p:cNvSpPr/>
            <p:nvPr/>
          </p:nvSpPr>
          <p:spPr>
            <a:xfrm rot="14353448">
              <a:off x="3222170" y="1299030"/>
              <a:ext cx="540000" cy="540000"/>
            </a:xfrm>
            <a:prstGeom prst="pie">
              <a:avLst>
                <a:gd name="adj1" fmla="val 8574431"/>
                <a:gd name="adj2" fmla="val 163708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latin typeface="Brandon Text Regular" panose="020B0503020203060203" pitchFamily="34" charset="0"/>
              </a:endParaRPr>
            </a:p>
          </p:txBody>
        </p:sp>
      </p:grpSp>
      <p:sp>
        <p:nvSpPr>
          <p:cNvPr id="37" name="TekstSylinder 36"/>
          <p:cNvSpPr txBox="1"/>
          <p:nvPr userDrawn="1"/>
        </p:nvSpPr>
        <p:spPr>
          <a:xfrm>
            <a:off x="1847849" y="2623150"/>
            <a:ext cx="8496300" cy="769441"/>
          </a:xfrm>
          <a:prstGeom prst="rect">
            <a:avLst/>
          </a:prstGeom>
          <a:noFill/>
        </p:spPr>
        <p:txBody>
          <a:bodyPr wrap="none" rtlCol="0">
            <a:spAutoFit/>
          </a:bodyPr>
          <a:lstStyle/>
          <a:p>
            <a:r>
              <a:rPr lang="nb-NO" sz="4400" dirty="0">
                <a:solidFill>
                  <a:schemeClr val="bg1"/>
                </a:solidFill>
                <a:latin typeface="+mj-lt"/>
              </a:rPr>
              <a:t>Norwegian </a:t>
            </a:r>
            <a:r>
              <a:rPr lang="nb-NO" sz="4400" dirty="0" err="1">
                <a:solidFill>
                  <a:schemeClr val="bg1"/>
                </a:solidFill>
                <a:latin typeface="+mj-lt"/>
              </a:rPr>
              <a:t>Institute</a:t>
            </a:r>
            <a:r>
              <a:rPr lang="nb-NO" sz="4400" dirty="0">
                <a:solidFill>
                  <a:schemeClr val="bg1"/>
                </a:solidFill>
                <a:latin typeface="+mj-lt"/>
              </a:rPr>
              <a:t> </a:t>
            </a:r>
            <a:r>
              <a:rPr lang="nb-NO" sz="4400" dirty="0" err="1">
                <a:solidFill>
                  <a:schemeClr val="bg1"/>
                </a:solidFill>
                <a:latin typeface="+mj-lt"/>
              </a:rPr>
              <a:t>of</a:t>
            </a:r>
            <a:r>
              <a:rPr lang="nb-NO" sz="4400" dirty="0">
                <a:solidFill>
                  <a:schemeClr val="bg1"/>
                </a:solidFill>
                <a:latin typeface="+mj-lt"/>
              </a:rPr>
              <a:t> Public Health</a:t>
            </a:r>
          </a:p>
        </p:txBody>
      </p:sp>
    </p:spTree>
    <p:extLst>
      <p:ext uri="{BB962C8B-B14F-4D97-AF65-F5344CB8AC3E}">
        <p14:creationId xmlns:p14="http://schemas.microsoft.com/office/powerpoint/2010/main" val="168000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4/19">
    <p:spTree>
      <p:nvGrpSpPr>
        <p:cNvPr id="1" name=""/>
        <p:cNvGrpSpPr/>
        <p:nvPr/>
      </p:nvGrpSpPr>
      <p:grpSpPr>
        <a:xfrm>
          <a:off x="0" y="0"/>
          <a:ext cx="0" cy="0"/>
          <a:chOff x="0" y="0"/>
          <a:chExt cx="0" cy="0"/>
        </a:xfrm>
      </p:grpSpPr>
      <p:sp>
        <p:nvSpPr>
          <p:cNvPr id="25" name="Rektangel 24"/>
          <p:cNvSpPr/>
          <p:nvPr userDrawn="1"/>
        </p:nvSpPr>
        <p:spPr>
          <a:xfrm>
            <a:off x="161999" y="2221952"/>
            <a:ext cx="11862156" cy="2418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52000" rtlCol="0" anchor="t" anchorCtr="0"/>
          <a:lstStyle/>
          <a:p>
            <a:pPr algn="ctr"/>
            <a:endParaRPr lang="nb-NO" dirty="0">
              <a:solidFill>
                <a:schemeClr val="bg1"/>
              </a:solidFill>
            </a:endParaRPr>
          </a:p>
        </p:txBody>
      </p:sp>
      <p:sp>
        <p:nvSpPr>
          <p:cNvPr id="27" name="Rektangel 26"/>
          <p:cNvSpPr/>
          <p:nvPr userDrawn="1"/>
        </p:nvSpPr>
        <p:spPr>
          <a:xfrm>
            <a:off x="161999" y="165800"/>
            <a:ext cx="2267863"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Growing health inequalities</a:t>
            </a:r>
          </a:p>
          <a:p>
            <a:pPr algn="ctr"/>
            <a:endParaRPr lang="nb-NO" sz="1600" dirty="0">
              <a:solidFill>
                <a:schemeClr val="tx1"/>
              </a:solidFill>
            </a:endParaRPr>
          </a:p>
        </p:txBody>
      </p:sp>
      <p:sp>
        <p:nvSpPr>
          <p:cNvPr id="28" name="Rektangel 27"/>
          <p:cNvSpPr/>
          <p:nvPr userDrawn="1"/>
        </p:nvSpPr>
        <p:spPr>
          <a:xfrm>
            <a:off x="4965565" y="4767978"/>
            <a:ext cx="2268541" cy="19300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High degree of trust in public institutions</a:t>
            </a:r>
          </a:p>
        </p:txBody>
      </p:sp>
      <p:sp>
        <p:nvSpPr>
          <p:cNvPr id="29" name="Rektangel 28"/>
          <p:cNvSpPr/>
          <p:nvPr userDrawn="1"/>
        </p:nvSpPr>
        <p:spPr>
          <a:xfrm>
            <a:off x="9747255" y="4776271"/>
            <a:ext cx="2282745" cy="192170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en-GB" sz="1600" dirty="0">
                <a:solidFill>
                  <a:prstClr val="black"/>
                </a:solidFill>
              </a:rPr>
              <a:t>Increasing life expectancy</a:t>
            </a:r>
          </a:p>
        </p:txBody>
      </p:sp>
      <p:sp>
        <p:nvSpPr>
          <p:cNvPr id="32" name="Rektangel 31"/>
          <p:cNvSpPr>
            <a:spLocks/>
          </p:cNvSpPr>
          <p:nvPr userDrawn="1"/>
        </p:nvSpPr>
        <p:spPr>
          <a:xfrm>
            <a:off x="2548146" y="4772261"/>
            <a:ext cx="2287358" cy="19257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en-GB" sz="1600" dirty="0">
                <a:solidFill>
                  <a:prstClr val="black"/>
                </a:solidFill>
              </a:rPr>
              <a:t>More and better health data available</a:t>
            </a:r>
          </a:p>
        </p:txBody>
      </p:sp>
      <p:sp>
        <p:nvSpPr>
          <p:cNvPr id="33" name="Rektangel 32"/>
          <p:cNvSpPr/>
          <p:nvPr userDrawn="1"/>
        </p:nvSpPr>
        <p:spPr>
          <a:xfrm>
            <a:off x="161999" y="4776270"/>
            <a:ext cx="2264498" cy="19217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People care about their health</a:t>
            </a:r>
          </a:p>
        </p:txBody>
      </p:sp>
      <p:sp>
        <p:nvSpPr>
          <p:cNvPr id="34" name="Rektangel 33"/>
          <p:cNvSpPr/>
          <p:nvPr userDrawn="1"/>
        </p:nvSpPr>
        <p:spPr>
          <a:xfrm>
            <a:off x="4959946" y="165800"/>
            <a:ext cx="2269006"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Ageing population</a:t>
            </a:r>
          </a:p>
          <a:p>
            <a:pPr algn="ctr"/>
            <a:endParaRPr lang="nb-NO" sz="1600" dirty="0">
              <a:solidFill>
                <a:schemeClr val="tx1"/>
              </a:solidFill>
            </a:endParaRPr>
          </a:p>
        </p:txBody>
      </p:sp>
      <p:sp>
        <p:nvSpPr>
          <p:cNvPr id="35" name="Rektangel 34"/>
          <p:cNvSpPr/>
          <p:nvPr userDrawn="1"/>
        </p:nvSpPr>
        <p:spPr>
          <a:xfrm>
            <a:off x="7366082" y="165800"/>
            <a:ext cx="2252587"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Tough prioritisation in health and care services</a:t>
            </a:r>
          </a:p>
          <a:p>
            <a:pPr algn="ctr"/>
            <a:endParaRPr lang="nb-NO" sz="1600" dirty="0">
              <a:solidFill>
                <a:schemeClr val="tx1"/>
              </a:solidFill>
            </a:endParaRPr>
          </a:p>
        </p:txBody>
      </p:sp>
      <p:sp>
        <p:nvSpPr>
          <p:cNvPr id="36" name="Rektangel 35"/>
          <p:cNvSpPr>
            <a:spLocks/>
          </p:cNvSpPr>
          <p:nvPr userDrawn="1"/>
        </p:nvSpPr>
        <p:spPr>
          <a:xfrm>
            <a:off x="9747255" y="165800"/>
            <a:ext cx="2276899"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Health information overload</a:t>
            </a:r>
          </a:p>
          <a:p>
            <a:pPr algn="ctr"/>
            <a:endParaRPr lang="nb-NO" sz="1600" dirty="0">
              <a:solidFill>
                <a:schemeClr val="tx1"/>
              </a:solidFill>
            </a:endParaRPr>
          </a:p>
        </p:txBody>
      </p:sp>
      <p:pic>
        <p:nvPicPr>
          <p:cNvPr id="37" name="Picture 1" descr="man standing using adult walker inside room"/>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2280" t="8065" r="12385" b="4675"/>
          <a:stretch/>
        </p:blipFill>
        <p:spPr bwMode="auto">
          <a:xfrm>
            <a:off x="2560287" y="165800"/>
            <a:ext cx="2262529" cy="1920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Bilde 3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56447" y="4776270"/>
            <a:ext cx="2254557" cy="1921708"/>
          </a:xfrm>
          <a:prstGeom prst="rect">
            <a:avLst/>
          </a:prstGeom>
        </p:spPr>
      </p:pic>
      <p:sp>
        <p:nvSpPr>
          <p:cNvPr id="16" name="TekstSylinder 15"/>
          <p:cNvSpPr txBox="1"/>
          <p:nvPr userDrawn="1"/>
        </p:nvSpPr>
        <p:spPr>
          <a:xfrm>
            <a:off x="3485071" y="3685885"/>
            <a:ext cx="5216013" cy="646331"/>
          </a:xfrm>
          <a:prstGeom prst="rect">
            <a:avLst/>
          </a:prstGeom>
          <a:noFill/>
        </p:spPr>
        <p:txBody>
          <a:bodyPr wrap="square" rtlCol="0">
            <a:spAutoFit/>
          </a:bodyPr>
          <a:lstStyle/>
          <a:p>
            <a:pPr algn="ctr" defTabSz="228657"/>
            <a:r>
              <a:rPr lang="nb-NO" dirty="0">
                <a:solidFill>
                  <a:schemeClr val="bg1"/>
                </a:solidFill>
              </a:rPr>
              <a:t>Faster and </a:t>
            </a:r>
            <a:r>
              <a:rPr lang="nb-NO" dirty="0" err="1">
                <a:solidFill>
                  <a:schemeClr val="bg1"/>
                </a:solidFill>
              </a:rPr>
              <a:t>better</a:t>
            </a:r>
            <a:r>
              <a:rPr lang="nb-NO" dirty="0">
                <a:solidFill>
                  <a:schemeClr val="bg1"/>
                </a:solidFill>
              </a:rPr>
              <a:t> </a:t>
            </a:r>
            <a:r>
              <a:rPr lang="nb-NO" dirty="0" err="1">
                <a:solidFill>
                  <a:schemeClr val="bg1"/>
                </a:solidFill>
              </a:rPr>
              <a:t>knowledge</a:t>
            </a:r>
            <a:r>
              <a:rPr lang="nb-NO" dirty="0">
                <a:solidFill>
                  <a:schemeClr val="bg1"/>
                </a:solidFill>
              </a:rPr>
              <a:t> </a:t>
            </a:r>
            <a:r>
              <a:rPr lang="nb-NO" dirty="0" err="1">
                <a:solidFill>
                  <a:schemeClr val="bg1"/>
                </a:solidFill>
              </a:rPr>
              <a:t>production</a:t>
            </a:r>
            <a:endParaRPr lang="nb-NO" dirty="0">
              <a:solidFill>
                <a:schemeClr val="bg1"/>
              </a:solidFill>
            </a:endParaRPr>
          </a:p>
          <a:p>
            <a:pPr algn="ctr" defTabSz="228657"/>
            <a:r>
              <a:rPr lang="nb-NO" dirty="0">
                <a:solidFill>
                  <a:schemeClr val="bg1"/>
                </a:solidFill>
              </a:rPr>
              <a:t>for </a:t>
            </a:r>
            <a:r>
              <a:rPr lang="nb-NO" dirty="0" err="1">
                <a:solidFill>
                  <a:schemeClr val="bg1"/>
                </a:solidFill>
              </a:rPr>
              <a:t>health</a:t>
            </a:r>
            <a:r>
              <a:rPr lang="nb-NO" dirty="0">
                <a:solidFill>
                  <a:schemeClr val="bg1"/>
                </a:solidFill>
              </a:rPr>
              <a:t> and </a:t>
            </a:r>
            <a:r>
              <a:rPr lang="nb-NO" dirty="0" err="1">
                <a:solidFill>
                  <a:schemeClr val="bg1"/>
                </a:solidFill>
              </a:rPr>
              <a:t>sustainable</a:t>
            </a:r>
            <a:r>
              <a:rPr lang="nb-NO" dirty="0">
                <a:solidFill>
                  <a:schemeClr val="bg1"/>
                </a:solidFill>
              </a:rPr>
              <a:t> </a:t>
            </a:r>
            <a:r>
              <a:rPr lang="nb-NO" dirty="0" err="1">
                <a:solidFill>
                  <a:schemeClr val="bg1"/>
                </a:solidFill>
              </a:rPr>
              <a:t>health</a:t>
            </a:r>
            <a:r>
              <a:rPr lang="nb-NO" dirty="0">
                <a:solidFill>
                  <a:schemeClr val="bg1"/>
                </a:solidFill>
              </a:rPr>
              <a:t> and </a:t>
            </a:r>
            <a:r>
              <a:rPr lang="nb-NO" dirty="0" err="1">
                <a:solidFill>
                  <a:schemeClr val="bg1"/>
                </a:solidFill>
              </a:rPr>
              <a:t>care</a:t>
            </a:r>
            <a:r>
              <a:rPr lang="nb-NO" dirty="0">
                <a:solidFill>
                  <a:schemeClr val="bg1"/>
                </a:solidFill>
              </a:rPr>
              <a:t> services</a:t>
            </a:r>
          </a:p>
        </p:txBody>
      </p:sp>
      <p:sp>
        <p:nvSpPr>
          <p:cNvPr id="17" name="Ellipse 16"/>
          <p:cNvSpPr/>
          <p:nvPr userDrawn="1"/>
        </p:nvSpPr>
        <p:spPr>
          <a:xfrm>
            <a:off x="5949077" y="2577724"/>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a:t>
            </a:r>
          </a:p>
        </p:txBody>
      </p:sp>
      <p:sp>
        <p:nvSpPr>
          <p:cNvPr id="18" name="TekstSylinder 17"/>
          <p:cNvSpPr txBox="1"/>
          <p:nvPr userDrawn="1"/>
        </p:nvSpPr>
        <p:spPr>
          <a:xfrm>
            <a:off x="5085472" y="3091427"/>
            <a:ext cx="2015211" cy="523220"/>
          </a:xfrm>
          <a:prstGeom prst="rect">
            <a:avLst/>
          </a:prstGeom>
          <a:noFill/>
        </p:spPr>
        <p:txBody>
          <a:bodyPr wrap="square" rtlCol="0">
            <a:spAutoFit/>
          </a:bodyPr>
          <a:lstStyle/>
          <a:p>
            <a:pPr algn="ctr" defTabSz="228657"/>
            <a:r>
              <a:rPr lang="nb-NO" sz="2800" dirty="0">
                <a:solidFill>
                  <a:schemeClr val="bg1"/>
                </a:solidFill>
              </a:rPr>
              <a:t>Knowledge</a:t>
            </a:r>
          </a:p>
        </p:txBody>
      </p:sp>
    </p:spTree>
    <p:extLst>
      <p:ext uri="{BB962C8B-B14F-4D97-AF65-F5344CB8AC3E}">
        <p14:creationId xmlns:p14="http://schemas.microsoft.com/office/powerpoint/2010/main" val="209358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5/19">
    <p:spTree>
      <p:nvGrpSpPr>
        <p:cNvPr id="1" name=""/>
        <p:cNvGrpSpPr/>
        <p:nvPr/>
      </p:nvGrpSpPr>
      <p:grpSpPr>
        <a:xfrm>
          <a:off x="0" y="0"/>
          <a:ext cx="0" cy="0"/>
          <a:chOff x="0" y="0"/>
          <a:chExt cx="0" cy="0"/>
        </a:xfrm>
      </p:grpSpPr>
      <p:sp>
        <p:nvSpPr>
          <p:cNvPr id="25" name="Rektangel 24"/>
          <p:cNvSpPr/>
          <p:nvPr userDrawn="1"/>
        </p:nvSpPr>
        <p:spPr>
          <a:xfrm>
            <a:off x="161999" y="2221952"/>
            <a:ext cx="11862156" cy="2418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52000" rtlCol="0" anchor="t" anchorCtr="0"/>
          <a:lstStyle/>
          <a:p>
            <a:pPr algn="ctr"/>
            <a:endParaRPr lang="nb-NO" dirty="0">
              <a:solidFill>
                <a:schemeClr val="bg1"/>
              </a:solidFill>
            </a:endParaRPr>
          </a:p>
        </p:txBody>
      </p:sp>
      <p:sp>
        <p:nvSpPr>
          <p:cNvPr id="26" name="TekstSylinder 25"/>
          <p:cNvSpPr txBox="1"/>
          <p:nvPr userDrawn="1"/>
        </p:nvSpPr>
        <p:spPr>
          <a:xfrm>
            <a:off x="4388097" y="3753092"/>
            <a:ext cx="3424843" cy="646331"/>
          </a:xfrm>
          <a:prstGeom prst="rect">
            <a:avLst/>
          </a:prstGeom>
          <a:noFill/>
        </p:spPr>
        <p:txBody>
          <a:bodyPr wrap="square" rtlCol="0">
            <a:spAutoFit/>
          </a:bodyPr>
          <a:lstStyle/>
          <a:p>
            <a:pPr algn="ctr" defTabSz="228657"/>
            <a:r>
              <a:rPr lang="nb-NO" dirty="0">
                <a:solidFill>
                  <a:schemeClr val="bg1"/>
                </a:solidFill>
              </a:rPr>
              <a:t>New </a:t>
            </a:r>
            <a:r>
              <a:rPr lang="nb-NO" dirty="0" err="1">
                <a:solidFill>
                  <a:schemeClr val="bg1"/>
                </a:solidFill>
              </a:rPr>
              <a:t>solutions</a:t>
            </a:r>
            <a:r>
              <a:rPr lang="nb-NO" dirty="0">
                <a:solidFill>
                  <a:schemeClr val="bg1"/>
                </a:solidFill>
              </a:rPr>
              <a:t> to </a:t>
            </a:r>
            <a:r>
              <a:rPr lang="nb-NO" dirty="0" err="1">
                <a:solidFill>
                  <a:schemeClr val="bg1"/>
                </a:solidFill>
              </a:rPr>
              <a:t>protect</a:t>
            </a:r>
            <a:r>
              <a:rPr lang="nb-NO" dirty="0">
                <a:solidFill>
                  <a:schemeClr val="bg1"/>
                </a:solidFill>
              </a:rPr>
              <a:t> </a:t>
            </a:r>
            <a:br>
              <a:rPr lang="nb-NO" dirty="0">
                <a:solidFill>
                  <a:schemeClr val="bg1"/>
                </a:solidFill>
              </a:rPr>
            </a:br>
            <a:r>
              <a:rPr lang="nb-NO" dirty="0">
                <a:solidFill>
                  <a:schemeClr val="bg1"/>
                </a:solidFill>
              </a:rPr>
              <a:t>lives and </a:t>
            </a:r>
            <a:r>
              <a:rPr lang="nb-NO" dirty="0" err="1">
                <a:solidFill>
                  <a:schemeClr val="bg1"/>
                </a:solidFill>
              </a:rPr>
              <a:t>health</a:t>
            </a:r>
            <a:endParaRPr lang="nb-NO" dirty="0">
              <a:solidFill>
                <a:schemeClr val="bg1"/>
              </a:solidFill>
            </a:endParaRPr>
          </a:p>
        </p:txBody>
      </p:sp>
      <p:sp>
        <p:nvSpPr>
          <p:cNvPr id="27" name="Rektangel 26"/>
          <p:cNvSpPr/>
          <p:nvPr userDrawn="1"/>
        </p:nvSpPr>
        <p:spPr>
          <a:xfrm>
            <a:off x="161999" y="165800"/>
            <a:ext cx="2267863"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Migration and globalisation</a:t>
            </a:r>
          </a:p>
          <a:p>
            <a:pPr algn="ctr"/>
            <a:endParaRPr lang="nb-NO" sz="1600" dirty="0">
              <a:solidFill>
                <a:schemeClr val="tx1"/>
              </a:solidFill>
            </a:endParaRPr>
          </a:p>
        </p:txBody>
      </p:sp>
      <p:sp>
        <p:nvSpPr>
          <p:cNvPr id="28" name="Rektangel 27"/>
          <p:cNvSpPr/>
          <p:nvPr userDrawn="1"/>
        </p:nvSpPr>
        <p:spPr>
          <a:xfrm>
            <a:off x="4965565" y="4767978"/>
            <a:ext cx="2268541" cy="19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a:solidFill>
                  <a:schemeClr val="tx1"/>
                </a:solidFill>
              </a:rPr>
              <a:t>New </a:t>
            </a:r>
            <a:r>
              <a:rPr lang="nb-NO" sz="1600" dirty="0" err="1">
                <a:solidFill>
                  <a:schemeClr val="tx1"/>
                </a:solidFill>
              </a:rPr>
              <a:t>international</a:t>
            </a:r>
            <a:r>
              <a:rPr lang="nb-NO" sz="1600" dirty="0">
                <a:solidFill>
                  <a:schemeClr val="tx1"/>
                </a:solidFill>
              </a:rPr>
              <a:t> </a:t>
            </a:r>
            <a:r>
              <a:rPr lang="nb-NO" sz="1600" dirty="0" err="1">
                <a:solidFill>
                  <a:schemeClr val="tx1"/>
                </a:solidFill>
              </a:rPr>
              <a:t>initiatives</a:t>
            </a:r>
            <a:endParaRPr lang="nb-NO" sz="1600" dirty="0">
              <a:solidFill>
                <a:schemeClr val="tx1"/>
              </a:solidFill>
            </a:endParaRPr>
          </a:p>
        </p:txBody>
      </p:sp>
      <p:sp>
        <p:nvSpPr>
          <p:cNvPr id="29" name="Rektangel 28"/>
          <p:cNvSpPr/>
          <p:nvPr userDrawn="1"/>
        </p:nvSpPr>
        <p:spPr>
          <a:xfrm>
            <a:off x="9747255" y="4776271"/>
            <a:ext cx="2282745" cy="1921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a:solidFill>
                  <a:prstClr val="black"/>
                </a:solidFill>
              </a:rPr>
              <a:t>Stable </a:t>
            </a:r>
            <a:r>
              <a:rPr lang="nb-NO" sz="1600" dirty="0" err="1">
                <a:solidFill>
                  <a:prstClr val="black"/>
                </a:solidFill>
              </a:rPr>
              <a:t>health</a:t>
            </a:r>
            <a:r>
              <a:rPr lang="nb-NO" sz="1600" dirty="0">
                <a:solidFill>
                  <a:prstClr val="black"/>
                </a:solidFill>
              </a:rPr>
              <a:t> system</a:t>
            </a:r>
          </a:p>
        </p:txBody>
      </p:sp>
      <p:sp>
        <p:nvSpPr>
          <p:cNvPr id="30" name="Ellipse 29"/>
          <p:cNvSpPr/>
          <p:nvPr userDrawn="1"/>
        </p:nvSpPr>
        <p:spPr>
          <a:xfrm>
            <a:off x="5951999" y="2577724"/>
            <a:ext cx="288000" cy="288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31" name="TekstSylinder 30"/>
          <p:cNvSpPr txBox="1"/>
          <p:nvPr userDrawn="1"/>
        </p:nvSpPr>
        <p:spPr>
          <a:xfrm>
            <a:off x="5015019" y="3087554"/>
            <a:ext cx="2156116" cy="523220"/>
          </a:xfrm>
          <a:prstGeom prst="rect">
            <a:avLst/>
          </a:prstGeom>
          <a:noFill/>
        </p:spPr>
        <p:txBody>
          <a:bodyPr wrap="square" rtlCol="0">
            <a:spAutoFit/>
          </a:bodyPr>
          <a:lstStyle/>
          <a:p>
            <a:pPr algn="ctr" defTabSz="228657"/>
            <a:r>
              <a:rPr lang="nb-NO" sz="2800" dirty="0" err="1">
                <a:solidFill>
                  <a:schemeClr val="bg1"/>
                </a:solidFill>
              </a:rPr>
              <a:t>Preparedness</a:t>
            </a:r>
            <a:endParaRPr lang="nb-NO" sz="2800" dirty="0">
              <a:solidFill>
                <a:schemeClr val="bg1"/>
              </a:solidFill>
            </a:endParaRPr>
          </a:p>
        </p:txBody>
      </p:sp>
      <p:pic>
        <p:nvPicPr>
          <p:cNvPr id="32" name="Bilde 31"/>
          <p:cNvPicPr preferRelativeResize="0">
            <a:picLocks/>
          </p:cNvPicPr>
          <p:nvPr userDrawn="1"/>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2565048" y="165800"/>
            <a:ext cx="2263387" cy="1926000"/>
          </a:xfrm>
          <a:prstGeom prst="rect">
            <a:avLst/>
          </a:prstGeom>
        </p:spPr>
      </p:pic>
      <p:pic>
        <p:nvPicPr>
          <p:cNvPr id="33" name="Bilde 32"/>
          <p:cNvPicPr preferRelativeResize="0">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7356447" y="4776270"/>
            <a:ext cx="2254557" cy="1921709"/>
          </a:xfrm>
          <a:prstGeom prst="rect">
            <a:avLst/>
          </a:prstGeom>
        </p:spPr>
      </p:pic>
      <p:sp>
        <p:nvSpPr>
          <p:cNvPr id="34" name="Rektangel 33"/>
          <p:cNvSpPr>
            <a:spLocks/>
          </p:cNvSpPr>
          <p:nvPr userDrawn="1"/>
        </p:nvSpPr>
        <p:spPr>
          <a:xfrm>
            <a:off x="2548146" y="4772261"/>
            <a:ext cx="2287358" cy="1925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err="1">
                <a:solidFill>
                  <a:prstClr val="black"/>
                </a:solidFill>
              </a:rPr>
              <a:t>Political</a:t>
            </a:r>
            <a:r>
              <a:rPr lang="nb-NO" sz="1600" dirty="0">
                <a:solidFill>
                  <a:prstClr val="black"/>
                </a:solidFill>
              </a:rPr>
              <a:t> </a:t>
            </a:r>
            <a:r>
              <a:rPr lang="nb-NO" sz="1600" dirty="0" err="1">
                <a:solidFill>
                  <a:prstClr val="black"/>
                </a:solidFill>
              </a:rPr>
              <a:t>awareness</a:t>
            </a:r>
            <a:endParaRPr lang="nb-NO" sz="1600" dirty="0">
              <a:solidFill>
                <a:prstClr val="black"/>
              </a:solidFill>
            </a:endParaRPr>
          </a:p>
        </p:txBody>
      </p:sp>
      <p:sp>
        <p:nvSpPr>
          <p:cNvPr id="35" name="Rektangel 34"/>
          <p:cNvSpPr/>
          <p:nvPr userDrawn="1"/>
        </p:nvSpPr>
        <p:spPr>
          <a:xfrm>
            <a:off x="161999" y="4776270"/>
            <a:ext cx="2264498" cy="192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Novel</a:t>
            </a:r>
            <a:r>
              <a:rPr lang="nb-NO" sz="1600" dirty="0">
                <a:solidFill>
                  <a:schemeClr val="tx1"/>
                </a:solidFill>
              </a:rPr>
              <a:t> </a:t>
            </a:r>
            <a:r>
              <a:rPr lang="nb-NO" sz="1600" dirty="0" err="1">
                <a:solidFill>
                  <a:schemeClr val="tx1"/>
                </a:solidFill>
              </a:rPr>
              <a:t>diagnostic</a:t>
            </a:r>
            <a:r>
              <a:rPr lang="nb-NO" sz="1600" dirty="0">
                <a:solidFill>
                  <a:schemeClr val="tx1"/>
                </a:solidFill>
              </a:rPr>
              <a:t> </a:t>
            </a:r>
            <a:r>
              <a:rPr lang="nb-NO" sz="1600" dirty="0" err="1">
                <a:solidFill>
                  <a:schemeClr val="tx1"/>
                </a:solidFill>
              </a:rPr>
              <a:t>tools</a:t>
            </a:r>
            <a:endParaRPr lang="nb-NO" sz="1600" dirty="0">
              <a:solidFill>
                <a:schemeClr val="tx1"/>
              </a:solidFill>
            </a:endParaRPr>
          </a:p>
        </p:txBody>
      </p:sp>
      <p:sp>
        <p:nvSpPr>
          <p:cNvPr id="36" name="Rektangel 35"/>
          <p:cNvSpPr/>
          <p:nvPr userDrawn="1"/>
        </p:nvSpPr>
        <p:spPr>
          <a:xfrm>
            <a:off x="4959946" y="165800"/>
            <a:ext cx="2269006"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en-GB" sz="1600" dirty="0">
                <a:solidFill>
                  <a:schemeClr val="tx1"/>
                </a:solidFill>
              </a:rPr>
              <a:t>Climate and environmental changes</a:t>
            </a:r>
          </a:p>
          <a:p>
            <a:pPr algn="ctr"/>
            <a:endParaRPr lang="nb-NO" sz="1600" dirty="0">
              <a:solidFill>
                <a:schemeClr val="tx1"/>
              </a:solidFill>
            </a:endParaRPr>
          </a:p>
        </p:txBody>
      </p:sp>
      <p:sp>
        <p:nvSpPr>
          <p:cNvPr id="37" name="Rektangel 36"/>
          <p:cNvSpPr/>
          <p:nvPr userDrawn="1"/>
        </p:nvSpPr>
        <p:spPr>
          <a:xfrm>
            <a:off x="7366082" y="165800"/>
            <a:ext cx="2252587"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Drug-resistant</a:t>
            </a:r>
            <a:r>
              <a:rPr lang="nb-NO" sz="1600" dirty="0">
                <a:solidFill>
                  <a:schemeClr val="tx1"/>
                </a:solidFill>
              </a:rPr>
              <a:t> </a:t>
            </a:r>
            <a:r>
              <a:rPr lang="nb-NO" sz="1600" dirty="0" err="1">
                <a:solidFill>
                  <a:schemeClr val="tx1"/>
                </a:solidFill>
              </a:rPr>
              <a:t>microbes</a:t>
            </a:r>
            <a:endParaRPr lang="nb-NO" sz="1600" dirty="0">
              <a:solidFill>
                <a:schemeClr val="tx1"/>
              </a:solidFill>
            </a:endParaRPr>
          </a:p>
          <a:p>
            <a:pPr algn="ctr"/>
            <a:endParaRPr lang="nb-NO" sz="1600" dirty="0">
              <a:solidFill>
                <a:schemeClr val="tx1"/>
              </a:solidFill>
            </a:endParaRPr>
          </a:p>
        </p:txBody>
      </p:sp>
      <p:sp>
        <p:nvSpPr>
          <p:cNvPr id="38" name="Rektangel 37"/>
          <p:cNvSpPr>
            <a:spLocks/>
          </p:cNvSpPr>
          <p:nvPr userDrawn="1"/>
        </p:nvSpPr>
        <p:spPr>
          <a:xfrm>
            <a:off x="9747255" y="165800"/>
            <a:ext cx="2276899"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Disease</a:t>
            </a:r>
            <a:r>
              <a:rPr lang="nb-NO" sz="1600" dirty="0">
                <a:solidFill>
                  <a:schemeClr val="tx1"/>
                </a:solidFill>
              </a:rPr>
              <a:t> </a:t>
            </a:r>
            <a:r>
              <a:rPr lang="nb-NO" sz="1600" dirty="0" err="1">
                <a:solidFill>
                  <a:schemeClr val="tx1"/>
                </a:solidFill>
              </a:rPr>
              <a:t>outbreaks</a:t>
            </a:r>
            <a:r>
              <a:rPr lang="nb-NO" sz="1600" dirty="0">
                <a:solidFill>
                  <a:schemeClr val="tx1"/>
                </a:solidFill>
              </a:rPr>
              <a:t> </a:t>
            </a:r>
            <a:r>
              <a:rPr lang="nb-NO" sz="1600" dirty="0" err="1">
                <a:solidFill>
                  <a:schemeClr val="tx1"/>
                </a:solidFill>
              </a:rPr>
              <a:t>of</a:t>
            </a:r>
            <a:r>
              <a:rPr lang="nb-NO" sz="1600" dirty="0">
                <a:solidFill>
                  <a:schemeClr val="tx1"/>
                </a:solidFill>
              </a:rPr>
              <a:t> </a:t>
            </a:r>
            <a:r>
              <a:rPr lang="nb-NO" sz="1600" dirty="0" err="1">
                <a:solidFill>
                  <a:schemeClr val="tx1"/>
                </a:solidFill>
              </a:rPr>
              <a:t>international</a:t>
            </a:r>
            <a:r>
              <a:rPr lang="nb-NO" sz="1600" dirty="0">
                <a:solidFill>
                  <a:schemeClr val="tx1"/>
                </a:solidFill>
              </a:rPr>
              <a:t> </a:t>
            </a:r>
            <a:r>
              <a:rPr lang="nb-NO" sz="1600" dirty="0" err="1">
                <a:solidFill>
                  <a:schemeClr val="tx1"/>
                </a:solidFill>
              </a:rPr>
              <a:t>concern</a:t>
            </a:r>
            <a:endParaRPr lang="nb-NO" sz="1600" dirty="0">
              <a:solidFill>
                <a:schemeClr val="tx1"/>
              </a:solidFill>
            </a:endParaRPr>
          </a:p>
          <a:p>
            <a:pPr algn="ctr"/>
            <a:endParaRPr lang="nb-NO" sz="1600" dirty="0">
              <a:solidFill>
                <a:schemeClr val="tx1"/>
              </a:solidFill>
            </a:endParaRPr>
          </a:p>
        </p:txBody>
      </p:sp>
    </p:spTree>
    <p:extLst>
      <p:ext uri="{BB962C8B-B14F-4D97-AF65-F5344CB8AC3E}">
        <p14:creationId xmlns:p14="http://schemas.microsoft.com/office/powerpoint/2010/main" val="150376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6/19">
    <p:spTree>
      <p:nvGrpSpPr>
        <p:cNvPr id="1" name=""/>
        <p:cNvGrpSpPr/>
        <p:nvPr/>
      </p:nvGrpSpPr>
      <p:grpSpPr>
        <a:xfrm>
          <a:off x="0" y="0"/>
          <a:ext cx="0" cy="0"/>
          <a:chOff x="0" y="0"/>
          <a:chExt cx="0" cy="0"/>
        </a:xfrm>
      </p:grpSpPr>
      <p:sp>
        <p:nvSpPr>
          <p:cNvPr id="10" name="Rektangel 9"/>
          <p:cNvSpPr/>
          <p:nvPr userDrawn="1"/>
        </p:nvSpPr>
        <p:spPr>
          <a:xfrm>
            <a:off x="161999" y="2221952"/>
            <a:ext cx="11862156" cy="2418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52000" rtlCol="0" anchor="t" anchorCtr="0"/>
          <a:lstStyle/>
          <a:p>
            <a:pPr algn="ctr"/>
            <a:endParaRPr lang="nb-NO" dirty="0">
              <a:solidFill>
                <a:schemeClr val="bg1"/>
              </a:solidFill>
            </a:endParaRPr>
          </a:p>
        </p:txBody>
      </p:sp>
      <p:sp>
        <p:nvSpPr>
          <p:cNvPr id="13" name="Rektangel 12"/>
          <p:cNvSpPr/>
          <p:nvPr userDrawn="1"/>
        </p:nvSpPr>
        <p:spPr>
          <a:xfrm>
            <a:off x="161999" y="165800"/>
            <a:ext cx="2267863"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Infrastructure</a:t>
            </a:r>
            <a:r>
              <a:rPr lang="nb-NO" sz="1600" dirty="0">
                <a:solidFill>
                  <a:schemeClr val="tx1"/>
                </a:solidFill>
              </a:rPr>
              <a:t> </a:t>
            </a:r>
            <a:r>
              <a:rPr lang="nb-NO" sz="1600" dirty="0" err="1">
                <a:solidFill>
                  <a:schemeClr val="tx1"/>
                </a:solidFill>
              </a:rPr>
              <a:t>rapidly</a:t>
            </a:r>
            <a:r>
              <a:rPr lang="nb-NO" sz="1600" dirty="0">
                <a:solidFill>
                  <a:schemeClr val="tx1"/>
                </a:solidFill>
              </a:rPr>
              <a:t> </a:t>
            </a:r>
            <a:r>
              <a:rPr lang="nb-NO" sz="1600" dirty="0" err="1">
                <a:solidFill>
                  <a:schemeClr val="tx1"/>
                </a:solidFill>
              </a:rPr>
              <a:t>outdated</a:t>
            </a:r>
            <a:endParaRPr lang="nb-NO" sz="1600" dirty="0">
              <a:solidFill>
                <a:schemeClr val="tx1"/>
              </a:solidFill>
            </a:endParaRPr>
          </a:p>
          <a:p>
            <a:pPr algn="ctr"/>
            <a:endParaRPr lang="nb-NO" sz="1600" dirty="0">
              <a:solidFill>
                <a:schemeClr val="tx1"/>
              </a:solidFill>
            </a:endParaRPr>
          </a:p>
        </p:txBody>
      </p:sp>
      <p:sp>
        <p:nvSpPr>
          <p:cNvPr id="14" name="Rektangel 13"/>
          <p:cNvSpPr/>
          <p:nvPr userDrawn="1"/>
        </p:nvSpPr>
        <p:spPr>
          <a:xfrm>
            <a:off x="4965565" y="4767978"/>
            <a:ext cx="2268541" cy="19300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Political</a:t>
            </a:r>
            <a:r>
              <a:rPr lang="nb-NO" sz="1600" dirty="0">
                <a:solidFill>
                  <a:schemeClr val="tx1"/>
                </a:solidFill>
              </a:rPr>
              <a:t> </a:t>
            </a:r>
            <a:r>
              <a:rPr lang="nb-NO" sz="1600" dirty="0" err="1">
                <a:solidFill>
                  <a:schemeClr val="tx1"/>
                </a:solidFill>
              </a:rPr>
              <a:t>focus</a:t>
            </a:r>
            <a:r>
              <a:rPr lang="nb-NO" sz="1600" dirty="0">
                <a:solidFill>
                  <a:schemeClr val="tx1"/>
                </a:solidFill>
              </a:rPr>
              <a:t> </a:t>
            </a:r>
            <a:r>
              <a:rPr lang="nb-NO" sz="1600" dirty="0" err="1">
                <a:solidFill>
                  <a:schemeClr val="tx1"/>
                </a:solidFill>
              </a:rPr>
              <a:t>on</a:t>
            </a:r>
            <a:r>
              <a:rPr lang="nb-NO" sz="1600" dirty="0">
                <a:solidFill>
                  <a:schemeClr val="tx1"/>
                </a:solidFill>
              </a:rPr>
              <a:t> e-</a:t>
            </a:r>
            <a:r>
              <a:rPr lang="nb-NO" sz="1600" dirty="0" err="1">
                <a:solidFill>
                  <a:schemeClr val="tx1"/>
                </a:solidFill>
              </a:rPr>
              <a:t>health</a:t>
            </a:r>
            <a:endParaRPr lang="nb-NO" sz="1600" dirty="0">
              <a:solidFill>
                <a:schemeClr val="tx1"/>
              </a:solidFill>
            </a:endParaRPr>
          </a:p>
        </p:txBody>
      </p:sp>
      <p:sp>
        <p:nvSpPr>
          <p:cNvPr id="17" name="Rektangel 16"/>
          <p:cNvSpPr>
            <a:spLocks/>
          </p:cNvSpPr>
          <p:nvPr userDrawn="1"/>
        </p:nvSpPr>
        <p:spPr>
          <a:xfrm>
            <a:off x="2548146" y="4772261"/>
            <a:ext cx="2287358" cy="19257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a:solidFill>
                  <a:prstClr val="black"/>
                </a:solidFill>
              </a:rPr>
              <a:t>New </a:t>
            </a:r>
            <a:r>
              <a:rPr lang="nb-NO" sz="1600" dirty="0" err="1">
                <a:solidFill>
                  <a:prstClr val="black"/>
                </a:solidFill>
              </a:rPr>
              <a:t>analytic</a:t>
            </a:r>
            <a:r>
              <a:rPr lang="nb-NO" sz="1600" dirty="0">
                <a:solidFill>
                  <a:prstClr val="black"/>
                </a:solidFill>
              </a:rPr>
              <a:t> </a:t>
            </a:r>
            <a:r>
              <a:rPr lang="nb-NO" sz="1600" dirty="0" err="1">
                <a:solidFill>
                  <a:prstClr val="black"/>
                </a:solidFill>
              </a:rPr>
              <a:t>methods</a:t>
            </a:r>
            <a:endParaRPr lang="nb-NO" sz="1600" dirty="0">
              <a:solidFill>
                <a:prstClr val="black"/>
              </a:solidFill>
            </a:endParaRPr>
          </a:p>
        </p:txBody>
      </p:sp>
      <p:sp>
        <p:nvSpPr>
          <p:cNvPr id="18" name="Rektangel 17"/>
          <p:cNvSpPr/>
          <p:nvPr userDrawn="1"/>
        </p:nvSpPr>
        <p:spPr>
          <a:xfrm>
            <a:off x="161999" y="4776270"/>
            <a:ext cx="2264498" cy="192170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Cheaper</a:t>
            </a:r>
            <a:r>
              <a:rPr lang="nb-NO" sz="1600" dirty="0">
                <a:solidFill>
                  <a:schemeClr val="tx1"/>
                </a:solidFill>
              </a:rPr>
              <a:t> </a:t>
            </a:r>
            <a:r>
              <a:rPr lang="nb-NO" sz="1600" dirty="0" err="1">
                <a:solidFill>
                  <a:schemeClr val="tx1"/>
                </a:solidFill>
              </a:rPr>
              <a:t>technology</a:t>
            </a:r>
            <a:endParaRPr lang="nb-NO" sz="1600" dirty="0">
              <a:solidFill>
                <a:schemeClr val="tx1"/>
              </a:solidFill>
            </a:endParaRPr>
          </a:p>
        </p:txBody>
      </p:sp>
      <p:sp>
        <p:nvSpPr>
          <p:cNvPr id="19" name="Rektangel 18"/>
          <p:cNvSpPr/>
          <p:nvPr userDrawn="1"/>
        </p:nvSpPr>
        <p:spPr>
          <a:xfrm>
            <a:off x="4959946" y="165800"/>
            <a:ext cx="2269006"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Protection</a:t>
            </a:r>
            <a:r>
              <a:rPr lang="nb-NO" sz="1600" dirty="0">
                <a:solidFill>
                  <a:schemeClr val="tx1"/>
                </a:solidFill>
              </a:rPr>
              <a:t> </a:t>
            </a:r>
            <a:r>
              <a:rPr lang="nb-NO" sz="1600" dirty="0" err="1">
                <a:solidFill>
                  <a:schemeClr val="tx1"/>
                </a:solidFill>
              </a:rPr>
              <a:t>of</a:t>
            </a:r>
            <a:r>
              <a:rPr lang="nb-NO" sz="1600" dirty="0">
                <a:solidFill>
                  <a:schemeClr val="tx1"/>
                </a:solidFill>
              </a:rPr>
              <a:t> </a:t>
            </a:r>
            <a:r>
              <a:rPr lang="nb-NO" sz="1600" dirty="0" err="1">
                <a:solidFill>
                  <a:schemeClr val="tx1"/>
                </a:solidFill>
              </a:rPr>
              <a:t>privacy</a:t>
            </a:r>
            <a:endParaRPr lang="nb-NO" sz="1600" dirty="0">
              <a:solidFill>
                <a:schemeClr val="tx1"/>
              </a:solidFill>
            </a:endParaRPr>
          </a:p>
          <a:p>
            <a:pPr algn="ctr"/>
            <a:endParaRPr lang="nb-NO" sz="1600" dirty="0">
              <a:solidFill>
                <a:schemeClr val="tx1"/>
              </a:solidFill>
            </a:endParaRPr>
          </a:p>
        </p:txBody>
      </p:sp>
      <p:sp>
        <p:nvSpPr>
          <p:cNvPr id="20" name="Rektangel 19"/>
          <p:cNvSpPr>
            <a:spLocks/>
          </p:cNvSpPr>
          <p:nvPr userDrawn="1"/>
        </p:nvSpPr>
        <p:spPr>
          <a:xfrm>
            <a:off x="9747255" y="165800"/>
            <a:ext cx="2276899" cy="192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err="1">
                <a:solidFill>
                  <a:schemeClr val="tx1"/>
                </a:solidFill>
              </a:rPr>
              <a:t>Need</a:t>
            </a:r>
            <a:r>
              <a:rPr lang="nb-NO" sz="1600" dirty="0">
                <a:solidFill>
                  <a:schemeClr val="tx1"/>
                </a:solidFill>
              </a:rPr>
              <a:t> for </a:t>
            </a:r>
            <a:r>
              <a:rPr lang="nb-NO" sz="1600" dirty="0" err="1">
                <a:solidFill>
                  <a:schemeClr val="tx1"/>
                </a:solidFill>
              </a:rPr>
              <a:t>new</a:t>
            </a:r>
            <a:r>
              <a:rPr lang="nb-NO" sz="1600" dirty="0">
                <a:solidFill>
                  <a:schemeClr val="tx1"/>
                </a:solidFill>
              </a:rPr>
              <a:t> types </a:t>
            </a:r>
            <a:r>
              <a:rPr lang="nb-NO" sz="1600" dirty="0" err="1">
                <a:solidFill>
                  <a:schemeClr val="tx1"/>
                </a:solidFill>
              </a:rPr>
              <a:t>of</a:t>
            </a:r>
            <a:r>
              <a:rPr lang="nb-NO" sz="1600" dirty="0">
                <a:solidFill>
                  <a:schemeClr val="tx1"/>
                </a:solidFill>
              </a:rPr>
              <a:t> skills and </a:t>
            </a:r>
            <a:r>
              <a:rPr lang="nb-NO" sz="1600" dirty="0" err="1">
                <a:solidFill>
                  <a:schemeClr val="tx1"/>
                </a:solidFill>
              </a:rPr>
              <a:t>qualifications</a:t>
            </a:r>
            <a:endParaRPr lang="nb-NO" sz="1600" dirty="0">
              <a:solidFill>
                <a:schemeClr val="tx1"/>
              </a:solidFill>
            </a:endParaRPr>
          </a:p>
          <a:p>
            <a:pPr algn="ctr"/>
            <a:endParaRPr lang="nb-NO" sz="1600" dirty="0">
              <a:solidFill>
                <a:schemeClr val="tx1"/>
              </a:solidFill>
            </a:endParaRPr>
          </a:p>
        </p:txBody>
      </p:sp>
      <p:pic>
        <p:nvPicPr>
          <p:cNvPr id="21" name="Bilde 20"/>
          <p:cNvPicPr>
            <a:picLocks noChangeAspect="1"/>
          </p:cNvPicPr>
          <p:nvPr userDrawn="1"/>
        </p:nvPicPr>
        <p:blipFill rotWithShape="1">
          <a:blip r:embed="rId2" cstate="email">
            <a:extLst>
              <a:ext uri="{28A0092B-C50C-407E-A947-70E740481C1C}">
                <a14:useLocalDpi xmlns:a14="http://schemas.microsoft.com/office/drawing/2010/main"/>
              </a:ext>
            </a:extLst>
          </a:blip>
          <a:srcRect l="1446" t="12088" r="2508" b="5345"/>
          <a:stretch/>
        </p:blipFill>
        <p:spPr>
          <a:xfrm>
            <a:off x="9747255" y="4775329"/>
            <a:ext cx="2276899" cy="1922651"/>
          </a:xfrm>
          <a:prstGeom prst="rect">
            <a:avLst/>
          </a:prstGeom>
        </p:spPr>
      </p:pic>
      <p:sp>
        <p:nvSpPr>
          <p:cNvPr id="22" name="Rektangel 21"/>
          <p:cNvSpPr/>
          <p:nvPr userDrawn="1"/>
        </p:nvSpPr>
        <p:spPr>
          <a:xfrm>
            <a:off x="7364167" y="4776270"/>
            <a:ext cx="2246837" cy="19217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457223"/>
            <a:r>
              <a:rPr lang="nb-NO" sz="1600" dirty="0">
                <a:solidFill>
                  <a:prstClr val="black"/>
                </a:solidFill>
              </a:rPr>
              <a:t>New digital </a:t>
            </a:r>
            <a:r>
              <a:rPr lang="nb-NO" sz="1600" dirty="0" err="1">
                <a:solidFill>
                  <a:prstClr val="black"/>
                </a:solidFill>
              </a:rPr>
              <a:t>solutions</a:t>
            </a:r>
            <a:r>
              <a:rPr lang="nb-NO" sz="1600" dirty="0">
                <a:solidFill>
                  <a:prstClr val="black"/>
                </a:solidFill>
              </a:rPr>
              <a:t> for data handling</a:t>
            </a:r>
          </a:p>
        </p:txBody>
      </p:sp>
      <p:sp>
        <p:nvSpPr>
          <p:cNvPr id="24" name="Rektangel 23"/>
          <p:cNvSpPr/>
          <p:nvPr userDrawn="1"/>
        </p:nvSpPr>
        <p:spPr>
          <a:xfrm>
            <a:off x="2565048" y="165798"/>
            <a:ext cx="2257769" cy="1928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lvl="0"/>
            <a:r>
              <a:rPr lang="nb-NO" sz="1600" dirty="0">
                <a:solidFill>
                  <a:schemeClr val="tx1"/>
                </a:solidFill>
              </a:rPr>
              <a:t>New stakeholders </a:t>
            </a:r>
            <a:r>
              <a:rPr lang="nb-NO" sz="1600" dirty="0" err="1">
                <a:solidFill>
                  <a:schemeClr val="tx1"/>
                </a:solidFill>
              </a:rPr>
              <a:t>collect</a:t>
            </a:r>
            <a:r>
              <a:rPr lang="nb-NO" sz="1600" dirty="0">
                <a:solidFill>
                  <a:schemeClr val="tx1"/>
                </a:solidFill>
              </a:rPr>
              <a:t> health-</a:t>
            </a:r>
            <a:r>
              <a:rPr lang="nb-NO" sz="1600" dirty="0" err="1">
                <a:solidFill>
                  <a:schemeClr val="tx1"/>
                </a:solidFill>
              </a:rPr>
              <a:t>related</a:t>
            </a:r>
            <a:r>
              <a:rPr lang="nb-NO" sz="1600" dirty="0">
                <a:solidFill>
                  <a:schemeClr val="tx1"/>
                </a:solidFill>
              </a:rPr>
              <a:t> data</a:t>
            </a:r>
          </a:p>
          <a:p>
            <a:pPr algn="ctr"/>
            <a:endParaRPr lang="nb-NO" sz="1600" dirty="0">
              <a:solidFill>
                <a:schemeClr val="tx1"/>
              </a:solidFill>
            </a:endParaRPr>
          </a:p>
        </p:txBody>
      </p:sp>
      <p:pic>
        <p:nvPicPr>
          <p:cNvPr id="26" name="Bilde 25"/>
          <p:cNvPicPr preferRelativeResize="0">
            <a:picLocks/>
          </p:cNvPicPr>
          <p:nvPr userDrawn="1"/>
        </p:nvPicPr>
        <p:blipFill rotWithShape="1">
          <a:blip r:embed="rId3" cstate="screen">
            <a:grayscl/>
            <a:extLst>
              <a:ext uri="{BEBA8EAE-BF5A-486C-A8C5-ECC9F3942E4B}">
                <a14:imgProps xmlns:a14="http://schemas.microsoft.com/office/drawing/2010/main">
                  <a14:imgLayer r:embed="rId4">
                    <a14:imgEffect>
                      <a14:artisticFilmGrain/>
                    </a14:imgEffect>
                    <a14:imgEffect>
                      <a14:sharpenSoften amount="50000"/>
                    </a14:imgEffect>
                    <a14:imgEffect>
                      <a14:colorTemperature colorTemp="11200"/>
                    </a14:imgEffect>
                    <a14:imgEffect>
                      <a14:saturation sat="400000"/>
                    </a14:imgEffect>
                    <a14:imgEffect>
                      <a14:brightnessContrast bright="40000" contrast="46000"/>
                    </a14:imgEffect>
                  </a14:imgLayer>
                </a14:imgProps>
              </a:ext>
              <a:ext uri="{28A0092B-C50C-407E-A947-70E740481C1C}">
                <a14:useLocalDpi xmlns:a14="http://schemas.microsoft.com/office/drawing/2010/main"/>
              </a:ext>
            </a:extLst>
          </a:blip>
          <a:srcRect l="21726" t="2204" r="6706" b="1178"/>
          <a:stretch/>
        </p:blipFill>
        <p:spPr>
          <a:xfrm rot="16200000">
            <a:off x="7524585" y="5378"/>
            <a:ext cx="1926002" cy="2246837"/>
          </a:xfrm>
          <a:prstGeom prst="rect">
            <a:avLst/>
          </a:prstGeom>
        </p:spPr>
      </p:pic>
      <p:sp>
        <p:nvSpPr>
          <p:cNvPr id="27" name="TekstSylinder 26"/>
          <p:cNvSpPr txBox="1"/>
          <p:nvPr userDrawn="1"/>
        </p:nvSpPr>
        <p:spPr>
          <a:xfrm>
            <a:off x="4136739" y="3744099"/>
            <a:ext cx="3912941" cy="646331"/>
          </a:xfrm>
          <a:prstGeom prst="rect">
            <a:avLst/>
          </a:prstGeom>
          <a:noFill/>
        </p:spPr>
        <p:txBody>
          <a:bodyPr wrap="square" rtlCol="0">
            <a:spAutoFit/>
          </a:bodyPr>
          <a:lstStyle/>
          <a:p>
            <a:pPr algn="ctr" defTabSz="228657"/>
            <a:r>
              <a:rPr lang="nb-NO" dirty="0">
                <a:solidFill>
                  <a:schemeClr val="bg1"/>
                </a:solidFill>
              </a:rPr>
              <a:t>Health data, </a:t>
            </a:r>
            <a:r>
              <a:rPr lang="nb-NO" dirty="0" err="1">
                <a:solidFill>
                  <a:schemeClr val="bg1"/>
                </a:solidFill>
              </a:rPr>
              <a:t>laboratories</a:t>
            </a:r>
            <a:r>
              <a:rPr lang="nb-NO" dirty="0">
                <a:solidFill>
                  <a:schemeClr val="bg1"/>
                </a:solidFill>
              </a:rPr>
              <a:t> and services for </a:t>
            </a:r>
            <a:r>
              <a:rPr lang="nb-NO" dirty="0" err="1">
                <a:solidFill>
                  <a:schemeClr val="bg1"/>
                </a:solidFill>
              </a:rPr>
              <a:t>the</a:t>
            </a:r>
            <a:r>
              <a:rPr lang="nb-NO" dirty="0">
                <a:solidFill>
                  <a:schemeClr val="bg1"/>
                </a:solidFill>
              </a:rPr>
              <a:t> </a:t>
            </a:r>
            <a:r>
              <a:rPr lang="nb-NO" dirty="0" err="1">
                <a:solidFill>
                  <a:schemeClr val="bg1"/>
                </a:solidFill>
              </a:rPr>
              <a:t>future</a:t>
            </a:r>
            <a:endParaRPr lang="nb-NO" dirty="0">
              <a:solidFill>
                <a:schemeClr val="bg1"/>
              </a:solidFill>
            </a:endParaRPr>
          </a:p>
        </p:txBody>
      </p:sp>
      <p:sp>
        <p:nvSpPr>
          <p:cNvPr id="28" name="Ellipse 27"/>
          <p:cNvSpPr/>
          <p:nvPr userDrawn="1"/>
        </p:nvSpPr>
        <p:spPr>
          <a:xfrm>
            <a:off x="5950514" y="2577724"/>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29" name="TekstSylinder 28"/>
          <p:cNvSpPr txBox="1"/>
          <p:nvPr userDrawn="1"/>
        </p:nvSpPr>
        <p:spPr>
          <a:xfrm>
            <a:off x="4950685" y="3093195"/>
            <a:ext cx="2285050" cy="523220"/>
          </a:xfrm>
          <a:prstGeom prst="rect">
            <a:avLst/>
          </a:prstGeom>
          <a:noFill/>
        </p:spPr>
        <p:txBody>
          <a:bodyPr wrap="square" rtlCol="0">
            <a:spAutoFit/>
          </a:bodyPr>
          <a:lstStyle/>
          <a:p>
            <a:pPr algn="ctr" defTabSz="228657"/>
            <a:r>
              <a:rPr lang="nb-NO" sz="2800" dirty="0" err="1">
                <a:solidFill>
                  <a:schemeClr val="bg1"/>
                </a:solidFill>
              </a:rPr>
              <a:t>Infrastructure</a:t>
            </a:r>
            <a:endParaRPr lang="nb-NO" sz="2800" dirty="0">
              <a:solidFill>
                <a:schemeClr val="bg1"/>
              </a:solidFill>
            </a:endParaRPr>
          </a:p>
        </p:txBody>
      </p:sp>
    </p:spTree>
    <p:extLst>
      <p:ext uri="{BB962C8B-B14F-4D97-AF65-F5344CB8AC3E}">
        <p14:creationId xmlns:p14="http://schemas.microsoft.com/office/powerpoint/2010/main" val="330723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7/19">
    <p:spTree>
      <p:nvGrpSpPr>
        <p:cNvPr id="1" name=""/>
        <p:cNvGrpSpPr/>
        <p:nvPr/>
      </p:nvGrpSpPr>
      <p:grpSpPr>
        <a:xfrm>
          <a:off x="0" y="0"/>
          <a:ext cx="0" cy="0"/>
          <a:chOff x="0" y="0"/>
          <a:chExt cx="0" cy="0"/>
        </a:xfrm>
      </p:grpSpPr>
      <p:sp>
        <p:nvSpPr>
          <p:cNvPr id="9" name="Rektangel 8"/>
          <p:cNvSpPr/>
          <p:nvPr userDrawn="1"/>
        </p:nvSpPr>
        <p:spPr>
          <a:xfrm>
            <a:off x="161999" y="161999"/>
            <a:ext cx="11868000" cy="65359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TekstSylinder 37"/>
          <p:cNvSpPr txBox="1"/>
          <p:nvPr userDrawn="1"/>
        </p:nvSpPr>
        <p:spPr>
          <a:xfrm>
            <a:off x="1536812" y="5335848"/>
            <a:ext cx="1173655" cy="584775"/>
          </a:xfrm>
          <a:prstGeom prst="rect">
            <a:avLst/>
          </a:prstGeom>
          <a:noFill/>
        </p:spPr>
        <p:txBody>
          <a:bodyPr wrap="none" rtlCol="0">
            <a:spAutoFit/>
          </a:bodyPr>
          <a:lstStyle/>
          <a:p>
            <a:pPr algn="ctr"/>
            <a:r>
              <a:rPr lang="en-US" sz="1600" dirty="0">
                <a:solidFill>
                  <a:schemeClr val="bg1"/>
                </a:solidFill>
              </a:rPr>
              <a:t>Real-time</a:t>
            </a:r>
            <a:br>
              <a:rPr lang="en-US" sz="1600" dirty="0">
                <a:solidFill>
                  <a:schemeClr val="bg1"/>
                </a:solidFill>
              </a:rPr>
            </a:br>
            <a:r>
              <a:rPr lang="en-US" sz="1600" dirty="0">
                <a:solidFill>
                  <a:schemeClr val="bg1"/>
                </a:solidFill>
              </a:rPr>
              <a:t>surveillance</a:t>
            </a:r>
          </a:p>
        </p:txBody>
      </p:sp>
      <p:sp>
        <p:nvSpPr>
          <p:cNvPr id="39" name="TekstSylinder 38"/>
          <p:cNvSpPr txBox="1"/>
          <p:nvPr userDrawn="1"/>
        </p:nvSpPr>
        <p:spPr>
          <a:xfrm>
            <a:off x="5201965" y="5335848"/>
            <a:ext cx="1788068" cy="584775"/>
          </a:xfrm>
          <a:prstGeom prst="rect">
            <a:avLst/>
          </a:prstGeom>
          <a:noFill/>
        </p:spPr>
        <p:txBody>
          <a:bodyPr wrap="square" rtlCol="0">
            <a:spAutoFit/>
          </a:bodyPr>
          <a:lstStyle/>
          <a:p>
            <a:pPr algn="ctr"/>
            <a:r>
              <a:rPr lang="en-US" sz="1600" dirty="0">
                <a:solidFill>
                  <a:schemeClr val="bg1"/>
                </a:solidFill>
              </a:rPr>
              <a:t>Simplified navigation</a:t>
            </a:r>
          </a:p>
        </p:txBody>
      </p:sp>
      <p:sp>
        <p:nvSpPr>
          <p:cNvPr id="40" name="TekstSylinder 39"/>
          <p:cNvSpPr txBox="1"/>
          <p:nvPr userDrawn="1"/>
        </p:nvSpPr>
        <p:spPr>
          <a:xfrm>
            <a:off x="5099400" y="3992713"/>
            <a:ext cx="1993198" cy="584775"/>
          </a:xfrm>
          <a:prstGeom prst="rect">
            <a:avLst/>
          </a:prstGeom>
          <a:noFill/>
        </p:spPr>
        <p:txBody>
          <a:bodyPr wrap="square" rtlCol="0">
            <a:spAutoFit/>
          </a:bodyPr>
          <a:lstStyle/>
          <a:p>
            <a:pPr algn="ctr"/>
            <a:r>
              <a:rPr lang="en-US" sz="1600" dirty="0">
                <a:solidFill>
                  <a:schemeClr val="bg1"/>
                </a:solidFill>
              </a:rPr>
              <a:t>Modelling </a:t>
            </a:r>
            <a:br>
              <a:rPr lang="en-US" sz="1600" dirty="0">
                <a:solidFill>
                  <a:schemeClr val="bg1"/>
                </a:solidFill>
              </a:rPr>
            </a:br>
            <a:r>
              <a:rPr lang="en-US" sz="1600" dirty="0">
                <a:solidFill>
                  <a:schemeClr val="bg1"/>
                </a:solidFill>
              </a:rPr>
              <a:t>health threats</a:t>
            </a:r>
          </a:p>
        </p:txBody>
      </p:sp>
      <p:sp>
        <p:nvSpPr>
          <p:cNvPr id="41" name="TekstSylinder 40"/>
          <p:cNvSpPr txBox="1"/>
          <p:nvPr userDrawn="1"/>
        </p:nvSpPr>
        <p:spPr>
          <a:xfrm>
            <a:off x="3290283" y="5335848"/>
            <a:ext cx="1610145" cy="584775"/>
          </a:xfrm>
          <a:prstGeom prst="rect">
            <a:avLst/>
          </a:prstGeom>
          <a:noFill/>
        </p:spPr>
        <p:txBody>
          <a:bodyPr wrap="square" rtlCol="0">
            <a:spAutoFit/>
          </a:bodyPr>
          <a:lstStyle/>
          <a:p>
            <a:pPr algn="ctr"/>
            <a:r>
              <a:rPr lang="en-GB" sz="1600" dirty="0">
                <a:solidFill>
                  <a:schemeClr val="bg1"/>
                </a:solidFill>
              </a:rPr>
              <a:t>Working across</a:t>
            </a:r>
            <a:br>
              <a:rPr lang="en-GB" sz="1600" dirty="0">
                <a:solidFill>
                  <a:schemeClr val="bg1"/>
                </a:solidFill>
              </a:rPr>
            </a:br>
            <a:r>
              <a:rPr lang="en-GB" sz="1600" dirty="0">
                <a:solidFill>
                  <a:schemeClr val="bg1"/>
                </a:solidFill>
              </a:rPr>
              <a:t>sectors</a:t>
            </a:r>
          </a:p>
        </p:txBody>
      </p:sp>
      <p:sp>
        <p:nvSpPr>
          <p:cNvPr id="42" name="TekstSylinder 41"/>
          <p:cNvSpPr txBox="1"/>
          <p:nvPr userDrawn="1"/>
        </p:nvSpPr>
        <p:spPr>
          <a:xfrm>
            <a:off x="9137754" y="3992713"/>
            <a:ext cx="1894560" cy="584775"/>
          </a:xfrm>
          <a:prstGeom prst="rect">
            <a:avLst/>
          </a:prstGeom>
          <a:noFill/>
        </p:spPr>
        <p:txBody>
          <a:bodyPr wrap="square" rtlCol="0">
            <a:spAutoFit/>
          </a:bodyPr>
          <a:lstStyle/>
          <a:p>
            <a:pPr algn="ctr"/>
            <a:r>
              <a:rPr lang="en-US" sz="1600" dirty="0">
                <a:solidFill>
                  <a:schemeClr val="bg1"/>
                </a:solidFill>
              </a:rPr>
              <a:t>Dialogue and </a:t>
            </a:r>
            <a:br>
              <a:rPr lang="en-US" sz="1600" dirty="0">
                <a:solidFill>
                  <a:schemeClr val="bg1"/>
                </a:solidFill>
              </a:rPr>
            </a:br>
            <a:r>
              <a:rPr lang="en-US" sz="1600" dirty="0">
                <a:solidFill>
                  <a:schemeClr val="bg1"/>
                </a:solidFill>
              </a:rPr>
              <a:t>user involvement</a:t>
            </a:r>
          </a:p>
        </p:txBody>
      </p:sp>
      <p:sp>
        <p:nvSpPr>
          <p:cNvPr id="43" name="TekstSylinder 42"/>
          <p:cNvSpPr txBox="1"/>
          <p:nvPr userDrawn="1"/>
        </p:nvSpPr>
        <p:spPr>
          <a:xfrm>
            <a:off x="7233062" y="5335848"/>
            <a:ext cx="1723576" cy="584775"/>
          </a:xfrm>
          <a:prstGeom prst="rect">
            <a:avLst/>
          </a:prstGeom>
          <a:noFill/>
        </p:spPr>
        <p:txBody>
          <a:bodyPr wrap="square" rtlCol="0">
            <a:spAutoFit/>
          </a:bodyPr>
          <a:lstStyle/>
          <a:p>
            <a:pPr algn="ctr"/>
            <a:r>
              <a:rPr lang="en-US" sz="1600" dirty="0">
                <a:solidFill>
                  <a:schemeClr val="bg1"/>
                </a:solidFill>
              </a:rPr>
              <a:t>Unlocking the potential of data</a:t>
            </a:r>
          </a:p>
        </p:txBody>
      </p:sp>
      <p:sp>
        <p:nvSpPr>
          <p:cNvPr id="44" name="TekstSylinder 43"/>
          <p:cNvSpPr txBox="1"/>
          <p:nvPr userDrawn="1"/>
        </p:nvSpPr>
        <p:spPr>
          <a:xfrm>
            <a:off x="1287609" y="3992713"/>
            <a:ext cx="1672061" cy="584775"/>
          </a:xfrm>
          <a:prstGeom prst="rect">
            <a:avLst/>
          </a:prstGeom>
          <a:noFill/>
        </p:spPr>
        <p:txBody>
          <a:bodyPr wrap="none" rtlCol="0">
            <a:spAutoFit/>
          </a:bodyPr>
          <a:lstStyle/>
          <a:p>
            <a:pPr algn="ctr"/>
            <a:r>
              <a:rPr lang="en-US" sz="1600" dirty="0">
                <a:solidFill>
                  <a:schemeClr val="bg1"/>
                </a:solidFill>
              </a:rPr>
              <a:t>Interventions </a:t>
            </a:r>
            <a:br>
              <a:rPr lang="en-US" sz="1600" dirty="0">
                <a:solidFill>
                  <a:schemeClr val="bg1"/>
                </a:solidFill>
              </a:rPr>
            </a:br>
            <a:r>
              <a:rPr lang="en-US" sz="1600" dirty="0">
                <a:solidFill>
                  <a:schemeClr val="bg1"/>
                </a:solidFill>
              </a:rPr>
              <a:t>to improve health</a:t>
            </a:r>
          </a:p>
        </p:txBody>
      </p:sp>
      <p:sp>
        <p:nvSpPr>
          <p:cNvPr id="45" name="TekstSylinder 44"/>
          <p:cNvSpPr txBox="1"/>
          <p:nvPr userDrawn="1"/>
        </p:nvSpPr>
        <p:spPr>
          <a:xfrm>
            <a:off x="3215146" y="3992713"/>
            <a:ext cx="1760418" cy="584775"/>
          </a:xfrm>
          <a:prstGeom prst="rect">
            <a:avLst/>
          </a:prstGeom>
          <a:noFill/>
        </p:spPr>
        <p:txBody>
          <a:bodyPr wrap="none" rtlCol="0">
            <a:spAutoFit/>
          </a:bodyPr>
          <a:lstStyle/>
          <a:p>
            <a:pPr algn="ctr"/>
            <a:r>
              <a:rPr lang="en-US" sz="1600" dirty="0">
                <a:solidFill>
                  <a:schemeClr val="bg1"/>
                </a:solidFill>
              </a:rPr>
              <a:t>Sustainable health </a:t>
            </a:r>
            <a:br>
              <a:rPr lang="en-US" sz="1600" dirty="0">
                <a:solidFill>
                  <a:schemeClr val="bg1"/>
                </a:solidFill>
              </a:rPr>
            </a:br>
            <a:r>
              <a:rPr lang="en-US" sz="1600" dirty="0">
                <a:solidFill>
                  <a:schemeClr val="bg1"/>
                </a:solidFill>
              </a:rPr>
              <a:t>and care services</a:t>
            </a:r>
          </a:p>
        </p:txBody>
      </p:sp>
      <p:sp>
        <p:nvSpPr>
          <p:cNvPr id="46" name="TekstSylinder 45"/>
          <p:cNvSpPr txBox="1"/>
          <p:nvPr userDrawn="1"/>
        </p:nvSpPr>
        <p:spPr>
          <a:xfrm>
            <a:off x="7257185" y="3992713"/>
            <a:ext cx="1675331" cy="584775"/>
          </a:xfrm>
          <a:prstGeom prst="rect">
            <a:avLst/>
          </a:prstGeom>
          <a:noFill/>
        </p:spPr>
        <p:txBody>
          <a:bodyPr wrap="none" rtlCol="0">
            <a:spAutoFit/>
          </a:bodyPr>
          <a:lstStyle/>
          <a:p>
            <a:pPr algn="ctr"/>
            <a:r>
              <a:rPr lang="en-US" sz="1600" dirty="0">
                <a:solidFill>
                  <a:schemeClr val="bg1"/>
                </a:solidFill>
              </a:rPr>
              <a:t>Big data and </a:t>
            </a:r>
            <a:br>
              <a:rPr lang="en-US" sz="1600" dirty="0">
                <a:solidFill>
                  <a:schemeClr val="bg1"/>
                </a:solidFill>
              </a:rPr>
            </a:br>
            <a:r>
              <a:rPr lang="en-US" sz="1600" dirty="0">
                <a:solidFill>
                  <a:schemeClr val="bg1"/>
                </a:solidFill>
              </a:rPr>
              <a:t>advanced analysis</a:t>
            </a:r>
          </a:p>
        </p:txBody>
      </p:sp>
      <p:sp>
        <p:nvSpPr>
          <p:cNvPr id="47" name="TekstSylinder 46"/>
          <p:cNvSpPr txBox="1"/>
          <p:nvPr userDrawn="1"/>
        </p:nvSpPr>
        <p:spPr>
          <a:xfrm>
            <a:off x="3282729" y="1845624"/>
            <a:ext cx="5626540" cy="830997"/>
          </a:xfrm>
          <a:prstGeom prst="rect">
            <a:avLst/>
          </a:prstGeom>
          <a:noFill/>
        </p:spPr>
        <p:txBody>
          <a:bodyPr wrap="none" rtlCol="0">
            <a:spAutoFit/>
          </a:bodyPr>
          <a:lstStyle/>
          <a:p>
            <a:r>
              <a:rPr lang="en-US" sz="4800" dirty="0">
                <a:solidFill>
                  <a:schemeClr val="bg1"/>
                </a:solidFill>
              </a:rPr>
              <a:t>10 strategic initiatives</a:t>
            </a:r>
          </a:p>
        </p:txBody>
      </p:sp>
      <p:sp>
        <p:nvSpPr>
          <p:cNvPr id="48" name="TekstSylinder 47"/>
          <p:cNvSpPr txBox="1"/>
          <p:nvPr userDrawn="1"/>
        </p:nvSpPr>
        <p:spPr>
          <a:xfrm>
            <a:off x="9435658" y="5335848"/>
            <a:ext cx="1298753" cy="338554"/>
          </a:xfrm>
          <a:prstGeom prst="rect">
            <a:avLst/>
          </a:prstGeom>
          <a:noFill/>
        </p:spPr>
        <p:txBody>
          <a:bodyPr wrap="none" rtlCol="0">
            <a:spAutoFit/>
          </a:bodyPr>
          <a:lstStyle/>
          <a:p>
            <a:pPr algn="ctr"/>
            <a:r>
              <a:rPr lang="en-US" sz="1600" dirty="0">
                <a:solidFill>
                  <a:schemeClr val="bg1"/>
                </a:solidFill>
              </a:rPr>
              <a:t>Global health</a:t>
            </a:r>
          </a:p>
        </p:txBody>
      </p:sp>
      <p:grpSp>
        <p:nvGrpSpPr>
          <p:cNvPr id="49" name="Gruppe 48"/>
          <p:cNvGrpSpPr>
            <a:grpSpLocks noChangeAspect="1"/>
          </p:cNvGrpSpPr>
          <p:nvPr userDrawn="1"/>
        </p:nvGrpSpPr>
        <p:grpSpPr>
          <a:xfrm>
            <a:off x="5912927" y="1304923"/>
            <a:ext cx="366145" cy="366145"/>
            <a:chOff x="3222170" y="1299029"/>
            <a:chExt cx="540001" cy="540001"/>
          </a:xfrm>
        </p:grpSpPr>
        <p:sp>
          <p:nvSpPr>
            <p:cNvPr id="50" name="Sektor 49"/>
            <p:cNvSpPr/>
            <p:nvPr/>
          </p:nvSpPr>
          <p:spPr>
            <a:xfrm>
              <a:off x="3222171" y="1299029"/>
              <a:ext cx="540000" cy="540000"/>
            </a:xfrm>
            <a:prstGeom prst="pie">
              <a:avLst>
                <a:gd name="adj1" fmla="val 9094223"/>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Sektor 50"/>
            <p:cNvSpPr/>
            <p:nvPr/>
          </p:nvSpPr>
          <p:spPr>
            <a:xfrm rot="8181538">
              <a:off x="3222170" y="1299029"/>
              <a:ext cx="540000" cy="540000"/>
            </a:xfrm>
            <a:prstGeom prst="pie">
              <a:avLst>
                <a:gd name="adj1" fmla="val 8033455"/>
                <a:gd name="adj2" fmla="val 14904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Sektor 51"/>
            <p:cNvSpPr/>
            <p:nvPr/>
          </p:nvSpPr>
          <p:spPr>
            <a:xfrm rot="14353448">
              <a:off x="3222170" y="1299030"/>
              <a:ext cx="540000" cy="540000"/>
            </a:xfrm>
            <a:prstGeom prst="pie">
              <a:avLst>
                <a:gd name="adj1" fmla="val 8574431"/>
                <a:gd name="adj2" fmla="val 163708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53" name="Bilde 52"/>
          <p:cNvPicPr>
            <a:picLocks noChangeAspect="1"/>
          </p:cNvPicPr>
          <p:nvPr userDrawn="1"/>
        </p:nvPicPr>
        <p:blipFill>
          <a:blip r:embed="rId2"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10800000">
            <a:off x="7705155" y="3246840"/>
            <a:ext cx="779391" cy="734201"/>
          </a:xfrm>
          <a:prstGeom prst="rect">
            <a:avLst/>
          </a:prstGeom>
        </p:spPr>
      </p:pic>
      <p:pic>
        <p:nvPicPr>
          <p:cNvPr id="54" name="Bilde 53"/>
          <p:cNvPicPr>
            <a:picLocks noChangeAspect="1"/>
          </p:cNvPicPr>
          <p:nvPr userDrawn="1"/>
        </p:nvPicPr>
        <p:blipFill>
          <a:blip r:embed="rId3"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829795" y="4726011"/>
            <a:ext cx="587689" cy="587689"/>
          </a:xfrm>
          <a:prstGeom prst="rect">
            <a:avLst/>
          </a:prstGeom>
        </p:spPr>
      </p:pic>
      <p:pic>
        <p:nvPicPr>
          <p:cNvPr id="55" name="Bilde 54"/>
          <p:cNvPicPr>
            <a:picLocks noChangeAspect="1"/>
          </p:cNvPicPr>
          <p:nvPr userDrawn="1"/>
        </p:nvPicPr>
        <p:blipFill>
          <a:blip r:embed="rId4"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926636" y="4839195"/>
            <a:ext cx="338727" cy="361320"/>
          </a:xfrm>
          <a:prstGeom prst="rect">
            <a:avLst/>
          </a:prstGeom>
        </p:spPr>
      </p:pic>
      <p:pic>
        <p:nvPicPr>
          <p:cNvPr id="56" name="Bilde 55"/>
          <p:cNvPicPr>
            <a:picLocks noChangeAspect="1"/>
          </p:cNvPicPr>
          <p:nvPr userDrawn="1"/>
        </p:nvPicPr>
        <p:blipFill>
          <a:blip r:embed="rId5"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860420" y="3350721"/>
            <a:ext cx="526439" cy="526439"/>
          </a:xfrm>
          <a:prstGeom prst="rect">
            <a:avLst/>
          </a:prstGeom>
        </p:spPr>
      </p:pic>
      <p:pic>
        <p:nvPicPr>
          <p:cNvPr id="57" name="Bilde 56"/>
          <p:cNvPicPr>
            <a:picLocks noChangeAspect="1"/>
          </p:cNvPicPr>
          <p:nvPr userDrawn="1"/>
        </p:nvPicPr>
        <p:blipFill>
          <a:blip r:embed="rId6"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8640" y="3136581"/>
            <a:ext cx="954719" cy="954719"/>
          </a:xfrm>
          <a:prstGeom prst="rect">
            <a:avLst/>
          </a:prstGeom>
        </p:spPr>
      </p:pic>
      <p:pic>
        <p:nvPicPr>
          <p:cNvPr id="58" name="Bilde 57"/>
          <p:cNvPicPr>
            <a:picLocks noChangeAspect="1"/>
          </p:cNvPicPr>
          <p:nvPr userDrawn="1"/>
        </p:nvPicPr>
        <p:blipFill>
          <a:blip r:embed="rId7"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728992" y="4653492"/>
            <a:ext cx="732726" cy="732726"/>
          </a:xfrm>
          <a:prstGeom prst="rect">
            <a:avLst/>
          </a:prstGeom>
        </p:spPr>
      </p:pic>
      <p:pic>
        <p:nvPicPr>
          <p:cNvPr id="59" name="Bilde 58"/>
          <p:cNvPicPr>
            <a:picLocks noChangeAspect="1"/>
          </p:cNvPicPr>
          <p:nvPr userDrawn="1"/>
        </p:nvPicPr>
        <p:blipFill>
          <a:blip r:embed="rId8"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840185" y="3369091"/>
            <a:ext cx="489698" cy="489698"/>
          </a:xfrm>
          <a:prstGeom prst="rect">
            <a:avLst/>
          </a:prstGeom>
        </p:spPr>
      </p:pic>
      <p:pic>
        <p:nvPicPr>
          <p:cNvPr id="60" name="Bilde 59"/>
          <p:cNvPicPr>
            <a:picLocks noChangeAspect="1"/>
          </p:cNvPicPr>
          <p:nvPr userDrawn="1"/>
        </p:nvPicPr>
        <p:blipFill>
          <a:blip r:embed="rId9"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819282" y="3337867"/>
            <a:ext cx="552147" cy="552147"/>
          </a:xfrm>
          <a:prstGeom prst="rect">
            <a:avLst/>
          </a:prstGeom>
        </p:spPr>
      </p:pic>
      <p:pic>
        <p:nvPicPr>
          <p:cNvPr id="61" name="Bilde 60"/>
          <p:cNvPicPr>
            <a:picLocks noChangeAspect="1"/>
          </p:cNvPicPr>
          <p:nvPr userDrawn="1"/>
        </p:nvPicPr>
        <p:blipFill>
          <a:blip r:embed="rId10"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713835" y="4638840"/>
            <a:ext cx="762030" cy="762030"/>
          </a:xfrm>
          <a:prstGeom prst="rect">
            <a:avLst/>
          </a:prstGeom>
        </p:spPr>
      </p:pic>
      <p:pic>
        <p:nvPicPr>
          <p:cNvPr id="29" name="Bilde 28"/>
          <p:cNvPicPr>
            <a:picLocks noChangeAspect="1"/>
          </p:cNvPicPr>
          <p:nvPr userDrawn="1"/>
        </p:nvPicPr>
        <p:blipFill>
          <a:blip r:embed="rId11"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893500" y="4815722"/>
            <a:ext cx="383068" cy="398482"/>
          </a:xfrm>
          <a:prstGeom prst="rect">
            <a:avLst/>
          </a:prstGeom>
        </p:spPr>
      </p:pic>
    </p:spTree>
    <p:extLst>
      <p:ext uri="{BB962C8B-B14F-4D97-AF65-F5344CB8AC3E}">
        <p14:creationId xmlns:p14="http://schemas.microsoft.com/office/powerpoint/2010/main" val="137037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8/19">
    <p:spTree>
      <p:nvGrpSpPr>
        <p:cNvPr id="1" name=""/>
        <p:cNvGrpSpPr/>
        <p:nvPr/>
      </p:nvGrpSpPr>
      <p:grpSpPr>
        <a:xfrm>
          <a:off x="0" y="0"/>
          <a:ext cx="0" cy="0"/>
          <a:chOff x="0" y="0"/>
          <a:chExt cx="0" cy="0"/>
        </a:xfrm>
      </p:grpSpPr>
      <p:sp>
        <p:nvSpPr>
          <p:cNvPr id="7" name="Rektangel 6"/>
          <p:cNvSpPr/>
          <p:nvPr userDrawn="1"/>
        </p:nvSpPr>
        <p:spPr>
          <a:xfrm>
            <a:off x="161999" y="161998"/>
            <a:ext cx="4584172" cy="6535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9822" y="2171700"/>
            <a:ext cx="748527" cy="748527"/>
          </a:xfrm>
          <a:prstGeom prst="rect">
            <a:avLst/>
          </a:prstGeom>
        </p:spPr>
      </p:pic>
      <p:pic>
        <p:nvPicPr>
          <p:cNvPr id="15" name="Bilde 14"/>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r="-70"/>
          <a:stretch/>
        </p:blipFill>
        <p:spPr>
          <a:xfrm>
            <a:off x="4914899" y="161998"/>
            <a:ext cx="7118606" cy="6535980"/>
          </a:xfrm>
          <a:prstGeom prst="rect">
            <a:avLst/>
          </a:prstGeom>
        </p:spPr>
      </p:pic>
      <p:sp>
        <p:nvSpPr>
          <p:cNvPr id="16" name="Rektangel 15"/>
          <p:cNvSpPr/>
          <p:nvPr userDrawn="1"/>
        </p:nvSpPr>
        <p:spPr>
          <a:xfrm>
            <a:off x="10415754" y="6467146"/>
            <a:ext cx="1617751" cy="230832"/>
          </a:xfrm>
          <a:prstGeom prst="rect">
            <a:avLst/>
          </a:prstGeom>
        </p:spPr>
        <p:txBody>
          <a:bodyPr wrap="none">
            <a:spAutoFit/>
          </a:bodyPr>
          <a:lstStyle/>
          <a:p>
            <a:r>
              <a:rPr lang="nb-NO" sz="900" dirty="0"/>
              <a:t>Matt Schwartz / Unsplash.com</a:t>
            </a:r>
          </a:p>
        </p:txBody>
      </p:sp>
      <p:sp>
        <p:nvSpPr>
          <p:cNvPr id="9" name="TekstSylinder 8"/>
          <p:cNvSpPr txBox="1"/>
          <p:nvPr userDrawn="1"/>
        </p:nvSpPr>
        <p:spPr>
          <a:xfrm>
            <a:off x="1202632" y="3239870"/>
            <a:ext cx="2502906" cy="769441"/>
          </a:xfrm>
          <a:prstGeom prst="rect">
            <a:avLst/>
          </a:prstGeom>
          <a:noFill/>
        </p:spPr>
        <p:txBody>
          <a:bodyPr wrap="square" rtlCol="0">
            <a:spAutoFit/>
          </a:bodyPr>
          <a:lstStyle/>
          <a:p>
            <a:pPr algn="ctr"/>
            <a:r>
              <a:rPr lang="nb-NO" sz="2200" b="1" dirty="0" err="1"/>
              <a:t>Interventions</a:t>
            </a:r>
            <a:r>
              <a:rPr lang="nb-NO" sz="2200" b="1" dirty="0"/>
              <a:t> </a:t>
            </a:r>
            <a:br>
              <a:rPr lang="nb-NO" sz="2200" b="1" dirty="0"/>
            </a:br>
            <a:r>
              <a:rPr lang="nb-NO" sz="2200" b="1" dirty="0"/>
              <a:t>to </a:t>
            </a:r>
            <a:r>
              <a:rPr lang="nb-NO" sz="2200" b="1" dirty="0" err="1"/>
              <a:t>improve</a:t>
            </a:r>
            <a:r>
              <a:rPr lang="nb-NO" sz="2200" b="1" dirty="0"/>
              <a:t> </a:t>
            </a:r>
            <a:r>
              <a:rPr lang="nb-NO" sz="2200" b="1" dirty="0" err="1"/>
              <a:t>health</a:t>
            </a:r>
            <a:endParaRPr lang="nb-NO" sz="2200" b="1" dirty="0"/>
          </a:p>
        </p:txBody>
      </p:sp>
      <p:sp>
        <p:nvSpPr>
          <p:cNvPr id="10" name="Rektangel 9"/>
          <p:cNvSpPr/>
          <p:nvPr userDrawn="1"/>
        </p:nvSpPr>
        <p:spPr>
          <a:xfrm>
            <a:off x="389713" y="4328954"/>
            <a:ext cx="4128744" cy="969496"/>
          </a:xfrm>
          <a:prstGeom prst="rect">
            <a:avLst/>
          </a:prstGeom>
        </p:spPr>
        <p:txBody>
          <a:bodyPr wrap="square">
            <a:spAutoFit/>
          </a:bodyPr>
          <a:lstStyle/>
          <a:p>
            <a:pPr lvl="0" algn="ctr"/>
            <a:r>
              <a:rPr lang="nb-NO" sz="1900" dirty="0" err="1"/>
              <a:t>We</a:t>
            </a:r>
            <a:r>
              <a:rPr lang="nb-NO" sz="1900" dirty="0"/>
              <a:t> </a:t>
            </a:r>
            <a:r>
              <a:rPr lang="nb-NO" sz="1900" dirty="0" err="1"/>
              <a:t>will</a:t>
            </a:r>
            <a:r>
              <a:rPr lang="nb-NO" sz="1900" dirty="0"/>
              <a:t> show </a:t>
            </a:r>
            <a:r>
              <a:rPr lang="nb-NO" sz="1900" dirty="0" err="1"/>
              <a:t>which</a:t>
            </a:r>
            <a:r>
              <a:rPr lang="nb-NO" sz="1900" dirty="0"/>
              <a:t> </a:t>
            </a:r>
            <a:r>
              <a:rPr lang="nb-NO" sz="1900" dirty="0" err="1"/>
              <a:t>health</a:t>
            </a:r>
            <a:r>
              <a:rPr lang="nb-NO" sz="1900" dirty="0"/>
              <a:t> </a:t>
            </a:r>
            <a:r>
              <a:rPr lang="nb-NO" sz="1900" dirty="0" err="1"/>
              <a:t>interventions</a:t>
            </a:r>
            <a:r>
              <a:rPr lang="nb-NO" sz="1900" dirty="0"/>
              <a:t> </a:t>
            </a:r>
            <a:r>
              <a:rPr lang="nb-NO" sz="1900" dirty="0" err="1"/>
              <a:t>are</a:t>
            </a:r>
            <a:r>
              <a:rPr lang="nb-NO" sz="1900" dirty="0"/>
              <a:t> most </a:t>
            </a:r>
            <a:r>
              <a:rPr lang="nb-NO" sz="1900" dirty="0" err="1"/>
              <a:t>cost</a:t>
            </a:r>
            <a:r>
              <a:rPr lang="nb-NO" sz="1900" dirty="0"/>
              <a:t> </a:t>
            </a:r>
            <a:r>
              <a:rPr lang="nb-NO" sz="1900" dirty="0" err="1"/>
              <a:t>effective</a:t>
            </a:r>
            <a:r>
              <a:rPr lang="nb-NO" sz="1900" dirty="0"/>
              <a:t> and </a:t>
            </a:r>
            <a:r>
              <a:rPr lang="nb-NO" sz="1900" dirty="0" err="1"/>
              <a:t>equitable</a:t>
            </a:r>
            <a:r>
              <a:rPr lang="nb-NO" sz="1900" dirty="0"/>
              <a:t>.</a:t>
            </a:r>
          </a:p>
        </p:txBody>
      </p:sp>
    </p:spTree>
    <p:extLst>
      <p:ext uri="{BB962C8B-B14F-4D97-AF65-F5344CB8AC3E}">
        <p14:creationId xmlns:p14="http://schemas.microsoft.com/office/powerpoint/2010/main" val="49258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rategipresentasjon bilde 9/19">
    <p:spTree>
      <p:nvGrpSpPr>
        <p:cNvPr id="1" name=""/>
        <p:cNvGrpSpPr/>
        <p:nvPr/>
      </p:nvGrpSpPr>
      <p:grpSpPr>
        <a:xfrm>
          <a:off x="0" y="0"/>
          <a:ext cx="0" cy="0"/>
          <a:chOff x="0" y="0"/>
          <a:chExt cx="0" cy="0"/>
        </a:xfrm>
      </p:grpSpPr>
      <p:sp>
        <p:nvSpPr>
          <p:cNvPr id="5" name="Rektangel 4"/>
          <p:cNvSpPr/>
          <p:nvPr userDrawn="1"/>
        </p:nvSpPr>
        <p:spPr>
          <a:xfrm>
            <a:off x="162000" y="162000"/>
            <a:ext cx="4584172" cy="65359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0" name="Bild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0997" y="161999"/>
            <a:ext cx="7119003" cy="6535981"/>
          </a:xfrm>
          <a:prstGeom prst="rect">
            <a:avLst/>
          </a:prstGeom>
        </p:spPr>
      </p:pic>
      <p:sp>
        <p:nvSpPr>
          <p:cNvPr id="11" name="Rektangel 10"/>
          <p:cNvSpPr/>
          <p:nvPr userDrawn="1"/>
        </p:nvSpPr>
        <p:spPr>
          <a:xfrm>
            <a:off x="10114091" y="6467148"/>
            <a:ext cx="1915909" cy="230832"/>
          </a:xfrm>
          <a:prstGeom prst="rect">
            <a:avLst/>
          </a:prstGeom>
        </p:spPr>
        <p:txBody>
          <a:bodyPr wrap="none">
            <a:spAutoFit/>
          </a:bodyPr>
          <a:lstStyle/>
          <a:p>
            <a:r>
              <a:rPr lang="nb-NO" sz="900" dirty="0"/>
              <a:t>Natalia </a:t>
            </a:r>
            <a:r>
              <a:rPr lang="nb-NO" sz="900" dirty="0" err="1"/>
              <a:t>Deriabina</a:t>
            </a:r>
            <a:r>
              <a:rPr lang="nb-NO" sz="900" dirty="0"/>
              <a:t> / Shutterstock.com</a:t>
            </a:r>
          </a:p>
        </p:txBody>
      </p:sp>
      <p:sp>
        <p:nvSpPr>
          <p:cNvPr id="12" name="TekstSylinder 11"/>
          <p:cNvSpPr txBox="1"/>
          <p:nvPr userDrawn="1"/>
        </p:nvSpPr>
        <p:spPr>
          <a:xfrm>
            <a:off x="1280271" y="3211257"/>
            <a:ext cx="2347630" cy="769441"/>
          </a:xfrm>
          <a:prstGeom prst="rect">
            <a:avLst/>
          </a:prstGeom>
          <a:noFill/>
        </p:spPr>
        <p:txBody>
          <a:bodyPr wrap="none" rtlCol="0">
            <a:spAutoFit/>
          </a:bodyPr>
          <a:lstStyle/>
          <a:p>
            <a:pPr algn="ctr"/>
            <a:r>
              <a:rPr lang="nb-NO" sz="2200" b="1" dirty="0" err="1"/>
              <a:t>Sustainable</a:t>
            </a:r>
            <a:r>
              <a:rPr lang="nb-NO" sz="2200" b="1" dirty="0"/>
              <a:t> </a:t>
            </a:r>
            <a:r>
              <a:rPr lang="nb-NO" sz="2200" b="1" dirty="0" err="1"/>
              <a:t>health</a:t>
            </a:r>
            <a:br>
              <a:rPr lang="nb-NO" sz="2200" b="1" dirty="0"/>
            </a:br>
            <a:r>
              <a:rPr lang="nb-NO" sz="2200" b="1" dirty="0"/>
              <a:t>and </a:t>
            </a:r>
            <a:r>
              <a:rPr lang="nb-NO" sz="2200" b="1" dirty="0" err="1"/>
              <a:t>care</a:t>
            </a:r>
            <a:r>
              <a:rPr lang="nb-NO" sz="2200" b="1" dirty="0"/>
              <a:t> services</a:t>
            </a:r>
          </a:p>
        </p:txBody>
      </p:sp>
      <p:sp>
        <p:nvSpPr>
          <p:cNvPr id="13" name="Rektangel 12"/>
          <p:cNvSpPr/>
          <p:nvPr userDrawn="1"/>
        </p:nvSpPr>
        <p:spPr>
          <a:xfrm>
            <a:off x="600596" y="4324225"/>
            <a:ext cx="3706981" cy="1261884"/>
          </a:xfrm>
          <a:prstGeom prst="rect">
            <a:avLst/>
          </a:prstGeom>
        </p:spPr>
        <p:txBody>
          <a:bodyPr wrap="square">
            <a:spAutoFit/>
          </a:bodyPr>
          <a:lstStyle/>
          <a:p>
            <a:pPr algn="ctr"/>
            <a:r>
              <a:rPr lang="nb-NO" sz="1900" dirty="0" err="1"/>
              <a:t>We</a:t>
            </a:r>
            <a:r>
              <a:rPr lang="nb-NO" sz="1900" dirty="0"/>
              <a:t> </a:t>
            </a:r>
            <a:r>
              <a:rPr lang="nb-NO" sz="1900" dirty="0" err="1"/>
              <a:t>will</a:t>
            </a:r>
            <a:r>
              <a:rPr lang="nb-NO" sz="1900" dirty="0"/>
              <a:t> </a:t>
            </a:r>
            <a:r>
              <a:rPr lang="nb-NO" sz="1900" dirty="0" err="1"/>
              <a:t>contribute</a:t>
            </a:r>
            <a:r>
              <a:rPr lang="nb-NO" sz="1900" dirty="0"/>
              <a:t> </a:t>
            </a:r>
            <a:r>
              <a:rPr lang="nb-NO" sz="1900" dirty="0" err="1"/>
              <a:t>knowledge</a:t>
            </a:r>
            <a:r>
              <a:rPr lang="nb-NO" sz="1900" dirty="0"/>
              <a:t> </a:t>
            </a:r>
            <a:br>
              <a:rPr lang="nb-NO" sz="1900" dirty="0"/>
            </a:br>
            <a:r>
              <a:rPr lang="nb-NO" sz="1900" dirty="0"/>
              <a:t>to </a:t>
            </a:r>
            <a:r>
              <a:rPr lang="nb-NO" sz="1900" dirty="0" err="1"/>
              <a:t>shape</a:t>
            </a:r>
            <a:r>
              <a:rPr lang="nb-NO" sz="1900" dirty="0"/>
              <a:t> </a:t>
            </a:r>
            <a:r>
              <a:rPr lang="nb-NO" sz="1900" dirty="0" err="1"/>
              <a:t>the</a:t>
            </a:r>
            <a:r>
              <a:rPr lang="nb-NO" sz="1900" dirty="0"/>
              <a:t> </a:t>
            </a:r>
            <a:r>
              <a:rPr lang="nb-NO" sz="1900" dirty="0" err="1"/>
              <a:t>health</a:t>
            </a:r>
            <a:r>
              <a:rPr lang="nb-NO" sz="1900" dirty="0"/>
              <a:t> and </a:t>
            </a:r>
            <a:r>
              <a:rPr lang="nb-NO" sz="1900" dirty="0" err="1"/>
              <a:t>care</a:t>
            </a:r>
            <a:r>
              <a:rPr lang="nb-NO" sz="1900" dirty="0"/>
              <a:t> services for </a:t>
            </a:r>
            <a:r>
              <a:rPr lang="nb-NO" sz="1900" dirty="0" err="1"/>
              <a:t>future</a:t>
            </a:r>
            <a:r>
              <a:rPr lang="nb-NO" sz="1900" dirty="0"/>
              <a:t> </a:t>
            </a:r>
            <a:r>
              <a:rPr lang="nb-NO" sz="1900" dirty="0" err="1"/>
              <a:t>generations</a:t>
            </a:r>
            <a:r>
              <a:rPr lang="nb-NO" sz="1900" dirty="0"/>
              <a:t>.</a:t>
            </a:r>
          </a:p>
          <a:p>
            <a:pPr algn="ctr"/>
            <a:r>
              <a:rPr lang="nb-NO" sz="1900" dirty="0"/>
              <a:t> </a:t>
            </a:r>
          </a:p>
        </p:txBody>
      </p:sp>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87876" y="2060307"/>
            <a:ext cx="732421" cy="732421"/>
          </a:xfrm>
          <a:prstGeom prst="rect">
            <a:avLst/>
          </a:prstGeom>
        </p:spPr>
      </p:pic>
    </p:spTree>
    <p:extLst>
      <p:ext uri="{BB962C8B-B14F-4D97-AF65-F5344CB8AC3E}">
        <p14:creationId xmlns:p14="http://schemas.microsoft.com/office/powerpoint/2010/main" val="143112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33866"/>
      </p:ext>
    </p:extLst>
  </p:cSld>
  <p:clrMap bg1="lt1" tx1="dk1" bg2="lt2" tx2="dk2" accent1="accent1" accent2="accent2" accent3="accent3" accent4="accent4" accent5="accent5" accent6="accent6" hlink="hlink" folHlink="folHlink"/>
  <p:sldLayoutIdLst>
    <p:sldLayoutId id="214748367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Lst>
  <p:hf sldNum="0" hdr="0" ftr="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180036" indent="-180036" algn="l" defTabSz="914446" rtl="0" eaLnBrk="1" latinLnBrk="0" hangingPunct="1">
        <a:lnSpc>
          <a:spcPct val="120000"/>
        </a:lnSpc>
        <a:spcBef>
          <a:spcPts val="0"/>
        </a:spcBef>
        <a:spcAft>
          <a:spcPts val="650"/>
        </a:spcAft>
        <a:buClr>
          <a:schemeClr val="accent4"/>
        </a:buClr>
        <a:buSzPct val="100000"/>
        <a:buFontTx/>
        <a:buBlip>
          <a:blip r:embed="rId21"/>
        </a:buBlip>
        <a:defRPr sz="1900" kern="1200">
          <a:solidFill>
            <a:schemeClr val="dk1"/>
          </a:solidFill>
          <a:latin typeface="+mn-lt"/>
          <a:ea typeface="+mn-ea"/>
          <a:cs typeface="+mn-cs"/>
        </a:defRPr>
      </a:lvl1pPr>
      <a:lvl2pPr marL="540108" indent="-180036" algn="l" defTabSz="914446" rtl="0" eaLnBrk="1" latinLnBrk="0" hangingPunct="1">
        <a:lnSpc>
          <a:spcPct val="90000"/>
        </a:lnSpc>
        <a:spcBef>
          <a:spcPts val="500"/>
        </a:spcBef>
        <a:buClr>
          <a:schemeClr val="accent4"/>
        </a:buClr>
        <a:buFontTx/>
        <a:buBlip>
          <a:blip r:embed="rId21"/>
        </a:buBlip>
        <a:defRPr sz="16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1"/>
        </a:buBlip>
        <a:defRPr sz="14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1"/>
        </a:buBlip>
        <a:defRPr sz="13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1"/>
        </a:buBlip>
        <a:defRPr sz="12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72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68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2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91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96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8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23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54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072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6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11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09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03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60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20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8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65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18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02570"/>
      </p:ext>
    </p:extLst>
  </p:cSld>
  <p:clrMapOvr>
    <a:masterClrMapping/>
  </p:clrMapOvr>
</p:sld>
</file>

<file path=ppt/theme/theme1.xml><?xml version="1.0" encoding="utf-8"?>
<a:theme xmlns:a="http://schemas.openxmlformats.org/drawingml/2006/main" name="2_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HI_KD-stoltenbergutvalget KLP Trondheim 2018-03-03" id="{759170D7-47C5-4E72-ADF1-8568722C0729}" vid="{A68EF478-A7DE-4D1D-80D2-C705660498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ae4446-6fd3-4dac-af60-e561b325d6d5" xsi:nil="true"/>
    <lcf76f155ced4ddcb4097134ff3c332f xmlns="fe213fdf-b9f4-43a5-acfa-f978f8eabdf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A94479125F79E4DB0F047764E273213" ma:contentTypeVersion="12" ma:contentTypeDescription="Opprett et nytt dokument." ma:contentTypeScope="" ma:versionID="f0cd2fb273da4c0a6bf914d5a9a4f230">
  <xsd:schema xmlns:xsd="http://www.w3.org/2001/XMLSchema" xmlns:xs="http://www.w3.org/2001/XMLSchema" xmlns:p="http://schemas.microsoft.com/office/2006/metadata/properties" xmlns:ns2="fe213fdf-b9f4-43a5-acfa-f978f8eabdf9" xmlns:ns3="4cae4446-6fd3-4dac-af60-e561b325d6d5" targetNamespace="http://schemas.microsoft.com/office/2006/metadata/properties" ma:root="true" ma:fieldsID="2c230cf8f85a26104c8fd497949447a1" ns2:_="" ns3:_="">
    <xsd:import namespace="fe213fdf-b9f4-43a5-acfa-f978f8eabdf9"/>
    <xsd:import namespace="4cae4446-6fd3-4dac-af60-e561b325d6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13fdf-b9f4-43a5-acfa-f978f8eabd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e7140caa-8402-4c36-9a5d-f51276ec0a9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ae4446-6fd3-4dac-af60-e561b325d6d5"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0b90e0f2-3d50-4ade-af6f-d0f9497f0195}" ma:internalName="TaxCatchAll" ma:showField="CatchAllData" ma:web="4cae4446-6fd3-4dac-af60-e561b325d6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6EC77E-C9A9-4BF0-8AB8-9D52A867D83C}">
  <ds:schemaRefs>
    <ds:schemaRef ds:uri="http://schemas.microsoft.com/office/2006/documentManagement/types"/>
    <ds:schemaRef ds:uri="http://schemas.openxmlformats.org/package/2006/metadata/core-properties"/>
    <ds:schemaRef ds:uri="http://purl.org/dc/elements/1.1/"/>
    <ds:schemaRef ds:uri="http://purl.org/dc/dcmitype/"/>
    <ds:schemaRef ds:uri="http://purl.org/dc/terms/"/>
    <ds:schemaRef ds:uri="4cae4446-6fd3-4dac-af60-e561b325d6d5"/>
    <ds:schemaRef ds:uri="http://www.w3.org/XML/1998/namespace"/>
    <ds:schemaRef ds:uri="http://schemas.microsoft.com/office/2006/metadata/properties"/>
    <ds:schemaRef ds:uri="http://schemas.microsoft.com/office/infopath/2007/PartnerControls"/>
    <ds:schemaRef ds:uri="fe213fdf-b9f4-43a5-acfa-f978f8eabdf9"/>
  </ds:schemaRefs>
</ds:datastoreItem>
</file>

<file path=customXml/itemProps2.xml><?xml version="1.0" encoding="utf-8"?>
<ds:datastoreItem xmlns:ds="http://schemas.openxmlformats.org/officeDocument/2006/customXml" ds:itemID="{C2192A78-D82B-408A-A008-46C33E28472B}">
  <ds:schemaRefs>
    <ds:schemaRef ds:uri="http://schemas.microsoft.com/sharepoint/v3/contenttype/forms"/>
  </ds:schemaRefs>
</ds:datastoreItem>
</file>

<file path=customXml/itemProps3.xml><?xml version="1.0" encoding="utf-8"?>
<ds:datastoreItem xmlns:ds="http://schemas.openxmlformats.org/officeDocument/2006/customXml" ds:itemID="{0BEB51A1-FA6A-4349-9413-3422481D50B1}"/>
</file>

<file path=docProps/app.xml><?xml version="1.0" encoding="utf-8"?>
<Properties xmlns="http://schemas.openxmlformats.org/officeDocument/2006/extended-properties" xmlns:vt="http://schemas.openxmlformats.org/officeDocument/2006/docPropsVTypes">
  <TotalTime>0</TotalTime>
  <Words>1580</Words>
  <Application>Microsoft Office PowerPoint</Application>
  <PresentationFormat>Widescreen</PresentationFormat>
  <Paragraphs>99</Paragraphs>
  <Slides>19</Slides>
  <Notes>19</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19</vt:i4>
      </vt:variant>
    </vt:vector>
  </HeadingPairs>
  <TitlesOfParts>
    <vt:vector size="23" baseType="lpstr">
      <vt:lpstr>Arial</vt:lpstr>
      <vt:lpstr>Brandon Text Regular</vt:lpstr>
      <vt:lpstr>Calibri</vt:lpstr>
      <vt:lpstr>2_Office-tema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Vikum, Eirik</dc:creator>
  <cp:keywords/>
  <cp:lastModifiedBy>Roar Samuelsen</cp:lastModifiedBy>
  <cp:revision>546</cp:revision>
  <cp:lastPrinted>2018-12-17T10:25:34Z</cp:lastPrinted>
  <dcterms:created xsi:type="dcterms:W3CDTF">2018-10-26T20:08:56Z</dcterms:created>
  <dcterms:modified xsi:type="dcterms:W3CDTF">2023-12-13T11:38:57Z</dcterms:modified>
  <cp:contentStatus>Endelig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0x010100DA94479125F79E4DB0F047764E273213</vt:lpwstr>
  </property>
  <property fmtid="{D5CDD505-2E9C-101B-9397-08002B2CF9AE}" pid="3" name="TaxKeyword">
    <vt:lpwstr/>
  </property>
  <property fmtid="{D5CDD505-2E9C-101B-9397-08002B2CF9AE}" pid="4" name="FHITopic">
    <vt:lpwstr/>
  </property>
  <property fmtid="{D5CDD505-2E9C-101B-9397-08002B2CF9AE}" pid="5" name="_MarkAsFinal">
    <vt:bool>true</vt:bool>
  </property>
  <property fmtid="{D5CDD505-2E9C-101B-9397-08002B2CF9AE}" pid="6" name="FHI_Topic">
    <vt:lpwstr/>
  </property>
  <property fmtid="{D5CDD505-2E9C-101B-9397-08002B2CF9AE}" pid="7" name="MediaServiceImageTags">
    <vt:lpwstr/>
  </property>
</Properties>
</file>