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5" r:id="rId4"/>
    <p:sldMasterId id="2147484300" r:id="rId5"/>
    <p:sldMasterId id="2147484311" r:id="rId6"/>
  </p:sldMasterIdLst>
  <p:notesMasterIdLst>
    <p:notesMasterId r:id="rId16"/>
  </p:notesMasterIdLst>
  <p:handoutMasterIdLst>
    <p:handoutMasterId r:id="rId17"/>
  </p:handoutMasterIdLst>
  <p:sldIdLst>
    <p:sldId id="2118" r:id="rId7"/>
    <p:sldId id="2234" r:id="rId8"/>
    <p:sldId id="2235" r:id="rId9"/>
    <p:sldId id="2229" r:id="rId10"/>
    <p:sldId id="2246" r:id="rId11"/>
    <p:sldId id="2247" r:id="rId12"/>
    <p:sldId id="2251" r:id="rId13"/>
    <p:sldId id="2252" r:id="rId14"/>
    <p:sldId id="2263" r:id="rId15"/>
  </p:sldIdLst>
  <p:sldSz cx="9144000" cy="5143500" type="screen16x9"/>
  <p:notesSz cx="6805613" cy="9944100"/>
  <p:custDataLst>
    <p:tags r:id="rId18"/>
  </p:custDataLst>
  <p:defaultTextStyle>
    <a:defPPr>
      <a:defRPr lang="en-GB"/>
    </a:defPPr>
    <a:lvl1pPr marL="0" algn="l" defTabSz="914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3" algn="l" defTabSz="914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4" algn="l" defTabSz="914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7" algn="l" defTabSz="914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5" algn="l" defTabSz="914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5" algn="l" defTabSz="914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6" algn="l" defTabSz="914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6" algn="l" defTabSz="914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66" clrIdx="0"/>
  <p:cmAuthor id="1" name="Greg Brooks" initials="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7668"/>
    <a:srgbClr val="32345C"/>
    <a:srgbClr val="B22B5A"/>
    <a:srgbClr val="6795A6"/>
    <a:srgbClr val="BEBFC0"/>
    <a:srgbClr val="D9D9D9"/>
    <a:srgbClr val="5A0C44"/>
    <a:srgbClr val="33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7440" autoAdjust="0"/>
  </p:normalViewPr>
  <p:slideViewPr>
    <p:cSldViewPr snapToObjects="1">
      <p:cViewPr varScale="1">
        <p:scale>
          <a:sx n="135" d="100"/>
          <a:sy n="135" d="100"/>
        </p:scale>
        <p:origin x="82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12" y="-108"/>
      </p:cViewPr>
      <p:guideLst>
        <p:guide orient="horz" pos="3133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ndshare\2021\FHI\FHI_2021-W18\skisser\datagrunnla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88107965144892E-2"/>
          <c:y val="0.13270565565574682"/>
          <c:w val="0.91378421882467986"/>
          <c:h val="0.674064903535308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Sheet1!$A$11:$A$16</c:f>
              <c:strCache>
                <c:ptCount val="6"/>
                <c:pt idx="0">
                  <c:v>Nord-Norge</c:v>
                </c:pt>
                <c:pt idx="1">
                  <c:v>Midt-Norge</c:v>
                </c:pt>
                <c:pt idx="2">
                  <c:v>Vestlandet</c:v>
                </c:pt>
                <c:pt idx="3">
                  <c:v>Østlandet 
unntatt Oslo</c:v>
                </c:pt>
                <c:pt idx="4">
                  <c:v>Sørlandet inkludert Vestfold og Telemark</c:v>
                </c:pt>
                <c:pt idx="5">
                  <c:v>Oslo</c:v>
                </c:pt>
              </c:strCache>
            </c:strRef>
          </c:cat>
          <c:val>
            <c:numRef>
              <c:f>Sheet1!$B$11:$B$16</c:f>
              <c:numCache>
                <c:formatCode>0%</c:formatCode>
                <c:ptCount val="6"/>
                <c:pt idx="0">
                  <c:v>9.0999999999999998E-2</c:v>
                </c:pt>
                <c:pt idx="1">
                  <c:v>0.13700000000000001</c:v>
                </c:pt>
                <c:pt idx="2">
                  <c:v>0.20399999999999999</c:v>
                </c:pt>
                <c:pt idx="3">
                  <c:v>0.3</c:v>
                </c:pt>
                <c:pt idx="4">
                  <c:v>0.13600000000000001</c:v>
                </c:pt>
                <c:pt idx="5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C-D145-9211-BC9785BF6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2706607"/>
        <c:axId val="1922391999"/>
      </c:barChart>
      <c:catAx>
        <c:axId val="193270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22391999"/>
        <c:crosses val="autoZero"/>
        <c:auto val="1"/>
        <c:lblAlgn val="ctr"/>
        <c:lblOffset val="100"/>
        <c:noMultiLvlLbl val="0"/>
      </c:catAx>
      <c:valAx>
        <c:axId val="192239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32706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97005519134258E-2"/>
          <c:y val="8.3949180999722373E-2"/>
          <c:w val="0.90650299448086569"/>
          <c:h val="0.832101638000555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Sheet1!$A$120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rgbClr val="FE76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Sheet1!$B$120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6-4516-8EC7-0B8FE980DBC5}"/>
            </c:ext>
          </c:extLst>
        </c:ser>
        <c:ser>
          <c:idx val="1"/>
          <c:order val="1"/>
          <c:tx>
            <c:strRef>
              <c:f>Sheet1!$A$121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Sheet1!$B$121</c:f>
              <c:numCache>
                <c:formatCode>0%</c:formatCode>
                <c:ptCount val="1"/>
                <c:pt idx="0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6-4516-8EC7-0B8FE980DBC5}"/>
            </c:ext>
          </c:extLst>
        </c:ser>
        <c:ser>
          <c:idx val="2"/>
          <c:order val="2"/>
          <c:tx>
            <c:strRef>
              <c:f>Sheet1!$A$122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B22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Sheet1!$B$122</c:f>
              <c:numCache>
                <c:formatCode>0%</c:formatCode>
                <c:ptCount val="1"/>
                <c:pt idx="0">
                  <c:v>0.67100000000000004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6-4516-8EC7-0B8FE980DBC5}"/>
            </c:ext>
          </c:extLst>
        </c:ser>
        <c:ser>
          <c:idx val="3"/>
          <c:order val="3"/>
          <c:tx>
            <c:strRef>
              <c:f>Sheet1!$A$123</c:f>
              <c:strCache>
                <c:ptCount val="1"/>
                <c:pt idx="0">
                  <c:v>Er vaksinert</c:v>
                </c:pt>
              </c:strCache>
            </c:strRef>
          </c:tx>
          <c:spPr>
            <a:solidFill>
              <a:srgbClr val="679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Sheet1!$B$123</c:f>
              <c:numCache>
                <c:formatCode>0%</c:formatCode>
                <c:ptCount val="1"/>
                <c:pt idx="0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A3-4ED6-BC2B-99C3F73BA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0489455"/>
        <c:axId val="434028271"/>
      </c:barChart>
      <c:catAx>
        <c:axId val="20904894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4028271"/>
        <c:crosses val="autoZero"/>
        <c:auto val="1"/>
        <c:lblAlgn val="ctr"/>
        <c:lblOffset val="100"/>
        <c:noMultiLvlLbl val="0"/>
      </c:catAx>
      <c:valAx>
        <c:axId val="43402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904894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8932421209757569"/>
          <c:w val="0.26585140668821494"/>
          <c:h val="0.4868908276055193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13254593175848E-2"/>
          <c:y val="6.9051761635493689E-2"/>
          <c:w val="0.89573118985126854"/>
          <c:h val="0.8145433785440310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E7668"/>
              </a:solidFill>
              <a:round/>
            </a:ln>
            <a:effectLst/>
          </c:spPr>
          <c:marker>
            <c:symbol val="none"/>
          </c:marker>
          <c:cat>
            <c:strRef>
              <c:f>Sheet1!$E$119:$R$119</c:f>
              <c:strCache>
                <c:ptCount val="14"/>
                <c:pt idx="0">
                  <c:v>Uke 45</c:v>
                </c:pt>
                <c:pt idx="1">
                  <c:v>Uke 47</c:v>
                </c:pt>
                <c:pt idx="2">
                  <c:v>Uke 49</c:v>
                </c:pt>
                <c:pt idx="3">
                  <c:v>Uke 51</c:v>
                </c:pt>
                <c:pt idx="4">
                  <c:v>Uke 53</c:v>
                </c:pt>
                <c:pt idx="5">
                  <c:v>Uke 2</c:v>
                </c:pt>
                <c:pt idx="6">
                  <c:v>Uke 4</c:v>
                </c:pt>
                <c:pt idx="7">
                  <c:v>Uke 6</c:v>
                </c:pt>
                <c:pt idx="8">
                  <c:v>Uke 8</c:v>
                </c:pt>
                <c:pt idx="9">
                  <c:v>Uke 10</c:v>
                </c:pt>
                <c:pt idx="10">
                  <c:v>Uke 12</c:v>
                </c:pt>
                <c:pt idx="11">
                  <c:v>Uke 14</c:v>
                </c:pt>
                <c:pt idx="12">
                  <c:v>Uke 16</c:v>
                </c:pt>
                <c:pt idx="13">
                  <c:v>Uke 18</c:v>
                </c:pt>
              </c:strCache>
            </c:strRef>
          </c:cat>
          <c:val>
            <c:numRef>
              <c:f>Sheet1!$E$120:$R$120</c:f>
              <c:numCache>
                <c:formatCode>0%</c:formatCode>
                <c:ptCount val="14"/>
                <c:pt idx="0">
                  <c:v>0.24199999999999999</c:v>
                </c:pt>
                <c:pt idx="1">
                  <c:v>0.25800000000000001</c:v>
                </c:pt>
                <c:pt idx="2">
                  <c:v>0.25900000000000001</c:v>
                </c:pt>
                <c:pt idx="3">
                  <c:v>0.215</c:v>
                </c:pt>
                <c:pt idx="4">
                  <c:v>0.17799999999999999</c:v>
                </c:pt>
                <c:pt idx="5">
                  <c:v>0.184</c:v>
                </c:pt>
                <c:pt idx="6">
                  <c:v>0.13500000000000001</c:v>
                </c:pt>
                <c:pt idx="7">
                  <c:v>0.14799999999999999</c:v>
                </c:pt>
                <c:pt idx="8">
                  <c:v>0.115</c:v>
                </c:pt>
                <c:pt idx="9">
                  <c:v>0.115</c:v>
                </c:pt>
                <c:pt idx="10">
                  <c:v>0.125</c:v>
                </c:pt>
                <c:pt idx="11">
                  <c:v>0.111</c:v>
                </c:pt>
                <c:pt idx="12">
                  <c:v>0.109</c:v>
                </c:pt>
                <c:pt idx="13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99-44A4-9EBC-C2846529DF2B}"/>
            </c:ext>
          </c:extLst>
        </c:ser>
        <c:ser>
          <c:idx val="1"/>
          <c:order val="1"/>
          <c:spPr>
            <a:ln w="28575" cap="rnd">
              <a:solidFill>
                <a:srgbClr val="32345C"/>
              </a:solidFill>
              <a:round/>
            </a:ln>
            <a:effectLst/>
          </c:spPr>
          <c:marker>
            <c:symbol val="none"/>
          </c:marker>
          <c:cat>
            <c:strRef>
              <c:f>Sheet1!$E$119:$R$119</c:f>
              <c:strCache>
                <c:ptCount val="14"/>
                <c:pt idx="0">
                  <c:v>Uke 45</c:v>
                </c:pt>
                <c:pt idx="1">
                  <c:v>Uke 47</c:v>
                </c:pt>
                <c:pt idx="2">
                  <c:v>Uke 49</c:v>
                </c:pt>
                <c:pt idx="3">
                  <c:v>Uke 51</c:v>
                </c:pt>
                <c:pt idx="4">
                  <c:v>Uke 53</c:v>
                </c:pt>
                <c:pt idx="5">
                  <c:v>Uke 2</c:v>
                </c:pt>
                <c:pt idx="6">
                  <c:v>Uke 4</c:v>
                </c:pt>
                <c:pt idx="7">
                  <c:v>Uke 6</c:v>
                </c:pt>
                <c:pt idx="8">
                  <c:v>Uke 8</c:v>
                </c:pt>
                <c:pt idx="9">
                  <c:v>Uke 10</c:v>
                </c:pt>
                <c:pt idx="10">
                  <c:v>Uke 12</c:v>
                </c:pt>
                <c:pt idx="11">
                  <c:v>Uke 14</c:v>
                </c:pt>
                <c:pt idx="12">
                  <c:v>Uke 16</c:v>
                </c:pt>
                <c:pt idx="13">
                  <c:v>Uke 18</c:v>
                </c:pt>
              </c:strCache>
            </c:strRef>
          </c:cat>
          <c:val>
            <c:numRef>
              <c:f>Sheet1!$E$121:$R$121</c:f>
              <c:numCache>
                <c:formatCode>0%</c:formatCode>
                <c:ptCount val="14"/>
                <c:pt idx="0">
                  <c:v>0.16</c:v>
                </c:pt>
                <c:pt idx="1">
                  <c:v>0.14799999999999999</c:v>
                </c:pt>
                <c:pt idx="2">
                  <c:v>0.15490000000000001</c:v>
                </c:pt>
                <c:pt idx="3">
                  <c:v>0.15</c:v>
                </c:pt>
                <c:pt idx="4">
                  <c:v>0.122</c:v>
                </c:pt>
                <c:pt idx="5">
                  <c:v>9.1999999999999998E-2</c:v>
                </c:pt>
                <c:pt idx="6">
                  <c:v>8.1000000000000003E-2</c:v>
                </c:pt>
                <c:pt idx="7">
                  <c:v>6.8000000000000005E-2</c:v>
                </c:pt>
                <c:pt idx="8">
                  <c:v>6.7000000000000004E-2</c:v>
                </c:pt>
                <c:pt idx="9">
                  <c:v>7.1999999999999995E-2</c:v>
                </c:pt>
                <c:pt idx="10">
                  <c:v>7.8E-2</c:v>
                </c:pt>
                <c:pt idx="11">
                  <c:v>6.5000000000000002E-2</c:v>
                </c:pt>
                <c:pt idx="12">
                  <c:v>4.9000000000000002E-2</c:v>
                </c:pt>
                <c:pt idx="13">
                  <c:v>6.2E-2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99-44A4-9EBC-C2846529DF2B}"/>
            </c:ext>
          </c:extLst>
        </c:ser>
        <c:ser>
          <c:idx val="2"/>
          <c:order val="2"/>
          <c:spPr>
            <a:ln w="28575" cap="rnd">
              <a:solidFill>
                <a:srgbClr val="B22B5A"/>
              </a:solidFill>
              <a:round/>
            </a:ln>
            <a:effectLst/>
          </c:spPr>
          <c:marker>
            <c:symbol val="none"/>
          </c:marker>
          <c:cat>
            <c:strRef>
              <c:f>Sheet1!$E$119:$R$119</c:f>
              <c:strCache>
                <c:ptCount val="14"/>
                <c:pt idx="0">
                  <c:v>Uke 45</c:v>
                </c:pt>
                <c:pt idx="1">
                  <c:v>Uke 47</c:v>
                </c:pt>
                <c:pt idx="2">
                  <c:v>Uke 49</c:v>
                </c:pt>
                <c:pt idx="3">
                  <c:v>Uke 51</c:v>
                </c:pt>
                <c:pt idx="4">
                  <c:v>Uke 53</c:v>
                </c:pt>
                <c:pt idx="5">
                  <c:v>Uke 2</c:v>
                </c:pt>
                <c:pt idx="6">
                  <c:v>Uke 4</c:v>
                </c:pt>
                <c:pt idx="7">
                  <c:v>Uke 6</c:v>
                </c:pt>
                <c:pt idx="8">
                  <c:v>Uke 8</c:v>
                </c:pt>
                <c:pt idx="9">
                  <c:v>Uke 10</c:v>
                </c:pt>
                <c:pt idx="10">
                  <c:v>Uke 12</c:v>
                </c:pt>
                <c:pt idx="11">
                  <c:v>Uke 14</c:v>
                </c:pt>
                <c:pt idx="12">
                  <c:v>Uke 16</c:v>
                </c:pt>
                <c:pt idx="13">
                  <c:v>Uke 18</c:v>
                </c:pt>
              </c:strCache>
            </c:strRef>
          </c:cat>
          <c:val>
            <c:numRef>
              <c:f>Sheet1!$E$122:$R$122</c:f>
              <c:numCache>
                <c:formatCode>0%</c:formatCode>
                <c:ptCount val="14"/>
                <c:pt idx="0">
                  <c:v>0.59799999999999998</c:v>
                </c:pt>
                <c:pt idx="1">
                  <c:v>0.59399999999999997</c:v>
                </c:pt>
                <c:pt idx="2">
                  <c:v>0.58609999999999995</c:v>
                </c:pt>
                <c:pt idx="3">
                  <c:v>0.63500000000000001</c:v>
                </c:pt>
                <c:pt idx="4">
                  <c:v>0.7</c:v>
                </c:pt>
                <c:pt idx="5">
                  <c:v>0.72399999999999998</c:v>
                </c:pt>
                <c:pt idx="6">
                  <c:v>0.78400000000000003</c:v>
                </c:pt>
                <c:pt idx="7">
                  <c:v>0.78400000000000003</c:v>
                </c:pt>
                <c:pt idx="8">
                  <c:v>0.81699999999999995</c:v>
                </c:pt>
                <c:pt idx="9">
                  <c:v>0.81200000000000006</c:v>
                </c:pt>
                <c:pt idx="10">
                  <c:v>0.79800000000000004</c:v>
                </c:pt>
                <c:pt idx="11">
                  <c:v>0.82399999999999995</c:v>
                </c:pt>
                <c:pt idx="12">
                  <c:v>0.84199999999999997</c:v>
                </c:pt>
                <c:pt idx="13">
                  <c:v>0.86899999999999999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99-44A4-9EBC-C2846529D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494879"/>
        <c:axId val="2042494047"/>
      </c:lineChart>
      <c:catAx>
        <c:axId val="204249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2494047"/>
        <c:crosses val="autoZero"/>
        <c:auto val="1"/>
        <c:lblAlgn val="ctr"/>
        <c:lblOffset val="100"/>
        <c:noMultiLvlLbl val="0"/>
      </c:catAx>
      <c:valAx>
        <c:axId val="2042494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249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679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Sheet1!$B$129:$F$129</c:f>
              <c:strCache>
                <c:ptCount val="5"/>
                <c:pt idx="0">
                  <c:v>18–29</c:v>
                </c:pt>
                <c:pt idx="1">
                  <c:v>30–39</c:v>
                </c:pt>
                <c:pt idx="2">
                  <c:v>40–49</c:v>
                </c:pt>
                <c:pt idx="3">
                  <c:v>50–59</c:v>
                </c:pt>
                <c:pt idx="4">
                  <c:v>60+</c:v>
                </c:pt>
              </c:strCache>
            </c:strRef>
          </c:cat>
          <c:val>
            <c:numRef>
              <c:f>Sheet1!$B$130:$F$130</c:f>
              <c:numCache>
                <c:formatCode>0%</c:formatCode>
                <c:ptCount val="5"/>
                <c:pt idx="0">
                  <c:v>5.2999999999999999E-2</c:v>
                </c:pt>
                <c:pt idx="1">
                  <c:v>0.11700000000000001</c:v>
                </c:pt>
                <c:pt idx="2">
                  <c:v>9.4E-2</c:v>
                </c:pt>
                <c:pt idx="3">
                  <c:v>0.16</c:v>
                </c:pt>
                <c:pt idx="4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2-4D7C-B12D-CEACB4AFC08A}"/>
            </c:ext>
          </c:extLst>
        </c:ser>
        <c:ser>
          <c:idx val="1"/>
          <c:order val="1"/>
          <c:spPr>
            <a:solidFill>
              <a:srgbClr val="B22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Sheet1!$B$129:$F$129</c:f>
              <c:strCache>
                <c:ptCount val="5"/>
                <c:pt idx="0">
                  <c:v>18–29</c:v>
                </c:pt>
                <c:pt idx="1">
                  <c:v>30–39</c:v>
                </c:pt>
                <c:pt idx="2">
                  <c:v>40–49</c:v>
                </c:pt>
                <c:pt idx="3">
                  <c:v>50–59</c:v>
                </c:pt>
                <c:pt idx="4">
                  <c:v>60+</c:v>
                </c:pt>
              </c:strCache>
            </c:strRef>
          </c:cat>
          <c:val>
            <c:numRef>
              <c:f>Sheet1!$B$131:$F$131</c:f>
              <c:numCache>
                <c:formatCode>0%</c:formatCode>
                <c:ptCount val="5"/>
                <c:pt idx="0">
                  <c:v>0.755</c:v>
                </c:pt>
                <c:pt idx="1">
                  <c:v>0.65400000000000003</c:v>
                </c:pt>
                <c:pt idx="2">
                  <c:v>0.73199999999999998</c:v>
                </c:pt>
                <c:pt idx="3">
                  <c:v>0.753</c:v>
                </c:pt>
                <c:pt idx="4">
                  <c:v>0.54500000000000004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62-4D7C-B12D-CEACB4AFC08A}"/>
            </c:ext>
          </c:extLst>
        </c:ser>
        <c:ser>
          <c:idx val="2"/>
          <c:order val="2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Sheet1!$B$129:$F$129</c:f>
              <c:strCache>
                <c:ptCount val="5"/>
                <c:pt idx="0">
                  <c:v>18–29</c:v>
                </c:pt>
                <c:pt idx="1">
                  <c:v>30–39</c:v>
                </c:pt>
                <c:pt idx="2">
                  <c:v>40–49</c:v>
                </c:pt>
                <c:pt idx="3">
                  <c:v>50–59</c:v>
                </c:pt>
                <c:pt idx="4">
                  <c:v>60+</c:v>
                </c:pt>
              </c:strCache>
            </c:strRef>
          </c:cat>
          <c:val>
            <c:numRef>
              <c:f>Sheet1!$B$132:$F$132</c:f>
              <c:numCache>
                <c:formatCode>0%</c:formatCode>
                <c:ptCount val="5"/>
                <c:pt idx="0">
                  <c:v>0.106</c:v>
                </c:pt>
                <c:pt idx="1">
                  <c:v>9.2999999999999999E-2</c:v>
                </c:pt>
                <c:pt idx="2">
                  <c:v>8.1000000000000003E-2</c:v>
                </c:pt>
                <c:pt idx="3">
                  <c:v>3.6999999999999998E-2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62-4D7C-B12D-CEACB4AFC08A}"/>
            </c:ext>
          </c:extLst>
        </c:ser>
        <c:ser>
          <c:idx val="3"/>
          <c:order val="3"/>
          <c:spPr>
            <a:solidFill>
              <a:srgbClr val="FE7668"/>
            </a:solidFill>
            <a:ln>
              <a:noFill/>
            </a:ln>
            <a:effectLst/>
          </c:spPr>
          <c:invertIfNegative val="0"/>
          <c:cat>
            <c:strRef>
              <c:f>Sheet1!$B$129:$F$129</c:f>
              <c:strCache>
                <c:ptCount val="5"/>
                <c:pt idx="0">
                  <c:v>18–29</c:v>
                </c:pt>
                <c:pt idx="1">
                  <c:v>30–39</c:v>
                </c:pt>
                <c:pt idx="2">
                  <c:v>40–49</c:v>
                </c:pt>
                <c:pt idx="3">
                  <c:v>50–59</c:v>
                </c:pt>
                <c:pt idx="4">
                  <c:v>60+</c:v>
                </c:pt>
              </c:strCache>
            </c:strRef>
          </c:cat>
          <c:val>
            <c:numRef>
              <c:f>Sheet1!$B$133:$F$133</c:f>
              <c:numCache>
                <c:formatCode>0%</c:formatCode>
                <c:ptCount val="5"/>
                <c:pt idx="0">
                  <c:v>8.6999999999999994E-2</c:v>
                </c:pt>
                <c:pt idx="1">
                  <c:v>0.13600000000000001</c:v>
                </c:pt>
                <c:pt idx="2">
                  <c:v>9.4E-2</c:v>
                </c:pt>
                <c:pt idx="3">
                  <c:v>5.0999999999999997E-2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6-4813-B9C3-5CCAFCF11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635311"/>
        <c:axId val="2077011871"/>
      </c:barChart>
      <c:catAx>
        <c:axId val="440635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77011871"/>
        <c:crosses val="autoZero"/>
        <c:auto val="1"/>
        <c:lblAlgn val="ctr"/>
        <c:lblOffset val="100"/>
        <c:noMultiLvlLbl val="0"/>
      </c:catAx>
      <c:valAx>
        <c:axId val="207701187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0635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679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Sheet1!$B$134:$F$134</c:f>
              <c:strCache>
                <c:ptCount val="5"/>
                <c:pt idx="0">
                  <c:v>Grunnskole</c:v>
                </c:pt>
                <c:pt idx="1">
                  <c:v>Videregående skole</c:v>
                </c:pt>
                <c:pt idx="2">
                  <c:v>Fagutdannelse</c:v>
                </c:pt>
                <c:pt idx="3">
                  <c:v>Universitet/høyskole ≤ 3 år</c:v>
                </c:pt>
                <c:pt idx="4">
                  <c:v>Universitet/høyskole ≥ 4 år</c:v>
                </c:pt>
              </c:strCache>
            </c:strRef>
          </c:cat>
          <c:val>
            <c:numRef>
              <c:f>Sheet1!$B$135:$F$135</c:f>
              <c:numCache>
                <c:formatCode>0%</c:formatCode>
                <c:ptCount val="5"/>
                <c:pt idx="0">
                  <c:v>0.151</c:v>
                </c:pt>
                <c:pt idx="1">
                  <c:v>0.17699999999999999</c:v>
                </c:pt>
                <c:pt idx="2">
                  <c:v>0.193</c:v>
                </c:pt>
                <c:pt idx="3">
                  <c:v>0.22500000000000001</c:v>
                </c:pt>
                <c:pt idx="4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E-4BD1-A017-10E8602CAC38}"/>
            </c:ext>
          </c:extLst>
        </c:ser>
        <c:ser>
          <c:idx val="1"/>
          <c:order val="1"/>
          <c:spPr>
            <a:solidFill>
              <a:srgbClr val="B22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Sheet1!$B$134:$F$134</c:f>
              <c:strCache>
                <c:ptCount val="5"/>
                <c:pt idx="0">
                  <c:v>Grunnskole</c:v>
                </c:pt>
                <c:pt idx="1">
                  <c:v>Videregående skole</c:v>
                </c:pt>
                <c:pt idx="2">
                  <c:v>Fagutdannelse</c:v>
                </c:pt>
                <c:pt idx="3">
                  <c:v>Universitet/høyskole ≤ 3 år</c:v>
                </c:pt>
                <c:pt idx="4">
                  <c:v>Universitet/høyskole ≥ 4 år</c:v>
                </c:pt>
              </c:strCache>
            </c:strRef>
          </c:cat>
          <c:val>
            <c:numRef>
              <c:f>Sheet1!$B$136:$F$136</c:f>
              <c:numCache>
                <c:formatCode>0%</c:formatCode>
                <c:ptCount val="5"/>
                <c:pt idx="0">
                  <c:v>0.71599999999999997</c:v>
                </c:pt>
                <c:pt idx="1">
                  <c:v>0.67500000000000004</c:v>
                </c:pt>
                <c:pt idx="2">
                  <c:v>0.60599999999999998</c:v>
                </c:pt>
                <c:pt idx="3">
                  <c:v>0.65600000000000003</c:v>
                </c:pt>
                <c:pt idx="4">
                  <c:v>0.71699999999999997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E-4BD1-A017-10E8602CAC38}"/>
            </c:ext>
          </c:extLst>
        </c:ser>
        <c:ser>
          <c:idx val="2"/>
          <c:order val="2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Sheet1!$B$134:$F$134</c:f>
              <c:strCache>
                <c:ptCount val="5"/>
                <c:pt idx="0">
                  <c:v>Grunnskole</c:v>
                </c:pt>
                <c:pt idx="1">
                  <c:v>Videregående skole</c:v>
                </c:pt>
                <c:pt idx="2">
                  <c:v>Fagutdannelse</c:v>
                </c:pt>
                <c:pt idx="3">
                  <c:v>Universitet/høyskole ≤ 3 år</c:v>
                </c:pt>
                <c:pt idx="4">
                  <c:v>Universitet/høyskole ≥ 4 år</c:v>
                </c:pt>
              </c:strCache>
            </c:strRef>
          </c:cat>
          <c:val>
            <c:numRef>
              <c:f>Sheet1!$B$137:$F$137</c:f>
              <c:numCache>
                <c:formatCode>0%</c:formatCode>
                <c:ptCount val="5"/>
                <c:pt idx="0">
                  <c:v>7.5999999999999998E-2</c:v>
                </c:pt>
                <c:pt idx="1">
                  <c:v>5.8999999999999997E-2</c:v>
                </c:pt>
                <c:pt idx="2">
                  <c:v>0.111</c:v>
                </c:pt>
                <c:pt idx="3">
                  <c:v>5.7000000000000002E-2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BE-4BD1-A017-10E8602CAC38}"/>
            </c:ext>
          </c:extLst>
        </c:ser>
        <c:ser>
          <c:idx val="3"/>
          <c:order val="3"/>
          <c:spPr>
            <a:solidFill>
              <a:srgbClr val="FE7668"/>
            </a:solidFill>
            <a:ln>
              <a:noFill/>
            </a:ln>
            <a:effectLst/>
          </c:spPr>
          <c:invertIfNegative val="0"/>
          <c:cat>
            <c:strRef>
              <c:f>Sheet1!$B$134:$F$134</c:f>
              <c:strCache>
                <c:ptCount val="5"/>
                <c:pt idx="0">
                  <c:v>Grunnskole</c:v>
                </c:pt>
                <c:pt idx="1">
                  <c:v>Videregående skole</c:v>
                </c:pt>
                <c:pt idx="2">
                  <c:v>Fagutdannelse</c:v>
                </c:pt>
                <c:pt idx="3">
                  <c:v>Universitet/høyskole ≤ 3 år</c:v>
                </c:pt>
                <c:pt idx="4">
                  <c:v>Universitet/høyskole ≥ 4 år</c:v>
                </c:pt>
              </c:strCache>
            </c:strRef>
          </c:cat>
          <c:val>
            <c:numRef>
              <c:f>Sheet1!$B$138:$F$138</c:f>
              <c:numCache>
                <c:formatCode>0%</c:formatCode>
                <c:ptCount val="5"/>
                <c:pt idx="0">
                  <c:v>5.7000000000000002E-2</c:v>
                </c:pt>
                <c:pt idx="1">
                  <c:v>8.7999999999999995E-2</c:v>
                </c:pt>
                <c:pt idx="2">
                  <c:v>0.09</c:v>
                </c:pt>
                <c:pt idx="3">
                  <c:v>6.2E-2</c:v>
                </c:pt>
                <c:pt idx="4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CB-4144-B5D3-C567891D7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4306079"/>
        <c:axId val="434920799"/>
      </c:barChart>
      <c:catAx>
        <c:axId val="2034306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4920799"/>
        <c:crosses val="autoZero"/>
        <c:auto val="1"/>
        <c:lblAlgn val="ctr"/>
        <c:lblOffset val="100"/>
        <c:noMultiLvlLbl val="0"/>
      </c:catAx>
      <c:valAx>
        <c:axId val="434920799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34306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679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Sheet1!$B$124:$C$124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Sheet1!$B$125:$C$125</c:f>
              <c:numCache>
                <c:formatCode>0%</c:formatCode>
                <c:ptCount val="2"/>
                <c:pt idx="0">
                  <c:v>0.161</c:v>
                </c:pt>
                <c:pt idx="1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7-45F7-A4D7-BCD3B4584A16}"/>
            </c:ext>
          </c:extLst>
        </c:ser>
        <c:ser>
          <c:idx val="1"/>
          <c:order val="1"/>
          <c:spPr>
            <a:solidFill>
              <a:srgbClr val="B22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Sheet1!$B$124:$C$124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Sheet1!$B$126:$C$126</c:f>
              <c:numCache>
                <c:formatCode>0%</c:formatCode>
                <c:ptCount val="2"/>
                <c:pt idx="0">
                  <c:v>0.71299999999999997</c:v>
                </c:pt>
                <c:pt idx="1">
                  <c:v>0.628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7-45F7-A4D7-BCD3B4584A16}"/>
            </c:ext>
          </c:extLst>
        </c:ser>
        <c:ser>
          <c:idx val="2"/>
          <c:order val="2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Sheet1!$B$124:$C$124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Sheet1!$B$127:$C$127</c:f>
              <c:numCache>
                <c:formatCode>0%</c:formatCode>
                <c:ptCount val="2"/>
                <c:pt idx="0">
                  <c:v>6.5000000000000002E-2</c:v>
                </c:pt>
                <c:pt idx="1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17-45F7-A4D7-BCD3B4584A16}"/>
            </c:ext>
          </c:extLst>
        </c:ser>
        <c:ser>
          <c:idx val="3"/>
          <c:order val="3"/>
          <c:spPr>
            <a:solidFill>
              <a:srgbClr val="FE7668"/>
            </a:solidFill>
            <a:ln>
              <a:noFill/>
            </a:ln>
            <a:effectLst/>
          </c:spPr>
          <c:invertIfNegative val="0"/>
          <c:cat>
            <c:strRef>
              <c:f>Sheet1!$B$124:$C$124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Sheet1!$B$128:$C$128</c:f>
              <c:numCache>
                <c:formatCode>0%</c:formatCode>
                <c:ptCount val="2"/>
                <c:pt idx="0">
                  <c:v>6.0999999999999999E-2</c:v>
                </c:pt>
                <c:pt idx="1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2-4790-949F-CC170E1EB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9440735"/>
        <c:axId val="434878783"/>
      </c:barChart>
      <c:catAx>
        <c:axId val="429440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4878783"/>
        <c:crosses val="autoZero"/>
        <c:auto val="1"/>
        <c:lblAlgn val="ctr"/>
        <c:lblOffset val="100"/>
        <c:noMultiLvlLbl val="0"/>
      </c:catAx>
      <c:valAx>
        <c:axId val="434878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944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58442694663165"/>
          <c:y val="8.7565893805198788E-2"/>
          <c:w val="0.49887401574803147"/>
          <c:h val="0.764858935544732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Sheet1!$A$438:$A$444</c:f>
              <c:strCache>
                <c:ptCount val="7"/>
                <c:pt idx="0">
                  <c:v>Annet</c:v>
                </c:pt>
                <c:pt idx="1">
                  <c:v>Åpne skoler</c:v>
                </c:pt>
                <c:pt idx="2">
                  <c:v>Fysisk oppmmøte på arbeidsplassen</c:v>
                </c:pt>
                <c:pt idx="3">
                  <c:v>Fritidsaktiviteter for barn / unge</c:v>
                </c:pt>
                <c:pt idx="4">
                  <c:v>Fritidsaktiviteter for voksne</c:v>
                </c:pt>
                <c:pt idx="5">
                  <c:v>Feriereiser</c:v>
                </c:pt>
                <c:pt idx="6">
                  <c:v>Sosialt samvær med venner / familie</c:v>
                </c:pt>
              </c:strCache>
            </c:strRef>
          </c:cat>
          <c:val>
            <c:numRef>
              <c:f>Sheet1!$B$438:$B$444</c:f>
              <c:numCache>
                <c:formatCode>0%</c:formatCode>
                <c:ptCount val="7"/>
                <c:pt idx="0">
                  <c:v>8.5999999999999993E-2</c:v>
                </c:pt>
                <c:pt idx="1">
                  <c:v>9.4E-2</c:v>
                </c:pt>
                <c:pt idx="2">
                  <c:v>0.126</c:v>
                </c:pt>
                <c:pt idx="3">
                  <c:v>0.14199999999999999</c:v>
                </c:pt>
                <c:pt idx="4">
                  <c:v>0.32500000000000001</c:v>
                </c:pt>
                <c:pt idx="5">
                  <c:v>0.61499999999999999</c:v>
                </c:pt>
                <c:pt idx="6">
                  <c:v>0.81299999999999994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E-45D0-95C8-BD2BE3313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00494367"/>
        <c:axId val="2005720751"/>
      </c:barChart>
      <c:catAx>
        <c:axId val="2000494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5720751"/>
        <c:crosses val="autoZero"/>
        <c:auto val="1"/>
        <c:lblAlgn val="ctr"/>
        <c:lblOffset val="100"/>
        <c:noMultiLvlLbl val="0"/>
      </c:catAx>
      <c:valAx>
        <c:axId val="200572075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94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18–29</c:v>
                </c:pt>
                <c:pt idx="1">
                  <c:v>30–39</c:v>
                </c:pt>
                <c:pt idx="2">
                  <c:v>40–49</c:v>
                </c:pt>
                <c:pt idx="3">
                  <c:v>50–59</c:v>
                </c:pt>
                <c:pt idx="4">
                  <c:v>60+</c:v>
                </c:pt>
              </c:strCache>
            </c:strRef>
          </c:cat>
          <c:val>
            <c:numRef>
              <c:f>Sheet1!$B$4:$B$8</c:f>
              <c:numCache>
                <c:formatCode>0%</c:formatCode>
                <c:ptCount val="5"/>
                <c:pt idx="0">
                  <c:v>0.19400000000000001</c:v>
                </c:pt>
                <c:pt idx="1">
                  <c:v>0.17299999999999999</c:v>
                </c:pt>
                <c:pt idx="2">
                  <c:v>0.16800000000000001</c:v>
                </c:pt>
                <c:pt idx="3">
                  <c:v>0.16700000000000001</c:v>
                </c:pt>
                <c:pt idx="4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9-4153-99FA-0C3E88CD3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645311"/>
        <c:axId val="2083820015"/>
      </c:barChart>
      <c:catAx>
        <c:axId val="44064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3820015"/>
        <c:crosses val="autoZero"/>
        <c:auto val="1"/>
        <c:lblAlgn val="ctr"/>
        <c:lblOffset val="100"/>
        <c:noMultiLvlLbl val="0"/>
      </c:catAx>
      <c:valAx>
        <c:axId val="208382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0645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Sheet1!$A$19:$A$23</c:f>
              <c:strCache>
                <c:ptCount val="5"/>
                <c:pt idx="0">
                  <c:v>Folkeskole/grunnskole</c:v>
                </c:pt>
                <c:pt idx="1">
                  <c:v>Videregående 
(inkl. yrkesskole)</c:v>
                </c:pt>
                <c:pt idx="2">
                  <c:v>Fagskole, fagbrev/svennebrev</c:v>
                </c:pt>
                <c:pt idx="3">
                  <c:v>Universitet/høyskole 
inntil 3 år</c:v>
                </c:pt>
                <c:pt idx="4">
                  <c:v>Universitet/høyskole 
4 år eller mer</c:v>
                </c:pt>
              </c:strCache>
            </c:strRef>
          </c:cat>
          <c:val>
            <c:numRef>
              <c:f>Sheet1!$B$19:$B$23</c:f>
              <c:numCache>
                <c:formatCode>0%</c:formatCode>
                <c:ptCount val="5"/>
                <c:pt idx="0">
                  <c:v>4.5999999999999999E-2</c:v>
                </c:pt>
                <c:pt idx="1">
                  <c:v>0.221</c:v>
                </c:pt>
                <c:pt idx="2">
                  <c:v>0.17199999999999999</c:v>
                </c:pt>
                <c:pt idx="3">
                  <c:v>0.26800000000000002</c:v>
                </c:pt>
                <c:pt idx="4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1-6F45-9006-9C18C7966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646511"/>
        <c:axId val="2005720335"/>
      </c:barChart>
      <c:catAx>
        <c:axId val="44064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5720335"/>
        <c:crosses val="autoZero"/>
        <c:auto val="1"/>
        <c:lblAlgn val="ctr"/>
        <c:lblOffset val="100"/>
        <c:noMultiLvlLbl val="0"/>
      </c:catAx>
      <c:valAx>
        <c:axId val="2005720335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064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Sheet1!$A$26:$A$29</c:f>
              <c:strCache>
                <c:ptCount val="4"/>
                <c:pt idx="0">
                  <c:v>&lt; 400 000</c:v>
                </c:pt>
                <c:pt idx="1">
                  <c:v>4–600 000</c:v>
                </c:pt>
                <c:pt idx="2">
                  <c:v>6–800 000</c:v>
                </c:pt>
                <c:pt idx="3">
                  <c:v>&gt; 800 000</c:v>
                </c:pt>
              </c:strCache>
            </c:strRef>
          </c:cat>
          <c:val>
            <c:numRef>
              <c:f>Sheet1!$B$26:$B$29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</c:v>
                </c:pt>
                <c:pt idx="2">
                  <c:v>0.17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F-2246-9F95-07FA74B6C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736831"/>
        <c:axId val="1919493631"/>
      </c:barChart>
      <c:catAx>
        <c:axId val="44173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9493631"/>
        <c:crosses val="autoZero"/>
        <c:auto val="1"/>
        <c:lblAlgn val="ctr"/>
        <c:lblOffset val="100"/>
        <c:noMultiLvlLbl val="0"/>
      </c:catAx>
      <c:valAx>
        <c:axId val="1919493631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73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97005519134258E-2"/>
          <c:y val="8.3949180999722373E-2"/>
          <c:w val="0.90650299448086569"/>
          <c:h val="0.832101638000555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Sheet1!$A$33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rgbClr val="FE76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Sheet1!$B$33</c:f>
              <c:numCache>
                <c:formatCode>0%</c:formatCode>
                <c:ptCount val="1"/>
                <c:pt idx="0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6-BD43-800F-6CE50D389941}"/>
            </c:ext>
          </c:extLst>
        </c:ser>
        <c:ser>
          <c:idx val="1"/>
          <c:order val="1"/>
          <c:tx>
            <c:strRef>
              <c:f>Sheet1!$A$34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Sheet1!$B$34</c:f>
              <c:numCache>
                <c:formatCode>0%</c:formatCode>
                <c:ptCount val="1"/>
                <c:pt idx="0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6-BD43-800F-6CE50D389941}"/>
            </c:ext>
          </c:extLst>
        </c:ser>
        <c:ser>
          <c:idx val="2"/>
          <c:order val="2"/>
          <c:tx>
            <c:strRef>
              <c:f>Sheet1!$A$35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B22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Sheet1!$B$35</c:f>
              <c:numCache>
                <c:formatCode>0%</c:formatCode>
                <c:ptCount val="1"/>
                <c:pt idx="0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6-BD43-800F-6CE50D389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0489455"/>
        <c:axId val="434028271"/>
      </c:barChart>
      <c:catAx>
        <c:axId val="20904894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4028271"/>
        <c:crosses val="autoZero"/>
        <c:auto val="1"/>
        <c:lblAlgn val="ctr"/>
        <c:lblOffset val="100"/>
        <c:noMultiLvlLbl val="0"/>
      </c:catAx>
      <c:valAx>
        <c:axId val="43402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904894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8932421209757569"/>
          <c:w val="0.26748074426828888"/>
          <c:h val="0.4900366684253729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E7668"/>
              </a:solidFill>
              <a:round/>
            </a:ln>
            <a:effectLst/>
          </c:spPr>
          <c:marker>
            <c:symbol val="none"/>
          </c:marker>
          <c:cat>
            <c:strRef>
              <c:f>Sheet1!$E$32:$R$32</c:f>
              <c:strCache>
                <c:ptCount val="14"/>
                <c:pt idx="0">
                  <c:v>Uke 45</c:v>
                </c:pt>
                <c:pt idx="1">
                  <c:v>Uke 47</c:v>
                </c:pt>
                <c:pt idx="2">
                  <c:v>Uke 49</c:v>
                </c:pt>
                <c:pt idx="3">
                  <c:v>Uke 51</c:v>
                </c:pt>
                <c:pt idx="4">
                  <c:v>Uke 53</c:v>
                </c:pt>
                <c:pt idx="5">
                  <c:v>Uke 2</c:v>
                </c:pt>
                <c:pt idx="6">
                  <c:v>Uke 4</c:v>
                </c:pt>
                <c:pt idx="7">
                  <c:v>Uke 6</c:v>
                </c:pt>
                <c:pt idx="8">
                  <c:v>Uke 8</c:v>
                </c:pt>
                <c:pt idx="9">
                  <c:v>Uke 10</c:v>
                </c:pt>
                <c:pt idx="10">
                  <c:v>Uke 12</c:v>
                </c:pt>
                <c:pt idx="11">
                  <c:v>Uke 14</c:v>
                </c:pt>
                <c:pt idx="12">
                  <c:v>Uke 16</c:v>
                </c:pt>
                <c:pt idx="13">
                  <c:v>Uke 18</c:v>
                </c:pt>
              </c:strCache>
            </c:strRef>
          </c:cat>
          <c:val>
            <c:numRef>
              <c:f>Sheet1!$E$33:$R$33</c:f>
              <c:numCache>
                <c:formatCode>0%</c:formatCode>
                <c:ptCount val="14"/>
                <c:pt idx="0">
                  <c:v>0.106</c:v>
                </c:pt>
                <c:pt idx="1">
                  <c:v>0.126</c:v>
                </c:pt>
                <c:pt idx="2">
                  <c:v>0.11799999999999999</c:v>
                </c:pt>
                <c:pt idx="3">
                  <c:v>0.105</c:v>
                </c:pt>
                <c:pt idx="4">
                  <c:v>9.2999999999999999E-2</c:v>
                </c:pt>
                <c:pt idx="5">
                  <c:v>9.1999999999999998E-2</c:v>
                </c:pt>
                <c:pt idx="6">
                  <c:v>7.4999999999999997E-2</c:v>
                </c:pt>
                <c:pt idx="7">
                  <c:v>8.3000000000000004E-2</c:v>
                </c:pt>
                <c:pt idx="8">
                  <c:v>6.3E-2</c:v>
                </c:pt>
                <c:pt idx="9">
                  <c:v>9.6000000000000002E-2</c:v>
                </c:pt>
                <c:pt idx="10">
                  <c:v>7.1999999999999995E-2</c:v>
                </c:pt>
                <c:pt idx="11">
                  <c:v>6.5000000000000002E-2</c:v>
                </c:pt>
                <c:pt idx="12">
                  <c:v>6.2E-2</c:v>
                </c:pt>
                <c:pt idx="13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B4-4E45-B586-1942A9A6BABF}"/>
            </c:ext>
          </c:extLst>
        </c:ser>
        <c:ser>
          <c:idx val="1"/>
          <c:order val="1"/>
          <c:spPr>
            <a:ln w="28575" cap="rnd">
              <a:solidFill>
                <a:srgbClr val="32345C"/>
              </a:solidFill>
              <a:round/>
            </a:ln>
            <a:effectLst/>
          </c:spPr>
          <c:marker>
            <c:symbol val="none"/>
          </c:marker>
          <c:cat>
            <c:strRef>
              <c:f>Sheet1!$E$32:$R$32</c:f>
              <c:strCache>
                <c:ptCount val="14"/>
                <c:pt idx="0">
                  <c:v>Uke 45</c:v>
                </c:pt>
                <c:pt idx="1">
                  <c:v>Uke 47</c:v>
                </c:pt>
                <c:pt idx="2">
                  <c:v>Uke 49</c:v>
                </c:pt>
                <c:pt idx="3">
                  <c:v>Uke 51</c:v>
                </c:pt>
                <c:pt idx="4">
                  <c:v>Uke 53</c:v>
                </c:pt>
                <c:pt idx="5">
                  <c:v>Uke 2</c:v>
                </c:pt>
                <c:pt idx="6">
                  <c:v>Uke 4</c:v>
                </c:pt>
                <c:pt idx="7">
                  <c:v>Uke 6</c:v>
                </c:pt>
                <c:pt idx="8">
                  <c:v>Uke 8</c:v>
                </c:pt>
                <c:pt idx="9">
                  <c:v>Uke 10</c:v>
                </c:pt>
                <c:pt idx="10">
                  <c:v>Uke 12</c:v>
                </c:pt>
                <c:pt idx="11">
                  <c:v>Uke 14</c:v>
                </c:pt>
                <c:pt idx="12">
                  <c:v>Uke 16</c:v>
                </c:pt>
                <c:pt idx="13">
                  <c:v>Uke 18</c:v>
                </c:pt>
              </c:strCache>
            </c:strRef>
          </c:cat>
          <c:val>
            <c:numRef>
              <c:f>Sheet1!$E$34:$R$34</c:f>
              <c:numCache>
                <c:formatCode>0%</c:formatCode>
                <c:ptCount val="14"/>
                <c:pt idx="0">
                  <c:v>0.52600000000000002</c:v>
                </c:pt>
                <c:pt idx="1">
                  <c:v>0.51200000000000001</c:v>
                </c:pt>
                <c:pt idx="2">
                  <c:v>0.49099999999999999</c:v>
                </c:pt>
                <c:pt idx="3">
                  <c:v>0.432</c:v>
                </c:pt>
                <c:pt idx="4">
                  <c:v>0.33200000000000002</c:v>
                </c:pt>
                <c:pt idx="5">
                  <c:v>0.30499999999999999</c:v>
                </c:pt>
                <c:pt idx="6">
                  <c:v>0.252</c:v>
                </c:pt>
                <c:pt idx="7">
                  <c:v>0.23100000000000001</c:v>
                </c:pt>
                <c:pt idx="8">
                  <c:v>0.214</c:v>
                </c:pt>
                <c:pt idx="9">
                  <c:v>0.22600000000000001</c:v>
                </c:pt>
                <c:pt idx="10">
                  <c:v>0.23799999999999999</c:v>
                </c:pt>
                <c:pt idx="11">
                  <c:v>0.187</c:v>
                </c:pt>
                <c:pt idx="12">
                  <c:v>0.184</c:v>
                </c:pt>
                <c:pt idx="13">
                  <c:v>0.14199999999999999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B4-4E45-B586-1942A9A6BABF}"/>
            </c:ext>
          </c:extLst>
        </c:ser>
        <c:ser>
          <c:idx val="2"/>
          <c:order val="2"/>
          <c:spPr>
            <a:ln w="28575" cap="rnd">
              <a:solidFill>
                <a:srgbClr val="B22B5A"/>
              </a:solidFill>
              <a:round/>
            </a:ln>
            <a:effectLst/>
          </c:spPr>
          <c:marker>
            <c:symbol val="none"/>
          </c:marker>
          <c:cat>
            <c:strRef>
              <c:f>Sheet1!$E$32:$R$32</c:f>
              <c:strCache>
                <c:ptCount val="14"/>
                <c:pt idx="0">
                  <c:v>Uke 45</c:v>
                </c:pt>
                <c:pt idx="1">
                  <c:v>Uke 47</c:v>
                </c:pt>
                <c:pt idx="2">
                  <c:v>Uke 49</c:v>
                </c:pt>
                <c:pt idx="3">
                  <c:v>Uke 51</c:v>
                </c:pt>
                <c:pt idx="4">
                  <c:v>Uke 53</c:v>
                </c:pt>
                <c:pt idx="5">
                  <c:v>Uke 2</c:v>
                </c:pt>
                <c:pt idx="6">
                  <c:v>Uke 4</c:v>
                </c:pt>
                <c:pt idx="7">
                  <c:v>Uke 6</c:v>
                </c:pt>
                <c:pt idx="8">
                  <c:v>Uke 8</c:v>
                </c:pt>
                <c:pt idx="9">
                  <c:v>Uke 10</c:v>
                </c:pt>
                <c:pt idx="10">
                  <c:v>Uke 12</c:v>
                </c:pt>
                <c:pt idx="11">
                  <c:v>Uke 14</c:v>
                </c:pt>
                <c:pt idx="12">
                  <c:v>Uke 16</c:v>
                </c:pt>
                <c:pt idx="13">
                  <c:v>Uke 18</c:v>
                </c:pt>
              </c:strCache>
            </c:strRef>
          </c:cat>
          <c:val>
            <c:numRef>
              <c:f>Sheet1!$E$35:$R$35</c:f>
              <c:numCache>
                <c:formatCode>0%</c:formatCode>
                <c:ptCount val="14"/>
                <c:pt idx="0">
                  <c:v>0.36799999999999999</c:v>
                </c:pt>
                <c:pt idx="1">
                  <c:v>0.36199999999999999</c:v>
                </c:pt>
                <c:pt idx="2">
                  <c:v>0.39100000000000001</c:v>
                </c:pt>
                <c:pt idx="3">
                  <c:v>0.46400000000000002</c:v>
                </c:pt>
                <c:pt idx="4">
                  <c:v>0.57499999999999996</c:v>
                </c:pt>
                <c:pt idx="5">
                  <c:v>0.60299999999999998</c:v>
                </c:pt>
                <c:pt idx="6">
                  <c:v>0.67300000000000004</c:v>
                </c:pt>
                <c:pt idx="7">
                  <c:v>0.68600000000000005</c:v>
                </c:pt>
                <c:pt idx="8">
                  <c:v>0.72299999999999998</c:v>
                </c:pt>
                <c:pt idx="9">
                  <c:v>0.67800000000000005</c:v>
                </c:pt>
                <c:pt idx="10">
                  <c:v>0.69</c:v>
                </c:pt>
                <c:pt idx="11">
                  <c:v>0.749</c:v>
                </c:pt>
                <c:pt idx="12">
                  <c:v>0.754</c:v>
                </c:pt>
                <c:pt idx="13">
                  <c:v>0.80800000000000005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B4-4E45-B586-1942A9A6B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494879"/>
        <c:axId val="2042494047"/>
      </c:lineChart>
      <c:catAx>
        <c:axId val="204249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2494047"/>
        <c:crosses val="autoZero"/>
        <c:auto val="1"/>
        <c:lblAlgn val="ctr"/>
        <c:lblOffset val="100"/>
        <c:noMultiLvlLbl val="0"/>
      </c:catAx>
      <c:valAx>
        <c:axId val="2042494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249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B22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Sheet1!$B$42:$F$42</c:f>
              <c:strCache>
                <c:ptCount val="5"/>
                <c:pt idx="0">
                  <c:v>18–29</c:v>
                </c:pt>
                <c:pt idx="1">
                  <c:v>30–39</c:v>
                </c:pt>
                <c:pt idx="2">
                  <c:v>40–49</c:v>
                </c:pt>
                <c:pt idx="3">
                  <c:v>50–59</c:v>
                </c:pt>
                <c:pt idx="4">
                  <c:v>60+</c:v>
                </c:pt>
              </c:strCache>
            </c:strRef>
          </c:cat>
          <c:val>
            <c:numRef>
              <c:f>Sheet1!$B$43:$F$43</c:f>
              <c:numCache>
                <c:formatCode>0%</c:formatCode>
                <c:ptCount val="5"/>
                <c:pt idx="0">
                  <c:v>0.68100000000000005</c:v>
                </c:pt>
                <c:pt idx="1">
                  <c:v>0.72299999999999998</c:v>
                </c:pt>
                <c:pt idx="2">
                  <c:v>0.76400000000000001</c:v>
                </c:pt>
                <c:pt idx="3">
                  <c:v>0.83599999999999997</c:v>
                </c:pt>
                <c:pt idx="4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9-48BD-85E4-FC02DD937E78}"/>
            </c:ext>
          </c:extLst>
        </c:ser>
        <c:ser>
          <c:idx val="1"/>
          <c:order val="1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Sheet1!$B$42:$F$42</c:f>
              <c:strCache>
                <c:ptCount val="5"/>
                <c:pt idx="0">
                  <c:v>18–29</c:v>
                </c:pt>
                <c:pt idx="1">
                  <c:v>30–39</c:v>
                </c:pt>
                <c:pt idx="2">
                  <c:v>40–49</c:v>
                </c:pt>
                <c:pt idx="3">
                  <c:v>50–59</c:v>
                </c:pt>
                <c:pt idx="4">
                  <c:v>60+</c:v>
                </c:pt>
              </c:strCache>
            </c:strRef>
          </c:cat>
          <c:val>
            <c:numRef>
              <c:f>Sheet1!$B$44:$F$44</c:f>
              <c:numCache>
                <c:formatCode>0%</c:formatCode>
                <c:ptCount val="5"/>
                <c:pt idx="0">
                  <c:v>0.246</c:v>
                </c:pt>
                <c:pt idx="1">
                  <c:v>0.23200000000000001</c:v>
                </c:pt>
                <c:pt idx="2">
                  <c:v>0.191</c:v>
                </c:pt>
                <c:pt idx="3">
                  <c:v>0.10199999999999999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9-48BD-85E4-FC02DD937E78}"/>
            </c:ext>
          </c:extLst>
        </c:ser>
        <c:ser>
          <c:idx val="2"/>
          <c:order val="2"/>
          <c:spPr>
            <a:solidFill>
              <a:srgbClr val="FE7668"/>
            </a:solidFill>
            <a:ln>
              <a:noFill/>
            </a:ln>
            <a:effectLst/>
          </c:spPr>
          <c:invertIfNegative val="0"/>
          <c:cat>
            <c:strRef>
              <c:f>Sheet1!$B$42:$F$42</c:f>
              <c:strCache>
                <c:ptCount val="5"/>
                <c:pt idx="0">
                  <c:v>18–29</c:v>
                </c:pt>
                <c:pt idx="1">
                  <c:v>30–39</c:v>
                </c:pt>
                <c:pt idx="2">
                  <c:v>40–49</c:v>
                </c:pt>
                <c:pt idx="3">
                  <c:v>50–59</c:v>
                </c:pt>
                <c:pt idx="4">
                  <c:v>60+</c:v>
                </c:pt>
              </c:strCache>
            </c:strRef>
          </c:cat>
          <c:val>
            <c:numRef>
              <c:f>Sheet1!$B$45:$F$45</c:f>
              <c:numCache>
                <c:formatCode>0%</c:formatCode>
                <c:ptCount val="5"/>
                <c:pt idx="0">
                  <c:v>7.2999999999999995E-2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6.2E-2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9-48BD-85E4-FC02DD937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635311"/>
        <c:axId val="2077011871"/>
      </c:barChart>
      <c:catAx>
        <c:axId val="440635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77011871"/>
        <c:crosses val="autoZero"/>
        <c:auto val="1"/>
        <c:lblAlgn val="ctr"/>
        <c:lblOffset val="100"/>
        <c:noMultiLvlLbl val="0"/>
      </c:catAx>
      <c:valAx>
        <c:axId val="207701187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0635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B22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Sheet1!$B$47:$F$47</c:f>
              <c:strCache>
                <c:ptCount val="5"/>
                <c:pt idx="0">
                  <c:v>Grunnskole</c:v>
                </c:pt>
                <c:pt idx="1">
                  <c:v>Videregående skole</c:v>
                </c:pt>
                <c:pt idx="2">
                  <c:v>Fagutdannelse</c:v>
                </c:pt>
                <c:pt idx="3">
                  <c:v>Universitet/høyskole ≤ 3 år</c:v>
                </c:pt>
                <c:pt idx="4">
                  <c:v>Universitet/høyskole ≥ 4 år</c:v>
                </c:pt>
              </c:strCache>
            </c:strRef>
          </c:cat>
          <c:val>
            <c:numRef>
              <c:f>Sheet1!$B$48:$F$48</c:f>
              <c:numCache>
                <c:formatCode>0%</c:formatCode>
                <c:ptCount val="5"/>
                <c:pt idx="0">
                  <c:v>0.86499999999999999</c:v>
                </c:pt>
                <c:pt idx="1">
                  <c:v>0.76100000000000001</c:v>
                </c:pt>
                <c:pt idx="2">
                  <c:v>0.71</c:v>
                </c:pt>
                <c:pt idx="3">
                  <c:v>0.82299999999999995</c:v>
                </c:pt>
                <c:pt idx="4">
                  <c:v>0.88100000000000001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5-414B-88B6-295E8B7C95E6}"/>
            </c:ext>
          </c:extLst>
        </c:ser>
        <c:ser>
          <c:idx val="1"/>
          <c:order val="1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Sheet1!$B$47:$F$47</c:f>
              <c:strCache>
                <c:ptCount val="5"/>
                <c:pt idx="0">
                  <c:v>Grunnskole</c:v>
                </c:pt>
                <c:pt idx="1">
                  <c:v>Videregående skole</c:v>
                </c:pt>
                <c:pt idx="2">
                  <c:v>Fagutdannelse</c:v>
                </c:pt>
                <c:pt idx="3">
                  <c:v>Universitet/høyskole ≤ 3 år</c:v>
                </c:pt>
                <c:pt idx="4">
                  <c:v>Universitet/høyskole ≥ 4 år</c:v>
                </c:pt>
              </c:strCache>
            </c:strRef>
          </c:cat>
          <c:val>
            <c:numRef>
              <c:f>Sheet1!$B$49:$F$49</c:f>
              <c:numCache>
                <c:formatCode>0%</c:formatCode>
                <c:ptCount val="5"/>
                <c:pt idx="0">
                  <c:v>9.5000000000000001E-2</c:v>
                </c:pt>
                <c:pt idx="1">
                  <c:v>0.185</c:v>
                </c:pt>
                <c:pt idx="2">
                  <c:v>0.21199999999999999</c:v>
                </c:pt>
                <c:pt idx="3">
                  <c:v>0.13700000000000001</c:v>
                </c:pt>
                <c:pt idx="4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5-414B-88B6-295E8B7C95E6}"/>
            </c:ext>
          </c:extLst>
        </c:ser>
        <c:ser>
          <c:idx val="2"/>
          <c:order val="2"/>
          <c:spPr>
            <a:solidFill>
              <a:srgbClr val="FE7668"/>
            </a:solidFill>
            <a:ln>
              <a:noFill/>
            </a:ln>
            <a:effectLst/>
          </c:spPr>
          <c:invertIfNegative val="0"/>
          <c:cat>
            <c:strRef>
              <c:f>Sheet1!$B$47:$F$47</c:f>
              <c:strCache>
                <c:ptCount val="5"/>
                <c:pt idx="0">
                  <c:v>Grunnskole</c:v>
                </c:pt>
                <c:pt idx="1">
                  <c:v>Videregående skole</c:v>
                </c:pt>
                <c:pt idx="2">
                  <c:v>Fagutdannelse</c:v>
                </c:pt>
                <c:pt idx="3">
                  <c:v>Universitet/høyskole ≤ 3 år</c:v>
                </c:pt>
                <c:pt idx="4">
                  <c:v>Universitet/høyskole ≥ 4 år</c:v>
                </c:pt>
              </c:strCache>
            </c:strRef>
          </c:cat>
          <c:val>
            <c:numRef>
              <c:f>Sheet1!$B$50:$F$50</c:f>
              <c:numCache>
                <c:formatCode>0%</c:formatCode>
                <c:ptCount val="5"/>
                <c:pt idx="0">
                  <c:v>0.04</c:v>
                </c:pt>
                <c:pt idx="1">
                  <c:v>5.5E-2</c:v>
                </c:pt>
                <c:pt idx="2">
                  <c:v>7.8E-2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5-414B-88B6-295E8B7C9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4306079"/>
        <c:axId val="434920799"/>
      </c:barChart>
      <c:catAx>
        <c:axId val="2034306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4920799"/>
        <c:crosses val="autoZero"/>
        <c:auto val="1"/>
        <c:lblAlgn val="ctr"/>
        <c:lblOffset val="100"/>
        <c:noMultiLvlLbl val="0"/>
      </c:catAx>
      <c:valAx>
        <c:axId val="434920799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34306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B22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Sheet1!$B$37:$C$37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Sheet1!$B$38:$C$38</c:f>
              <c:numCache>
                <c:formatCode>0%</c:formatCode>
                <c:ptCount val="2"/>
                <c:pt idx="0">
                  <c:v>0.82099999999999995</c:v>
                </c:pt>
                <c:pt idx="1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1-4E69-A8A4-3E6250597905}"/>
            </c:ext>
          </c:extLst>
        </c:ser>
        <c:ser>
          <c:idx val="1"/>
          <c:order val="1"/>
          <c:spPr>
            <a:solidFill>
              <a:srgbClr val="323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Sheet1!$B$37:$C$37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Sheet1!$B$39:$C$39</c:f>
              <c:numCache>
                <c:formatCode>0%</c:formatCode>
                <c:ptCount val="2"/>
                <c:pt idx="0">
                  <c:v>0.13800000000000001</c:v>
                </c:pt>
                <c:pt idx="1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1-4E69-A8A4-3E6250597905}"/>
            </c:ext>
          </c:extLst>
        </c:ser>
        <c:ser>
          <c:idx val="2"/>
          <c:order val="2"/>
          <c:spPr>
            <a:solidFill>
              <a:srgbClr val="FE7668"/>
            </a:solidFill>
            <a:ln>
              <a:noFill/>
            </a:ln>
            <a:effectLst/>
          </c:spPr>
          <c:invertIfNegative val="0"/>
          <c:cat>
            <c:strRef>
              <c:f>Sheet1!$B$37:$C$37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Sheet1!$B$40:$C$40</c:f>
              <c:numCache>
                <c:formatCode>0%</c:formatCode>
                <c:ptCount val="2"/>
                <c:pt idx="0">
                  <c:v>4.1000000000000002E-2</c:v>
                </c:pt>
                <c:pt idx="1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1-4E69-A8A4-3E6250597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9440735"/>
        <c:axId val="434878783"/>
      </c:barChart>
      <c:catAx>
        <c:axId val="429440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4878783"/>
        <c:crosses val="autoZero"/>
        <c:auto val="1"/>
        <c:lblAlgn val="ctr"/>
        <c:lblOffset val="100"/>
        <c:noMultiLvlLbl val="0"/>
      </c:catAx>
      <c:valAx>
        <c:axId val="434878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944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099" cy="497205"/>
          </a:xfrm>
          <a:prstGeom prst="rect">
            <a:avLst/>
          </a:prstGeom>
        </p:spPr>
        <p:txBody>
          <a:bodyPr vert="horz" lIns="91811" tIns="45907" rIns="91811" bIns="45907" rtlCol="0"/>
          <a:lstStyle>
            <a:lvl1pPr algn="l">
              <a:defRPr sz="1200"/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3" y="4"/>
            <a:ext cx="2949099" cy="497205"/>
          </a:xfrm>
          <a:prstGeom prst="rect">
            <a:avLst/>
          </a:prstGeom>
        </p:spPr>
        <p:txBody>
          <a:bodyPr vert="horz" lIns="91811" tIns="45907" rIns="91811" bIns="45907" rtlCol="0"/>
          <a:lstStyle>
            <a:lvl1pPr algn="r">
              <a:defRPr sz="1200"/>
            </a:lvl1pPr>
          </a:lstStyle>
          <a:p>
            <a:fld id="{B975E895-A812-407D-98E7-1F6D83BA666D}" type="datetimeFigureOut">
              <a:rPr lang="en-GB" smtClean="0">
                <a:solidFill>
                  <a:schemeClr val="tx2"/>
                </a:solidFill>
              </a:rPr>
              <a:pPr/>
              <a:t>16/05/2021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45173"/>
            <a:ext cx="2949099" cy="497205"/>
          </a:xfrm>
          <a:prstGeom prst="rect">
            <a:avLst/>
          </a:prstGeom>
        </p:spPr>
        <p:txBody>
          <a:bodyPr vert="horz" lIns="91811" tIns="45907" rIns="91811" bIns="45907" rtlCol="0" anchor="b"/>
          <a:lstStyle>
            <a:lvl1pPr algn="l">
              <a:defRPr sz="1200"/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3" y="9445173"/>
            <a:ext cx="2949099" cy="497205"/>
          </a:xfrm>
          <a:prstGeom prst="rect">
            <a:avLst/>
          </a:prstGeom>
        </p:spPr>
        <p:txBody>
          <a:bodyPr vert="horz" lIns="91811" tIns="45907" rIns="91811" bIns="45907" rtlCol="0" anchor="b"/>
          <a:lstStyle>
            <a:lvl1pPr algn="r">
              <a:defRPr sz="1200"/>
            </a:lvl1pPr>
          </a:lstStyle>
          <a:p>
            <a:fld id="{2869C025-2725-493C-91FC-99F4148035BE}" type="slidenum">
              <a:rPr lang="en-GB" smtClean="0">
                <a:solidFill>
                  <a:schemeClr val="tx2"/>
                </a:solidFill>
              </a:rPr>
              <a:pPr/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0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099" cy="497205"/>
          </a:xfrm>
          <a:prstGeom prst="rect">
            <a:avLst/>
          </a:prstGeom>
        </p:spPr>
        <p:txBody>
          <a:bodyPr vert="horz" lIns="91811" tIns="45907" rIns="91811" bIns="45907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3" y="4"/>
            <a:ext cx="2949099" cy="497205"/>
          </a:xfrm>
          <a:prstGeom prst="rect">
            <a:avLst/>
          </a:prstGeom>
        </p:spPr>
        <p:txBody>
          <a:bodyPr vert="horz" lIns="91811" tIns="45907" rIns="91811" bIns="45907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5467521-5695-45DA-8415-BDB7AEFF5916}" type="datetimeFigureOut">
              <a:rPr lang="en-GB" smtClean="0"/>
              <a:pPr/>
              <a:t>16/05/2021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1" tIns="45907" rIns="91811" bIns="4590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6"/>
          </a:xfrm>
          <a:prstGeom prst="rect">
            <a:avLst/>
          </a:prstGeom>
        </p:spPr>
        <p:txBody>
          <a:bodyPr vert="horz" lIns="91811" tIns="45907" rIns="91811" bIns="45907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5173"/>
            <a:ext cx="2949099" cy="497205"/>
          </a:xfrm>
          <a:prstGeom prst="rect">
            <a:avLst/>
          </a:prstGeom>
        </p:spPr>
        <p:txBody>
          <a:bodyPr vert="horz" lIns="91811" tIns="45907" rIns="91811" bIns="45907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3" y="9445173"/>
            <a:ext cx="2949099" cy="497205"/>
          </a:xfrm>
          <a:prstGeom prst="rect">
            <a:avLst/>
          </a:prstGeom>
        </p:spPr>
        <p:txBody>
          <a:bodyPr vert="horz" lIns="91811" tIns="45907" rIns="91811" bIns="45907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E48774-498B-401E-9F5D-F3F7465727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63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10" indent="-171410" algn="l" defTabSz="914183" rtl="0" eaLnBrk="1" latinLnBrk="0" hangingPunct="1">
      <a:spcBef>
        <a:spcPts val="600"/>
      </a:spcBef>
      <a:buFont typeface="Arial" pitchFamily="34" charset="0"/>
      <a:buChar char="•"/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628502" indent="-171410" algn="l" defTabSz="914183" rtl="0" eaLnBrk="1" latinLnBrk="0" hangingPunct="1">
      <a:spcBef>
        <a:spcPts val="600"/>
      </a:spcBef>
      <a:buFont typeface="Arial" pitchFamily="34" charset="0"/>
      <a:buChar char="•"/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1085592" indent="-171410" algn="l" defTabSz="914183" rtl="0" eaLnBrk="1" latinLnBrk="0" hangingPunct="1">
      <a:spcBef>
        <a:spcPts val="600"/>
      </a:spcBef>
      <a:buFont typeface="Arial" pitchFamily="34" charset="0"/>
      <a:buChar char="•"/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542680" indent="-171410" algn="l" defTabSz="914183" rtl="0" eaLnBrk="1" latinLnBrk="0" hangingPunct="1">
      <a:spcBef>
        <a:spcPts val="600"/>
      </a:spcBef>
      <a:buFont typeface="Arial" pitchFamily="34" charset="0"/>
      <a:buChar char="•"/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999772" indent="-171410" algn="l" defTabSz="914183" rtl="0" eaLnBrk="1" latinLnBrk="0" hangingPunct="1">
      <a:spcBef>
        <a:spcPts val="600"/>
      </a:spcBef>
      <a:buFont typeface="Arial" pitchFamily="34" charset="0"/>
      <a:buChar char="•"/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5455" algn="l" defTabSz="914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5" algn="l" defTabSz="914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6" algn="l" defTabSz="914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6" algn="l" defTabSz="914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dshare Cover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556546" y="1881242"/>
            <a:ext cx="1548000" cy="476913"/>
            <a:chOff x="5043330" y="2582427"/>
            <a:chExt cx="2714033" cy="836158"/>
          </a:xfrm>
        </p:grpSpPr>
        <p:pic>
          <p:nvPicPr>
            <p:cNvPr id="27" name="logo graphic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205" y="2582427"/>
              <a:ext cx="836158" cy="836158"/>
            </a:xfrm>
            <a:prstGeom prst="rect">
              <a:avLst/>
            </a:prstGeom>
          </p:spPr>
        </p:pic>
        <p:grpSp>
          <p:nvGrpSpPr>
            <p:cNvPr id="28" name="letters"/>
            <p:cNvGrpSpPr/>
            <p:nvPr/>
          </p:nvGrpSpPr>
          <p:grpSpPr>
            <a:xfrm>
              <a:off x="5043330" y="2901718"/>
              <a:ext cx="1777426" cy="197580"/>
              <a:chOff x="566670" y="435864"/>
              <a:chExt cx="1169700" cy="130025"/>
            </a:xfrm>
            <a:solidFill>
              <a:schemeClr val="tx1"/>
            </a:solidFill>
          </p:grpSpPr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566670" y="437296"/>
                <a:ext cx="146069" cy="127448"/>
              </a:xfrm>
              <a:custGeom>
                <a:avLst/>
                <a:gdLst>
                  <a:gd name="T0" fmla="*/ 216 w 216"/>
                  <a:gd name="T1" fmla="*/ 188 h 188"/>
                  <a:gd name="T2" fmla="*/ 178 w 216"/>
                  <a:gd name="T3" fmla="*/ 188 h 188"/>
                  <a:gd name="T4" fmla="*/ 178 w 216"/>
                  <a:gd name="T5" fmla="*/ 66 h 188"/>
                  <a:gd name="T6" fmla="*/ 113 w 216"/>
                  <a:gd name="T7" fmla="*/ 145 h 188"/>
                  <a:gd name="T8" fmla="*/ 103 w 216"/>
                  <a:gd name="T9" fmla="*/ 145 h 188"/>
                  <a:gd name="T10" fmla="*/ 38 w 216"/>
                  <a:gd name="T11" fmla="*/ 66 h 188"/>
                  <a:gd name="T12" fmla="*/ 38 w 216"/>
                  <a:gd name="T13" fmla="*/ 188 h 188"/>
                  <a:gd name="T14" fmla="*/ 0 w 216"/>
                  <a:gd name="T15" fmla="*/ 188 h 188"/>
                  <a:gd name="T16" fmla="*/ 0 w 216"/>
                  <a:gd name="T17" fmla="*/ 20 h 188"/>
                  <a:gd name="T18" fmla="*/ 20 w 216"/>
                  <a:gd name="T19" fmla="*/ 0 h 188"/>
                  <a:gd name="T20" fmla="*/ 20 w 216"/>
                  <a:gd name="T21" fmla="*/ 0 h 188"/>
                  <a:gd name="T22" fmla="*/ 38 w 216"/>
                  <a:gd name="T23" fmla="*/ 9 h 188"/>
                  <a:gd name="T24" fmla="*/ 108 w 216"/>
                  <a:gd name="T25" fmla="*/ 94 h 188"/>
                  <a:gd name="T26" fmla="*/ 182 w 216"/>
                  <a:gd name="T27" fmla="*/ 6 h 188"/>
                  <a:gd name="T28" fmla="*/ 196 w 216"/>
                  <a:gd name="T29" fmla="*/ 0 h 188"/>
                  <a:gd name="T30" fmla="*/ 196 w 216"/>
                  <a:gd name="T31" fmla="*/ 0 h 188"/>
                  <a:gd name="T32" fmla="*/ 216 w 216"/>
                  <a:gd name="T33" fmla="*/ 19 h 188"/>
                  <a:gd name="T34" fmla="*/ 216 w 216"/>
                  <a:gd name="T3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188">
                    <a:moveTo>
                      <a:pt x="216" y="188"/>
                    </a:moveTo>
                    <a:cubicBezTo>
                      <a:pt x="178" y="188"/>
                      <a:pt x="178" y="188"/>
                      <a:pt x="178" y="188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0" y="148"/>
                      <a:pt x="106" y="148"/>
                      <a:pt x="103" y="14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2" y="3"/>
                      <a:pt x="38" y="9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5" y="2"/>
                      <a:pt x="190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7" y="0"/>
                      <a:pt x="216" y="8"/>
                      <a:pt x="216" y="19"/>
                    </a:cubicBezTo>
                    <a:lnTo>
                      <a:pt x="216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1350862" y="436723"/>
                <a:ext cx="146069" cy="128020"/>
              </a:xfrm>
              <a:custGeom>
                <a:avLst/>
                <a:gdLst>
                  <a:gd name="T0" fmla="*/ 0 w 216"/>
                  <a:gd name="T1" fmla="*/ 189 h 189"/>
                  <a:gd name="T2" fmla="*/ 42 w 216"/>
                  <a:gd name="T3" fmla="*/ 189 h 189"/>
                  <a:gd name="T4" fmla="*/ 66 w 216"/>
                  <a:gd name="T5" fmla="*/ 138 h 189"/>
                  <a:gd name="T6" fmla="*/ 148 w 216"/>
                  <a:gd name="T7" fmla="*/ 138 h 189"/>
                  <a:gd name="T8" fmla="*/ 174 w 216"/>
                  <a:gd name="T9" fmla="*/ 189 h 189"/>
                  <a:gd name="T10" fmla="*/ 216 w 216"/>
                  <a:gd name="T11" fmla="*/ 189 h 189"/>
                  <a:gd name="T12" fmla="*/ 124 w 216"/>
                  <a:gd name="T13" fmla="*/ 9 h 189"/>
                  <a:gd name="T14" fmla="*/ 106 w 216"/>
                  <a:gd name="T15" fmla="*/ 0 h 189"/>
                  <a:gd name="T16" fmla="*/ 106 w 216"/>
                  <a:gd name="T17" fmla="*/ 0 h 189"/>
                  <a:gd name="T18" fmla="*/ 89 w 216"/>
                  <a:gd name="T19" fmla="*/ 9 h 189"/>
                  <a:gd name="T20" fmla="*/ 0 w 216"/>
                  <a:gd name="T21" fmla="*/ 189 h 189"/>
                  <a:gd name="T22" fmla="*/ 106 w 216"/>
                  <a:gd name="T23" fmla="*/ 55 h 189"/>
                  <a:gd name="T24" fmla="*/ 133 w 216"/>
                  <a:gd name="T25" fmla="*/ 108 h 189"/>
                  <a:gd name="T26" fmla="*/ 81 w 216"/>
                  <a:gd name="T27" fmla="*/ 108 h 189"/>
                  <a:gd name="T28" fmla="*/ 106 w 216"/>
                  <a:gd name="T29" fmla="*/ 5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189">
                    <a:moveTo>
                      <a:pt x="0" y="189"/>
                    </a:moveTo>
                    <a:cubicBezTo>
                      <a:pt x="42" y="189"/>
                      <a:pt x="42" y="189"/>
                      <a:pt x="42" y="18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74" y="189"/>
                      <a:pt x="174" y="189"/>
                      <a:pt x="174" y="189"/>
                    </a:cubicBezTo>
                    <a:cubicBezTo>
                      <a:pt x="216" y="189"/>
                      <a:pt x="216" y="189"/>
                      <a:pt x="216" y="18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0" y="3"/>
                      <a:pt x="114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9" y="0"/>
                      <a:pt x="93" y="3"/>
                      <a:pt x="89" y="9"/>
                    </a:cubicBezTo>
                    <a:lnTo>
                      <a:pt x="0" y="189"/>
                    </a:lnTo>
                    <a:close/>
                    <a:moveTo>
                      <a:pt x="106" y="55"/>
                    </a:moveTo>
                    <a:cubicBezTo>
                      <a:pt x="133" y="108"/>
                      <a:pt x="133" y="108"/>
                      <a:pt x="133" y="108"/>
                    </a:cubicBezTo>
                    <a:cubicBezTo>
                      <a:pt x="81" y="108"/>
                      <a:pt x="81" y="108"/>
                      <a:pt x="81" y="108"/>
                    </a:cubicBezTo>
                    <a:lnTo>
                      <a:pt x="106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789211" y="437296"/>
                <a:ext cx="128598" cy="127448"/>
              </a:xfrm>
              <a:custGeom>
                <a:avLst/>
                <a:gdLst>
                  <a:gd name="T0" fmla="*/ 190 w 190"/>
                  <a:gd name="T1" fmla="*/ 188 h 188"/>
                  <a:gd name="T2" fmla="*/ 163 w 190"/>
                  <a:gd name="T3" fmla="*/ 188 h 188"/>
                  <a:gd name="T4" fmla="*/ 38 w 190"/>
                  <a:gd name="T5" fmla="*/ 62 h 188"/>
                  <a:gd name="T6" fmla="*/ 38 w 190"/>
                  <a:gd name="T7" fmla="*/ 188 h 188"/>
                  <a:gd name="T8" fmla="*/ 0 w 190"/>
                  <a:gd name="T9" fmla="*/ 188 h 188"/>
                  <a:gd name="T10" fmla="*/ 0 w 190"/>
                  <a:gd name="T11" fmla="*/ 20 h 188"/>
                  <a:gd name="T12" fmla="*/ 21 w 190"/>
                  <a:gd name="T13" fmla="*/ 0 h 188"/>
                  <a:gd name="T14" fmla="*/ 21 w 190"/>
                  <a:gd name="T15" fmla="*/ 0 h 188"/>
                  <a:gd name="T16" fmla="*/ 36 w 190"/>
                  <a:gd name="T17" fmla="*/ 6 h 188"/>
                  <a:gd name="T18" fmla="*/ 152 w 190"/>
                  <a:gd name="T19" fmla="*/ 123 h 188"/>
                  <a:gd name="T20" fmla="*/ 152 w 190"/>
                  <a:gd name="T21" fmla="*/ 12 h 188"/>
                  <a:gd name="T22" fmla="*/ 165 w 190"/>
                  <a:gd name="T23" fmla="*/ 0 h 188"/>
                  <a:gd name="T24" fmla="*/ 178 w 190"/>
                  <a:gd name="T25" fmla="*/ 0 h 188"/>
                  <a:gd name="T26" fmla="*/ 190 w 190"/>
                  <a:gd name="T27" fmla="*/ 12 h 188"/>
                  <a:gd name="T28" fmla="*/ 190 w 190"/>
                  <a:gd name="T2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0" h="188">
                    <a:moveTo>
                      <a:pt x="190" y="188"/>
                    </a:moveTo>
                    <a:cubicBezTo>
                      <a:pt x="163" y="188"/>
                      <a:pt x="163" y="188"/>
                      <a:pt x="163" y="1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32" y="2"/>
                      <a:pt x="36" y="6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5"/>
                      <a:pt x="158" y="0"/>
                      <a:pt x="165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5" y="0"/>
                      <a:pt x="190" y="5"/>
                      <a:pt x="190" y="12"/>
                    </a:cubicBezTo>
                    <a:lnTo>
                      <a:pt x="19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Freeform 9"/>
              <p:cNvSpPr>
                <a:spLocks noEditPoints="1"/>
              </p:cNvSpPr>
              <p:nvPr/>
            </p:nvSpPr>
            <p:spPr bwMode="auto">
              <a:xfrm>
                <a:off x="943586" y="437296"/>
                <a:ext cx="127739" cy="127448"/>
              </a:xfrm>
              <a:custGeom>
                <a:avLst/>
                <a:gdLst>
                  <a:gd name="T0" fmla="*/ 117 w 189"/>
                  <a:gd name="T1" fmla="*/ 4 h 188"/>
                  <a:gd name="T2" fmla="*/ 72 w 189"/>
                  <a:gd name="T3" fmla="*/ 0 h 188"/>
                  <a:gd name="T4" fmla="*/ 19 w 189"/>
                  <a:gd name="T5" fmla="*/ 0 h 188"/>
                  <a:gd name="T6" fmla="*/ 0 w 189"/>
                  <a:gd name="T7" fmla="*/ 18 h 188"/>
                  <a:gd name="T8" fmla="*/ 0 w 189"/>
                  <a:gd name="T9" fmla="*/ 188 h 188"/>
                  <a:gd name="T10" fmla="*/ 62 w 189"/>
                  <a:gd name="T11" fmla="*/ 188 h 188"/>
                  <a:gd name="T12" fmla="*/ 115 w 189"/>
                  <a:gd name="T13" fmla="*/ 182 h 188"/>
                  <a:gd name="T14" fmla="*/ 189 w 189"/>
                  <a:gd name="T15" fmla="*/ 91 h 188"/>
                  <a:gd name="T16" fmla="*/ 117 w 189"/>
                  <a:gd name="T17" fmla="*/ 4 h 188"/>
                  <a:gd name="T18" fmla="*/ 105 w 189"/>
                  <a:gd name="T19" fmla="*/ 148 h 188"/>
                  <a:gd name="T20" fmla="*/ 62 w 189"/>
                  <a:gd name="T21" fmla="*/ 153 h 188"/>
                  <a:gd name="T22" fmla="*/ 62 w 189"/>
                  <a:gd name="T23" fmla="*/ 153 h 188"/>
                  <a:gd name="T24" fmla="*/ 38 w 189"/>
                  <a:gd name="T25" fmla="*/ 153 h 188"/>
                  <a:gd name="T26" fmla="*/ 38 w 189"/>
                  <a:gd name="T27" fmla="*/ 153 h 188"/>
                  <a:gd name="T28" fmla="*/ 38 w 189"/>
                  <a:gd name="T29" fmla="*/ 34 h 188"/>
                  <a:gd name="T30" fmla="*/ 38 w 189"/>
                  <a:gd name="T31" fmla="*/ 34 h 188"/>
                  <a:gd name="T32" fmla="*/ 68 w 189"/>
                  <a:gd name="T33" fmla="*/ 34 h 188"/>
                  <a:gd name="T34" fmla="*/ 68 w 189"/>
                  <a:gd name="T35" fmla="*/ 34 h 188"/>
                  <a:gd name="T36" fmla="*/ 107 w 189"/>
                  <a:gd name="T37" fmla="*/ 38 h 188"/>
                  <a:gd name="T38" fmla="*/ 150 w 189"/>
                  <a:gd name="T39" fmla="*/ 91 h 188"/>
                  <a:gd name="T40" fmla="*/ 105 w 189"/>
                  <a:gd name="T41" fmla="*/ 14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17" y="4"/>
                    </a:moveTo>
                    <a:cubicBezTo>
                      <a:pt x="104" y="1"/>
                      <a:pt x="89" y="0"/>
                      <a:pt x="7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84" y="188"/>
                      <a:pt x="100" y="186"/>
                      <a:pt x="115" y="182"/>
                    </a:cubicBezTo>
                    <a:cubicBezTo>
                      <a:pt x="163" y="168"/>
                      <a:pt x="189" y="136"/>
                      <a:pt x="189" y="91"/>
                    </a:cubicBezTo>
                    <a:cubicBezTo>
                      <a:pt x="189" y="46"/>
                      <a:pt x="164" y="15"/>
                      <a:pt x="117" y="4"/>
                    </a:cubicBezTo>
                    <a:close/>
                    <a:moveTo>
                      <a:pt x="105" y="148"/>
                    </a:moveTo>
                    <a:cubicBezTo>
                      <a:pt x="94" y="151"/>
                      <a:pt x="79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86" y="34"/>
                      <a:pt x="97" y="35"/>
                      <a:pt x="107" y="38"/>
                    </a:cubicBezTo>
                    <a:cubicBezTo>
                      <a:pt x="136" y="46"/>
                      <a:pt x="150" y="63"/>
                      <a:pt x="150" y="91"/>
                    </a:cubicBezTo>
                    <a:cubicBezTo>
                      <a:pt x="150" y="120"/>
                      <a:pt x="135" y="139"/>
                      <a:pt x="105" y="1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" name="Freeform 10"/>
              <p:cNvSpPr>
                <a:spLocks noEditPoints="1"/>
              </p:cNvSpPr>
              <p:nvPr/>
            </p:nvSpPr>
            <p:spPr bwMode="auto">
              <a:xfrm>
                <a:off x="1513256" y="437296"/>
                <a:ext cx="110841" cy="127448"/>
              </a:xfrm>
              <a:custGeom>
                <a:avLst/>
                <a:gdLst>
                  <a:gd name="T0" fmla="*/ 113 w 164"/>
                  <a:gd name="T1" fmla="*/ 113 h 188"/>
                  <a:gd name="T2" fmla="*/ 158 w 164"/>
                  <a:gd name="T3" fmla="*/ 58 h 188"/>
                  <a:gd name="T4" fmla="*/ 82 w 164"/>
                  <a:gd name="T5" fmla="*/ 0 h 188"/>
                  <a:gd name="T6" fmla="*/ 19 w 164"/>
                  <a:gd name="T7" fmla="*/ 0 h 188"/>
                  <a:gd name="T8" fmla="*/ 0 w 164"/>
                  <a:gd name="T9" fmla="*/ 18 h 188"/>
                  <a:gd name="T10" fmla="*/ 0 w 164"/>
                  <a:gd name="T11" fmla="*/ 188 h 188"/>
                  <a:gd name="T12" fmla="*/ 38 w 164"/>
                  <a:gd name="T13" fmla="*/ 188 h 188"/>
                  <a:gd name="T14" fmla="*/ 38 w 164"/>
                  <a:gd name="T15" fmla="*/ 118 h 188"/>
                  <a:gd name="T16" fmla="*/ 72 w 164"/>
                  <a:gd name="T17" fmla="*/ 118 h 188"/>
                  <a:gd name="T18" fmla="*/ 119 w 164"/>
                  <a:gd name="T19" fmla="*/ 188 h 188"/>
                  <a:gd name="T20" fmla="*/ 164 w 164"/>
                  <a:gd name="T21" fmla="*/ 188 h 188"/>
                  <a:gd name="T22" fmla="*/ 113 w 164"/>
                  <a:gd name="T23" fmla="*/ 113 h 188"/>
                  <a:gd name="T24" fmla="*/ 38 w 164"/>
                  <a:gd name="T25" fmla="*/ 83 h 188"/>
                  <a:gd name="T26" fmla="*/ 38 w 164"/>
                  <a:gd name="T27" fmla="*/ 34 h 188"/>
                  <a:gd name="T28" fmla="*/ 85 w 164"/>
                  <a:gd name="T29" fmla="*/ 34 h 188"/>
                  <a:gd name="T30" fmla="*/ 118 w 164"/>
                  <a:gd name="T31" fmla="*/ 59 h 188"/>
                  <a:gd name="T32" fmla="*/ 77 w 164"/>
                  <a:gd name="T33" fmla="*/ 83 h 188"/>
                  <a:gd name="T34" fmla="*/ 38 w 164"/>
                  <a:gd name="T35" fmla="*/ 8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188">
                    <a:moveTo>
                      <a:pt x="113" y="113"/>
                    </a:moveTo>
                    <a:cubicBezTo>
                      <a:pt x="142" y="105"/>
                      <a:pt x="158" y="86"/>
                      <a:pt x="158" y="58"/>
                    </a:cubicBezTo>
                    <a:cubicBezTo>
                      <a:pt x="158" y="22"/>
                      <a:pt x="129" y="0"/>
                      <a:pt x="8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64" y="188"/>
                      <a:pt x="164" y="188"/>
                      <a:pt x="164" y="188"/>
                    </a:cubicBezTo>
                    <a:lnTo>
                      <a:pt x="113" y="113"/>
                    </a:lnTo>
                    <a:close/>
                    <a:moveTo>
                      <a:pt x="38" y="83"/>
                    </a:moveTo>
                    <a:cubicBezTo>
                      <a:pt x="38" y="34"/>
                      <a:pt x="38" y="34"/>
                      <a:pt x="38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8" y="34"/>
                      <a:pt x="118" y="38"/>
                      <a:pt x="118" y="59"/>
                    </a:cubicBezTo>
                    <a:cubicBezTo>
                      <a:pt x="118" y="69"/>
                      <a:pt x="114" y="83"/>
                      <a:pt x="77" y="83"/>
                    </a:cubicBezTo>
                    <a:lnTo>
                      <a:pt x="38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738516" y="437296"/>
                <a:ext cx="25777" cy="127448"/>
              </a:xfrm>
              <a:custGeom>
                <a:avLst/>
                <a:gdLst>
                  <a:gd name="T0" fmla="*/ 0 w 38"/>
                  <a:gd name="T1" fmla="*/ 188 h 188"/>
                  <a:gd name="T2" fmla="*/ 38 w 38"/>
                  <a:gd name="T3" fmla="*/ 188 h 188"/>
                  <a:gd name="T4" fmla="*/ 38 w 38"/>
                  <a:gd name="T5" fmla="*/ 12 h 188"/>
                  <a:gd name="T6" fmla="*/ 25 w 38"/>
                  <a:gd name="T7" fmla="*/ 0 h 188"/>
                  <a:gd name="T8" fmla="*/ 13 w 38"/>
                  <a:gd name="T9" fmla="*/ 0 h 188"/>
                  <a:gd name="T10" fmla="*/ 0 w 38"/>
                  <a:gd name="T11" fmla="*/ 12 h 188"/>
                  <a:gd name="T12" fmla="*/ 0 w 38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8">
                    <a:moveTo>
                      <a:pt x="0" y="188"/>
                    </a:move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5"/>
                      <a:pt x="32" y="0"/>
                      <a:pt x="2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1217394" y="437296"/>
                <a:ext cx="118001" cy="127448"/>
              </a:xfrm>
              <a:custGeom>
                <a:avLst/>
                <a:gdLst>
                  <a:gd name="T0" fmla="*/ 174 w 174"/>
                  <a:gd name="T1" fmla="*/ 188 h 188"/>
                  <a:gd name="T2" fmla="*/ 137 w 174"/>
                  <a:gd name="T3" fmla="*/ 188 h 188"/>
                  <a:gd name="T4" fmla="*/ 137 w 174"/>
                  <a:gd name="T5" fmla="*/ 110 h 188"/>
                  <a:gd name="T6" fmla="*/ 38 w 174"/>
                  <a:gd name="T7" fmla="*/ 110 h 188"/>
                  <a:gd name="T8" fmla="*/ 38 w 174"/>
                  <a:gd name="T9" fmla="*/ 188 h 188"/>
                  <a:gd name="T10" fmla="*/ 0 w 174"/>
                  <a:gd name="T11" fmla="*/ 188 h 188"/>
                  <a:gd name="T12" fmla="*/ 0 w 174"/>
                  <a:gd name="T13" fmla="*/ 12 h 188"/>
                  <a:gd name="T14" fmla="*/ 13 w 174"/>
                  <a:gd name="T15" fmla="*/ 0 h 188"/>
                  <a:gd name="T16" fmla="*/ 25 w 174"/>
                  <a:gd name="T17" fmla="*/ 0 h 188"/>
                  <a:gd name="T18" fmla="*/ 38 w 174"/>
                  <a:gd name="T19" fmla="*/ 12 h 188"/>
                  <a:gd name="T20" fmla="*/ 38 w 174"/>
                  <a:gd name="T21" fmla="*/ 75 h 188"/>
                  <a:gd name="T22" fmla="*/ 137 w 174"/>
                  <a:gd name="T23" fmla="*/ 75 h 188"/>
                  <a:gd name="T24" fmla="*/ 137 w 174"/>
                  <a:gd name="T25" fmla="*/ 12 h 188"/>
                  <a:gd name="T26" fmla="*/ 149 w 174"/>
                  <a:gd name="T27" fmla="*/ 0 h 188"/>
                  <a:gd name="T28" fmla="*/ 162 w 174"/>
                  <a:gd name="T29" fmla="*/ 0 h 188"/>
                  <a:gd name="T30" fmla="*/ 174 w 174"/>
                  <a:gd name="T31" fmla="*/ 12 h 188"/>
                  <a:gd name="T32" fmla="*/ 174 w 174"/>
                  <a:gd name="T3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8">
                    <a:moveTo>
                      <a:pt x="174" y="188"/>
                    </a:move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8" y="5"/>
                      <a:pt x="38" y="1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5"/>
                      <a:pt x="142" y="0"/>
                      <a:pt x="14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9" y="0"/>
                      <a:pt x="174" y="5"/>
                      <a:pt x="174" y="12"/>
                    </a:cubicBezTo>
                    <a:lnTo>
                      <a:pt x="174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1085646" y="435864"/>
                <a:ext cx="108836" cy="130025"/>
              </a:xfrm>
              <a:custGeom>
                <a:avLst/>
                <a:gdLst>
                  <a:gd name="T0" fmla="*/ 90 w 161"/>
                  <a:gd name="T1" fmla="*/ 78 h 192"/>
                  <a:gd name="T2" fmla="*/ 46 w 161"/>
                  <a:gd name="T3" fmla="*/ 56 h 192"/>
                  <a:gd name="T4" fmla="*/ 83 w 161"/>
                  <a:gd name="T5" fmla="*/ 36 h 192"/>
                  <a:gd name="T6" fmla="*/ 139 w 161"/>
                  <a:gd name="T7" fmla="*/ 49 h 192"/>
                  <a:gd name="T8" fmla="*/ 140 w 161"/>
                  <a:gd name="T9" fmla="*/ 49 h 192"/>
                  <a:gd name="T10" fmla="*/ 145 w 161"/>
                  <a:gd name="T11" fmla="*/ 47 h 192"/>
                  <a:gd name="T12" fmla="*/ 156 w 161"/>
                  <a:gd name="T13" fmla="*/ 25 h 192"/>
                  <a:gd name="T14" fmla="*/ 156 w 161"/>
                  <a:gd name="T15" fmla="*/ 23 h 192"/>
                  <a:gd name="T16" fmla="*/ 153 w 161"/>
                  <a:gd name="T17" fmla="*/ 18 h 192"/>
                  <a:gd name="T18" fmla="*/ 152 w 161"/>
                  <a:gd name="T19" fmla="*/ 17 h 192"/>
                  <a:gd name="T20" fmla="*/ 81 w 161"/>
                  <a:gd name="T21" fmla="*/ 0 h 192"/>
                  <a:gd name="T22" fmla="*/ 7 w 161"/>
                  <a:gd name="T23" fmla="*/ 57 h 192"/>
                  <a:gd name="T24" fmla="*/ 25 w 161"/>
                  <a:gd name="T25" fmla="*/ 96 h 192"/>
                  <a:gd name="T26" fmla="*/ 80 w 161"/>
                  <a:gd name="T27" fmla="*/ 113 h 192"/>
                  <a:gd name="T28" fmla="*/ 122 w 161"/>
                  <a:gd name="T29" fmla="*/ 133 h 192"/>
                  <a:gd name="T30" fmla="*/ 78 w 161"/>
                  <a:gd name="T31" fmla="*/ 157 h 192"/>
                  <a:gd name="T32" fmla="*/ 22 w 161"/>
                  <a:gd name="T33" fmla="*/ 142 h 192"/>
                  <a:gd name="T34" fmla="*/ 18 w 161"/>
                  <a:gd name="T35" fmla="*/ 139 h 192"/>
                  <a:gd name="T36" fmla="*/ 15 w 161"/>
                  <a:gd name="T37" fmla="*/ 143 h 192"/>
                  <a:gd name="T38" fmla="*/ 2 w 161"/>
                  <a:gd name="T39" fmla="*/ 166 h 192"/>
                  <a:gd name="T40" fmla="*/ 0 w 161"/>
                  <a:gd name="T41" fmla="*/ 170 h 192"/>
                  <a:gd name="T42" fmla="*/ 4 w 161"/>
                  <a:gd name="T43" fmla="*/ 172 h 192"/>
                  <a:gd name="T44" fmla="*/ 77 w 161"/>
                  <a:gd name="T45" fmla="*/ 192 h 192"/>
                  <a:gd name="T46" fmla="*/ 161 w 161"/>
                  <a:gd name="T47" fmla="*/ 132 h 192"/>
                  <a:gd name="T48" fmla="*/ 90 w 161"/>
                  <a:gd name="T49" fmla="*/ 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192">
                    <a:moveTo>
                      <a:pt x="90" y="78"/>
                    </a:moveTo>
                    <a:cubicBezTo>
                      <a:pt x="63" y="74"/>
                      <a:pt x="46" y="71"/>
                      <a:pt x="46" y="56"/>
                    </a:cubicBezTo>
                    <a:cubicBezTo>
                      <a:pt x="46" y="43"/>
                      <a:pt x="60" y="36"/>
                      <a:pt x="83" y="36"/>
                    </a:cubicBezTo>
                    <a:cubicBezTo>
                      <a:pt x="109" y="36"/>
                      <a:pt x="130" y="45"/>
                      <a:pt x="139" y="49"/>
                    </a:cubicBezTo>
                    <a:cubicBezTo>
                      <a:pt x="139" y="49"/>
                      <a:pt x="139" y="49"/>
                      <a:pt x="140" y="49"/>
                    </a:cubicBezTo>
                    <a:cubicBezTo>
                      <a:pt x="142" y="49"/>
                      <a:pt x="144" y="49"/>
                      <a:pt x="145" y="47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6" y="24"/>
                      <a:pt x="156" y="23"/>
                      <a:pt x="156" y="23"/>
                    </a:cubicBezTo>
                    <a:cubicBezTo>
                      <a:pt x="156" y="21"/>
                      <a:pt x="155" y="19"/>
                      <a:pt x="153" y="18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33" y="7"/>
                      <a:pt x="106" y="0"/>
                      <a:pt x="81" y="0"/>
                    </a:cubicBezTo>
                    <a:cubicBezTo>
                      <a:pt x="35" y="0"/>
                      <a:pt x="7" y="22"/>
                      <a:pt x="7" y="57"/>
                    </a:cubicBezTo>
                    <a:cubicBezTo>
                      <a:pt x="7" y="75"/>
                      <a:pt x="13" y="87"/>
                      <a:pt x="25" y="96"/>
                    </a:cubicBezTo>
                    <a:cubicBezTo>
                      <a:pt x="40" y="107"/>
                      <a:pt x="61" y="110"/>
                      <a:pt x="80" y="113"/>
                    </a:cubicBezTo>
                    <a:cubicBezTo>
                      <a:pt x="106" y="117"/>
                      <a:pt x="122" y="119"/>
                      <a:pt x="122" y="133"/>
                    </a:cubicBezTo>
                    <a:cubicBezTo>
                      <a:pt x="122" y="155"/>
                      <a:pt x="91" y="157"/>
                      <a:pt x="78" y="157"/>
                    </a:cubicBezTo>
                    <a:cubicBezTo>
                      <a:pt x="57" y="157"/>
                      <a:pt x="38" y="152"/>
                      <a:pt x="22" y="142"/>
                    </a:cubicBezTo>
                    <a:cubicBezTo>
                      <a:pt x="18" y="139"/>
                      <a:pt x="18" y="139"/>
                      <a:pt x="18" y="139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18" y="181"/>
                      <a:pt x="42" y="192"/>
                      <a:pt x="77" y="192"/>
                    </a:cubicBezTo>
                    <a:cubicBezTo>
                      <a:pt x="128" y="192"/>
                      <a:pt x="161" y="169"/>
                      <a:pt x="161" y="132"/>
                    </a:cubicBezTo>
                    <a:cubicBezTo>
                      <a:pt x="161" y="88"/>
                      <a:pt x="122" y="82"/>
                      <a:pt x="90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1642427" y="437296"/>
                <a:ext cx="93943" cy="127448"/>
              </a:xfrm>
              <a:custGeom>
                <a:avLst/>
                <a:gdLst>
                  <a:gd name="T0" fmla="*/ 128 w 139"/>
                  <a:gd name="T1" fmla="*/ 103 h 188"/>
                  <a:gd name="T2" fmla="*/ 121 w 139"/>
                  <a:gd name="T3" fmla="*/ 110 h 188"/>
                  <a:gd name="T4" fmla="*/ 38 w 139"/>
                  <a:gd name="T5" fmla="*/ 110 h 188"/>
                  <a:gd name="T6" fmla="*/ 38 w 139"/>
                  <a:gd name="T7" fmla="*/ 153 h 188"/>
                  <a:gd name="T8" fmla="*/ 139 w 139"/>
                  <a:gd name="T9" fmla="*/ 153 h 188"/>
                  <a:gd name="T10" fmla="*/ 139 w 139"/>
                  <a:gd name="T11" fmla="*/ 188 h 188"/>
                  <a:gd name="T12" fmla="*/ 0 w 139"/>
                  <a:gd name="T13" fmla="*/ 188 h 188"/>
                  <a:gd name="T14" fmla="*/ 0 w 139"/>
                  <a:gd name="T15" fmla="*/ 18 h 188"/>
                  <a:gd name="T16" fmla="*/ 19 w 139"/>
                  <a:gd name="T17" fmla="*/ 0 h 188"/>
                  <a:gd name="T18" fmla="*/ 130 w 139"/>
                  <a:gd name="T19" fmla="*/ 0 h 188"/>
                  <a:gd name="T20" fmla="*/ 137 w 139"/>
                  <a:gd name="T21" fmla="*/ 6 h 188"/>
                  <a:gd name="T22" fmla="*/ 137 w 139"/>
                  <a:gd name="T23" fmla="*/ 27 h 188"/>
                  <a:gd name="T24" fmla="*/ 130 w 139"/>
                  <a:gd name="T25" fmla="*/ 34 h 188"/>
                  <a:gd name="T26" fmla="*/ 38 w 139"/>
                  <a:gd name="T27" fmla="*/ 34 h 188"/>
                  <a:gd name="T28" fmla="*/ 38 w 139"/>
                  <a:gd name="T29" fmla="*/ 75 h 188"/>
                  <a:gd name="T30" fmla="*/ 121 w 139"/>
                  <a:gd name="T31" fmla="*/ 75 h 188"/>
                  <a:gd name="T32" fmla="*/ 128 w 139"/>
                  <a:gd name="T33" fmla="*/ 82 h 188"/>
                  <a:gd name="T34" fmla="*/ 128 w 139"/>
                  <a:gd name="T35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88">
                    <a:moveTo>
                      <a:pt x="128" y="103"/>
                    </a:moveTo>
                    <a:cubicBezTo>
                      <a:pt x="128" y="107"/>
                      <a:pt x="124" y="110"/>
                      <a:pt x="121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4" y="0"/>
                      <a:pt x="137" y="2"/>
                      <a:pt x="137" y="6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32"/>
                      <a:pt x="134" y="34"/>
                      <a:pt x="130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4" y="75"/>
                      <a:pt x="128" y="77"/>
                      <a:pt x="128" y="82"/>
                    </a:cubicBezTo>
                    <a:lnTo>
                      <a:pt x="128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</p:grpSp>
      </p:grp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502568" y="1424539"/>
            <a:ext cx="6282657" cy="15833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cap="all" baseline="0"/>
            </a:lvl1pPr>
          </a:lstStyle>
          <a:p>
            <a:r>
              <a:rPr lang="en-GB" dirty="0"/>
              <a:t>MINDSHARE Presentation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7138" y="3194050"/>
            <a:ext cx="6281737" cy="70485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none" baseline="0">
                <a:solidFill>
                  <a:schemeClr val="tx2"/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58546" y="1223963"/>
            <a:ext cx="1960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2485058" y="3016973"/>
            <a:ext cx="63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2497138" y="1223963"/>
            <a:ext cx="6287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92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295088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2947988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Drag &amp; drop to place image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58775" y="356107"/>
            <a:ext cx="19605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358775" y="3194050"/>
            <a:ext cx="2522116" cy="137120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3"/>
          </p:nvPr>
        </p:nvSpPr>
        <p:spPr>
          <a:xfrm>
            <a:off x="3097653" y="3196312"/>
            <a:ext cx="2735405" cy="137120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24"/>
          </p:nvPr>
        </p:nvSpPr>
        <p:spPr>
          <a:xfrm>
            <a:off x="6049820" y="3194050"/>
            <a:ext cx="2735405" cy="137120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664075" y="4570413"/>
            <a:ext cx="4125412" cy="215225"/>
          </a:xfrm>
        </p:spPr>
        <p:txBody>
          <a:bodyPr anchor="b"/>
          <a:lstStyle>
            <a:lvl1pPr algn="r">
              <a:spcBef>
                <a:spcPts val="0"/>
              </a:spcBef>
              <a:defRPr sz="7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Source: enter text here</a:t>
            </a:r>
          </a:p>
        </p:txBody>
      </p:sp>
      <p:sp>
        <p:nvSpPr>
          <p:cNvPr id="36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6632575" y="1222547"/>
            <a:ext cx="2152650" cy="107456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09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65379" y="1223964"/>
            <a:ext cx="2698798" cy="178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25" y="519113"/>
            <a:ext cx="8421286" cy="569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664075" y="4570413"/>
            <a:ext cx="4125412" cy="215225"/>
          </a:xfrm>
        </p:spPr>
        <p:txBody>
          <a:bodyPr anchor="b"/>
          <a:lstStyle>
            <a:lvl1pPr algn="r"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Source: enter text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60363" y="3194050"/>
            <a:ext cx="2703814" cy="1376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3219066" y="3194050"/>
            <a:ext cx="2703814" cy="1376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77769" y="3194050"/>
            <a:ext cx="2703814" cy="1376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357128" y="1223960"/>
            <a:ext cx="2707049" cy="1782765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233708" y="1223964"/>
            <a:ext cx="2698798" cy="178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3225457" y="1223960"/>
            <a:ext cx="2707049" cy="1782765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082786" y="1223964"/>
            <a:ext cx="2698798" cy="178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6074535" y="1223960"/>
            <a:ext cx="2707049" cy="1782765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52397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1425" y="519113"/>
            <a:ext cx="8421286" cy="7048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65378" y="1223963"/>
            <a:ext cx="4096624" cy="2674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60363" y="4079875"/>
            <a:ext cx="4103687" cy="7064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4667668" y="4079875"/>
            <a:ext cx="4117557" cy="7064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357128" y="1223960"/>
            <a:ext cx="4106922" cy="2674939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670521" y="1223963"/>
            <a:ext cx="4112616" cy="2674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4662271" y="1223960"/>
            <a:ext cx="4122954" cy="2674939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356853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497137" y="339727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96935" y="340910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362045" y="1225138"/>
            <a:ext cx="1957293" cy="2854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61972" y="520093"/>
            <a:ext cx="1963562" cy="7038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61972" y="4566949"/>
            <a:ext cx="1957293" cy="220951"/>
          </a:xfrm>
        </p:spPr>
        <p:txBody>
          <a:bodyPr anchor="b"/>
          <a:lstStyle>
            <a:lvl1pPr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Source: enter text here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667634" y="339727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4667432" y="340910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814068" y="339727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 hasCustomPrompt="1"/>
          </p:nvPr>
        </p:nvSpPr>
        <p:spPr>
          <a:xfrm>
            <a:off x="6813866" y="340910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2497137" y="2664228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2496935" y="2665411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4667634" y="2664228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4667432" y="2665411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6814068" y="2664228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6813866" y="2665411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260750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672117" y="4570413"/>
            <a:ext cx="4110586" cy="215225"/>
          </a:xfrm>
        </p:spPr>
        <p:txBody>
          <a:bodyPr anchor="b"/>
          <a:lstStyle>
            <a:lvl1pPr algn="r"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Source: enter text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60202" y="1222780"/>
            <a:ext cx="1959138" cy="178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359999" y="1223963"/>
            <a:ext cx="1959339" cy="17827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2501823" y="1222780"/>
            <a:ext cx="1959138" cy="178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2501620" y="1223963"/>
            <a:ext cx="1959339" cy="17827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672320" y="1222780"/>
            <a:ext cx="1959138" cy="178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4672117" y="1223963"/>
            <a:ext cx="1959339" cy="17827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823567" y="1222780"/>
            <a:ext cx="1959138" cy="178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6823364" y="1223963"/>
            <a:ext cx="1959339" cy="17827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60363" y="3194051"/>
            <a:ext cx="1958975" cy="1376258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 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2497138" y="3194051"/>
            <a:ext cx="1958975" cy="137625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4663336" y="3194051"/>
            <a:ext cx="1958975" cy="137625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6826250" y="3194051"/>
            <a:ext cx="1958975" cy="137625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6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7837"/>
            <a:ext cx="9142413" cy="3915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27837"/>
            <a:ext cx="9143999" cy="3915664"/>
          </a:xfrm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dirty="0"/>
              <a:t>Drag &amp; drop image here or delete to place other content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672117" y="4570413"/>
            <a:ext cx="4110586" cy="215225"/>
          </a:xfrm>
        </p:spPr>
        <p:txBody>
          <a:bodyPr anchor="b"/>
          <a:lstStyle>
            <a:lvl1pPr algn="r"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Source: 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190755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672117" y="4838211"/>
            <a:ext cx="4110586" cy="121492"/>
          </a:xfrm>
        </p:spPr>
        <p:txBody>
          <a:bodyPr anchor="b"/>
          <a:lstStyle>
            <a:lvl1pPr algn="r">
              <a:spcBef>
                <a:spcPts val="0"/>
              </a:spcBef>
              <a:defRPr sz="700" b="1"/>
            </a:lvl1pPr>
          </a:lstStyle>
          <a:p>
            <a:pPr lvl="0"/>
            <a:r>
              <a:rPr lang="en-US" dirty="0"/>
              <a:t>Source: enter text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59378" y="2664010"/>
            <a:ext cx="4104452" cy="2124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359176" y="2665178"/>
            <a:ext cx="4104874" cy="212272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359378" y="339509"/>
            <a:ext cx="4104452" cy="2124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28" hasCustomPrompt="1"/>
          </p:nvPr>
        </p:nvSpPr>
        <p:spPr>
          <a:xfrm>
            <a:off x="359176" y="340677"/>
            <a:ext cx="4104874" cy="212272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64278" y="2664010"/>
            <a:ext cx="4116483" cy="2124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4664075" y="2665178"/>
            <a:ext cx="4116906" cy="212272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4664278" y="339509"/>
            <a:ext cx="4116483" cy="2124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4664075" y="340677"/>
            <a:ext cx="4116906" cy="212272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US" dirty="0"/>
              <a:t>Drag &amp; drop to place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76263" y="519113"/>
            <a:ext cx="3671887" cy="1778000"/>
          </a:xfrm>
        </p:spPr>
        <p:txBody>
          <a:bodyPr anchor="ctr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4893620" y="519113"/>
            <a:ext cx="3671887" cy="1778000"/>
          </a:xfrm>
        </p:spPr>
        <p:txBody>
          <a:bodyPr anchor="ctr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576263" y="2845624"/>
            <a:ext cx="3671887" cy="1778000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4893620" y="2845624"/>
            <a:ext cx="3671887" cy="1778000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9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132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30FD98D-EFDC-1642-891B-059F26161D0E}"/>
              </a:ext>
            </a:extLst>
          </p:cNvPr>
          <p:cNvSpPr/>
          <p:nvPr userDrawn="1"/>
        </p:nvSpPr>
        <p:spPr>
          <a:xfrm>
            <a:off x="0" y="195486"/>
            <a:ext cx="1655676" cy="4320480"/>
          </a:xfrm>
          <a:prstGeom prst="rect">
            <a:avLst/>
          </a:prstGeom>
          <a:solidFill>
            <a:srgbClr val="BEBF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0BA2A345-F7B5-DA42-B011-A03ACD008B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791" y="4763067"/>
            <a:ext cx="1445632" cy="220951"/>
          </a:xfrm>
        </p:spPr>
        <p:txBody>
          <a:bodyPr/>
          <a:lstStyle>
            <a:lvl1pPr>
              <a:defRPr sz="7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nb-NO" dirty="0" err="1"/>
              <a:t>Norstat</a:t>
            </a:r>
            <a:r>
              <a:rPr lang="nb-NO" dirty="0"/>
              <a:t>: n= 1000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7BE6F5-FB8D-3448-8D7E-9DE43F616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517" y="375506"/>
            <a:ext cx="1224135" cy="468052"/>
          </a:xfrm>
        </p:spPr>
        <p:txBody>
          <a:bodyPr/>
          <a:lstStyle>
            <a:lvl1pPr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style</a:t>
            </a:r>
            <a:endParaRPr lang="en-GB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D906CF4-1041-FD47-8A98-1990AC803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637" b="26966"/>
          <a:stretch/>
        </p:blipFill>
        <p:spPr>
          <a:xfrm>
            <a:off x="8280412" y="159483"/>
            <a:ext cx="612068" cy="2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00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D2BB9-B990-AF41-8B41-E42CC3E705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614" y="352033"/>
            <a:ext cx="3748036" cy="220841"/>
          </a:xfrm>
          <a:prstGeom prst="rect">
            <a:avLst/>
          </a:prstGeom>
        </p:spPr>
        <p:txBody>
          <a:bodyPr anchor="b"/>
          <a:lstStyle>
            <a:lvl1pPr algn="l">
              <a:defRPr sz="825" b="0" i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CBF27-D2E0-6344-AAD6-3C59707CE9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4" y="1019457"/>
            <a:ext cx="6276685" cy="20930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50">
                <a:solidFill>
                  <a:srgbClr val="2181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Introduction paragraph. </a:t>
            </a:r>
          </a:p>
          <a:p>
            <a:r>
              <a:rPr lang="en-US" dirty="0"/>
              <a:t>Maximum five lines of text.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0532D8-3BAB-8A47-8DDE-B2F40261C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117" y="3225313"/>
            <a:ext cx="4687491" cy="50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2181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Two lines of text to finish developing the idea.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954636-3497-254B-BCE2-F409DAE7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9264" y="4674339"/>
            <a:ext cx="921026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83FE84-2825-BC4A-94AE-3B215B49E9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9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Client Cover Slide (Imag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7138" y="1414463"/>
            <a:ext cx="6287920" cy="15922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cap="all" baseline="0"/>
            </a:lvl1pPr>
          </a:lstStyle>
          <a:p>
            <a:r>
              <a:rPr lang="en-GB" dirty="0"/>
              <a:t>CLIENT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03387" y="3193541"/>
            <a:ext cx="6281737" cy="70535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none" baseline="0">
                <a:solidFill>
                  <a:schemeClr val="tx2"/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485058" y="3016973"/>
            <a:ext cx="63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63796" y="1414463"/>
            <a:ext cx="1333500" cy="1422401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GB" dirty="0"/>
              <a:t>Client Logo Here</a:t>
            </a:r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7651248" y="4407954"/>
            <a:ext cx="1097216" cy="338034"/>
            <a:chOff x="5043330" y="2582427"/>
            <a:chExt cx="2714033" cy="836158"/>
          </a:xfrm>
        </p:grpSpPr>
        <p:pic>
          <p:nvPicPr>
            <p:cNvPr id="34" name="logo graphic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205" y="2582427"/>
              <a:ext cx="836158" cy="836158"/>
            </a:xfrm>
            <a:prstGeom prst="rect">
              <a:avLst/>
            </a:prstGeom>
          </p:spPr>
        </p:pic>
        <p:grpSp>
          <p:nvGrpSpPr>
            <p:cNvPr id="39" name="letters"/>
            <p:cNvGrpSpPr/>
            <p:nvPr/>
          </p:nvGrpSpPr>
          <p:grpSpPr>
            <a:xfrm>
              <a:off x="5043330" y="2901718"/>
              <a:ext cx="1777426" cy="197580"/>
              <a:chOff x="566670" y="435864"/>
              <a:chExt cx="1169700" cy="130025"/>
            </a:xfrm>
            <a:solidFill>
              <a:schemeClr val="tx1"/>
            </a:solidFill>
          </p:grpSpPr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566670" y="437296"/>
                <a:ext cx="146069" cy="127448"/>
              </a:xfrm>
              <a:custGeom>
                <a:avLst/>
                <a:gdLst>
                  <a:gd name="T0" fmla="*/ 216 w 216"/>
                  <a:gd name="T1" fmla="*/ 188 h 188"/>
                  <a:gd name="T2" fmla="*/ 178 w 216"/>
                  <a:gd name="T3" fmla="*/ 188 h 188"/>
                  <a:gd name="T4" fmla="*/ 178 w 216"/>
                  <a:gd name="T5" fmla="*/ 66 h 188"/>
                  <a:gd name="T6" fmla="*/ 113 w 216"/>
                  <a:gd name="T7" fmla="*/ 145 h 188"/>
                  <a:gd name="T8" fmla="*/ 103 w 216"/>
                  <a:gd name="T9" fmla="*/ 145 h 188"/>
                  <a:gd name="T10" fmla="*/ 38 w 216"/>
                  <a:gd name="T11" fmla="*/ 66 h 188"/>
                  <a:gd name="T12" fmla="*/ 38 w 216"/>
                  <a:gd name="T13" fmla="*/ 188 h 188"/>
                  <a:gd name="T14" fmla="*/ 0 w 216"/>
                  <a:gd name="T15" fmla="*/ 188 h 188"/>
                  <a:gd name="T16" fmla="*/ 0 w 216"/>
                  <a:gd name="T17" fmla="*/ 20 h 188"/>
                  <a:gd name="T18" fmla="*/ 20 w 216"/>
                  <a:gd name="T19" fmla="*/ 0 h 188"/>
                  <a:gd name="T20" fmla="*/ 20 w 216"/>
                  <a:gd name="T21" fmla="*/ 0 h 188"/>
                  <a:gd name="T22" fmla="*/ 38 w 216"/>
                  <a:gd name="T23" fmla="*/ 9 h 188"/>
                  <a:gd name="T24" fmla="*/ 108 w 216"/>
                  <a:gd name="T25" fmla="*/ 94 h 188"/>
                  <a:gd name="T26" fmla="*/ 182 w 216"/>
                  <a:gd name="T27" fmla="*/ 6 h 188"/>
                  <a:gd name="T28" fmla="*/ 196 w 216"/>
                  <a:gd name="T29" fmla="*/ 0 h 188"/>
                  <a:gd name="T30" fmla="*/ 196 w 216"/>
                  <a:gd name="T31" fmla="*/ 0 h 188"/>
                  <a:gd name="T32" fmla="*/ 216 w 216"/>
                  <a:gd name="T33" fmla="*/ 19 h 188"/>
                  <a:gd name="T34" fmla="*/ 216 w 216"/>
                  <a:gd name="T3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188">
                    <a:moveTo>
                      <a:pt x="216" y="188"/>
                    </a:moveTo>
                    <a:cubicBezTo>
                      <a:pt x="178" y="188"/>
                      <a:pt x="178" y="188"/>
                      <a:pt x="178" y="188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0" y="148"/>
                      <a:pt x="106" y="148"/>
                      <a:pt x="103" y="14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2" y="3"/>
                      <a:pt x="38" y="9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5" y="2"/>
                      <a:pt x="190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7" y="0"/>
                      <a:pt x="216" y="8"/>
                      <a:pt x="216" y="19"/>
                    </a:cubicBezTo>
                    <a:lnTo>
                      <a:pt x="216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1" name="Freeform 7"/>
              <p:cNvSpPr>
                <a:spLocks noEditPoints="1"/>
              </p:cNvSpPr>
              <p:nvPr/>
            </p:nvSpPr>
            <p:spPr bwMode="auto">
              <a:xfrm>
                <a:off x="1350862" y="436723"/>
                <a:ext cx="146069" cy="128020"/>
              </a:xfrm>
              <a:custGeom>
                <a:avLst/>
                <a:gdLst>
                  <a:gd name="T0" fmla="*/ 0 w 216"/>
                  <a:gd name="T1" fmla="*/ 189 h 189"/>
                  <a:gd name="T2" fmla="*/ 42 w 216"/>
                  <a:gd name="T3" fmla="*/ 189 h 189"/>
                  <a:gd name="T4" fmla="*/ 66 w 216"/>
                  <a:gd name="T5" fmla="*/ 138 h 189"/>
                  <a:gd name="T6" fmla="*/ 148 w 216"/>
                  <a:gd name="T7" fmla="*/ 138 h 189"/>
                  <a:gd name="T8" fmla="*/ 174 w 216"/>
                  <a:gd name="T9" fmla="*/ 189 h 189"/>
                  <a:gd name="T10" fmla="*/ 216 w 216"/>
                  <a:gd name="T11" fmla="*/ 189 h 189"/>
                  <a:gd name="T12" fmla="*/ 124 w 216"/>
                  <a:gd name="T13" fmla="*/ 9 h 189"/>
                  <a:gd name="T14" fmla="*/ 106 w 216"/>
                  <a:gd name="T15" fmla="*/ 0 h 189"/>
                  <a:gd name="T16" fmla="*/ 106 w 216"/>
                  <a:gd name="T17" fmla="*/ 0 h 189"/>
                  <a:gd name="T18" fmla="*/ 89 w 216"/>
                  <a:gd name="T19" fmla="*/ 9 h 189"/>
                  <a:gd name="T20" fmla="*/ 0 w 216"/>
                  <a:gd name="T21" fmla="*/ 189 h 189"/>
                  <a:gd name="T22" fmla="*/ 106 w 216"/>
                  <a:gd name="T23" fmla="*/ 55 h 189"/>
                  <a:gd name="T24" fmla="*/ 133 w 216"/>
                  <a:gd name="T25" fmla="*/ 108 h 189"/>
                  <a:gd name="T26" fmla="*/ 81 w 216"/>
                  <a:gd name="T27" fmla="*/ 108 h 189"/>
                  <a:gd name="T28" fmla="*/ 106 w 216"/>
                  <a:gd name="T29" fmla="*/ 5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189">
                    <a:moveTo>
                      <a:pt x="0" y="189"/>
                    </a:moveTo>
                    <a:cubicBezTo>
                      <a:pt x="42" y="189"/>
                      <a:pt x="42" y="189"/>
                      <a:pt x="42" y="18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74" y="189"/>
                      <a:pt x="174" y="189"/>
                      <a:pt x="174" y="189"/>
                    </a:cubicBezTo>
                    <a:cubicBezTo>
                      <a:pt x="216" y="189"/>
                      <a:pt x="216" y="189"/>
                      <a:pt x="216" y="18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0" y="3"/>
                      <a:pt x="114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9" y="0"/>
                      <a:pt x="93" y="3"/>
                      <a:pt x="89" y="9"/>
                    </a:cubicBezTo>
                    <a:lnTo>
                      <a:pt x="0" y="189"/>
                    </a:lnTo>
                    <a:close/>
                    <a:moveTo>
                      <a:pt x="106" y="55"/>
                    </a:moveTo>
                    <a:cubicBezTo>
                      <a:pt x="133" y="108"/>
                      <a:pt x="133" y="108"/>
                      <a:pt x="133" y="108"/>
                    </a:cubicBezTo>
                    <a:cubicBezTo>
                      <a:pt x="81" y="108"/>
                      <a:pt x="81" y="108"/>
                      <a:pt x="81" y="108"/>
                    </a:cubicBezTo>
                    <a:lnTo>
                      <a:pt x="106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2" name="Freeform 8"/>
              <p:cNvSpPr>
                <a:spLocks/>
              </p:cNvSpPr>
              <p:nvPr/>
            </p:nvSpPr>
            <p:spPr bwMode="auto">
              <a:xfrm>
                <a:off x="789211" y="437296"/>
                <a:ext cx="128598" cy="127448"/>
              </a:xfrm>
              <a:custGeom>
                <a:avLst/>
                <a:gdLst>
                  <a:gd name="T0" fmla="*/ 190 w 190"/>
                  <a:gd name="T1" fmla="*/ 188 h 188"/>
                  <a:gd name="T2" fmla="*/ 163 w 190"/>
                  <a:gd name="T3" fmla="*/ 188 h 188"/>
                  <a:gd name="T4" fmla="*/ 38 w 190"/>
                  <a:gd name="T5" fmla="*/ 62 h 188"/>
                  <a:gd name="T6" fmla="*/ 38 w 190"/>
                  <a:gd name="T7" fmla="*/ 188 h 188"/>
                  <a:gd name="T8" fmla="*/ 0 w 190"/>
                  <a:gd name="T9" fmla="*/ 188 h 188"/>
                  <a:gd name="T10" fmla="*/ 0 w 190"/>
                  <a:gd name="T11" fmla="*/ 20 h 188"/>
                  <a:gd name="T12" fmla="*/ 21 w 190"/>
                  <a:gd name="T13" fmla="*/ 0 h 188"/>
                  <a:gd name="T14" fmla="*/ 21 w 190"/>
                  <a:gd name="T15" fmla="*/ 0 h 188"/>
                  <a:gd name="T16" fmla="*/ 36 w 190"/>
                  <a:gd name="T17" fmla="*/ 6 h 188"/>
                  <a:gd name="T18" fmla="*/ 152 w 190"/>
                  <a:gd name="T19" fmla="*/ 123 h 188"/>
                  <a:gd name="T20" fmla="*/ 152 w 190"/>
                  <a:gd name="T21" fmla="*/ 12 h 188"/>
                  <a:gd name="T22" fmla="*/ 165 w 190"/>
                  <a:gd name="T23" fmla="*/ 0 h 188"/>
                  <a:gd name="T24" fmla="*/ 178 w 190"/>
                  <a:gd name="T25" fmla="*/ 0 h 188"/>
                  <a:gd name="T26" fmla="*/ 190 w 190"/>
                  <a:gd name="T27" fmla="*/ 12 h 188"/>
                  <a:gd name="T28" fmla="*/ 190 w 190"/>
                  <a:gd name="T2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0" h="188">
                    <a:moveTo>
                      <a:pt x="190" y="188"/>
                    </a:moveTo>
                    <a:cubicBezTo>
                      <a:pt x="163" y="188"/>
                      <a:pt x="163" y="188"/>
                      <a:pt x="163" y="1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32" y="2"/>
                      <a:pt x="36" y="6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5"/>
                      <a:pt x="158" y="0"/>
                      <a:pt x="165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5" y="0"/>
                      <a:pt x="190" y="5"/>
                      <a:pt x="190" y="12"/>
                    </a:cubicBezTo>
                    <a:lnTo>
                      <a:pt x="19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943586" y="437296"/>
                <a:ext cx="127739" cy="127448"/>
              </a:xfrm>
              <a:custGeom>
                <a:avLst/>
                <a:gdLst>
                  <a:gd name="T0" fmla="*/ 117 w 189"/>
                  <a:gd name="T1" fmla="*/ 4 h 188"/>
                  <a:gd name="T2" fmla="*/ 72 w 189"/>
                  <a:gd name="T3" fmla="*/ 0 h 188"/>
                  <a:gd name="T4" fmla="*/ 19 w 189"/>
                  <a:gd name="T5" fmla="*/ 0 h 188"/>
                  <a:gd name="T6" fmla="*/ 0 w 189"/>
                  <a:gd name="T7" fmla="*/ 18 h 188"/>
                  <a:gd name="T8" fmla="*/ 0 w 189"/>
                  <a:gd name="T9" fmla="*/ 188 h 188"/>
                  <a:gd name="T10" fmla="*/ 62 w 189"/>
                  <a:gd name="T11" fmla="*/ 188 h 188"/>
                  <a:gd name="T12" fmla="*/ 115 w 189"/>
                  <a:gd name="T13" fmla="*/ 182 h 188"/>
                  <a:gd name="T14" fmla="*/ 189 w 189"/>
                  <a:gd name="T15" fmla="*/ 91 h 188"/>
                  <a:gd name="T16" fmla="*/ 117 w 189"/>
                  <a:gd name="T17" fmla="*/ 4 h 188"/>
                  <a:gd name="T18" fmla="*/ 105 w 189"/>
                  <a:gd name="T19" fmla="*/ 148 h 188"/>
                  <a:gd name="T20" fmla="*/ 62 w 189"/>
                  <a:gd name="T21" fmla="*/ 153 h 188"/>
                  <a:gd name="T22" fmla="*/ 62 w 189"/>
                  <a:gd name="T23" fmla="*/ 153 h 188"/>
                  <a:gd name="T24" fmla="*/ 38 w 189"/>
                  <a:gd name="T25" fmla="*/ 153 h 188"/>
                  <a:gd name="T26" fmla="*/ 38 w 189"/>
                  <a:gd name="T27" fmla="*/ 153 h 188"/>
                  <a:gd name="T28" fmla="*/ 38 w 189"/>
                  <a:gd name="T29" fmla="*/ 34 h 188"/>
                  <a:gd name="T30" fmla="*/ 38 w 189"/>
                  <a:gd name="T31" fmla="*/ 34 h 188"/>
                  <a:gd name="T32" fmla="*/ 68 w 189"/>
                  <a:gd name="T33" fmla="*/ 34 h 188"/>
                  <a:gd name="T34" fmla="*/ 68 w 189"/>
                  <a:gd name="T35" fmla="*/ 34 h 188"/>
                  <a:gd name="T36" fmla="*/ 107 w 189"/>
                  <a:gd name="T37" fmla="*/ 38 h 188"/>
                  <a:gd name="T38" fmla="*/ 150 w 189"/>
                  <a:gd name="T39" fmla="*/ 91 h 188"/>
                  <a:gd name="T40" fmla="*/ 105 w 189"/>
                  <a:gd name="T41" fmla="*/ 14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17" y="4"/>
                    </a:moveTo>
                    <a:cubicBezTo>
                      <a:pt x="104" y="1"/>
                      <a:pt x="89" y="0"/>
                      <a:pt x="7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84" y="188"/>
                      <a:pt x="100" y="186"/>
                      <a:pt x="115" y="182"/>
                    </a:cubicBezTo>
                    <a:cubicBezTo>
                      <a:pt x="163" y="168"/>
                      <a:pt x="189" y="136"/>
                      <a:pt x="189" y="91"/>
                    </a:cubicBezTo>
                    <a:cubicBezTo>
                      <a:pt x="189" y="46"/>
                      <a:pt x="164" y="15"/>
                      <a:pt x="117" y="4"/>
                    </a:cubicBezTo>
                    <a:close/>
                    <a:moveTo>
                      <a:pt x="105" y="148"/>
                    </a:moveTo>
                    <a:cubicBezTo>
                      <a:pt x="94" y="151"/>
                      <a:pt x="79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86" y="34"/>
                      <a:pt x="97" y="35"/>
                      <a:pt x="107" y="38"/>
                    </a:cubicBezTo>
                    <a:cubicBezTo>
                      <a:pt x="136" y="46"/>
                      <a:pt x="150" y="63"/>
                      <a:pt x="150" y="91"/>
                    </a:cubicBezTo>
                    <a:cubicBezTo>
                      <a:pt x="150" y="120"/>
                      <a:pt x="135" y="139"/>
                      <a:pt x="105" y="1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4" name="Freeform 10"/>
              <p:cNvSpPr>
                <a:spLocks noEditPoints="1"/>
              </p:cNvSpPr>
              <p:nvPr/>
            </p:nvSpPr>
            <p:spPr bwMode="auto">
              <a:xfrm>
                <a:off x="1513256" y="437296"/>
                <a:ext cx="110841" cy="127448"/>
              </a:xfrm>
              <a:custGeom>
                <a:avLst/>
                <a:gdLst>
                  <a:gd name="T0" fmla="*/ 113 w 164"/>
                  <a:gd name="T1" fmla="*/ 113 h 188"/>
                  <a:gd name="T2" fmla="*/ 158 w 164"/>
                  <a:gd name="T3" fmla="*/ 58 h 188"/>
                  <a:gd name="T4" fmla="*/ 82 w 164"/>
                  <a:gd name="T5" fmla="*/ 0 h 188"/>
                  <a:gd name="T6" fmla="*/ 19 w 164"/>
                  <a:gd name="T7" fmla="*/ 0 h 188"/>
                  <a:gd name="T8" fmla="*/ 0 w 164"/>
                  <a:gd name="T9" fmla="*/ 18 h 188"/>
                  <a:gd name="T10" fmla="*/ 0 w 164"/>
                  <a:gd name="T11" fmla="*/ 188 h 188"/>
                  <a:gd name="T12" fmla="*/ 38 w 164"/>
                  <a:gd name="T13" fmla="*/ 188 h 188"/>
                  <a:gd name="T14" fmla="*/ 38 w 164"/>
                  <a:gd name="T15" fmla="*/ 118 h 188"/>
                  <a:gd name="T16" fmla="*/ 72 w 164"/>
                  <a:gd name="T17" fmla="*/ 118 h 188"/>
                  <a:gd name="T18" fmla="*/ 119 w 164"/>
                  <a:gd name="T19" fmla="*/ 188 h 188"/>
                  <a:gd name="T20" fmla="*/ 164 w 164"/>
                  <a:gd name="T21" fmla="*/ 188 h 188"/>
                  <a:gd name="T22" fmla="*/ 113 w 164"/>
                  <a:gd name="T23" fmla="*/ 113 h 188"/>
                  <a:gd name="T24" fmla="*/ 38 w 164"/>
                  <a:gd name="T25" fmla="*/ 83 h 188"/>
                  <a:gd name="T26" fmla="*/ 38 w 164"/>
                  <a:gd name="T27" fmla="*/ 34 h 188"/>
                  <a:gd name="T28" fmla="*/ 85 w 164"/>
                  <a:gd name="T29" fmla="*/ 34 h 188"/>
                  <a:gd name="T30" fmla="*/ 118 w 164"/>
                  <a:gd name="T31" fmla="*/ 59 h 188"/>
                  <a:gd name="T32" fmla="*/ 77 w 164"/>
                  <a:gd name="T33" fmla="*/ 83 h 188"/>
                  <a:gd name="T34" fmla="*/ 38 w 164"/>
                  <a:gd name="T35" fmla="*/ 8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188">
                    <a:moveTo>
                      <a:pt x="113" y="113"/>
                    </a:moveTo>
                    <a:cubicBezTo>
                      <a:pt x="142" y="105"/>
                      <a:pt x="158" y="86"/>
                      <a:pt x="158" y="58"/>
                    </a:cubicBezTo>
                    <a:cubicBezTo>
                      <a:pt x="158" y="22"/>
                      <a:pt x="129" y="0"/>
                      <a:pt x="8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64" y="188"/>
                      <a:pt x="164" y="188"/>
                      <a:pt x="164" y="188"/>
                    </a:cubicBezTo>
                    <a:lnTo>
                      <a:pt x="113" y="113"/>
                    </a:lnTo>
                    <a:close/>
                    <a:moveTo>
                      <a:pt x="38" y="83"/>
                    </a:moveTo>
                    <a:cubicBezTo>
                      <a:pt x="38" y="34"/>
                      <a:pt x="38" y="34"/>
                      <a:pt x="38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8" y="34"/>
                      <a:pt x="118" y="38"/>
                      <a:pt x="118" y="59"/>
                    </a:cubicBezTo>
                    <a:cubicBezTo>
                      <a:pt x="118" y="69"/>
                      <a:pt x="114" y="83"/>
                      <a:pt x="77" y="83"/>
                    </a:cubicBezTo>
                    <a:lnTo>
                      <a:pt x="38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>
                <a:off x="738516" y="437296"/>
                <a:ext cx="25777" cy="127448"/>
              </a:xfrm>
              <a:custGeom>
                <a:avLst/>
                <a:gdLst>
                  <a:gd name="T0" fmla="*/ 0 w 38"/>
                  <a:gd name="T1" fmla="*/ 188 h 188"/>
                  <a:gd name="T2" fmla="*/ 38 w 38"/>
                  <a:gd name="T3" fmla="*/ 188 h 188"/>
                  <a:gd name="T4" fmla="*/ 38 w 38"/>
                  <a:gd name="T5" fmla="*/ 12 h 188"/>
                  <a:gd name="T6" fmla="*/ 25 w 38"/>
                  <a:gd name="T7" fmla="*/ 0 h 188"/>
                  <a:gd name="T8" fmla="*/ 13 w 38"/>
                  <a:gd name="T9" fmla="*/ 0 h 188"/>
                  <a:gd name="T10" fmla="*/ 0 w 38"/>
                  <a:gd name="T11" fmla="*/ 12 h 188"/>
                  <a:gd name="T12" fmla="*/ 0 w 38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8">
                    <a:moveTo>
                      <a:pt x="0" y="188"/>
                    </a:move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5"/>
                      <a:pt x="32" y="0"/>
                      <a:pt x="2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6" name="Freeform 12"/>
              <p:cNvSpPr>
                <a:spLocks/>
              </p:cNvSpPr>
              <p:nvPr/>
            </p:nvSpPr>
            <p:spPr bwMode="auto">
              <a:xfrm>
                <a:off x="1217394" y="437296"/>
                <a:ext cx="118001" cy="127448"/>
              </a:xfrm>
              <a:custGeom>
                <a:avLst/>
                <a:gdLst>
                  <a:gd name="T0" fmla="*/ 174 w 174"/>
                  <a:gd name="T1" fmla="*/ 188 h 188"/>
                  <a:gd name="T2" fmla="*/ 137 w 174"/>
                  <a:gd name="T3" fmla="*/ 188 h 188"/>
                  <a:gd name="T4" fmla="*/ 137 w 174"/>
                  <a:gd name="T5" fmla="*/ 110 h 188"/>
                  <a:gd name="T6" fmla="*/ 38 w 174"/>
                  <a:gd name="T7" fmla="*/ 110 h 188"/>
                  <a:gd name="T8" fmla="*/ 38 w 174"/>
                  <a:gd name="T9" fmla="*/ 188 h 188"/>
                  <a:gd name="T10" fmla="*/ 0 w 174"/>
                  <a:gd name="T11" fmla="*/ 188 h 188"/>
                  <a:gd name="T12" fmla="*/ 0 w 174"/>
                  <a:gd name="T13" fmla="*/ 12 h 188"/>
                  <a:gd name="T14" fmla="*/ 13 w 174"/>
                  <a:gd name="T15" fmla="*/ 0 h 188"/>
                  <a:gd name="T16" fmla="*/ 25 w 174"/>
                  <a:gd name="T17" fmla="*/ 0 h 188"/>
                  <a:gd name="T18" fmla="*/ 38 w 174"/>
                  <a:gd name="T19" fmla="*/ 12 h 188"/>
                  <a:gd name="T20" fmla="*/ 38 w 174"/>
                  <a:gd name="T21" fmla="*/ 75 h 188"/>
                  <a:gd name="T22" fmla="*/ 137 w 174"/>
                  <a:gd name="T23" fmla="*/ 75 h 188"/>
                  <a:gd name="T24" fmla="*/ 137 w 174"/>
                  <a:gd name="T25" fmla="*/ 12 h 188"/>
                  <a:gd name="T26" fmla="*/ 149 w 174"/>
                  <a:gd name="T27" fmla="*/ 0 h 188"/>
                  <a:gd name="T28" fmla="*/ 162 w 174"/>
                  <a:gd name="T29" fmla="*/ 0 h 188"/>
                  <a:gd name="T30" fmla="*/ 174 w 174"/>
                  <a:gd name="T31" fmla="*/ 12 h 188"/>
                  <a:gd name="T32" fmla="*/ 174 w 174"/>
                  <a:gd name="T3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8">
                    <a:moveTo>
                      <a:pt x="174" y="188"/>
                    </a:move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8" y="5"/>
                      <a:pt x="38" y="1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5"/>
                      <a:pt x="142" y="0"/>
                      <a:pt x="14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9" y="0"/>
                      <a:pt x="174" y="5"/>
                      <a:pt x="174" y="12"/>
                    </a:cubicBezTo>
                    <a:lnTo>
                      <a:pt x="174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1085646" y="435864"/>
                <a:ext cx="108836" cy="130025"/>
              </a:xfrm>
              <a:custGeom>
                <a:avLst/>
                <a:gdLst>
                  <a:gd name="T0" fmla="*/ 90 w 161"/>
                  <a:gd name="T1" fmla="*/ 78 h 192"/>
                  <a:gd name="T2" fmla="*/ 46 w 161"/>
                  <a:gd name="T3" fmla="*/ 56 h 192"/>
                  <a:gd name="T4" fmla="*/ 83 w 161"/>
                  <a:gd name="T5" fmla="*/ 36 h 192"/>
                  <a:gd name="T6" fmla="*/ 139 w 161"/>
                  <a:gd name="T7" fmla="*/ 49 h 192"/>
                  <a:gd name="T8" fmla="*/ 140 w 161"/>
                  <a:gd name="T9" fmla="*/ 49 h 192"/>
                  <a:gd name="T10" fmla="*/ 145 w 161"/>
                  <a:gd name="T11" fmla="*/ 47 h 192"/>
                  <a:gd name="T12" fmla="*/ 156 w 161"/>
                  <a:gd name="T13" fmla="*/ 25 h 192"/>
                  <a:gd name="T14" fmla="*/ 156 w 161"/>
                  <a:gd name="T15" fmla="*/ 23 h 192"/>
                  <a:gd name="T16" fmla="*/ 153 w 161"/>
                  <a:gd name="T17" fmla="*/ 18 h 192"/>
                  <a:gd name="T18" fmla="*/ 152 w 161"/>
                  <a:gd name="T19" fmla="*/ 17 h 192"/>
                  <a:gd name="T20" fmla="*/ 81 w 161"/>
                  <a:gd name="T21" fmla="*/ 0 h 192"/>
                  <a:gd name="T22" fmla="*/ 7 w 161"/>
                  <a:gd name="T23" fmla="*/ 57 h 192"/>
                  <a:gd name="T24" fmla="*/ 25 w 161"/>
                  <a:gd name="T25" fmla="*/ 96 h 192"/>
                  <a:gd name="T26" fmla="*/ 80 w 161"/>
                  <a:gd name="T27" fmla="*/ 113 h 192"/>
                  <a:gd name="T28" fmla="*/ 122 w 161"/>
                  <a:gd name="T29" fmla="*/ 133 h 192"/>
                  <a:gd name="T30" fmla="*/ 78 w 161"/>
                  <a:gd name="T31" fmla="*/ 157 h 192"/>
                  <a:gd name="T32" fmla="*/ 22 w 161"/>
                  <a:gd name="T33" fmla="*/ 142 h 192"/>
                  <a:gd name="T34" fmla="*/ 18 w 161"/>
                  <a:gd name="T35" fmla="*/ 139 h 192"/>
                  <a:gd name="T36" fmla="*/ 15 w 161"/>
                  <a:gd name="T37" fmla="*/ 143 h 192"/>
                  <a:gd name="T38" fmla="*/ 2 w 161"/>
                  <a:gd name="T39" fmla="*/ 166 h 192"/>
                  <a:gd name="T40" fmla="*/ 0 w 161"/>
                  <a:gd name="T41" fmla="*/ 170 h 192"/>
                  <a:gd name="T42" fmla="*/ 4 w 161"/>
                  <a:gd name="T43" fmla="*/ 172 h 192"/>
                  <a:gd name="T44" fmla="*/ 77 w 161"/>
                  <a:gd name="T45" fmla="*/ 192 h 192"/>
                  <a:gd name="T46" fmla="*/ 161 w 161"/>
                  <a:gd name="T47" fmla="*/ 132 h 192"/>
                  <a:gd name="T48" fmla="*/ 90 w 161"/>
                  <a:gd name="T49" fmla="*/ 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192">
                    <a:moveTo>
                      <a:pt x="90" y="78"/>
                    </a:moveTo>
                    <a:cubicBezTo>
                      <a:pt x="63" y="74"/>
                      <a:pt x="46" y="71"/>
                      <a:pt x="46" y="56"/>
                    </a:cubicBezTo>
                    <a:cubicBezTo>
                      <a:pt x="46" y="43"/>
                      <a:pt x="60" y="36"/>
                      <a:pt x="83" y="36"/>
                    </a:cubicBezTo>
                    <a:cubicBezTo>
                      <a:pt x="109" y="36"/>
                      <a:pt x="130" y="45"/>
                      <a:pt x="139" y="49"/>
                    </a:cubicBezTo>
                    <a:cubicBezTo>
                      <a:pt x="139" y="49"/>
                      <a:pt x="139" y="49"/>
                      <a:pt x="140" y="49"/>
                    </a:cubicBezTo>
                    <a:cubicBezTo>
                      <a:pt x="142" y="49"/>
                      <a:pt x="144" y="49"/>
                      <a:pt x="145" y="47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6" y="24"/>
                      <a:pt x="156" y="23"/>
                      <a:pt x="156" y="23"/>
                    </a:cubicBezTo>
                    <a:cubicBezTo>
                      <a:pt x="156" y="21"/>
                      <a:pt x="155" y="19"/>
                      <a:pt x="153" y="18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33" y="7"/>
                      <a:pt x="106" y="0"/>
                      <a:pt x="81" y="0"/>
                    </a:cubicBezTo>
                    <a:cubicBezTo>
                      <a:pt x="35" y="0"/>
                      <a:pt x="7" y="22"/>
                      <a:pt x="7" y="57"/>
                    </a:cubicBezTo>
                    <a:cubicBezTo>
                      <a:pt x="7" y="75"/>
                      <a:pt x="13" y="87"/>
                      <a:pt x="25" y="96"/>
                    </a:cubicBezTo>
                    <a:cubicBezTo>
                      <a:pt x="40" y="107"/>
                      <a:pt x="61" y="110"/>
                      <a:pt x="80" y="113"/>
                    </a:cubicBezTo>
                    <a:cubicBezTo>
                      <a:pt x="106" y="117"/>
                      <a:pt x="122" y="119"/>
                      <a:pt x="122" y="133"/>
                    </a:cubicBezTo>
                    <a:cubicBezTo>
                      <a:pt x="122" y="155"/>
                      <a:pt x="91" y="157"/>
                      <a:pt x="78" y="157"/>
                    </a:cubicBezTo>
                    <a:cubicBezTo>
                      <a:pt x="57" y="157"/>
                      <a:pt x="38" y="152"/>
                      <a:pt x="22" y="142"/>
                    </a:cubicBezTo>
                    <a:cubicBezTo>
                      <a:pt x="18" y="139"/>
                      <a:pt x="18" y="139"/>
                      <a:pt x="18" y="139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18" y="181"/>
                      <a:pt x="42" y="192"/>
                      <a:pt x="77" y="192"/>
                    </a:cubicBezTo>
                    <a:cubicBezTo>
                      <a:pt x="128" y="192"/>
                      <a:pt x="161" y="169"/>
                      <a:pt x="161" y="132"/>
                    </a:cubicBezTo>
                    <a:cubicBezTo>
                      <a:pt x="161" y="88"/>
                      <a:pt x="122" y="82"/>
                      <a:pt x="90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8" name="Freeform 14"/>
              <p:cNvSpPr>
                <a:spLocks/>
              </p:cNvSpPr>
              <p:nvPr/>
            </p:nvSpPr>
            <p:spPr bwMode="auto">
              <a:xfrm>
                <a:off x="1642427" y="437296"/>
                <a:ext cx="93943" cy="127448"/>
              </a:xfrm>
              <a:custGeom>
                <a:avLst/>
                <a:gdLst>
                  <a:gd name="T0" fmla="*/ 128 w 139"/>
                  <a:gd name="T1" fmla="*/ 103 h 188"/>
                  <a:gd name="T2" fmla="*/ 121 w 139"/>
                  <a:gd name="T3" fmla="*/ 110 h 188"/>
                  <a:gd name="T4" fmla="*/ 38 w 139"/>
                  <a:gd name="T5" fmla="*/ 110 h 188"/>
                  <a:gd name="T6" fmla="*/ 38 w 139"/>
                  <a:gd name="T7" fmla="*/ 153 h 188"/>
                  <a:gd name="T8" fmla="*/ 139 w 139"/>
                  <a:gd name="T9" fmla="*/ 153 h 188"/>
                  <a:gd name="T10" fmla="*/ 139 w 139"/>
                  <a:gd name="T11" fmla="*/ 188 h 188"/>
                  <a:gd name="T12" fmla="*/ 0 w 139"/>
                  <a:gd name="T13" fmla="*/ 188 h 188"/>
                  <a:gd name="T14" fmla="*/ 0 w 139"/>
                  <a:gd name="T15" fmla="*/ 18 h 188"/>
                  <a:gd name="T16" fmla="*/ 19 w 139"/>
                  <a:gd name="T17" fmla="*/ 0 h 188"/>
                  <a:gd name="T18" fmla="*/ 130 w 139"/>
                  <a:gd name="T19" fmla="*/ 0 h 188"/>
                  <a:gd name="T20" fmla="*/ 137 w 139"/>
                  <a:gd name="T21" fmla="*/ 6 h 188"/>
                  <a:gd name="T22" fmla="*/ 137 w 139"/>
                  <a:gd name="T23" fmla="*/ 27 h 188"/>
                  <a:gd name="T24" fmla="*/ 130 w 139"/>
                  <a:gd name="T25" fmla="*/ 34 h 188"/>
                  <a:gd name="T26" fmla="*/ 38 w 139"/>
                  <a:gd name="T27" fmla="*/ 34 h 188"/>
                  <a:gd name="T28" fmla="*/ 38 w 139"/>
                  <a:gd name="T29" fmla="*/ 75 h 188"/>
                  <a:gd name="T30" fmla="*/ 121 w 139"/>
                  <a:gd name="T31" fmla="*/ 75 h 188"/>
                  <a:gd name="T32" fmla="*/ 128 w 139"/>
                  <a:gd name="T33" fmla="*/ 82 h 188"/>
                  <a:gd name="T34" fmla="*/ 128 w 139"/>
                  <a:gd name="T35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88">
                    <a:moveTo>
                      <a:pt x="128" y="103"/>
                    </a:moveTo>
                    <a:cubicBezTo>
                      <a:pt x="128" y="107"/>
                      <a:pt x="124" y="110"/>
                      <a:pt x="121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4" y="0"/>
                      <a:pt x="137" y="2"/>
                      <a:pt x="137" y="6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32"/>
                      <a:pt x="134" y="34"/>
                      <a:pt x="130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4" y="75"/>
                      <a:pt x="128" y="77"/>
                      <a:pt x="128" y="82"/>
                    </a:cubicBezTo>
                    <a:lnTo>
                      <a:pt x="128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</p:grpSp>
      </p:grpSp>
      <p:cxnSp>
        <p:nvCxnSpPr>
          <p:cNvPr id="23" name="Straight Connector 22"/>
          <p:cNvCxnSpPr/>
          <p:nvPr userDrawn="1"/>
        </p:nvCxnSpPr>
        <p:spPr>
          <a:xfrm>
            <a:off x="2497138" y="1223963"/>
            <a:ext cx="6287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58546" y="1223963"/>
            <a:ext cx="1960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38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D749-228F-4E45-BD56-097232763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117" y="708115"/>
            <a:ext cx="4910113" cy="246351"/>
          </a:xfrm>
          <a:prstGeom prst="rect">
            <a:avLst/>
          </a:prstGeom>
        </p:spPr>
        <p:txBody>
          <a:bodyPr/>
          <a:lstStyle>
            <a:lvl1pPr>
              <a:defRPr sz="1350" b="1" cap="all" baseline="0">
                <a:solidFill>
                  <a:srgbClr val="2951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857B-44DC-E041-A98A-FDD9A31B76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8076" y="1857956"/>
            <a:ext cx="5829332" cy="18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for the first paragraph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15520-F319-4040-A571-FECB1780B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9" y="1844634"/>
            <a:ext cx="284315" cy="286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693D35-B2B5-7040-BEB0-A674FC07C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0" y="2813477"/>
            <a:ext cx="284315" cy="286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2EECD9-B9D2-3445-BCB7-6C1F82440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0" y="3778814"/>
            <a:ext cx="284315" cy="28625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F7028D-B29A-7C46-B151-7EFF9B0C18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566" y="2063327"/>
            <a:ext cx="5829810" cy="59482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of maximum four lines of text.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894A5B5-06A2-604F-95B9-7225CD6151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27566" y="2818498"/>
            <a:ext cx="5829842" cy="18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for the first paragraph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9E751211-B22A-AD43-99BC-2F26C8D82C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056" y="3023868"/>
            <a:ext cx="5830320" cy="59482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of maximum four lines of text.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A27EE60-7ECD-8F4F-8F2F-082CC90696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27566" y="3792880"/>
            <a:ext cx="5829842" cy="18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for the first paragraph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3EEBF5DC-1029-DC49-B1F0-DCABC07CAD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7056" y="3998250"/>
            <a:ext cx="5830320" cy="59482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of maximum four lines of text.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79EC5B9-0D74-4543-ABC6-33EECDE86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117" y="1022478"/>
            <a:ext cx="4910113" cy="661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2951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 paragraph. Maximum three lines of text.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520C03C-18E0-3C4F-B940-156828995F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117" y="384706"/>
            <a:ext cx="4400550" cy="2112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CBA9406-5958-564B-92C9-92C842E7A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9264" y="4674339"/>
            <a:ext cx="921026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83FE84-2825-BC4A-94AE-3B215B49E9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41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D749-228F-4E45-BD56-097232763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117" y="708115"/>
            <a:ext cx="4910113" cy="246351"/>
          </a:xfrm>
          <a:prstGeom prst="rect">
            <a:avLst/>
          </a:prstGeom>
        </p:spPr>
        <p:txBody>
          <a:bodyPr/>
          <a:lstStyle>
            <a:lvl1pPr>
              <a:defRPr sz="1350" b="1" cap="all" baseline="0">
                <a:solidFill>
                  <a:srgbClr val="2951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79EC5B9-0D74-4543-ABC6-33EECDE86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117" y="1022478"/>
            <a:ext cx="4910113" cy="661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2951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 paragraph. Maximum three lines of text.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520C03C-18E0-3C4F-B940-156828995F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117" y="384706"/>
            <a:ext cx="4400550" cy="2112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  <a:p>
            <a:pPr lvl="0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56FE0-D3EE-CA4E-ADBE-393C92A06FB1}"/>
              </a:ext>
            </a:extLst>
          </p:cNvPr>
          <p:cNvSpPr/>
          <p:nvPr userDrawn="1"/>
        </p:nvSpPr>
        <p:spPr>
          <a:xfrm>
            <a:off x="644117" y="2101764"/>
            <a:ext cx="2000428" cy="367097"/>
          </a:xfrm>
          <a:prstGeom prst="rect">
            <a:avLst/>
          </a:prstGeom>
          <a:solidFill>
            <a:srgbClr val="4B8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3972E-1836-2746-A250-FA51F9DAD312}"/>
              </a:ext>
            </a:extLst>
          </p:cNvPr>
          <p:cNvSpPr/>
          <p:nvPr userDrawn="1"/>
        </p:nvSpPr>
        <p:spPr>
          <a:xfrm>
            <a:off x="644117" y="2464256"/>
            <a:ext cx="2000428" cy="1667151"/>
          </a:xfrm>
          <a:prstGeom prst="rect">
            <a:avLst/>
          </a:prstGeom>
          <a:solidFill>
            <a:srgbClr val="4B88B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C51A3-E124-3642-9646-B557DAAA0D3D}"/>
              </a:ext>
            </a:extLst>
          </p:cNvPr>
          <p:cNvSpPr/>
          <p:nvPr userDrawn="1"/>
        </p:nvSpPr>
        <p:spPr>
          <a:xfrm>
            <a:off x="2673809" y="2101764"/>
            <a:ext cx="2000428" cy="367097"/>
          </a:xfrm>
          <a:prstGeom prst="rect">
            <a:avLst/>
          </a:prstGeom>
          <a:solidFill>
            <a:srgbClr val="F0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837FD4-AFA2-1A43-A2AE-706D8CE2126C}"/>
              </a:ext>
            </a:extLst>
          </p:cNvPr>
          <p:cNvSpPr/>
          <p:nvPr userDrawn="1"/>
        </p:nvSpPr>
        <p:spPr>
          <a:xfrm>
            <a:off x="2673809" y="2398426"/>
            <a:ext cx="2000428" cy="1732981"/>
          </a:xfrm>
          <a:prstGeom prst="rect">
            <a:avLst/>
          </a:prstGeom>
          <a:solidFill>
            <a:srgbClr val="F0BF5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03F375-202F-CB45-8B6B-96FF154BC972}"/>
              </a:ext>
            </a:extLst>
          </p:cNvPr>
          <p:cNvSpPr/>
          <p:nvPr userDrawn="1"/>
        </p:nvSpPr>
        <p:spPr>
          <a:xfrm>
            <a:off x="4694478" y="2101764"/>
            <a:ext cx="2000428" cy="367097"/>
          </a:xfrm>
          <a:prstGeom prst="rect">
            <a:avLst/>
          </a:prstGeom>
          <a:solidFill>
            <a:srgbClr val="E1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08C464-4954-7F4B-B6EA-52C2BB01F05D}"/>
              </a:ext>
            </a:extLst>
          </p:cNvPr>
          <p:cNvSpPr/>
          <p:nvPr userDrawn="1"/>
        </p:nvSpPr>
        <p:spPr>
          <a:xfrm>
            <a:off x="4693135" y="2398426"/>
            <a:ext cx="2000428" cy="1732981"/>
          </a:xfrm>
          <a:prstGeom prst="rect">
            <a:avLst/>
          </a:prstGeom>
          <a:solidFill>
            <a:srgbClr val="E1D5BD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F7028D-B29A-7C46-B151-7EFF9B0C18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0873" y="2555607"/>
            <a:ext cx="1874401" cy="149890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Text.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9E751211-B22A-AD43-99BC-2F26C8D82C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5970" y="2555606"/>
            <a:ext cx="1890479" cy="149890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Text.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3EEBF5DC-1029-DC49-B1F0-DCABC07CAD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8109" y="2555606"/>
            <a:ext cx="1890479" cy="149890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Text.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857B-44DC-E041-A98A-FDD9A31B76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044" y="2179055"/>
            <a:ext cx="1993501" cy="188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CALLOUT GOES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894A5B5-06A2-604F-95B9-7225CD6151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81015" y="2182392"/>
            <a:ext cx="1979753" cy="188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CALLOUT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E76B95-978D-4C4F-AC44-F432F63C35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6052" y="2163106"/>
            <a:ext cx="1945144" cy="219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CALLOUT GOES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6009D80-7D64-5E4D-B53D-9BFB12125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9264" y="4674339"/>
            <a:ext cx="921026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83FE84-2825-BC4A-94AE-3B215B49E9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9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E701FB0-C9AB-3A46-B71F-D78214B1B282}"/>
              </a:ext>
            </a:extLst>
          </p:cNvPr>
          <p:cNvSpPr/>
          <p:nvPr userDrawn="1"/>
        </p:nvSpPr>
        <p:spPr>
          <a:xfrm>
            <a:off x="2504182" y="2547967"/>
            <a:ext cx="1845457" cy="1845936"/>
          </a:xfrm>
          <a:prstGeom prst="rect">
            <a:avLst/>
          </a:prstGeom>
          <a:solidFill>
            <a:srgbClr val="29518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B3AB94-17A2-0C48-AEED-B6F80AF05094}"/>
              </a:ext>
            </a:extLst>
          </p:cNvPr>
          <p:cNvSpPr/>
          <p:nvPr userDrawn="1"/>
        </p:nvSpPr>
        <p:spPr>
          <a:xfrm>
            <a:off x="4368312" y="2547967"/>
            <a:ext cx="1845457" cy="1845936"/>
          </a:xfrm>
          <a:prstGeom prst="rect">
            <a:avLst/>
          </a:prstGeom>
          <a:solidFill>
            <a:srgbClr val="4B88B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29A28C-BC76-C14B-9FDB-7D66E16DF139}"/>
              </a:ext>
            </a:extLst>
          </p:cNvPr>
          <p:cNvSpPr/>
          <p:nvPr userDrawn="1"/>
        </p:nvSpPr>
        <p:spPr>
          <a:xfrm>
            <a:off x="6234918" y="2547967"/>
            <a:ext cx="1845457" cy="1845936"/>
          </a:xfrm>
          <a:prstGeom prst="rect">
            <a:avLst/>
          </a:prstGeom>
          <a:solidFill>
            <a:srgbClr val="348E9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0D749-228F-4E45-BD56-097232763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117" y="708115"/>
            <a:ext cx="4910113" cy="246351"/>
          </a:xfrm>
          <a:prstGeom prst="rect">
            <a:avLst/>
          </a:prstGeom>
        </p:spPr>
        <p:txBody>
          <a:bodyPr/>
          <a:lstStyle>
            <a:lvl1pPr>
              <a:defRPr sz="1350" b="1" cap="all" baseline="0">
                <a:solidFill>
                  <a:srgbClr val="2951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79EC5B9-0D74-4543-ABC6-33EECDE86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117" y="1022478"/>
            <a:ext cx="4910113" cy="661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2951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 paragraph. Maximum three lines of text.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520C03C-18E0-3C4F-B940-156828995F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117" y="384706"/>
            <a:ext cx="4400550" cy="2112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FCE266-ABF3-A74F-A82B-05B9DA377215}"/>
              </a:ext>
            </a:extLst>
          </p:cNvPr>
          <p:cNvSpPr/>
          <p:nvPr userDrawn="1"/>
        </p:nvSpPr>
        <p:spPr>
          <a:xfrm>
            <a:off x="639703" y="2280948"/>
            <a:ext cx="1845457" cy="3386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95FA96-1307-8741-AA05-7BA1FCF64353}"/>
              </a:ext>
            </a:extLst>
          </p:cNvPr>
          <p:cNvSpPr/>
          <p:nvPr userDrawn="1"/>
        </p:nvSpPr>
        <p:spPr>
          <a:xfrm>
            <a:off x="2504182" y="2280948"/>
            <a:ext cx="1845457" cy="338659"/>
          </a:xfrm>
          <a:prstGeom prst="rect">
            <a:avLst/>
          </a:prstGeom>
          <a:solidFill>
            <a:srgbClr val="295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AB89A1-E97D-364F-B9D9-62BB10A54E98}"/>
              </a:ext>
            </a:extLst>
          </p:cNvPr>
          <p:cNvSpPr/>
          <p:nvPr userDrawn="1"/>
        </p:nvSpPr>
        <p:spPr>
          <a:xfrm>
            <a:off x="4368312" y="2280948"/>
            <a:ext cx="1845457" cy="338659"/>
          </a:xfrm>
          <a:prstGeom prst="rect">
            <a:avLst/>
          </a:prstGeom>
          <a:solidFill>
            <a:srgbClr val="4B8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F3F516-2960-7F41-87EC-896B89A20900}"/>
              </a:ext>
            </a:extLst>
          </p:cNvPr>
          <p:cNvSpPr/>
          <p:nvPr userDrawn="1"/>
        </p:nvSpPr>
        <p:spPr>
          <a:xfrm>
            <a:off x="6234918" y="2280948"/>
            <a:ext cx="1845457" cy="338659"/>
          </a:xfrm>
          <a:prstGeom prst="rect">
            <a:avLst/>
          </a:prstGeom>
          <a:solidFill>
            <a:srgbClr val="348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CD30C2-E48F-0745-9E67-72CFF63A4755}"/>
              </a:ext>
            </a:extLst>
          </p:cNvPr>
          <p:cNvSpPr/>
          <p:nvPr userDrawn="1"/>
        </p:nvSpPr>
        <p:spPr>
          <a:xfrm>
            <a:off x="639703" y="2618087"/>
            <a:ext cx="1845457" cy="1775816"/>
          </a:xfrm>
          <a:prstGeom prst="rect">
            <a:avLst/>
          </a:prstGeom>
          <a:solidFill>
            <a:schemeClr val="accent1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93F93F3-20A3-0B4A-84AC-81EA779B5F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7810" y="1879857"/>
            <a:ext cx="330704" cy="3307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9845334-06CD-BD4F-A934-C09089849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9203" y="1879857"/>
            <a:ext cx="330704" cy="3307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8C43B2-9495-A04B-9415-F0AD4400ED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9156" y="1879857"/>
            <a:ext cx="330704" cy="3307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ADA9A44-58DD-0243-B9E7-EA6875478B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85901" y="1879857"/>
            <a:ext cx="330704" cy="33070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83B18-98C8-664F-880B-D71DCC267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242" y="2349214"/>
            <a:ext cx="1769334" cy="212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CALLOUT GOES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208C1001-DA1D-4342-8BD9-FCB08A6DA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26698" y="2349214"/>
            <a:ext cx="1769334" cy="212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CALLOUT GOES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78908FE-8AEA-1D41-97FB-DFB43C9187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228" y="2349214"/>
            <a:ext cx="1769334" cy="212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CALLOUT GOES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3C8FAC80-0937-9B44-9B3D-F5F47E7B0D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685" y="2349214"/>
            <a:ext cx="1769334" cy="212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CALLOUT GOES HERE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2B0DE9A6-4148-7F4F-BB18-4FB0827176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158" y="2691500"/>
            <a:ext cx="1713518" cy="152880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Text.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2F00E689-4722-0C40-A0B4-BB99C6A518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70151" y="2687873"/>
            <a:ext cx="1713518" cy="152880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Text.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36575C21-BA7A-1640-932E-4F697D672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8672" y="2687873"/>
            <a:ext cx="1713518" cy="152880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Text.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6E289F61-C8AE-B849-BFC3-FCDE42723D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887" y="2692119"/>
            <a:ext cx="1713518" cy="152880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Text.</a:t>
            </a:r>
          </a:p>
        </p:txBody>
      </p:sp>
    </p:spTree>
    <p:extLst>
      <p:ext uri="{BB962C8B-B14F-4D97-AF65-F5344CB8AC3E}">
        <p14:creationId xmlns:p14="http://schemas.microsoft.com/office/powerpoint/2010/main" val="23899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D749-228F-4E45-BD56-097232763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117" y="708115"/>
            <a:ext cx="4910113" cy="246351"/>
          </a:xfrm>
          <a:prstGeom prst="rect">
            <a:avLst/>
          </a:prstGeom>
        </p:spPr>
        <p:txBody>
          <a:bodyPr/>
          <a:lstStyle>
            <a:lvl1pPr>
              <a:defRPr sz="1350" b="1" cap="all" baseline="0">
                <a:solidFill>
                  <a:srgbClr val="2951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857B-44DC-E041-A98A-FDD9A31B76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67209" y="1428389"/>
            <a:ext cx="5829332" cy="18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for the first paragraph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F7028D-B29A-7C46-B151-7EFF9B0C18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6700" y="1633760"/>
            <a:ext cx="5829810" cy="59482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of maximum four lines of text.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894A5B5-06A2-604F-95B9-7225CD6151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66699" y="2388931"/>
            <a:ext cx="5829842" cy="18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for the first paragraph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9E751211-B22A-AD43-99BC-2F26C8D82C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6190" y="2594301"/>
            <a:ext cx="5830320" cy="59482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of maximum four lines of text.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A27EE60-7ECD-8F4F-8F2F-082CC90696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66699" y="3363313"/>
            <a:ext cx="5829842" cy="18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for the first paragraph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3EEBF5DC-1029-DC49-B1F0-DCABC07CAD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6190" y="3568683"/>
            <a:ext cx="5830320" cy="59482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97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Paragraph of maximum four lines of text.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520C03C-18E0-3C4F-B940-156828995F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117" y="384706"/>
            <a:ext cx="4400550" cy="2112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44652E-CE2F-B248-9D24-B9B7355A42D6}"/>
              </a:ext>
            </a:extLst>
          </p:cNvPr>
          <p:cNvCxnSpPr>
            <a:cxnSpLocks/>
          </p:cNvCxnSpPr>
          <p:nvPr userDrawn="1"/>
        </p:nvCxnSpPr>
        <p:spPr>
          <a:xfrm>
            <a:off x="1193775" y="1290094"/>
            <a:ext cx="0" cy="297448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F4C8EE1-AF24-3F4A-8525-129D39CEBB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117" y="1407379"/>
            <a:ext cx="388681" cy="3886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925661-8607-BD45-B9DD-97B361D7A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116" y="2357028"/>
            <a:ext cx="388681" cy="3886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1089B7-A359-E043-96AB-D75438D0E4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7440" y="3306676"/>
            <a:ext cx="388681" cy="38868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856F57D-72BA-9E43-9C73-23F938062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9264" y="4674339"/>
            <a:ext cx="921026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83FE84-2825-BC4A-94AE-3B215B49E9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66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2191-F3D7-0844-A1BC-5ADC6C98C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613" y="1119064"/>
            <a:ext cx="5086963" cy="2287328"/>
          </a:xfrm>
          <a:prstGeom prst="rect">
            <a:avLst/>
          </a:prstGeom>
        </p:spPr>
        <p:txBody>
          <a:bodyPr anchor="t"/>
          <a:lstStyle>
            <a:lvl1pPr algn="l">
              <a:defRPr sz="25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paragraph. Maximum five lines of text.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9DCB6-8DE6-0048-B0F2-E8D4DD9BF2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613" y="3613825"/>
            <a:ext cx="3572159" cy="42561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5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Two lines of text to finish developing the idea.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FB88-883D-A149-A0CD-50A1A329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A2-CD2F-D941-917B-B9504EF18F8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8E7EB21B-B4BC-774D-8754-973D24CA72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117" y="384706"/>
            <a:ext cx="4400550" cy="2112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6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59533" y="4623978"/>
            <a:ext cx="1960468" cy="167386"/>
          </a:xfrm>
        </p:spPr>
        <p:txBody>
          <a:bodyPr anchor="b"/>
          <a:lstStyle>
            <a:lvl1pPr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Source: enter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9533" y="519891"/>
            <a:ext cx="1959806" cy="355998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497138" y="1223962"/>
            <a:ext cx="3102317" cy="3567401"/>
          </a:xfrm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794794" y="1223962"/>
            <a:ext cx="2985082" cy="356740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9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98125" y="1229397"/>
            <a:ext cx="4328045" cy="1964653"/>
          </a:xfrm>
        </p:spPr>
        <p:txBody>
          <a:bodyPr anchor="ctr"/>
          <a:lstStyle>
            <a:lvl1pPr algn="l">
              <a:lnSpc>
                <a:spcPct val="100000"/>
              </a:lnSpc>
              <a:defRPr sz="3600" b="1" cap="all"/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7139" y="3194050"/>
            <a:ext cx="4322762" cy="704850"/>
          </a:xfrm>
        </p:spPr>
        <p:txBody>
          <a:bodyPr anchor="t"/>
          <a:lstStyle>
            <a:lvl1pPr marL="0" indent="0">
              <a:buNone/>
              <a:defRPr sz="1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2497138" y="1414463"/>
            <a:ext cx="43227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2497138" y="3006725"/>
            <a:ext cx="43227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7651248" y="4407954"/>
            <a:ext cx="1097216" cy="338034"/>
            <a:chOff x="5043330" y="2582427"/>
            <a:chExt cx="2714033" cy="836158"/>
          </a:xfrm>
        </p:grpSpPr>
        <p:pic>
          <p:nvPicPr>
            <p:cNvPr id="22" name="logo graphic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205" y="2582427"/>
              <a:ext cx="836158" cy="836158"/>
            </a:xfrm>
            <a:prstGeom prst="rect">
              <a:avLst/>
            </a:prstGeom>
          </p:spPr>
        </p:pic>
        <p:grpSp>
          <p:nvGrpSpPr>
            <p:cNvPr id="23" name="letters"/>
            <p:cNvGrpSpPr/>
            <p:nvPr/>
          </p:nvGrpSpPr>
          <p:grpSpPr>
            <a:xfrm>
              <a:off x="5043330" y="2901718"/>
              <a:ext cx="1777426" cy="197580"/>
              <a:chOff x="566670" y="435864"/>
              <a:chExt cx="1169700" cy="130025"/>
            </a:xfrm>
            <a:solidFill>
              <a:schemeClr val="tx1"/>
            </a:solidFill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66670" y="437296"/>
                <a:ext cx="146069" cy="127448"/>
              </a:xfrm>
              <a:custGeom>
                <a:avLst/>
                <a:gdLst>
                  <a:gd name="T0" fmla="*/ 216 w 216"/>
                  <a:gd name="T1" fmla="*/ 188 h 188"/>
                  <a:gd name="T2" fmla="*/ 178 w 216"/>
                  <a:gd name="T3" fmla="*/ 188 h 188"/>
                  <a:gd name="T4" fmla="*/ 178 w 216"/>
                  <a:gd name="T5" fmla="*/ 66 h 188"/>
                  <a:gd name="T6" fmla="*/ 113 w 216"/>
                  <a:gd name="T7" fmla="*/ 145 h 188"/>
                  <a:gd name="T8" fmla="*/ 103 w 216"/>
                  <a:gd name="T9" fmla="*/ 145 h 188"/>
                  <a:gd name="T10" fmla="*/ 38 w 216"/>
                  <a:gd name="T11" fmla="*/ 66 h 188"/>
                  <a:gd name="T12" fmla="*/ 38 w 216"/>
                  <a:gd name="T13" fmla="*/ 188 h 188"/>
                  <a:gd name="T14" fmla="*/ 0 w 216"/>
                  <a:gd name="T15" fmla="*/ 188 h 188"/>
                  <a:gd name="T16" fmla="*/ 0 w 216"/>
                  <a:gd name="T17" fmla="*/ 20 h 188"/>
                  <a:gd name="T18" fmla="*/ 20 w 216"/>
                  <a:gd name="T19" fmla="*/ 0 h 188"/>
                  <a:gd name="T20" fmla="*/ 20 w 216"/>
                  <a:gd name="T21" fmla="*/ 0 h 188"/>
                  <a:gd name="T22" fmla="*/ 38 w 216"/>
                  <a:gd name="T23" fmla="*/ 9 h 188"/>
                  <a:gd name="T24" fmla="*/ 108 w 216"/>
                  <a:gd name="T25" fmla="*/ 94 h 188"/>
                  <a:gd name="T26" fmla="*/ 182 w 216"/>
                  <a:gd name="T27" fmla="*/ 6 h 188"/>
                  <a:gd name="T28" fmla="*/ 196 w 216"/>
                  <a:gd name="T29" fmla="*/ 0 h 188"/>
                  <a:gd name="T30" fmla="*/ 196 w 216"/>
                  <a:gd name="T31" fmla="*/ 0 h 188"/>
                  <a:gd name="T32" fmla="*/ 216 w 216"/>
                  <a:gd name="T33" fmla="*/ 19 h 188"/>
                  <a:gd name="T34" fmla="*/ 216 w 216"/>
                  <a:gd name="T3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188">
                    <a:moveTo>
                      <a:pt x="216" y="188"/>
                    </a:moveTo>
                    <a:cubicBezTo>
                      <a:pt x="178" y="188"/>
                      <a:pt x="178" y="188"/>
                      <a:pt x="178" y="188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0" y="148"/>
                      <a:pt x="106" y="148"/>
                      <a:pt x="103" y="14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2" y="3"/>
                      <a:pt x="38" y="9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5" y="2"/>
                      <a:pt x="190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7" y="0"/>
                      <a:pt x="216" y="8"/>
                      <a:pt x="216" y="19"/>
                    </a:cubicBezTo>
                    <a:lnTo>
                      <a:pt x="216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350862" y="436723"/>
                <a:ext cx="146069" cy="128020"/>
              </a:xfrm>
              <a:custGeom>
                <a:avLst/>
                <a:gdLst>
                  <a:gd name="T0" fmla="*/ 0 w 216"/>
                  <a:gd name="T1" fmla="*/ 189 h 189"/>
                  <a:gd name="T2" fmla="*/ 42 w 216"/>
                  <a:gd name="T3" fmla="*/ 189 h 189"/>
                  <a:gd name="T4" fmla="*/ 66 w 216"/>
                  <a:gd name="T5" fmla="*/ 138 h 189"/>
                  <a:gd name="T6" fmla="*/ 148 w 216"/>
                  <a:gd name="T7" fmla="*/ 138 h 189"/>
                  <a:gd name="T8" fmla="*/ 174 w 216"/>
                  <a:gd name="T9" fmla="*/ 189 h 189"/>
                  <a:gd name="T10" fmla="*/ 216 w 216"/>
                  <a:gd name="T11" fmla="*/ 189 h 189"/>
                  <a:gd name="T12" fmla="*/ 124 w 216"/>
                  <a:gd name="T13" fmla="*/ 9 h 189"/>
                  <a:gd name="T14" fmla="*/ 106 w 216"/>
                  <a:gd name="T15" fmla="*/ 0 h 189"/>
                  <a:gd name="T16" fmla="*/ 106 w 216"/>
                  <a:gd name="T17" fmla="*/ 0 h 189"/>
                  <a:gd name="T18" fmla="*/ 89 w 216"/>
                  <a:gd name="T19" fmla="*/ 9 h 189"/>
                  <a:gd name="T20" fmla="*/ 0 w 216"/>
                  <a:gd name="T21" fmla="*/ 189 h 189"/>
                  <a:gd name="T22" fmla="*/ 106 w 216"/>
                  <a:gd name="T23" fmla="*/ 55 h 189"/>
                  <a:gd name="T24" fmla="*/ 133 w 216"/>
                  <a:gd name="T25" fmla="*/ 108 h 189"/>
                  <a:gd name="T26" fmla="*/ 81 w 216"/>
                  <a:gd name="T27" fmla="*/ 108 h 189"/>
                  <a:gd name="T28" fmla="*/ 106 w 216"/>
                  <a:gd name="T29" fmla="*/ 5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189">
                    <a:moveTo>
                      <a:pt x="0" y="189"/>
                    </a:moveTo>
                    <a:cubicBezTo>
                      <a:pt x="42" y="189"/>
                      <a:pt x="42" y="189"/>
                      <a:pt x="42" y="18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74" y="189"/>
                      <a:pt x="174" y="189"/>
                      <a:pt x="174" y="189"/>
                    </a:cubicBezTo>
                    <a:cubicBezTo>
                      <a:pt x="216" y="189"/>
                      <a:pt x="216" y="189"/>
                      <a:pt x="216" y="18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0" y="3"/>
                      <a:pt x="114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9" y="0"/>
                      <a:pt x="93" y="3"/>
                      <a:pt x="89" y="9"/>
                    </a:cubicBezTo>
                    <a:lnTo>
                      <a:pt x="0" y="189"/>
                    </a:lnTo>
                    <a:close/>
                    <a:moveTo>
                      <a:pt x="106" y="55"/>
                    </a:moveTo>
                    <a:cubicBezTo>
                      <a:pt x="133" y="108"/>
                      <a:pt x="133" y="108"/>
                      <a:pt x="133" y="108"/>
                    </a:cubicBezTo>
                    <a:cubicBezTo>
                      <a:pt x="81" y="108"/>
                      <a:pt x="81" y="108"/>
                      <a:pt x="81" y="108"/>
                    </a:cubicBezTo>
                    <a:lnTo>
                      <a:pt x="106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789211" y="437296"/>
                <a:ext cx="128598" cy="127448"/>
              </a:xfrm>
              <a:custGeom>
                <a:avLst/>
                <a:gdLst>
                  <a:gd name="T0" fmla="*/ 190 w 190"/>
                  <a:gd name="T1" fmla="*/ 188 h 188"/>
                  <a:gd name="T2" fmla="*/ 163 w 190"/>
                  <a:gd name="T3" fmla="*/ 188 h 188"/>
                  <a:gd name="T4" fmla="*/ 38 w 190"/>
                  <a:gd name="T5" fmla="*/ 62 h 188"/>
                  <a:gd name="T6" fmla="*/ 38 w 190"/>
                  <a:gd name="T7" fmla="*/ 188 h 188"/>
                  <a:gd name="T8" fmla="*/ 0 w 190"/>
                  <a:gd name="T9" fmla="*/ 188 h 188"/>
                  <a:gd name="T10" fmla="*/ 0 w 190"/>
                  <a:gd name="T11" fmla="*/ 20 h 188"/>
                  <a:gd name="T12" fmla="*/ 21 w 190"/>
                  <a:gd name="T13" fmla="*/ 0 h 188"/>
                  <a:gd name="T14" fmla="*/ 21 w 190"/>
                  <a:gd name="T15" fmla="*/ 0 h 188"/>
                  <a:gd name="T16" fmla="*/ 36 w 190"/>
                  <a:gd name="T17" fmla="*/ 6 h 188"/>
                  <a:gd name="T18" fmla="*/ 152 w 190"/>
                  <a:gd name="T19" fmla="*/ 123 h 188"/>
                  <a:gd name="T20" fmla="*/ 152 w 190"/>
                  <a:gd name="T21" fmla="*/ 12 h 188"/>
                  <a:gd name="T22" fmla="*/ 165 w 190"/>
                  <a:gd name="T23" fmla="*/ 0 h 188"/>
                  <a:gd name="T24" fmla="*/ 178 w 190"/>
                  <a:gd name="T25" fmla="*/ 0 h 188"/>
                  <a:gd name="T26" fmla="*/ 190 w 190"/>
                  <a:gd name="T27" fmla="*/ 12 h 188"/>
                  <a:gd name="T28" fmla="*/ 190 w 190"/>
                  <a:gd name="T2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0" h="188">
                    <a:moveTo>
                      <a:pt x="190" y="188"/>
                    </a:moveTo>
                    <a:cubicBezTo>
                      <a:pt x="163" y="188"/>
                      <a:pt x="163" y="188"/>
                      <a:pt x="163" y="1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32" y="2"/>
                      <a:pt x="36" y="6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5"/>
                      <a:pt x="158" y="0"/>
                      <a:pt x="165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5" y="0"/>
                      <a:pt x="190" y="5"/>
                      <a:pt x="190" y="12"/>
                    </a:cubicBezTo>
                    <a:lnTo>
                      <a:pt x="19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943586" y="437296"/>
                <a:ext cx="127739" cy="127448"/>
              </a:xfrm>
              <a:custGeom>
                <a:avLst/>
                <a:gdLst>
                  <a:gd name="T0" fmla="*/ 117 w 189"/>
                  <a:gd name="T1" fmla="*/ 4 h 188"/>
                  <a:gd name="T2" fmla="*/ 72 w 189"/>
                  <a:gd name="T3" fmla="*/ 0 h 188"/>
                  <a:gd name="T4" fmla="*/ 19 w 189"/>
                  <a:gd name="T5" fmla="*/ 0 h 188"/>
                  <a:gd name="T6" fmla="*/ 0 w 189"/>
                  <a:gd name="T7" fmla="*/ 18 h 188"/>
                  <a:gd name="T8" fmla="*/ 0 w 189"/>
                  <a:gd name="T9" fmla="*/ 188 h 188"/>
                  <a:gd name="T10" fmla="*/ 62 w 189"/>
                  <a:gd name="T11" fmla="*/ 188 h 188"/>
                  <a:gd name="T12" fmla="*/ 115 w 189"/>
                  <a:gd name="T13" fmla="*/ 182 h 188"/>
                  <a:gd name="T14" fmla="*/ 189 w 189"/>
                  <a:gd name="T15" fmla="*/ 91 h 188"/>
                  <a:gd name="T16" fmla="*/ 117 w 189"/>
                  <a:gd name="T17" fmla="*/ 4 h 188"/>
                  <a:gd name="T18" fmla="*/ 105 w 189"/>
                  <a:gd name="T19" fmla="*/ 148 h 188"/>
                  <a:gd name="T20" fmla="*/ 62 w 189"/>
                  <a:gd name="T21" fmla="*/ 153 h 188"/>
                  <a:gd name="T22" fmla="*/ 62 w 189"/>
                  <a:gd name="T23" fmla="*/ 153 h 188"/>
                  <a:gd name="T24" fmla="*/ 38 w 189"/>
                  <a:gd name="T25" fmla="*/ 153 h 188"/>
                  <a:gd name="T26" fmla="*/ 38 w 189"/>
                  <a:gd name="T27" fmla="*/ 153 h 188"/>
                  <a:gd name="T28" fmla="*/ 38 w 189"/>
                  <a:gd name="T29" fmla="*/ 34 h 188"/>
                  <a:gd name="T30" fmla="*/ 38 w 189"/>
                  <a:gd name="T31" fmla="*/ 34 h 188"/>
                  <a:gd name="T32" fmla="*/ 68 w 189"/>
                  <a:gd name="T33" fmla="*/ 34 h 188"/>
                  <a:gd name="T34" fmla="*/ 68 w 189"/>
                  <a:gd name="T35" fmla="*/ 34 h 188"/>
                  <a:gd name="T36" fmla="*/ 107 w 189"/>
                  <a:gd name="T37" fmla="*/ 38 h 188"/>
                  <a:gd name="T38" fmla="*/ 150 w 189"/>
                  <a:gd name="T39" fmla="*/ 91 h 188"/>
                  <a:gd name="T40" fmla="*/ 105 w 189"/>
                  <a:gd name="T41" fmla="*/ 14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17" y="4"/>
                    </a:moveTo>
                    <a:cubicBezTo>
                      <a:pt x="104" y="1"/>
                      <a:pt x="89" y="0"/>
                      <a:pt x="7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84" y="188"/>
                      <a:pt x="100" y="186"/>
                      <a:pt x="115" y="182"/>
                    </a:cubicBezTo>
                    <a:cubicBezTo>
                      <a:pt x="163" y="168"/>
                      <a:pt x="189" y="136"/>
                      <a:pt x="189" y="91"/>
                    </a:cubicBezTo>
                    <a:cubicBezTo>
                      <a:pt x="189" y="46"/>
                      <a:pt x="164" y="15"/>
                      <a:pt x="117" y="4"/>
                    </a:cubicBezTo>
                    <a:close/>
                    <a:moveTo>
                      <a:pt x="105" y="148"/>
                    </a:moveTo>
                    <a:cubicBezTo>
                      <a:pt x="94" y="151"/>
                      <a:pt x="79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86" y="34"/>
                      <a:pt x="97" y="35"/>
                      <a:pt x="107" y="38"/>
                    </a:cubicBezTo>
                    <a:cubicBezTo>
                      <a:pt x="136" y="46"/>
                      <a:pt x="150" y="63"/>
                      <a:pt x="150" y="91"/>
                    </a:cubicBezTo>
                    <a:cubicBezTo>
                      <a:pt x="150" y="120"/>
                      <a:pt x="135" y="139"/>
                      <a:pt x="105" y="1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Freeform 10"/>
              <p:cNvSpPr>
                <a:spLocks noEditPoints="1"/>
              </p:cNvSpPr>
              <p:nvPr/>
            </p:nvSpPr>
            <p:spPr bwMode="auto">
              <a:xfrm>
                <a:off x="1513256" y="437296"/>
                <a:ext cx="110841" cy="127448"/>
              </a:xfrm>
              <a:custGeom>
                <a:avLst/>
                <a:gdLst>
                  <a:gd name="T0" fmla="*/ 113 w 164"/>
                  <a:gd name="T1" fmla="*/ 113 h 188"/>
                  <a:gd name="T2" fmla="*/ 158 w 164"/>
                  <a:gd name="T3" fmla="*/ 58 h 188"/>
                  <a:gd name="T4" fmla="*/ 82 w 164"/>
                  <a:gd name="T5" fmla="*/ 0 h 188"/>
                  <a:gd name="T6" fmla="*/ 19 w 164"/>
                  <a:gd name="T7" fmla="*/ 0 h 188"/>
                  <a:gd name="T8" fmla="*/ 0 w 164"/>
                  <a:gd name="T9" fmla="*/ 18 h 188"/>
                  <a:gd name="T10" fmla="*/ 0 w 164"/>
                  <a:gd name="T11" fmla="*/ 188 h 188"/>
                  <a:gd name="T12" fmla="*/ 38 w 164"/>
                  <a:gd name="T13" fmla="*/ 188 h 188"/>
                  <a:gd name="T14" fmla="*/ 38 w 164"/>
                  <a:gd name="T15" fmla="*/ 118 h 188"/>
                  <a:gd name="T16" fmla="*/ 72 w 164"/>
                  <a:gd name="T17" fmla="*/ 118 h 188"/>
                  <a:gd name="T18" fmla="*/ 119 w 164"/>
                  <a:gd name="T19" fmla="*/ 188 h 188"/>
                  <a:gd name="T20" fmla="*/ 164 w 164"/>
                  <a:gd name="T21" fmla="*/ 188 h 188"/>
                  <a:gd name="T22" fmla="*/ 113 w 164"/>
                  <a:gd name="T23" fmla="*/ 113 h 188"/>
                  <a:gd name="T24" fmla="*/ 38 w 164"/>
                  <a:gd name="T25" fmla="*/ 83 h 188"/>
                  <a:gd name="T26" fmla="*/ 38 w 164"/>
                  <a:gd name="T27" fmla="*/ 34 h 188"/>
                  <a:gd name="T28" fmla="*/ 85 w 164"/>
                  <a:gd name="T29" fmla="*/ 34 h 188"/>
                  <a:gd name="T30" fmla="*/ 118 w 164"/>
                  <a:gd name="T31" fmla="*/ 59 h 188"/>
                  <a:gd name="T32" fmla="*/ 77 w 164"/>
                  <a:gd name="T33" fmla="*/ 83 h 188"/>
                  <a:gd name="T34" fmla="*/ 38 w 164"/>
                  <a:gd name="T35" fmla="*/ 8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188">
                    <a:moveTo>
                      <a:pt x="113" y="113"/>
                    </a:moveTo>
                    <a:cubicBezTo>
                      <a:pt x="142" y="105"/>
                      <a:pt x="158" y="86"/>
                      <a:pt x="158" y="58"/>
                    </a:cubicBezTo>
                    <a:cubicBezTo>
                      <a:pt x="158" y="22"/>
                      <a:pt x="129" y="0"/>
                      <a:pt x="8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64" y="188"/>
                      <a:pt x="164" y="188"/>
                      <a:pt x="164" y="188"/>
                    </a:cubicBezTo>
                    <a:lnTo>
                      <a:pt x="113" y="113"/>
                    </a:lnTo>
                    <a:close/>
                    <a:moveTo>
                      <a:pt x="38" y="83"/>
                    </a:moveTo>
                    <a:cubicBezTo>
                      <a:pt x="38" y="34"/>
                      <a:pt x="38" y="34"/>
                      <a:pt x="38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8" y="34"/>
                      <a:pt x="118" y="38"/>
                      <a:pt x="118" y="59"/>
                    </a:cubicBezTo>
                    <a:cubicBezTo>
                      <a:pt x="118" y="69"/>
                      <a:pt x="114" y="83"/>
                      <a:pt x="77" y="83"/>
                    </a:cubicBezTo>
                    <a:lnTo>
                      <a:pt x="38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738516" y="437296"/>
                <a:ext cx="25777" cy="127448"/>
              </a:xfrm>
              <a:custGeom>
                <a:avLst/>
                <a:gdLst>
                  <a:gd name="T0" fmla="*/ 0 w 38"/>
                  <a:gd name="T1" fmla="*/ 188 h 188"/>
                  <a:gd name="T2" fmla="*/ 38 w 38"/>
                  <a:gd name="T3" fmla="*/ 188 h 188"/>
                  <a:gd name="T4" fmla="*/ 38 w 38"/>
                  <a:gd name="T5" fmla="*/ 12 h 188"/>
                  <a:gd name="T6" fmla="*/ 25 w 38"/>
                  <a:gd name="T7" fmla="*/ 0 h 188"/>
                  <a:gd name="T8" fmla="*/ 13 w 38"/>
                  <a:gd name="T9" fmla="*/ 0 h 188"/>
                  <a:gd name="T10" fmla="*/ 0 w 38"/>
                  <a:gd name="T11" fmla="*/ 12 h 188"/>
                  <a:gd name="T12" fmla="*/ 0 w 38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8">
                    <a:moveTo>
                      <a:pt x="0" y="188"/>
                    </a:move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5"/>
                      <a:pt x="32" y="0"/>
                      <a:pt x="2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217394" y="437296"/>
                <a:ext cx="118001" cy="127448"/>
              </a:xfrm>
              <a:custGeom>
                <a:avLst/>
                <a:gdLst>
                  <a:gd name="T0" fmla="*/ 174 w 174"/>
                  <a:gd name="T1" fmla="*/ 188 h 188"/>
                  <a:gd name="T2" fmla="*/ 137 w 174"/>
                  <a:gd name="T3" fmla="*/ 188 h 188"/>
                  <a:gd name="T4" fmla="*/ 137 w 174"/>
                  <a:gd name="T5" fmla="*/ 110 h 188"/>
                  <a:gd name="T6" fmla="*/ 38 w 174"/>
                  <a:gd name="T7" fmla="*/ 110 h 188"/>
                  <a:gd name="T8" fmla="*/ 38 w 174"/>
                  <a:gd name="T9" fmla="*/ 188 h 188"/>
                  <a:gd name="T10" fmla="*/ 0 w 174"/>
                  <a:gd name="T11" fmla="*/ 188 h 188"/>
                  <a:gd name="T12" fmla="*/ 0 w 174"/>
                  <a:gd name="T13" fmla="*/ 12 h 188"/>
                  <a:gd name="T14" fmla="*/ 13 w 174"/>
                  <a:gd name="T15" fmla="*/ 0 h 188"/>
                  <a:gd name="T16" fmla="*/ 25 w 174"/>
                  <a:gd name="T17" fmla="*/ 0 h 188"/>
                  <a:gd name="T18" fmla="*/ 38 w 174"/>
                  <a:gd name="T19" fmla="*/ 12 h 188"/>
                  <a:gd name="T20" fmla="*/ 38 w 174"/>
                  <a:gd name="T21" fmla="*/ 75 h 188"/>
                  <a:gd name="T22" fmla="*/ 137 w 174"/>
                  <a:gd name="T23" fmla="*/ 75 h 188"/>
                  <a:gd name="T24" fmla="*/ 137 w 174"/>
                  <a:gd name="T25" fmla="*/ 12 h 188"/>
                  <a:gd name="T26" fmla="*/ 149 w 174"/>
                  <a:gd name="T27" fmla="*/ 0 h 188"/>
                  <a:gd name="T28" fmla="*/ 162 w 174"/>
                  <a:gd name="T29" fmla="*/ 0 h 188"/>
                  <a:gd name="T30" fmla="*/ 174 w 174"/>
                  <a:gd name="T31" fmla="*/ 12 h 188"/>
                  <a:gd name="T32" fmla="*/ 174 w 174"/>
                  <a:gd name="T3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8">
                    <a:moveTo>
                      <a:pt x="174" y="188"/>
                    </a:move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8" y="5"/>
                      <a:pt x="38" y="1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5"/>
                      <a:pt x="142" y="0"/>
                      <a:pt x="14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9" y="0"/>
                      <a:pt x="174" y="5"/>
                      <a:pt x="174" y="12"/>
                    </a:cubicBezTo>
                    <a:lnTo>
                      <a:pt x="174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085646" y="435864"/>
                <a:ext cx="108836" cy="130025"/>
              </a:xfrm>
              <a:custGeom>
                <a:avLst/>
                <a:gdLst>
                  <a:gd name="T0" fmla="*/ 90 w 161"/>
                  <a:gd name="T1" fmla="*/ 78 h 192"/>
                  <a:gd name="T2" fmla="*/ 46 w 161"/>
                  <a:gd name="T3" fmla="*/ 56 h 192"/>
                  <a:gd name="T4" fmla="*/ 83 w 161"/>
                  <a:gd name="T5" fmla="*/ 36 h 192"/>
                  <a:gd name="T6" fmla="*/ 139 w 161"/>
                  <a:gd name="T7" fmla="*/ 49 h 192"/>
                  <a:gd name="T8" fmla="*/ 140 w 161"/>
                  <a:gd name="T9" fmla="*/ 49 h 192"/>
                  <a:gd name="T10" fmla="*/ 145 w 161"/>
                  <a:gd name="T11" fmla="*/ 47 h 192"/>
                  <a:gd name="T12" fmla="*/ 156 w 161"/>
                  <a:gd name="T13" fmla="*/ 25 h 192"/>
                  <a:gd name="T14" fmla="*/ 156 w 161"/>
                  <a:gd name="T15" fmla="*/ 23 h 192"/>
                  <a:gd name="T16" fmla="*/ 153 w 161"/>
                  <a:gd name="T17" fmla="*/ 18 h 192"/>
                  <a:gd name="T18" fmla="*/ 152 w 161"/>
                  <a:gd name="T19" fmla="*/ 17 h 192"/>
                  <a:gd name="T20" fmla="*/ 81 w 161"/>
                  <a:gd name="T21" fmla="*/ 0 h 192"/>
                  <a:gd name="T22" fmla="*/ 7 w 161"/>
                  <a:gd name="T23" fmla="*/ 57 h 192"/>
                  <a:gd name="T24" fmla="*/ 25 w 161"/>
                  <a:gd name="T25" fmla="*/ 96 h 192"/>
                  <a:gd name="T26" fmla="*/ 80 w 161"/>
                  <a:gd name="T27" fmla="*/ 113 h 192"/>
                  <a:gd name="T28" fmla="*/ 122 w 161"/>
                  <a:gd name="T29" fmla="*/ 133 h 192"/>
                  <a:gd name="T30" fmla="*/ 78 w 161"/>
                  <a:gd name="T31" fmla="*/ 157 h 192"/>
                  <a:gd name="T32" fmla="*/ 22 w 161"/>
                  <a:gd name="T33" fmla="*/ 142 h 192"/>
                  <a:gd name="T34" fmla="*/ 18 w 161"/>
                  <a:gd name="T35" fmla="*/ 139 h 192"/>
                  <a:gd name="T36" fmla="*/ 15 w 161"/>
                  <a:gd name="T37" fmla="*/ 143 h 192"/>
                  <a:gd name="T38" fmla="*/ 2 w 161"/>
                  <a:gd name="T39" fmla="*/ 166 h 192"/>
                  <a:gd name="T40" fmla="*/ 0 w 161"/>
                  <a:gd name="T41" fmla="*/ 170 h 192"/>
                  <a:gd name="T42" fmla="*/ 4 w 161"/>
                  <a:gd name="T43" fmla="*/ 172 h 192"/>
                  <a:gd name="T44" fmla="*/ 77 w 161"/>
                  <a:gd name="T45" fmla="*/ 192 h 192"/>
                  <a:gd name="T46" fmla="*/ 161 w 161"/>
                  <a:gd name="T47" fmla="*/ 132 h 192"/>
                  <a:gd name="T48" fmla="*/ 90 w 161"/>
                  <a:gd name="T49" fmla="*/ 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192">
                    <a:moveTo>
                      <a:pt x="90" y="78"/>
                    </a:moveTo>
                    <a:cubicBezTo>
                      <a:pt x="63" y="74"/>
                      <a:pt x="46" y="71"/>
                      <a:pt x="46" y="56"/>
                    </a:cubicBezTo>
                    <a:cubicBezTo>
                      <a:pt x="46" y="43"/>
                      <a:pt x="60" y="36"/>
                      <a:pt x="83" y="36"/>
                    </a:cubicBezTo>
                    <a:cubicBezTo>
                      <a:pt x="109" y="36"/>
                      <a:pt x="130" y="45"/>
                      <a:pt x="139" y="49"/>
                    </a:cubicBezTo>
                    <a:cubicBezTo>
                      <a:pt x="139" y="49"/>
                      <a:pt x="139" y="49"/>
                      <a:pt x="140" y="49"/>
                    </a:cubicBezTo>
                    <a:cubicBezTo>
                      <a:pt x="142" y="49"/>
                      <a:pt x="144" y="49"/>
                      <a:pt x="145" y="47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6" y="24"/>
                      <a:pt x="156" y="23"/>
                      <a:pt x="156" y="23"/>
                    </a:cubicBezTo>
                    <a:cubicBezTo>
                      <a:pt x="156" y="21"/>
                      <a:pt x="155" y="19"/>
                      <a:pt x="153" y="18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33" y="7"/>
                      <a:pt x="106" y="0"/>
                      <a:pt x="81" y="0"/>
                    </a:cubicBezTo>
                    <a:cubicBezTo>
                      <a:pt x="35" y="0"/>
                      <a:pt x="7" y="22"/>
                      <a:pt x="7" y="57"/>
                    </a:cubicBezTo>
                    <a:cubicBezTo>
                      <a:pt x="7" y="75"/>
                      <a:pt x="13" y="87"/>
                      <a:pt x="25" y="96"/>
                    </a:cubicBezTo>
                    <a:cubicBezTo>
                      <a:pt x="40" y="107"/>
                      <a:pt x="61" y="110"/>
                      <a:pt x="80" y="113"/>
                    </a:cubicBezTo>
                    <a:cubicBezTo>
                      <a:pt x="106" y="117"/>
                      <a:pt x="122" y="119"/>
                      <a:pt x="122" y="133"/>
                    </a:cubicBezTo>
                    <a:cubicBezTo>
                      <a:pt x="122" y="155"/>
                      <a:pt x="91" y="157"/>
                      <a:pt x="78" y="157"/>
                    </a:cubicBezTo>
                    <a:cubicBezTo>
                      <a:pt x="57" y="157"/>
                      <a:pt x="38" y="152"/>
                      <a:pt x="22" y="142"/>
                    </a:cubicBezTo>
                    <a:cubicBezTo>
                      <a:pt x="18" y="139"/>
                      <a:pt x="18" y="139"/>
                      <a:pt x="18" y="139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18" y="181"/>
                      <a:pt x="42" y="192"/>
                      <a:pt x="77" y="192"/>
                    </a:cubicBezTo>
                    <a:cubicBezTo>
                      <a:pt x="128" y="192"/>
                      <a:pt x="161" y="169"/>
                      <a:pt x="161" y="132"/>
                    </a:cubicBezTo>
                    <a:cubicBezTo>
                      <a:pt x="161" y="88"/>
                      <a:pt x="122" y="82"/>
                      <a:pt x="90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1642427" y="437296"/>
                <a:ext cx="93943" cy="127448"/>
              </a:xfrm>
              <a:custGeom>
                <a:avLst/>
                <a:gdLst>
                  <a:gd name="T0" fmla="*/ 128 w 139"/>
                  <a:gd name="T1" fmla="*/ 103 h 188"/>
                  <a:gd name="T2" fmla="*/ 121 w 139"/>
                  <a:gd name="T3" fmla="*/ 110 h 188"/>
                  <a:gd name="T4" fmla="*/ 38 w 139"/>
                  <a:gd name="T5" fmla="*/ 110 h 188"/>
                  <a:gd name="T6" fmla="*/ 38 w 139"/>
                  <a:gd name="T7" fmla="*/ 153 h 188"/>
                  <a:gd name="T8" fmla="*/ 139 w 139"/>
                  <a:gd name="T9" fmla="*/ 153 h 188"/>
                  <a:gd name="T10" fmla="*/ 139 w 139"/>
                  <a:gd name="T11" fmla="*/ 188 h 188"/>
                  <a:gd name="T12" fmla="*/ 0 w 139"/>
                  <a:gd name="T13" fmla="*/ 188 h 188"/>
                  <a:gd name="T14" fmla="*/ 0 w 139"/>
                  <a:gd name="T15" fmla="*/ 18 h 188"/>
                  <a:gd name="T16" fmla="*/ 19 w 139"/>
                  <a:gd name="T17" fmla="*/ 0 h 188"/>
                  <a:gd name="T18" fmla="*/ 130 w 139"/>
                  <a:gd name="T19" fmla="*/ 0 h 188"/>
                  <a:gd name="T20" fmla="*/ 137 w 139"/>
                  <a:gd name="T21" fmla="*/ 6 h 188"/>
                  <a:gd name="T22" fmla="*/ 137 w 139"/>
                  <a:gd name="T23" fmla="*/ 27 h 188"/>
                  <a:gd name="T24" fmla="*/ 130 w 139"/>
                  <a:gd name="T25" fmla="*/ 34 h 188"/>
                  <a:gd name="T26" fmla="*/ 38 w 139"/>
                  <a:gd name="T27" fmla="*/ 34 h 188"/>
                  <a:gd name="T28" fmla="*/ 38 w 139"/>
                  <a:gd name="T29" fmla="*/ 75 h 188"/>
                  <a:gd name="T30" fmla="*/ 121 w 139"/>
                  <a:gd name="T31" fmla="*/ 75 h 188"/>
                  <a:gd name="T32" fmla="*/ 128 w 139"/>
                  <a:gd name="T33" fmla="*/ 82 h 188"/>
                  <a:gd name="T34" fmla="*/ 128 w 139"/>
                  <a:gd name="T35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88">
                    <a:moveTo>
                      <a:pt x="128" y="103"/>
                    </a:moveTo>
                    <a:cubicBezTo>
                      <a:pt x="128" y="107"/>
                      <a:pt x="124" y="110"/>
                      <a:pt x="121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4" y="0"/>
                      <a:pt x="137" y="2"/>
                      <a:pt x="137" y="6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32"/>
                      <a:pt x="134" y="34"/>
                      <a:pt x="130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4" y="75"/>
                      <a:pt x="128" y="77"/>
                      <a:pt x="128" y="82"/>
                    </a:cubicBezTo>
                    <a:lnTo>
                      <a:pt x="128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4369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77" y="1223963"/>
            <a:ext cx="8417448" cy="1970087"/>
          </a:xfrm>
        </p:spPr>
        <p:txBody>
          <a:bodyPr anchor="ctr"/>
          <a:lstStyle>
            <a:lvl1pPr algn="ctr">
              <a:lnSpc>
                <a:spcPct val="100000"/>
              </a:lnSpc>
              <a:defRPr sz="4000" b="1" cap="all"/>
            </a:lvl1pPr>
          </a:lstStyle>
          <a:p>
            <a:r>
              <a:rPr lang="en-US" dirty="0"/>
              <a:t>STATEMENT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7778" y="519113"/>
            <a:ext cx="8417448" cy="704850"/>
          </a:xfrm>
        </p:spPr>
        <p:txBody>
          <a:bodyPr anchor="t"/>
          <a:lstStyle>
            <a:lvl1pPr marL="0" indent="0">
              <a:buNone/>
              <a:defRPr sz="12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or Chapter 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67777" y="339725"/>
            <a:ext cx="84174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7651248" y="4407954"/>
            <a:ext cx="1097216" cy="338034"/>
            <a:chOff x="5043330" y="2582427"/>
            <a:chExt cx="2714033" cy="836158"/>
          </a:xfrm>
        </p:grpSpPr>
        <p:pic>
          <p:nvPicPr>
            <p:cNvPr id="22" name="logo graphic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205" y="2582427"/>
              <a:ext cx="836158" cy="836158"/>
            </a:xfrm>
            <a:prstGeom prst="rect">
              <a:avLst/>
            </a:prstGeom>
          </p:spPr>
        </p:pic>
        <p:grpSp>
          <p:nvGrpSpPr>
            <p:cNvPr id="23" name="letters"/>
            <p:cNvGrpSpPr/>
            <p:nvPr/>
          </p:nvGrpSpPr>
          <p:grpSpPr>
            <a:xfrm>
              <a:off x="5043330" y="2901718"/>
              <a:ext cx="1777426" cy="197580"/>
              <a:chOff x="566670" y="435864"/>
              <a:chExt cx="1169700" cy="130025"/>
            </a:xfrm>
            <a:solidFill>
              <a:schemeClr val="tx1"/>
            </a:solidFill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66670" y="437296"/>
                <a:ext cx="146069" cy="127448"/>
              </a:xfrm>
              <a:custGeom>
                <a:avLst/>
                <a:gdLst>
                  <a:gd name="T0" fmla="*/ 216 w 216"/>
                  <a:gd name="T1" fmla="*/ 188 h 188"/>
                  <a:gd name="T2" fmla="*/ 178 w 216"/>
                  <a:gd name="T3" fmla="*/ 188 h 188"/>
                  <a:gd name="T4" fmla="*/ 178 w 216"/>
                  <a:gd name="T5" fmla="*/ 66 h 188"/>
                  <a:gd name="T6" fmla="*/ 113 w 216"/>
                  <a:gd name="T7" fmla="*/ 145 h 188"/>
                  <a:gd name="T8" fmla="*/ 103 w 216"/>
                  <a:gd name="T9" fmla="*/ 145 h 188"/>
                  <a:gd name="T10" fmla="*/ 38 w 216"/>
                  <a:gd name="T11" fmla="*/ 66 h 188"/>
                  <a:gd name="T12" fmla="*/ 38 w 216"/>
                  <a:gd name="T13" fmla="*/ 188 h 188"/>
                  <a:gd name="T14" fmla="*/ 0 w 216"/>
                  <a:gd name="T15" fmla="*/ 188 h 188"/>
                  <a:gd name="T16" fmla="*/ 0 w 216"/>
                  <a:gd name="T17" fmla="*/ 20 h 188"/>
                  <a:gd name="T18" fmla="*/ 20 w 216"/>
                  <a:gd name="T19" fmla="*/ 0 h 188"/>
                  <a:gd name="T20" fmla="*/ 20 w 216"/>
                  <a:gd name="T21" fmla="*/ 0 h 188"/>
                  <a:gd name="T22" fmla="*/ 38 w 216"/>
                  <a:gd name="T23" fmla="*/ 9 h 188"/>
                  <a:gd name="T24" fmla="*/ 108 w 216"/>
                  <a:gd name="T25" fmla="*/ 94 h 188"/>
                  <a:gd name="T26" fmla="*/ 182 w 216"/>
                  <a:gd name="T27" fmla="*/ 6 h 188"/>
                  <a:gd name="T28" fmla="*/ 196 w 216"/>
                  <a:gd name="T29" fmla="*/ 0 h 188"/>
                  <a:gd name="T30" fmla="*/ 196 w 216"/>
                  <a:gd name="T31" fmla="*/ 0 h 188"/>
                  <a:gd name="T32" fmla="*/ 216 w 216"/>
                  <a:gd name="T33" fmla="*/ 19 h 188"/>
                  <a:gd name="T34" fmla="*/ 216 w 216"/>
                  <a:gd name="T3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188">
                    <a:moveTo>
                      <a:pt x="216" y="188"/>
                    </a:moveTo>
                    <a:cubicBezTo>
                      <a:pt x="178" y="188"/>
                      <a:pt x="178" y="188"/>
                      <a:pt x="178" y="188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0" y="148"/>
                      <a:pt x="106" y="148"/>
                      <a:pt x="103" y="14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2" y="3"/>
                      <a:pt x="38" y="9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5" y="2"/>
                      <a:pt x="190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7" y="0"/>
                      <a:pt x="216" y="8"/>
                      <a:pt x="216" y="19"/>
                    </a:cubicBezTo>
                    <a:lnTo>
                      <a:pt x="216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350862" y="436723"/>
                <a:ext cx="146069" cy="128020"/>
              </a:xfrm>
              <a:custGeom>
                <a:avLst/>
                <a:gdLst>
                  <a:gd name="T0" fmla="*/ 0 w 216"/>
                  <a:gd name="T1" fmla="*/ 189 h 189"/>
                  <a:gd name="T2" fmla="*/ 42 w 216"/>
                  <a:gd name="T3" fmla="*/ 189 h 189"/>
                  <a:gd name="T4" fmla="*/ 66 w 216"/>
                  <a:gd name="T5" fmla="*/ 138 h 189"/>
                  <a:gd name="T6" fmla="*/ 148 w 216"/>
                  <a:gd name="T7" fmla="*/ 138 h 189"/>
                  <a:gd name="T8" fmla="*/ 174 w 216"/>
                  <a:gd name="T9" fmla="*/ 189 h 189"/>
                  <a:gd name="T10" fmla="*/ 216 w 216"/>
                  <a:gd name="T11" fmla="*/ 189 h 189"/>
                  <a:gd name="T12" fmla="*/ 124 w 216"/>
                  <a:gd name="T13" fmla="*/ 9 h 189"/>
                  <a:gd name="T14" fmla="*/ 106 w 216"/>
                  <a:gd name="T15" fmla="*/ 0 h 189"/>
                  <a:gd name="T16" fmla="*/ 106 w 216"/>
                  <a:gd name="T17" fmla="*/ 0 h 189"/>
                  <a:gd name="T18" fmla="*/ 89 w 216"/>
                  <a:gd name="T19" fmla="*/ 9 h 189"/>
                  <a:gd name="T20" fmla="*/ 0 w 216"/>
                  <a:gd name="T21" fmla="*/ 189 h 189"/>
                  <a:gd name="T22" fmla="*/ 106 w 216"/>
                  <a:gd name="T23" fmla="*/ 55 h 189"/>
                  <a:gd name="T24" fmla="*/ 133 w 216"/>
                  <a:gd name="T25" fmla="*/ 108 h 189"/>
                  <a:gd name="T26" fmla="*/ 81 w 216"/>
                  <a:gd name="T27" fmla="*/ 108 h 189"/>
                  <a:gd name="T28" fmla="*/ 106 w 216"/>
                  <a:gd name="T29" fmla="*/ 5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189">
                    <a:moveTo>
                      <a:pt x="0" y="189"/>
                    </a:moveTo>
                    <a:cubicBezTo>
                      <a:pt x="42" y="189"/>
                      <a:pt x="42" y="189"/>
                      <a:pt x="42" y="18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74" y="189"/>
                      <a:pt x="174" y="189"/>
                      <a:pt x="174" y="189"/>
                    </a:cubicBezTo>
                    <a:cubicBezTo>
                      <a:pt x="216" y="189"/>
                      <a:pt x="216" y="189"/>
                      <a:pt x="216" y="18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0" y="3"/>
                      <a:pt x="114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9" y="0"/>
                      <a:pt x="93" y="3"/>
                      <a:pt x="89" y="9"/>
                    </a:cubicBezTo>
                    <a:lnTo>
                      <a:pt x="0" y="189"/>
                    </a:lnTo>
                    <a:close/>
                    <a:moveTo>
                      <a:pt x="106" y="55"/>
                    </a:moveTo>
                    <a:cubicBezTo>
                      <a:pt x="133" y="108"/>
                      <a:pt x="133" y="108"/>
                      <a:pt x="133" y="108"/>
                    </a:cubicBezTo>
                    <a:cubicBezTo>
                      <a:pt x="81" y="108"/>
                      <a:pt x="81" y="108"/>
                      <a:pt x="81" y="108"/>
                    </a:cubicBezTo>
                    <a:lnTo>
                      <a:pt x="106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789211" y="437296"/>
                <a:ext cx="128598" cy="127448"/>
              </a:xfrm>
              <a:custGeom>
                <a:avLst/>
                <a:gdLst>
                  <a:gd name="T0" fmla="*/ 190 w 190"/>
                  <a:gd name="T1" fmla="*/ 188 h 188"/>
                  <a:gd name="T2" fmla="*/ 163 w 190"/>
                  <a:gd name="T3" fmla="*/ 188 h 188"/>
                  <a:gd name="T4" fmla="*/ 38 w 190"/>
                  <a:gd name="T5" fmla="*/ 62 h 188"/>
                  <a:gd name="T6" fmla="*/ 38 w 190"/>
                  <a:gd name="T7" fmla="*/ 188 h 188"/>
                  <a:gd name="T8" fmla="*/ 0 w 190"/>
                  <a:gd name="T9" fmla="*/ 188 h 188"/>
                  <a:gd name="T10" fmla="*/ 0 w 190"/>
                  <a:gd name="T11" fmla="*/ 20 h 188"/>
                  <a:gd name="T12" fmla="*/ 21 w 190"/>
                  <a:gd name="T13" fmla="*/ 0 h 188"/>
                  <a:gd name="T14" fmla="*/ 21 w 190"/>
                  <a:gd name="T15" fmla="*/ 0 h 188"/>
                  <a:gd name="T16" fmla="*/ 36 w 190"/>
                  <a:gd name="T17" fmla="*/ 6 h 188"/>
                  <a:gd name="T18" fmla="*/ 152 w 190"/>
                  <a:gd name="T19" fmla="*/ 123 h 188"/>
                  <a:gd name="T20" fmla="*/ 152 w 190"/>
                  <a:gd name="T21" fmla="*/ 12 h 188"/>
                  <a:gd name="T22" fmla="*/ 165 w 190"/>
                  <a:gd name="T23" fmla="*/ 0 h 188"/>
                  <a:gd name="T24" fmla="*/ 178 w 190"/>
                  <a:gd name="T25" fmla="*/ 0 h 188"/>
                  <a:gd name="T26" fmla="*/ 190 w 190"/>
                  <a:gd name="T27" fmla="*/ 12 h 188"/>
                  <a:gd name="T28" fmla="*/ 190 w 190"/>
                  <a:gd name="T2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0" h="188">
                    <a:moveTo>
                      <a:pt x="190" y="188"/>
                    </a:moveTo>
                    <a:cubicBezTo>
                      <a:pt x="163" y="188"/>
                      <a:pt x="163" y="188"/>
                      <a:pt x="163" y="1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32" y="2"/>
                      <a:pt x="36" y="6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5"/>
                      <a:pt x="158" y="0"/>
                      <a:pt x="165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5" y="0"/>
                      <a:pt x="190" y="5"/>
                      <a:pt x="190" y="12"/>
                    </a:cubicBezTo>
                    <a:lnTo>
                      <a:pt x="19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943586" y="437296"/>
                <a:ext cx="127739" cy="127448"/>
              </a:xfrm>
              <a:custGeom>
                <a:avLst/>
                <a:gdLst>
                  <a:gd name="T0" fmla="*/ 117 w 189"/>
                  <a:gd name="T1" fmla="*/ 4 h 188"/>
                  <a:gd name="T2" fmla="*/ 72 w 189"/>
                  <a:gd name="T3" fmla="*/ 0 h 188"/>
                  <a:gd name="T4" fmla="*/ 19 w 189"/>
                  <a:gd name="T5" fmla="*/ 0 h 188"/>
                  <a:gd name="T6" fmla="*/ 0 w 189"/>
                  <a:gd name="T7" fmla="*/ 18 h 188"/>
                  <a:gd name="T8" fmla="*/ 0 w 189"/>
                  <a:gd name="T9" fmla="*/ 188 h 188"/>
                  <a:gd name="T10" fmla="*/ 62 w 189"/>
                  <a:gd name="T11" fmla="*/ 188 h 188"/>
                  <a:gd name="T12" fmla="*/ 115 w 189"/>
                  <a:gd name="T13" fmla="*/ 182 h 188"/>
                  <a:gd name="T14" fmla="*/ 189 w 189"/>
                  <a:gd name="T15" fmla="*/ 91 h 188"/>
                  <a:gd name="T16" fmla="*/ 117 w 189"/>
                  <a:gd name="T17" fmla="*/ 4 h 188"/>
                  <a:gd name="T18" fmla="*/ 105 w 189"/>
                  <a:gd name="T19" fmla="*/ 148 h 188"/>
                  <a:gd name="T20" fmla="*/ 62 w 189"/>
                  <a:gd name="T21" fmla="*/ 153 h 188"/>
                  <a:gd name="T22" fmla="*/ 62 w 189"/>
                  <a:gd name="T23" fmla="*/ 153 h 188"/>
                  <a:gd name="T24" fmla="*/ 38 w 189"/>
                  <a:gd name="T25" fmla="*/ 153 h 188"/>
                  <a:gd name="T26" fmla="*/ 38 w 189"/>
                  <a:gd name="T27" fmla="*/ 153 h 188"/>
                  <a:gd name="T28" fmla="*/ 38 w 189"/>
                  <a:gd name="T29" fmla="*/ 34 h 188"/>
                  <a:gd name="T30" fmla="*/ 38 w 189"/>
                  <a:gd name="T31" fmla="*/ 34 h 188"/>
                  <a:gd name="T32" fmla="*/ 68 w 189"/>
                  <a:gd name="T33" fmla="*/ 34 h 188"/>
                  <a:gd name="T34" fmla="*/ 68 w 189"/>
                  <a:gd name="T35" fmla="*/ 34 h 188"/>
                  <a:gd name="T36" fmla="*/ 107 w 189"/>
                  <a:gd name="T37" fmla="*/ 38 h 188"/>
                  <a:gd name="T38" fmla="*/ 150 w 189"/>
                  <a:gd name="T39" fmla="*/ 91 h 188"/>
                  <a:gd name="T40" fmla="*/ 105 w 189"/>
                  <a:gd name="T41" fmla="*/ 14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17" y="4"/>
                    </a:moveTo>
                    <a:cubicBezTo>
                      <a:pt x="104" y="1"/>
                      <a:pt x="89" y="0"/>
                      <a:pt x="7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84" y="188"/>
                      <a:pt x="100" y="186"/>
                      <a:pt x="115" y="182"/>
                    </a:cubicBezTo>
                    <a:cubicBezTo>
                      <a:pt x="163" y="168"/>
                      <a:pt x="189" y="136"/>
                      <a:pt x="189" y="91"/>
                    </a:cubicBezTo>
                    <a:cubicBezTo>
                      <a:pt x="189" y="46"/>
                      <a:pt x="164" y="15"/>
                      <a:pt x="117" y="4"/>
                    </a:cubicBezTo>
                    <a:close/>
                    <a:moveTo>
                      <a:pt x="105" y="148"/>
                    </a:moveTo>
                    <a:cubicBezTo>
                      <a:pt x="94" y="151"/>
                      <a:pt x="79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86" y="34"/>
                      <a:pt x="97" y="35"/>
                      <a:pt x="107" y="38"/>
                    </a:cubicBezTo>
                    <a:cubicBezTo>
                      <a:pt x="136" y="46"/>
                      <a:pt x="150" y="63"/>
                      <a:pt x="150" y="91"/>
                    </a:cubicBezTo>
                    <a:cubicBezTo>
                      <a:pt x="150" y="120"/>
                      <a:pt x="135" y="139"/>
                      <a:pt x="105" y="1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Freeform 10"/>
              <p:cNvSpPr>
                <a:spLocks noEditPoints="1"/>
              </p:cNvSpPr>
              <p:nvPr/>
            </p:nvSpPr>
            <p:spPr bwMode="auto">
              <a:xfrm>
                <a:off x="1513256" y="437296"/>
                <a:ext cx="110841" cy="127448"/>
              </a:xfrm>
              <a:custGeom>
                <a:avLst/>
                <a:gdLst>
                  <a:gd name="T0" fmla="*/ 113 w 164"/>
                  <a:gd name="T1" fmla="*/ 113 h 188"/>
                  <a:gd name="T2" fmla="*/ 158 w 164"/>
                  <a:gd name="T3" fmla="*/ 58 h 188"/>
                  <a:gd name="T4" fmla="*/ 82 w 164"/>
                  <a:gd name="T5" fmla="*/ 0 h 188"/>
                  <a:gd name="T6" fmla="*/ 19 w 164"/>
                  <a:gd name="T7" fmla="*/ 0 h 188"/>
                  <a:gd name="T8" fmla="*/ 0 w 164"/>
                  <a:gd name="T9" fmla="*/ 18 h 188"/>
                  <a:gd name="T10" fmla="*/ 0 w 164"/>
                  <a:gd name="T11" fmla="*/ 188 h 188"/>
                  <a:gd name="T12" fmla="*/ 38 w 164"/>
                  <a:gd name="T13" fmla="*/ 188 h 188"/>
                  <a:gd name="T14" fmla="*/ 38 w 164"/>
                  <a:gd name="T15" fmla="*/ 118 h 188"/>
                  <a:gd name="T16" fmla="*/ 72 w 164"/>
                  <a:gd name="T17" fmla="*/ 118 h 188"/>
                  <a:gd name="T18" fmla="*/ 119 w 164"/>
                  <a:gd name="T19" fmla="*/ 188 h 188"/>
                  <a:gd name="T20" fmla="*/ 164 w 164"/>
                  <a:gd name="T21" fmla="*/ 188 h 188"/>
                  <a:gd name="T22" fmla="*/ 113 w 164"/>
                  <a:gd name="T23" fmla="*/ 113 h 188"/>
                  <a:gd name="T24" fmla="*/ 38 w 164"/>
                  <a:gd name="T25" fmla="*/ 83 h 188"/>
                  <a:gd name="T26" fmla="*/ 38 w 164"/>
                  <a:gd name="T27" fmla="*/ 34 h 188"/>
                  <a:gd name="T28" fmla="*/ 85 w 164"/>
                  <a:gd name="T29" fmla="*/ 34 h 188"/>
                  <a:gd name="T30" fmla="*/ 118 w 164"/>
                  <a:gd name="T31" fmla="*/ 59 h 188"/>
                  <a:gd name="T32" fmla="*/ 77 w 164"/>
                  <a:gd name="T33" fmla="*/ 83 h 188"/>
                  <a:gd name="T34" fmla="*/ 38 w 164"/>
                  <a:gd name="T35" fmla="*/ 8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188">
                    <a:moveTo>
                      <a:pt x="113" y="113"/>
                    </a:moveTo>
                    <a:cubicBezTo>
                      <a:pt x="142" y="105"/>
                      <a:pt x="158" y="86"/>
                      <a:pt x="158" y="58"/>
                    </a:cubicBezTo>
                    <a:cubicBezTo>
                      <a:pt x="158" y="22"/>
                      <a:pt x="129" y="0"/>
                      <a:pt x="8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64" y="188"/>
                      <a:pt x="164" y="188"/>
                      <a:pt x="164" y="188"/>
                    </a:cubicBezTo>
                    <a:lnTo>
                      <a:pt x="113" y="113"/>
                    </a:lnTo>
                    <a:close/>
                    <a:moveTo>
                      <a:pt x="38" y="83"/>
                    </a:moveTo>
                    <a:cubicBezTo>
                      <a:pt x="38" y="34"/>
                      <a:pt x="38" y="34"/>
                      <a:pt x="38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8" y="34"/>
                      <a:pt x="118" y="38"/>
                      <a:pt x="118" y="59"/>
                    </a:cubicBezTo>
                    <a:cubicBezTo>
                      <a:pt x="118" y="69"/>
                      <a:pt x="114" y="83"/>
                      <a:pt x="77" y="83"/>
                    </a:cubicBezTo>
                    <a:lnTo>
                      <a:pt x="38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738516" y="437296"/>
                <a:ext cx="25777" cy="127448"/>
              </a:xfrm>
              <a:custGeom>
                <a:avLst/>
                <a:gdLst>
                  <a:gd name="T0" fmla="*/ 0 w 38"/>
                  <a:gd name="T1" fmla="*/ 188 h 188"/>
                  <a:gd name="T2" fmla="*/ 38 w 38"/>
                  <a:gd name="T3" fmla="*/ 188 h 188"/>
                  <a:gd name="T4" fmla="*/ 38 w 38"/>
                  <a:gd name="T5" fmla="*/ 12 h 188"/>
                  <a:gd name="T6" fmla="*/ 25 w 38"/>
                  <a:gd name="T7" fmla="*/ 0 h 188"/>
                  <a:gd name="T8" fmla="*/ 13 w 38"/>
                  <a:gd name="T9" fmla="*/ 0 h 188"/>
                  <a:gd name="T10" fmla="*/ 0 w 38"/>
                  <a:gd name="T11" fmla="*/ 12 h 188"/>
                  <a:gd name="T12" fmla="*/ 0 w 38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8">
                    <a:moveTo>
                      <a:pt x="0" y="188"/>
                    </a:move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5"/>
                      <a:pt x="32" y="0"/>
                      <a:pt x="2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217394" y="437296"/>
                <a:ext cx="118001" cy="127448"/>
              </a:xfrm>
              <a:custGeom>
                <a:avLst/>
                <a:gdLst>
                  <a:gd name="T0" fmla="*/ 174 w 174"/>
                  <a:gd name="T1" fmla="*/ 188 h 188"/>
                  <a:gd name="T2" fmla="*/ 137 w 174"/>
                  <a:gd name="T3" fmla="*/ 188 h 188"/>
                  <a:gd name="T4" fmla="*/ 137 w 174"/>
                  <a:gd name="T5" fmla="*/ 110 h 188"/>
                  <a:gd name="T6" fmla="*/ 38 w 174"/>
                  <a:gd name="T7" fmla="*/ 110 h 188"/>
                  <a:gd name="T8" fmla="*/ 38 w 174"/>
                  <a:gd name="T9" fmla="*/ 188 h 188"/>
                  <a:gd name="T10" fmla="*/ 0 w 174"/>
                  <a:gd name="T11" fmla="*/ 188 h 188"/>
                  <a:gd name="T12" fmla="*/ 0 w 174"/>
                  <a:gd name="T13" fmla="*/ 12 h 188"/>
                  <a:gd name="T14" fmla="*/ 13 w 174"/>
                  <a:gd name="T15" fmla="*/ 0 h 188"/>
                  <a:gd name="T16" fmla="*/ 25 w 174"/>
                  <a:gd name="T17" fmla="*/ 0 h 188"/>
                  <a:gd name="T18" fmla="*/ 38 w 174"/>
                  <a:gd name="T19" fmla="*/ 12 h 188"/>
                  <a:gd name="T20" fmla="*/ 38 w 174"/>
                  <a:gd name="T21" fmla="*/ 75 h 188"/>
                  <a:gd name="T22" fmla="*/ 137 w 174"/>
                  <a:gd name="T23" fmla="*/ 75 h 188"/>
                  <a:gd name="T24" fmla="*/ 137 w 174"/>
                  <a:gd name="T25" fmla="*/ 12 h 188"/>
                  <a:gd name="T26" fmla="*/ 149 w 174"/>
                  <a:gd name="T27" fmla="*/ 0 h 188"/>
                  <a:gd name="T28" fmla="*/ 162 w 174"/>
                  <a:gd name="T29" fmla="*/ 0 h 188"/>
                  <a:gd name="T30" fmla="*/ 174 w 174"/>
                  <a:gd name="T31" fmla="*/ 12 h 188"/>
                  <a:gd name="T32" fmla="*/ 174 w 174"/>
                  <a:gd name="T3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8">
                    <a:moveTo>
                      <a:pt x="174" y="188"/>
                    </a:move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8" y="5"/>
                      <a:pt x="38" y="1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5"/>
                      <a:pt x="142" y="0"/>
                      <a:pt x="14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9" y="0"/>
                      <a:pt x="174" y="5"/>
                      <a:pt x="174" y="12"/>
                    </a:cubicBezTo>
                    <a:lnTo>
                      <a:pt x="174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085646" y="435864"/>
                <a:ext cx="108836" cy="130025"/>
              </a:xfrm>
              <a:custGeom>
                <a:avLst/>
                <a:gdLst>
                  <a:gd name="T0" fmla="*/ 90 w 161"/>
                  <a:gd name="T1" fmla="*/ 78 h 192"/>
                  <a:gd name="T2" fmla="*/ 46 w 161"/>
                  <a:gd name="T3" fmla="*/ 56 h 192"/>
                  <a:gd name="T4" fmla="*/ 83 w 161"/>
                  <a:gd name="T5" fmla="*/ 36 h 192"/>
                  <a:gd name="T6" fmla="*/ 139 w 161"/>
                  <a:gd name="T7" fmla="*/ 49 h 192"/>
                  <a:gd name="T8" fmla="*/ 140 w 161"/>
                  <a:gd name="T9" fmla="*/ 49 h 192"/>
                  <a:gd name="T10" fmla="*/ 145 w 161"/>
                  <a:gd name="T11" fmla="*/ 47 h 192"/>
                  <a:gd name="T12" fmla="*/ 156 w 161"/>
                  <a:gd name="T13" fmla="*/ 25 h 192"/>
                  <a:gd name="T14" fmla="*/ 156 w 161"/>
                  <a:gd name="T15" fmla="*/ 23 h 192"/>
                  <a:gd name="T16" fmla="*/ 153 w 161"/>
                  <a:gd name="T17" fmla="*/ 18 h 192"/>
                  <a:gd name="T18" fmla="*/ 152 w 161"/>
                  <a:gd name="T19" fmla="*/ 17 h 192"/>
                  <a:gd name="T20" fmla="*/ 81 w 161"/>
                  <a:gd name="T21" fmla="*/ 0 h 192"/>
                  <a:gd name="T22" fmla="*/ 7 w 161"/>
                  <a:gd name="T23" fmla="*/ 57 h 192"/>
                  <a:gd name="T24" fmla="*/ 25 w 161"/>
                  <a:gd name="T25" fmla="*/ 96 h 192"/>
                  <a:gd name="T26" fmla="*/ 80 w 161"/>
                  <a:gd name="T27" fmla="*/ 113 h 192"/>
                  <a:gd name="T28" fmla="*/ 122 w 161"/>
                  <a:gd name="T29" fmla="*/ 133 h 192"/>
                  <a:gd name="T30" fmla="*/ 78 w 161"/>
                  <a:gd name="T31" fmla="*/ 157 h 192"/>
                  <a:gd name="T32" fmla="*/ 22 w 161"/>
                  <a:gd name="T33" fmla="*/ 142 h 192"/>
                  <a:gd name="T34" fmla="*/ 18 w 161"/>
                  <a:gd name="T35" fmla="*/ 139 h 192"/>
                  <a:gd name="T36" fmla="*/ 15 w 161"/>
                  <a:gd name="T37" fmla="*/ 143 h 192"/>
                  <a:gd name="T38" fmla="*/ 2 w 161"/>
                  <a:gd name="T39" fmla="*/ 166 h 192"/>
                  <a:gd name="T40" fmla="*/ 0 w 161"/>
                  <a:gd name="T41" fmla="*/ 170 h 192"/>
                  <a:gd name="T42" fmla="*/ 4 w 161"/>
                  <a:gd name="T43" fmla="*/ 172 h 192"/>
                  <a:gd name="T44" fmla="*/ 77 w 161"/>
                  <a:gd name="T45" fmla="*/ 192 h 192"/>
                  <a:gd name="T46" fmla="*/ 161 w 161"/>
                  <a:gd name="T47" fmla="*/ 132 h 192"/>
                  <a:gd name="T48" fmla="*/ 90 w 161"/>
                  <a:gd name="T49" fmla="*/ 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192">
                    <a:moveTo>
                      <a:pt x="90" y="78"/>
                    </a:moveTo>
                    <a:cubicBezTo>
                      <a:pt x="63" y="74"/>
                      <a:pt x="46" y="71"/>
                      <a:pt x="46" y="56"/>
                    </a:cubicBezTo>
                    <a:cubicBezTo>
                      <a:pt x="46" y="43"/>
                      <a:pt x="60" y="36"/>
                      <a:pt x="83" y="36"/>
                    </a:cubicBezTo>
                    <a:cubicBezTo>
                      <a:pt x="109" y="36"/>
                      <a:pt x="130" y="45"/>
                      <a:pt x="139" y="49"/>
                    </a:cubicBezTo>
                    <a:cubicBezTo>
                      <a:pt x="139" y="49"/>
                      <a:pt x="139" y="49"/>
                      <a:pt x="140" y="49"/>
                    </a:cubicBezTo>
                    <a:cubicBezTo>
                      <a:pt x="142" y="49"/>
                      <a:pt x="144" y="49"/>
                      <a:pt x="145" y="47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6" y="24"/>
                      <a:pt x="156" y="23"/>
                      <a:pt x="156" y="23"/>
                    </a:cubicBezTo>
                    <a:cubicBezTo>
                      <a:pt x="156" y="21"/>
                      <a:pt x="155" y="19"/>
                      <a:pt x="153" y="18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33" y="7"/>
                      <a:pt x="106" y="0"/>
                      <a:pt x="81" y="0"/>
                    </a:cubicBezTo>
                    <a:cubicBezTo>
                      <a:pt x="35" y="0"/>
                      <a:pt x="7" y="22"/>
                      <a:pt x="7" y="57"/>
                    </a:cubicBezTo>
                    <a:cubicBezTo>
                      <a:pt x="7" y="75"/>
                      <a:pt x="13" y="87"/>
                      <a:pt x="25" y="96"/>
                    </a:cubicBezTo>
                    <a:cubicBezTo>
                      <a:pt x="40" y="107"/>
                      <a:pt x="61" y="110"/>
                      <a:pt x="80" y="113"/>
                    </a:cubicBezTo>
                    <a:cubicBezTo>
                      <a:pt x="106" y="117"/>
                      <a:pt x="122" y="119"/>
                      <a:pt x="122" y="133"/>
                    </a:cubicBezTo>
                    <a:cubicBezTo>
                      <a:pt x="122" y="155"/>
                      <a:pt x="91" y="157"/>
                      <a:pt x="78" y="157"/>
                    </a:cubicBezTo>
                    <a:cubicBezTo>
                      <a:pt x="57" y="157"/>
                      <a:pt x="38" y="152"/>
                      <a:pt x="22" y="142"/>
                    </a:cubicBezTo>
                    <a:cubicBezTo>
                      <a:pt x="18" y="139"/>
                      <a:pt x="18" y="139"/>
                      <a:pt x="18" y="139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18" y="181"/>
                      <a:pt x="42" y="192"/>
                      <a:pt x="77" y="192"/>
                    </a:cubicBezTo>
                    <a:cubicBezTo>
                      <a:pt x="128" y="192"/>
                      <a:pt x="161" y="169"/>
                      <a:pt x="161" y="132"/>
                    </a:cubicBezTo>
                    <a:cubicBezTo>
                      <a:pt x="161" y="88"/>
                      <a:pt x="122" y="82"/>
                      <a:pt x="90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1642427" y="437296"/>
                <a:ext cx="93943" cy="127448"/>
              </a:xfrm>
              <a:custGeom>
                <a:avLst/>
                <a:gdLst>
                  <a:gd name="T0" fmla="*/ 128 w 139"/>
                  <a:gd name="T1" fmla="*/ 103 h 188"/>
                  <a:gd name="T2" fmla="*/ 121 w 139"/>
                  <a:gd name="T3" fmla="*/ 110 h 188"/>
                  <a:gd name="T4" fmla="*/ 38 w 139"/>
                  <a:gd name="T5" fmla="*/ 110 h 188"/>
                  <a:gd name="T6" fmla="*/ 38 w 139"/>
                  <a:gd name="T7" fmla="*/ 153 h 188"/>
                  <a:gd name="T8" fmla="*/ 139 w 139"/>
                  <a:gd name="T9" fmla="*/ 153 h 188"/>
                  <a:gd name="T10" fmla="*/ 139 w 139"/>
                  <a:gd name="T11" fmla="*/ 188 h 188"/>
                  <a:gd name="T12" fmla="*/ 0 w 139"/>
                  <a:gd name="T13" fmla="*/ 188 h 188"/>
                  <a:gd name="T14" fmla="*/ 0 w 139"/>
                  <a:gd name="T15" fmla="*/ 18 h 188"/>
                  <a:gd name="T16" fmla="*/ 19 w 139"/>
                  <a:gd name="T17" fmla="*/ 0 h 188"/>
                  <a:gd name="T18" fmla="*/ 130 w 139"/>
                  <a:gd name="T19" fmla="*/ 0 h 188"/>
                  <a:gd name="T20" fmla="*/ 137 w 139"/>
                  <a:gd name="T21" fmla="*/ 6 h 188"/>
                  <a:gd name="T22" fmla="*/ 137 w 139"/>
                  <a:gd name="T23" fmla="*/ 27 h 188"/>
                  <a:gd name="T24" fmla="*/ 130 w 139"/>
                  <a:gd name="T25" fmla="*/ 34 h 188"/>
                  <a:gd name="T26" fmla="*/ 38 w 139"/>
                  <a:gd name="T27" fmla="*/ 34 h 188"/>
                  <a:gd name="T28" fmla="*/ 38 w 139"/>
                  <a:gd name="T29" fmla="*/ 75 h 188"/>
                  <a:gd name="T30" fmla="*/ 121 w 139"/>
                  <a:gd name="T31" fmla="*/ 75 h 188"/>
                  <a:gd name="T32" fmla="*/ 128 w 139"/>
                  <a:gd name="T33" fmla="*/ 82 h 188"/>
                  <a:gd name="T34" fmla="*/ 128 w 139"/>
                  <a:gd name="T35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88">
                    <a:moveTo>
                      <a:pt x="128" y="103"/>
                    </a:moveTo>
                    <a:cubicBezTo>
                      <a:pt x="128" y="107"/>
                      <a:pt x="124" y="110"/>
                      <a:pt x="121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4" y="0"/>
                      <a:pt x="137" y="2"/>
                      <a:pt x="137" y="6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32"/>
                      <a:pt x="134" y="34"/>
                      <a:pt x="130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4" y="75"/>
                      <a:pt x="128" y="77"/>
                      <a:pt x="128" y="82"/>
                    </a:cubicBezTo>
                    <a:lnTo>
                      <a:pt x="128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96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04638" y="3194050"/>
            <a:ext cx="6543726" cy="885825"/>
          </a:xfrm>
        </p:spPr>
        <p:txBody>
          <a:bodyPr anchor="t"/>
          <a:lstStyle>
            <a:lvl1pPr marL="0" indent="0" algn="ctr">
              <a:buNone/>
              <a:defRPr sz="1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or Chapter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1412875"/>
            <a:ext cx="8416925" cy="1593850"/>
          </a:xfrm>
        </p:spPr>
        <p:txBody>
          <a:bodyPr anchor="ctr"/>
          <a:lstStyle>
            <a:lvl1pPr algn="ctr">
              <a:lnSpc>
                <a:spcPct val="100000"/>
              </a:lnSpc>
              <a:defRPr sz="4000" baseline="0"/>
            </a:lvl1pPr>
          </a:lstStyle>
          <a:p>
            <a:pPr lvl="0"/>
            <a:r>
              <a:rPr lang="en-GB" dirty="0"/>
              <a:t>Intro slide with sub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7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367777" y="4787900"/>
            <a:ext cx="84174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776" y="4079875"/>
            <a:ext cx="8426450" cy="602656"/>
          </a:xfrm>
        </p:spPr>
        <p:txBody>
          <a:bodyPr anchor="b"/>
          <a:lstStyle>
            <a:lvl1pPr marL="0" indent="0" algn="r">
              <a:buNone/>
              <a:defRPr sz="1200" i="1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- 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1412875"/>
            <a:ext cx="8416925" cy="1593850"/>
          </a:xfrm>
        </p:spPr>
        <p:txBody>
          <a:bodyPr anchor="ctr"/>
          <a:lstStyle>
            <a:lvl1pPr algn="ctr">
              <a:lnSpc>
                <a:spcPct val="100000"/>
              </a:lnSpc>
              <a:defRPr sz="4000" baseline="0"/>
            </a:lvl1pPr>
          </a:lstStyle>
          <a:p>
            <a:pPr lvl="0"/>
            <a:r>
              <a:rPr lang="en-GB" dirty="0"/>
              <a:t>“Quotation”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5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97138" y="5556"/>
            <a:ext cx="6646862" cy="5137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72" y="520093"/>
            <a:ext cx="1963562" cy="7038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503407" y="0"/>
            <a:ext cx="6640593" cy="5143501"/>
          </a:xfrm>
        </p:spPr>
        <p:txBody>
          <a:bodyPr anchor="ctr"/>
          <a:lstStyle>
            <a:lvl1pPr algn="ctr">
              <a:defRPr sz="1000" b="0" baseline="0"/>
            </a:lvl1pPr>
          </a:lstStyle>
          <a:p>
            <a:r>
              <a:rPr lang="en-GB" dirty="0"/>
              <a:t>Drag &amp; drop image here or delete to place other content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61972" y="4566949"/>
            <a:ext cx="1957293" cy="220951"/>
          </a:xfrm>
        </p:spPr>
        <p:txBody>
          <a:bodyPr anchor="b"/>
          <a:lstStyle>
            <a:lvl1pPr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Source: enter text here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361972" y="1223964"/>
            <a:ext cx="1957293" cy="2855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0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Heigh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97138" y="5556"/>
            <a:ext cx="6646862" cy="5137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503407" y="0"/>
            <a:ext cx="6640593" cy="5143501"/>
          </a:xfrm>
        </p:spPr>
        <p:txBody>
          <a:bodyPr anchor="ctr"/>
          <a:lstStyle>
            <a:lvl1pPr algn="ctr">
              <a:defRPr sz="1000" b="0" baseline="0"/>
            </a:lvl1pPr>
          </a:lstStyle>
          <a:p>
            <a:r>
              <a:rPr lang="en-GB" dirty="0"/>
              <a:t>Drag &amp; drop image here or delete to place other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191943"/>
            <a:ext cx="1963617" cy="1595958"/>
          </a:xfrm>
        </p:spPr>
        <p:txBody>
          <a:bodyPr anchor="b"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64075" y="4555404"/>
            <a:ext cx="4121150" cy="232496"/>
          </a:xfrm>
        </p:spPr>
        <p:txBody>
          <a:bodyPr anchor="b"/>
          <a:lstStyle>
            <a:lvl1pPr algn="r"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Source: 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77309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5954695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519113"/>
            <a:ext cx="8425225" cy="7087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223963"/>
            <a:ext cx="8425225" cy="3562350"/>
          </a:xfrm>
          <a:prstGeom prst="rect">
            <a:avLst/>
          </a:prstGeom>
        </p:spPr>
        <p:txBody>
          <a:bodyPr vert="horz" lIns="0" tIns="0" rIns="0" bIns="0" spcCol="28800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8775" y="356107"/>
            <a:ext cx="19605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4716016" y="3147814"/>
            <a:ext cx="0" cy="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8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92" r:id="rId2"/>
    <p:sldLayoutId id="2147484278" r:id="rId3"/>
    <p:sldLayoutId id="2147484297" r:id="rId4"/>
    <p:sldLayoutId id="2147484294" r:id="rId5"/>
    <p:sldLayoutId id="2147484299" r:id="rId6"/>
    <p:sldLayoutId id="2147484295" r:id="rId7"/>
    <p:sldLayoutId id="2147484279" r:id="rId8"/>
    <p:sldLayoutId id="2147484281" r:id="rId9"/>
    <p:sldLayoutId id="2147484282" r:id="rId10"/>
    <p:sldLayoutId id="2147484283" r:id="rId11"/>
    <p:sldLayoutId id="2147484284" r:id="rId12"/>
    <p:sldLayoutId id="2147484298" r:id="rId13"/>
    <p:sldLayoutId id="2147484289" r:id="rId14"/>
    <p:sldLayoutId id="2147484280" r:id="rId15"/>
    <p:sldLayoutId id="2147484285" r:id="rId16"/>
    <p:sldLayoutId id="2147484290" r:id="rId17"/>
    <p:sldLayoutId id="2147484275" r:id="rId18"/>
  </p:sldLayoutIdLst>
  <p:hf sldNum="0" hdr="0" ftr="0" dt="0"/>
  <p:txStyles>
    <p:titleStyle>
      <a:lvl1pPr algn="l" defTabSz="914411" rtl="0" eaLnBrk="1" latinLnBrk="0" hangingPunct="1">
        <a:lnSpc>
          <a:spcPct val="100000"/>
        </a:lnSpc>
        <a:spcBef>
          <a:spcPts val="300"/>
        </a:spcBef>
        <a:buNone/>
        <a:defRPr sz="1600" b="1" kern="1200" cap="none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33202" algn="l" defTabSz="914411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25483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Tx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60338" indent="-160338" algn="l" defTabSz="914411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314325" indent="-153988" algn="l" defTabSz="914411" rtl="0" eaLnBrk="1" latinLnBrk="0" hangingPunct="1">
        <a:lnSpc>
          <a:spcPct val="100000"/>
        </a:lnSpc>
        <a:spcBef>
          <a:spcPts val="300"/>
        </a:spcBef>
        <a:buFont typeface="Century Gothic" pitchFamily="34" charset="0"/>
        <a:buChar char="−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515938" indent="-195263" algn="l" defTabSz="914411" rtl="0" eaLnBrk="1" latinLnBrk="0" hangingPunct="1">
        <a:lnSpc>
          <a:spcPct val="100000"/>
        </a:lnSpc>
        <a:spcBef>
          <a:spcPts val="300"/>
        </a:spcBef>
        <a:buFont typeface="Century Gothic" pitchFamily="34" charset="0"/>
        <a:buChar char="−"/>
        <a:defRPr sz="1200" b="0" kern="1200" cap="none" baseline="0">
          <a:solidFill>
            <a:schemeClr val="tx2"/>
          </a:solidFill>
          <a:latin typeface="+mn-lt"/>
          <a:ea typeface="+mn-ea"/>
          <a:cs typeface="+mn-cs"/>
        </a:defRPr>
      </a:lvl5pPr>
      <a:lvl6pPr marL="1983625" indent="-133202" algn="l" defTabSz="914411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83625" indent="-133202" algn="l" defTabSz="914411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3625" indent="-133202" algn="l" defTabSz="914411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3625" indent="-133202" algn="l" defTabSz="914411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11" orient="horz" pos="771" userDrawn="1">
          <p15:clr>
            <a:srgbClr val="F26B43"/>
          </p15:clr>
        </p15:guide>
        <p15:guide id="12" orient="horz" pos="327" userDrawn="1">
          <p15:clr>
            <a:srgbClr val="F26B43"/>
          </p15:clr>
        </p15:guide>
        <p15:guide id="14" orient="horz" pos="891" userDrawn="1">
          <p15:clr>
            <a:srgbClr val="F26B43"/>
          </p15:clr>
        </p15:guide>
        <p15:guide id="16" orient="horz" pos="1447" userDrawn="1">
          <p15:clr>
            <a:srgbClr val="F26B43"/>
          </p15:clr>
        </p15:guide>
        <p15:guide id="18" orient="horz" pos="3016" userDrawn="1">
          <p15:clr>
            <a:srgbClr val="F26B43"/>
          </p15:clr>
        </p15:guide>
        <p15:guide id="19" orient="horz" pos="1335" userDrawn="1">
          <p15:clr>
            <a:srgbClr val="F26B43"/>
          </p15:clr>
        </p15:guide>
        <p15:guide id="20" orient="horz" pos="1894" userDrawn="1">
          <p15:clr>
            <a:srgbClr val="F26B43"/>
          </p15:clr>
        </p15:guide>
        <p15:guide id="21" orient="horz" pos="2012" userDrawn="1">
          <p15:clr>
            <a:srgbClr val="F26B43"/>
          </p15:clr>
        </p15:guide>
        <p15:guide id="22" orient="horz" pos="2456" userDrawn="1">
          <p15:clr>
            <a:srgbClr val="F26B43"/>
          </p15:clr>
        </p15:guide>
        <p15:guide id="23" orient="horz" pos="2570" userDrawn="1">
          <p15:clr>
            <a:srgbClr val="F26B43"/>
          </p15:clr>
        </p15:guide>
        <p15:guide id="24" pos="1461" userDrawn="1">
          <p15:clr>
            <a:srgbClr val="F26B43"/>
          </p15:clr>
        </p15:guide>
        <p15:guide id="25" pos="1573" userDrawn="1">
          <p15:clr>
            <a:srgbClr val="F26B43"/>
          </p15:clr>
        </p15:guide>
        <p15:guide id="26" pos="2812" userDrawn="1">
          <p15:clr>
            <a:srgbClr val="F26B43"/>
          </p15:clr>
        </p15:guide>
        <p15:guide id="27" pos="2938" userDrawn="1">
          <p15:clr>
            <a:srgbClr val="F26B43"/>
          </p15:clr>
        </p15:guide>
        <p15:guide id="28" pos="4178" userDrawn="1">
          <p15:clr>
            <a:srgbClr val="F26B43"/>
          </p15:clr>
        </p15:guide>
        <p15:guide id="29" pos="4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EA7023-FA28-EB4B-A00B-73202D4388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69273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715C6A-D8EA-1345-8195-E162810E9C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7" y="4547789"/>
            <a:ext cx="1372409" cy="3866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C21C48-B90C-CC4C-B3F6-7C03AF27274D}"/>
              </a:ext>
            </a:extLst>
          </p:cNvPr>
          <p:cNvCxnSpPr>
            <a:cxnSpLocks/>
          </p:cNvCxnSpPr>
          <p:nvPr userDrawn="1"/>
        </p:nvCxnSpPr>
        <p:spPr>
          <a:xfrm flipV="1">
            <a:off x="8752567" y="4674340"/>
            <a:ext cx="0" cy="2111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492F36-D46E-5D40-B094-E9AE79458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9264" y="4674339"/>
            <a:ext cx="921026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83FE84-2825-BC4A-94AE-3B215B49E9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1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35C841-E2EC-A946-ACE5-29950F7085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3DCBFD-B9E3-054D-9912-848FD13EE9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273" cy="51435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9D0F8E-ACB3-DF42-A412-32C127D9C159}"/>
              </a:ext>
            </a:extLst>
          </p:cNvPr>
          <p:cNvCxnSpPr>
            <a:cxnSpLocks/>
          </p:cNvCxnSpPr>
          <p:nvPr userDrawn="1"/>
        </p:nvCxnSpPr>
        <p:spPr>
          <a:xfrm flipV="1">
            <a:off x="8752567" y="4674340"/>
            <a:ext cx="0" cy="2111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41DEA83-78F5-994A-91B8-916F4213D4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7" y="4547789"/>
            <a:ext cx="1372409" cy="3866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72CB-D229-8244-B114-CD25EB31E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952" y="465813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CD7FA2-CD2F-D941-917B-B9504EF18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5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6.sv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5F973C-738E-4318-940D-0B78ECED9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Folkehelseinstituttet (FHI)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A295B803-DC6F-4946-948C-6657A2DF9F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Tracker – Vaksine </a:t>
            </a:r>
            <a:br>
              <a:rPr lang="nb-NO" dirty="0"/>
            </a:br>
            <a:r>
              <a:rPr lang="nb-NO" dirty="0"/>
              <a:t>2021 uke 19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3096D00-AA3D-954E-AD2D-EE2D64FE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799433" y="339502"/>
            <a:ext cx="980611" cy="4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9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539ACDA-8C87-1D45-B7F2-2E9E325C0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791" y="4767994"/>
            <a:ext cx="1445632" cy="220951"/>
          </a:xfrm>
        </p:spPr>
        <p:txBody>
          <a:bodyPr/>
          <a:lstStyle/>
          <a:p>
            <a:r>
              <a:rPr lang="nb-NO" b="0" dirty="0"/>
              <a:t>Norstat: n=1000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3C9A7EB-57BB-1F42-9461-12C2E102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Demografi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900" b="0" dirty="0"/>
              <a:t>Dataene er vektet på kjønn, alder og geografi og speiler den norske befolkningen.</a:t>
            </a: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r>
              <a:rPr lang="nb-NO" sz="900" b="0" dirty="0"/>
              <a:t>Sørlandet inkluderer også Vestfold og Telemark.</a:t>
            </a:r>
            <a:endParaRPr lang="nb-NO" sz="1000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90528085-15AC-364D-87C9-316D911F63E7}"/>
              </a:ext>
            </a:extLst>
          </p:cNvPr>
          <p:cNvGrpSpPr/>
          <p:nvPr/>
        </p:nvGrpSpPr>
        <p:grpSpPr>
          <a:xfrm>
            <a:off x="107504" y="771550"/>
            <a:ext cx="1486298" cy="1105092"/>
            <a:chOff x="-2589" y="663538"/>
            <a:chExt cx="1709854" cy="1271308"/>
          </a:xfrm>
        </p:grpSpPr>
        <p:pic>
          <p:nvPicPr>
            <p:cNvPr id="4" name="Grafikk 3" descr="Mann">
              <a:extLst>
                <a:ext uri="{FF2B5EF4-FFF2-40B4-BE49-F238E27FC236}">
                  <a16:creationId xmlns:a16="http://schemas.microsoft.com/office/drawing/2014/main" id="{0E2B035F-0F14-9A4A-A394-4415E34D0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2589" y="663538"/>
              <a:ext cx="914400" cy="914400"/>
            </a:xfrm>
            <a:prstGeom prst="rect">
              <a:avLst/>
            </a:prstGeom>
          </p:spPr>
        </p:pic>
        <p:pic>
          <p:nvPicPr>
            <p:cNvPr id="5" name="Grafikk 4" descr="Kvinne">
              <a:extLst>
                <a:ext uri="{FF2B5EF4-FFF2-40B4-BE49-F238E27FC236}">
                  <a16:creationId xmlns:a16="http://schemas.microsoft.com/office/drawing/2014/main" id="{1F84FE62-F240-6F49-B656-C76C13074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2865" y="663538"/>
              <a:ext cx="914400" cy="914400"/>
            </a:xfrm>
            <a:prstGeom prst="rect">
              <a:avLst/>
            </a:prstGeom>
          </p:spPr>
        </p:pic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4F0289B6-83BD-424F-8D9D-3C2B0B8C3892}"/>
                </a:ext>
              </a:extLst>
            </p:cNvPr>
            <p:cNvSpPr txBox="1"/>
            <p:nvPr/>
          </p:nvSpPr>
          <p:spPr>
            <a:xfrm>
              <a:off x="163089" y="1616183"/>
              <a:ext cx="698376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rgbClr val="6795A6"/>
                  </a:solidFill>
                </a:rPr>
                <a:t>50%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31C83570-8A41-7F4E-91E2-7BA4ED75D551}"/>
                </a:ext>
              </a:extLst>
            </p:cNvPr>
            <p:cNvSpPr txBox="1"/>
            <p:nvPr/>
          </p:nvSpPr>
          <p:spPr>
            <a:xfrm>
              <a:off x="955812" y="1616183"/>
              <a:ext cx="698376" cy="31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rgbClr val="FE7668"/>
                  </a:solidFill>
                </a:rPr>
                <a:t>50%</a:t>
              </a:r>
            </a:p>
          </p:txBody>
        </p:sp>
      </p:grpSp>
      <p:sp>
        <p:nvSpPr>
          <p:cNvPr id="13" name="Tittel 2">
            <a:extLst>
              <a:ext uri="{FF2B5EF4-FFF2-40B4-BE49-F238E27FC236}">
                <a16:creationId xmlns:a16="http://schemas.microsoft.com/office/drawing/2014/main" id="{A3C29309-7E31-B74C-BFC4-1C52FD2A18EF}"/>
              </a:ext>
            </a:extLst>
          </p:cNvPr>
          <p:cNvSpPr txBox="1">
            <a:spLocks/>
          </p:cNvSpPr>
          <p:nvPr/>
        </p:nvSpPr>
        <p:spPr>
          <a:xfrm>
            <a:off x="2233503" y="411510"/>
            <a:ext cx="122413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Alder</a:t>
            </a:r>
            <a:endParaRPr lang="nb-NO" sz="600" dirty="0"/>
          </a:p>
        </p:txBody>
      </p:sp>
      <p:graphicFrame>
        <p:nvGraphicFramePr>
          <p:cNvPr id="16" name="Chart 20">
            <a:extLst>
              <a:ext uri="{FF2B5EF4-FFF2-40B4-BE49-F238E27FC236}">
                <a16:creationId xmlns:a16="http://schemas.microsoft.com/office/drawing/2014/main" id="{12B066EE-60F3-8847-87C1-95852753B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690286"/>
              </p:ext>
            </p:extLst>
          </p:nvPr>
        </p:nvGraphicFramePr>
        <p:xfrm>
          <a:off x="2159732" y="2571751"/>
          <a:ext cx="6444715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ittel 2">
            <a:extLst>
              <a:ext uri="{FF2B5EF4-FFF2-40B4-BE49-F238E27FC236}">
                <a16:creationId xmlns:a16="http://schemas.microsoft.com/office/drawing/2014/main" id="{E1C4165C-3642-5D47-84F3-87EDC59ADC18}"/>
              </a:ext>
            </a:extLst>
          </p:cNvPr>
          <p:cNvSpPr txBox="1">
            <a:spLocks/>
          </p:cNvSpPr>
          <p:nvPr/>
        </p:nvSpPr>
        <p:spPr>
          <a:xfrm>
            <a:off x="2233503" y="2499742"/>
            <a:ext cx="122413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Landsdel</a:t>
            </a:r>
            <a:endParaRPr lang="nb-NO" sz="600" dirty="0"/>
          </a:p>
        </p:txBody>
      </p:sp>
      <p:graphicFrame>
        <p:nvGraphicFramePr>
          <p:cNvPr id="14" name="Chart 21">
            <a:extLst>
              <a:ext uri="{FF2B5EF4-FFF2-40B4-BE49-F238E27FC236}">
                <a16:creationId xmlns:a16="http://schemas.microsoft.com/office/drawing/2014/main" id="{03CB89BF-5ECB-4A18-B653-DFBC3ED2BD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709511"/>
              </p:ext>
            </p:extLst>
          </p:nvPr>
        </p:nvGraphicFramePr>
        <p:xfrm>
          <a:off x="2233503" y="699543"/>
          <a:ext cx="6370945" cy="158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6497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539ACDA-8C87-1D45-B7F2-2E9E325C0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791" y="4767994"/>
            <a:ext cx="1445632" cy="220951"/>
          </a:xfrm>
        </p:spPr>
        <p:txBody>
          <a:bodyPr/>
          <a:lstStyle/>
          <a:p>
            <a:r>
              <a:rPr lang="nb-NO" b="0" dirty="0"/>
              <a:t>Norstat: n=1000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3C9A7EB-57BB-1F42-9461-12C2E102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Demografi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900" b="0" dirty="0"/>
              <a:t>Dataene er vektet på kjønn, alder og geografi og speiler den norske befolkningen.</a:t>
            </a: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br>
              <a:rPr lang="nb-NO" sz="900" dirty="0"/>
            </a:br>
            <a:r>
              <a:rPr lang="nb-NO" sz="900" b="0" dirty="0"/>
              <a:t>Sørlandet inkluderer også Vestfold og Telemark.</a:t>
            </a:r>
            <a:endParaRPr lang="nb-NO" sz="1000" dirty="0"/>
          </a:p>
        </p:txBody>
      </p:sp>
      <p:graphicFrame>
        <p:nvGraphicFramePr>
          <p:cNvPr id="19" name="Chart 9">
            <a:extLst>
              <a:ext uri="{FF2B5EF4-FFF2-40B4-BE49-F238E27FC236}">
                <a16:creationId xmlns:a16="http://schemas.microsoft.com/office/drawing/2014/main" id="{F6B70453-BFAB-FF47-AB72-5B96A1263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381753"/>
              </p:ext>
            </p:extLst>
          </p:nvPr>
        </p:nvGraphicFramePr>
        <p:xfrm>
          <a:off x="2233504" y="699541"/>
          <a:ext cx="6370944" cy="169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2">
            <a:extLst>
              <a:ext uri="{FF2B5EF4-FFF2-40B4-BE49-F238E27FC236}">
                <a16:creationId xmlns:a16="http://schemas.microsoft.com/office/drawing/2014/main" id="{20C3D57F-AD58-DA45-8D5C-F08C2AF9F3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035488"/>
              </p:ext>
            </p:extLst>
          </p:nvPr>
        </p:nvGraphicFramePr>
        <p:xfrm>
          <a:off x="2233503" y="2931789"/>
          <a:ext cx="6370945" cy="165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tel 2">
            <a:extLst>
              <a:ext uri="{FF2B5EF4-FFF2-40B4-BE49-F238E27FC236}">
                <a16:creationId xmlns:a16="http://schemas.microsoft.com/office/drawing/2014/main" id="{4204404E-F539-2944-B108-5A9CFD247C80}"/>
              </a:ext>
            </a:extLst>
          </p:cNvPr>
          <p:cNvSpPr txBox="1">
            <a:spLocks/>
          </p:cNvSpPr>
          <p:nvPr/>
        </p:nvSpPr>
        <p:spPr>
          <a:xfrm>
            <a:off x="2233503" y="411510"/>
            <a:ext cx="122413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Utdanning</a:t>
            </a:r>
            <a:endParaRPr lang="nb-NO" sz="600" dirty="0"/>
          </a:p>
          <a:p>
            <a:endParaRPr lang="nb-NO" sz="600" dirty="0"/>
          </a:p>
        </p:txBody>
      </p:sp>
      <p:sp>
        <p:nvSpPr>
          <p:cNvPr id="22" name="Tittel 2">
            <a:extLst>
              <a:ext uri="{FF2B5EF4-FFF2-40B4-BE49-F238E27FC236}">
                <a16:creationId xmlns:a16="http://schemas.microsoft.com/office/drawing/2014/main" id="{455E905F-EDFE-0F4C-BCA2-7ABE10897748}"/>
              </a:ext>
            </a:extLst>
          </p:cNvPr>
          <p:cNvSpPr txBox="1">
            <a:spLocks/>
          </p:cNvSpPr>
          <p:nvPr/>
        </p:nvSpPr>
        <p:spPr>
          <a:xfrm>
            <a:off x="2233503" y="2499742"/>
            <a:ext cx="122413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Personlig inntekt</a:t>
            </a:r>
            <a:endParaRPr lang="nb-NO" sz="600" dirty="0"/>
          </a:p>
        </p:txBody>
      </p: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85A619DC-6009-CD40-9971-E3E769A974EE}"/>
              </a:ext>
            </a:extLst>
          </p:cNvPr>
          <p:cNvGrpSpPr/>
          <p:nvPr/>
        </p:nvGrpSpPr>
        <p:grpSpPr>
          <a:xfrm>
            <a:off x="107504" y="771550"/>
            <a:ext cx="1486298" cy="1105092"/>
            <a:chOff x="-2589" y="663538"/>
            <a:chExt cx="1709854" cy="1271308"/>
          </a:xfrm>
        </p:grpSpPr>
        <p:pic>
          <p:nvPicPr>
            <p:cNvPr id="29" name="Grafikk 28" descr="Mann">
              <a:extLst>
                <a:ext uri="{FF2B5EF4-FFF2-40B4-BE49-F238E27FC236}">
                  <a16:creationId xmlns:a16="http://schemas.microsoft.com/office/drawing/2014/main" id="{CD6D0B27-296C-044C-92B3-B7859E47F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2589" y="663538"/>
              <a:ext cx="914400" cy="914400"/>
            </a:xfrm>
            <a:prstGeom prst="rect">
              <a:avLst/>
            </a:prstGeom>
          </p:spPr>
        </p:pic>
        <p:pic>
          <p:nvPicPr>
            <p:cNvPr id="30" name="Grafikk 29" descr="Kvinne">
              <a:extLst>
                <a:ext uri="{FF2B5EF4-FFF2-40B4-BE49-F238E27FC236}">
                  <a16:creationId xmlns:a16="http://schemas.microsoft.com/office/drawing/2014/main" id="{92FEE812-9AD4-3940-A26D-DCBEAF6FD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2865" y="663538"/>
              <a:ext cx="914400" cy="914400"/>
            </a:xfrm>
            <a:prstGeom prst="rect">
              <a:avLst/>
            </a:prstGeom>
          </p:spPr>
        </p:pic>
        <p:sp>
          <p:nvSpPr>
            <p:cNvPr id="31" name="TekstSylinder 30">
              <a:extLst>
                <a:ext uri="{FF2B5EF4-FFF2-40B4-BE49-F238E27FC236}">
                  <a16:creationId xmlns:a16="http://schemas.microsoft.com/office/drawing/2014/main" id="{476EB445-DDB8-AC4E-B650-1FD8C1327BB8}"/>
                </a:ext>
              </a:extLst>
            </p:cNvPr>
            <p:cNvSpPr txBox="1"/>
            <p:nvPr/>
          </p:nvSpPr>
          <p:spPr>
            <a:xfrm>
              <a:off x="163089" y="1616183"/>
              <a:ext cx="698376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rgbClr val="6795A6"/>
                  </a:solidFill>
                </a:rPr>
                <a:t>50%</a:t>
              </a:r>
            </a:p>
          </p:txBody>
        </p:sp>
        <p:sp>
          <p:nvSpPr>
            <p:cNvPr id="32" name="TekstSylinder 31">
              <a:extLst>
                <a:ext uri="{FF2B5EF4-FFF2-40B4-BE49-F238E27FC236}">
                  <a16:creationId xmlns:a16="http://schemas.microsoft.com/office/drawing/2014/main" id="{06CADB6B-282C-0940-95FA-EACB11D5D082}"/>
                </a:ext>
              </a:extLst>
            </p:cNvPr>
            <p:cNvSpPr txBox="1"/>
            <p:nvPr/>
          </p:nvSpPr>
          <p:spPr>
            <a:xfrm>
              <a:off x="955812" y="1616183"/>
              <a:ext cx="698376" cy="31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rgbClr val="FE7668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13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5F973C-738E-4318-940D-0B78ECED9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vaksine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812242-83D2-2742-A10F-78012AFB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799433" y="339502"/>
            <a:ext cx="980611" cy="4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68453C7-E59F-1C4C-80C5-1146F2194B94}"/>
              </a:ext>
            </a:extLst>
          </p:cNvPr>
          <p:cNvSpPr/>
          <p:nvPr/>
        </p:nvSpPr>
        <p:spPr>
          <a:xfrm>
            <a:off x="4427984" y="1527634"/>
            <a:ext cx="1224136" cy="1224136"/>
          </a:xfrm>
          <a:prstGeom prst="ellipse">
            <a:avLst/>
          </a:prstGeom>
          <a:solidFill>
            <a:srgbClr val="FE7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41BBDF9-6265-0143-B5C7-07D794EE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80441" y="1791355"/>
            <a:ext cx="737653" cy="73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2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539ACDA-8C87-1D45-B7F2-2E9E325C0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791" y="4767994"/>
            <a:ext cx="1445632" cy="220951"/>
          </a:xfrm>
        </p:spPr>
        <p:txBody>
          <a:bodyPr/>
          <a:lstStyle/>
          <a:p>
            <a:r>
              <a:rPr lang="nb-NO" b="0" dirty="0"/>
              <a:t>Norstat: n=1000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3C9A7EB-57BB-1F42-9461-12C2E102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7" y="375506"/>
            <a:ext cx="1224135" cy="3960440"/>
          </a:xfrm>
        </p:spPr>
        <p:txBody>
          <a:bodyPr/>
          <a:lstStyle/>
          <a:p>
            <a:r>
              <a:rPr lang="nb-NO" dirty="0"/>
              <a:t>81 % har fått tilstrekkelig informasjon</a:t>
            </a:r>
            <a:br>
              <a:rPr lang="nb-NO" sz="1800" dirty="0"/>
            </a:br>
            <a:br>
              <a:rPr lang="nb-NO" sz="1800" dirty="0"/>
            </a:br>
            <a:r>
              <a:rPr lang="nb-NO" sz="900" b="0" dirty="0"/>
              <a:t>Andelen som oppgir å ha fått nok informasjon har økt signifikant, med 5 prosentpoeng.  </a:t>
            </a:r>
            <a:br>
              <a:rPr lang="nb-NO" sz="900" b="0" dirty="0"/>
            </a:br>
            <a:br>
              <a:rPr lang="nb-NO" sz="900" b="0" dirty="0"/>
            </a:br>
            <a:r>
              <a:rPr lang="nb-NO" sz="900" b="0" dirty="0"/>
              <a:t>Andelen som oppgir ikke å ha fått tilstrekkelig informasjon, har gått ned tilsvarende, til nå 14 prosent.</a:t>
            </a:r>
            <a:br>
              <a:rPr lang="nb-NO" sz="900" b="0" dirty="0"/>
            </a:br>
            <a:r>
              <a:rPr lang="nb-NO" sz="900" b="0" dirty="0"/>
              <a:t> </a:t>
            </a:r>
            <a:br>
              <a:rPr lang="nb-NO" sz="900" b="0" dirty="0"/>
            </a:br>
            <a:r>
              <a:rPr lang="nb-NO" sz="900" b="0" dirty="0"/>
              <a:t>Andelen som svarer «vet ikke», er på 5 prosentpoeng, også tilnærmet likt som for to uker siden. </a:t>
            </a:r>
            <a:endParaRPr lang="nb-NO" sz="1000" b="0" dirty="0"/>
          </a:p>
        </p:txBody>
      </p:sp>
      <p:sp>
        <p:nvSpPr>
          <p:cNvPr id="8" name="Tittel 2">
            <a:extLst>
              <a:ext uri="{FF2B5EF4-FFF2-40B4-BE49-F238E27FC236}">
                <a16:creationId xmlns:a16="http://schemas.microsoft.com/office/drawing/2014/main" id="{F8DA843B-5A33-A242-B0DC-216CF3F73F7F}"/>
              </a:ext>
            </a:extLst>
          </p:cNvPr>
          <p:cNvSpPr txBox="1">
            <a:spLocks/>
          </p:cNvSpPr>
          <p:nvPr/>
        </p:nvSpPr>
        <p:spPr>
          <a:xfrm>
            <a:off x="2233503" y="375506"/>
            <a:ext cx="3382613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«Opplever du å ha fått nok informasjon til å ta en avgjørelse om å ta koronavaksine eller ikke?»</a:t>
            </a:r>
          </a:p>
        </p:txBody>
      </p:sp>
      <p:graphicFrame>
        <p:nvGraphicFramePr>
          <p:cNvPr id="11" name="Chart 8">
            <a:extLst>
              <a:ext uri="{FF2B5EF4-FFF2-40B4-BE49-F238E27FC236}">
                <a16:creationId xmlns:a16="http://schemas.microsoft.com/office/drawing/2014/main" id="{6E76BCBD-9C19-904F-84AF-B186D4B31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043919"/>
              </p:ext>
            </p:extLst>
          </p:nvPr>
        </p:nvGraphicFramePr>
        <p:xfrm>
          <a:off x="2123728" y="755036"/>
          <a:ext cx="2988331" cy="166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F6A8B1E9-5971-4C17-9FF4-57523DB47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381944"/>
              </p:ext>
            </p:extLst>
          </p:nvPr>
        </p:nvGraphicFramePr>
        <p:xfrm>
          <a:off x="2215755" y="2643758"/>
          <a:ext cx="6480000" cy="20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ittel 2">
            <a:extLst>
              <a:ext uri="{FF2B5EF4-FFF2-40B4-BE49-F238E27FC236}">
                <a16:creationId xmlns:a16="http://schemas.microsoft.com/office/drawing/2014/main" id="{9280AE31-AA8A-4D4B-937F-B59DB3DC5743}"/>
              </a:ext>
            </a:extLst>
          </p:cNvPr>
          <p:cNvSpPr txBox="1">
            <a:spLocks/>
          </p:cNvSpPr>
          <p:nvPr/>
        </p:nvSpPr>
        <p:spPr>
          <a:xfrm>
            <a:off x="2233503" y="2436030"/>
            <a:ext cx="122413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Trend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E7C39D65-6558-4CB8-BF6F-2ECAD0926BA0}"/>
              </a:ext>
            </a:extLst>
          </p:cNvPr>
          <p:cNvSpPr txBox="1"/>
          <p:nvPr/>
        </p:nvSpPr>
        <p:spPr>
          <a:xfrm>
            <a:off x="4291892" y="2130597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900" dirty="0">
                <a:latin typeface="+mj-lt"/>
              </a:rPr>
              <a:t>1</a:t>
            </a:r>
          </a:p>
        </p:txBody>
      </p:sp>
      <p:sp>
        <p:nvSpPr>
          <p:cNvPr id="58" name="TextBox 11">
            <a:extLst>
              <a:ext uri="{FF2B5EF4-FFF2-40B4-BE49-F238E27FC236}">
                <a16:creationId xmlns:a16="http://schemas.microsoft.com/office/drawing/2014/main" id="{7E3EE176-FEC8-434A-ABDE-E18AC68A29A1}"/>
              </a:ext>
            </a:extLst>
          </p:cNvPr>
          <p:cNvSpPr txBox="1"/>
          <p:nvPr/>
        </p:nvSpPr>
        <p:spPr>
          <a:xfrm>
            <a:off x="4291892" y="1955162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900" dirty="0">
                <a:latin typeface="+mj-lt"/>
              </a:rPr>
              <a:t>4</a:t>
            </a: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898ABECC-7EED-4FC6-9EF8-DBE022CFEEA8}"/>
              </a:ext>
            </a:extLst>
          </p:cNvPr>
          <p:cNvSpPr txBox="1"/>
          <p:nvPr/>
        </p:nvSpPr>
        <p:spPr>
          <a:xfrm>
            <a:off x="4291892" y="1349108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900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136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tel 2">
            <a:extLst>
              <a:ext uri="{FF2B5EF4-FFF2-40B4-BE49-F238E27FC236}">
                <a16:creationId xmlns:a16="http://schemas.microsoft.com/office/drawing/2014/main" id="{FBA1D322-7042-46EB-8219-EB5C430294F0}"/>
              </a:ext>
            </a:extLst>
          </p:cNvPr>
          <p:cNvSpPr txBox="1">
            <a:spLocks/>
          </p:cNvSpPr>
          <p:nvPr/>
        </p:nvSpPr>
        <p:spPr>
          <a:xfrm>
            <a:off x="2233503" y="2571750"/>
            <a:ext cx="122413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Alder</a:t>
            </a:r>
          </a:p>
        </p:txBody>
      </p:sp>
      <p:graphicFrame>
        <p:nvGraphicFramePr>
          <p:cNvPr id="26" name="Chart 19">
            <a:extLst>
              <a:ext uri="{FF2B5EF4-FFF2-40B4-BE49-F238E27FC236}">
                <a16:creationId xmlns:a16="http://schemas.microsoft.com/office/drawing/2014/main" id="{64EA24D5-9CFC-4F02-85FA-830BCF1C6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517830"/>
              </p:ext>
            </p:extLst>
          </p:nvPr>
        </p:nvGraphicFramePr>
        <p:xfrm>
          <a:off x="2118474" y="2709633"/>
          <a:ext cx="3132348" cy="1878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ittel 2">
            <a:extLst>
              <a:ext uri="{FF2B5EF4-FFF2-40B4-BE49-F238E27FC236}">
                <a16:creationId xmlns:a16="http://schemas.microsoft.com/office/drawing/2014/main" id="{2B1A011A-371D-41B2-AFE1-F8F229A53433}"/>
              </a:ext>
            </a:extLst>
          </p:cNvPr>
          <p:cNvSpPr txBox="1">
            <a:spLocks/>
          </p:cNvSpPr>
          <p:nvPr/>
        </p:nvSpPr>
        <p:spPr>
          <a:xfrm>
            <a:off x="5532634" y="2571750"/>
            <a:ext cx="1224135" cy="158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Utdanning</a:t>
            </a:r>
          </a:p>
        </p:txBody>
      </p:sp>
      <p:sp>
        <p:nvSpPr>
          <p:cNvPr id="28" name="Tittel 2">
            <a:extLst>
              <a:ext uri="{FF2B5EF4-FFF2-40B4-BE49-F238E27FC236}">
                <a16:creationId xmlns:a16="http://schemas.microsoft.com/office/drawing/2014/main" id="{DC2972DD-5732-4DBA-B0EC-E8773E3314DB}"/>
              </a:ext>
            </a:extLst>
          </p:cNvPr>
          <p:cNvSpPr txBox="1">
            <a:spLocks/>
          </p:cNvSpPr>
          <p:nvPr/>
        </p:nvSpPr>
        <p:spPr>
          <a:xfrm>
            <a:off x="2233503" y="1067721"/>
            <a:ext cx="122413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Kvinner og menn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DA6D11BB-7DFE-4DDC-9107-6FB654336F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496242"/>
              </p:ext>
            </p:extLst>
          </p:nvPr>
        </p:nvGraphicFramePr>
        <p:xfrm>
          <a:off x="5250822" y="2680513"/>
          <a:ext cx="3537670" cy="190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5" name="Group 64">
            <a:extLst>
              <a:ext uri="{FF2B5EF4-FFF2-40B4-BE49-F238E27FC236}">
                <a16:creationId xmlns:a16="http://schemas.microsoft.com/office/drawing/2014/main" id="{A3929859-3E8E-4F2E-96A9-4B2EDD6D960E}"/>
              </a:ext>
            </a:extLst>
          </p:cNvPr>
          <p:cNvGrpSpPr/>
          <p:nvPr/>
        </p:nvGrpSpPr>
        <p:grpSpPr>
          <a:xfrm>
            <a:off x="2087723" y="1283015"/>
            <a:ext cx="3199526" cy="1072711"/>
            <a:chOff x="6012161" y="1050731"/>
            <a:chExt cx="2807808" cy="1072711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886392E2-268C-4512-955A-87EB3510569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9854340"/>
                </p:ext>
              </p:extLst>
            </p:nvPr>
          </p:nvGraphicFramePr>
          <p:xfrm>
            <a:off x="6012161" y="1050731"/>
            <a:ext cx="2772308" cy="10727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3FDB55BC-25FB-4E45-A942-1173DCE4726B}"/>
                </a:ext>
              </a:extLst>
            </p:cNvPr>
            <p:cNvSpPr txBox="1"/>
            <p:nvPr/>
          </p:nvSpPr>
          <p:spPr>
            <a:xfrm>
              <a:off x="7263371" y="1261985"/>
              <a:ext cx="32252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</a:rPr>
                <a:t>▲</a:t>
              </a: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5</a:t>
              </a:r>
            </a:p>
          </p:txBody>
        </p: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651141A0-82D2-4473-B55B-2D675A3C99E5}"/>
                </a:ext>
              </a:extLst>
            </p:cNvPr>
            <p:cNvSpPr txBox="1"/>
            <p:nvPr/>
          </p:nvSpPr>
          <p:spPr>
            <a:xfrm>
              <a:off x="8497445" y="1261985"/>
              <a:ext cx="32252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</a:rPr>
                <a:t>►</a:t>
              </a: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0</a:t>
              </a:r>
            </a:p>
          </p:txBody>
        </p:sp>
        <p:sp>
          <p:nvSpPr>
            <p:cNvPr id="34" name="TextBox 3">
              <a:extLst>
                <a:ext uri="{FF2B5EF4-FFF2-40B4-BE49-F238E27FC236}">
                  <a16:creationId xmlns:a16="http://schemas.microsoft.com/office/drawing/2014/main" id="{456016F7-CBE0-47C1-B8BA-90364F1DB11C}"/>
                </a:ext>
              </a:extLst>
            </p:cNvPr>
            <p:cNvSpPr txBox="1"/>
            <p:nvPr/>
          </p:nvSpPr>
          <p:spPr>
            <a:xfrm>
              <a:off x="7289254" y="1607802"/>
              <a:ext cx="28303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</a:rPr>
                <a:t>▲</a:t>
              </a: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6</a:t>
              </a:r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5A2ADE83-E7A6-4401-8B8A-263152D0624D}"/>
                </a:ext>
              </a:extLst>
            </p:cNvPr>
            <p:cNvSpPr txBox="1"/>
            <p:nvPr/>
          </p:nvSpPr>
          <p:spPr>
            <a:xfrm>
              <a:off x="8320679" y="1608468"/>
              <a:ext cx="33552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</a:rPr>
                <a:t>▼</a:t>
              </a: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4</a:t>
              </a:r>
            </a:p>
          </p:txBody>
        </p:sp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4B7D8539-65FC-4B95-BA55-6C7054F0D5CD}"/>
                </a:ext>
              </a:extLst>
            </p:cNvPr>
            <p:cNvSpPr txBox="1"/>
            <p:nvPr/>
          </p:nvSpPr>
          <p:spPr>
            <a:xfrm>
              <a:off x="8497445" y="1608468"/>
              <a:ext cx="32252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</a:rPr>
                <a:t>▼</a:t>
              </a: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37" name="TextBox 3">
            <a:extLst>
              <a:ext uri="{FF2B5EF4-FFF2-40B4-BE49-F238E27FC236}">
                <a16:creationId xmlns:a16="http://schemas.microsoft.com/office/drawing/2014/main" id="{834EC035-B33F-4267-BF9C-77507CC91BDF}"/>
              </a:ext>
            </a:extLst>
          </p:cNvPr>
          <p:cNvSpPr txBox="1"/>
          <p:nvPr/>
        </p:nvSpPr>
        <p:spPr>
          <a:xfrm>
            <a:off x="3707908" y="2896077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749CA306-8262-470F-8BE8-64FE3A5547D7}"/>
              </a:ext>
            </a:extLst>
          </p:cNvPr>
          <p:cNvSpPr txBox="1"/>
          <p:nvPr/>
        </p:nvSpPr>
        <p:spPr>
          <a:xfrm>
            <a:off x="4566185" y="2896743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582174FF-5D6F-4A40-B34C-506B8AB5F1FA}"/>
              </a:ext>
            </a:extLst>
          </p:cNvPr>
          <p:cNvSpPr txBox="1"/>
          <p:nvPr/>
        </p:nvSpPr>
        <p:spPr>
          <a:xfrm>
            <a:off x="4922137" y="2896743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►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40" name="TextBox 3">
            <a:extLst>
              <a:ext uri="{FF2B5EF4-FFF2-40B4-BE49-F238E27FC236}">
                <a16:creationId xmlns:a16="http://schemas.microsoft.com/office/drawing/2014/main" id="{70BB79EB-B365-40BD-98AC-1A8E1D5EA373}"/>
              </a:ext>
            </a:extLst>
          </p:cNvPr>
          <p:cNvSpPr txBox="1"/>
          <p:nvPr/>
        </p:nvSpPr>
        <p:spPr>
          <a:xfrm>
            <a:off x="3578700" y="3199121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361CE2CC-7C0B-4688-B7FA-1C81E97BEEF8}"/>
              </a:ext>
            </a:extLst>
          </p:cNvPr>
          <p:cNvSpPr txBox="1"/>
          <p:nvPr/>
        </p:nvSpPr>
        <p:spPr>
          <a:xfrm>
            <a:off x="4922137" y="3199787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C0866A69-F8C9-4F94-A300-910772427175}"/>
              </a:ext>
            </a:extLst>
          </p:cNvPr>
          <p:cNvSpPr txBox="1"/>
          <p:nvPr/>
        </p:nvSpPr>
        <p:spPr>
          <a:xfrm>
            <a:off x="3481486" y="3493508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0096FA3E-7428-4EF4-B5D3-CC3D478196A0}"/>
              </a:ext>
            </a:extLst>
          </p:cNvPr>
          <p:cNvSpPr txBox="1"/>
          <p:nvPr/>
        </p:nvSpPr>
        <p:spPr>
          <a:xfrm>
            <a:off x="4922137" y="3493508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D7CA6734-7C29-46FB-92BD-01F83558E243}"/>
              </a:ext>
            </a:extLst>
          </p:cNvPr>
          <p:cNvSpPr txBox="1"/>
          <p:nvPr/>
        </p:nvSpPr>
        <p:spPr>
          <a:xfrm>
            <a:off x="3418823" y="3796552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2A767B6B-7660-4D66-9D3F-CC26CE7765CA}"/>
              </a:ext>
            </a:extLst>
          </p:cNvPr>
          <p:cNvSpPr txBox="1"/>
          <p:nvPr/>
        </p:nvSpPr>
        <p:spPr>
          <a:xfrm>
            <a:off x="4602502" y="3796552"/>
            <a:ext cx="3960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6A3E8267-7A47-4AAE-9246-F2175B0DF037}"/>
              </a:ext>
            </a:extLst>
          </p:cNvPr>
          <p:cNvSpPr txBox="1"/>
          <p:nvPr/>
        </p:nvSpPr>
        <p:spPr>
          <a:xfrm>
            <a:off x="4922137" y="3796552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AB1CE704-A820-4157-B3DC-B529F76C3EFC}"/>
              </a:ext>
            </a:extLst>
          </p:cNvPr>
          <p:cNvSpPr txBox="1"/>
          <p:nvPr/>
        </p:nvSpPr>
        <p:spPr>
          <a:xfrm>
            <a:off x="3369231" y="4097418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id="{44E265CD-52EF-4A9C-AED1-FA08522A94C5}"/>
              </a:ext>
            </a:extLst>
          </p:cNvPr>
          <p:cNvSpPr txBox="1"/>
          <p:nvPr/>
        </p:nvSpPr>
        <p:spPr>
          <a:xfrm>
            <a:off x="4537910" y="4097418"/>
            <a:ext cx="3743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BFFF7984-A37C-44A2-906A-40FFA0F34052}"/>
              </a:ext>
            </a:extLst>
          </p:cNvPr>
          <p:cNvSpPr txBox="1"/>
          <p:nvPr/>
        </p:nvSpPr>
        <p:spPr>
          <a:xfrm>
            <a:off x="4922137" y="4097418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52" name="Plassholder for tekst 1">
            <a:extLst>
              <a:ext uri="{FF2B5EF4-FFF2-40B4-BE49-F238E27FC236}">
                <a16:creationId xmlns:a16="http://schemas.microsoft.com/office/drawing/2014/main" id="{6EC996F9-599B-4893-B6DA-2FC2FC0B3E15}"/>
              </a:ext>
            </a:extLst>
          </p:cNvPr>
          <p:cNvSpPr txBox="1">
            <a:spLocks/>
          </p:cNvSpPr>
          <p:nvPr/>
        </p:nvSpPr>
        <p:spPr>
          <a:xfrm>
            <a:off x="6972108" y="1491932"/>
            <a:ext cx="1714204" cy="700034"/>
          </a:xfrm>
          <a:prstGeom prst="rect">
            <a:avLst/>
          </a:prstGeom>
        </p:spPr>
        <p:txBody>
          <a:bodyPr vert="horz" lIns="0" tIns="0" rIns="0" bIns="0" spcCol="288000" rtlCol="0">
            <a:noAutofit/>
          </a:bodyPr>
          <a:lstStyle>
            <a:lvl1pPr marL="0" indent="-133202" algn="l" defTabSz="914411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7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625483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Tx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914411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14325" indent="-153988" algn="l" defTabSz="914411" rtl="0" eaLnBrk="1" latinLnBrk="0" hangingPunct="1">
              <a:lnSpc>
                <a:spcPct val="100000"/>
              </a:lnSpc>
              <a:spcBef>
                <a:spcPts val="300"/>
              </a:spcBef>
              <a:buFont typeface="Century Gothic" pitchFamily="34" charset="0"/>
              <a:buChar char="−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15938" indent="-195263" algn="l" defTabSz="914411" rtl="0" eaLnBrk="1" latinLnBrk="0" hangingPunct="1">
              <a:lnSpc>
                <a:spcPct val="100000"/>
              </a:lnSpc>
              <a:spcBef>
                <a:spcPts val="300"/>
              </a:spcBef>
              <a:buFont typeface="Century Gothic" pitchFamily="34" charset="0"/>
              <a:buChar char="−"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83625" indent="-133202" algn="l" defTabSz="914411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3625" indent="-133202" algn="l" defTabSz="914411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3625" indent="-133202" algn="l" defTabSz="914411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83625" indent="-133202" algn="l" defTabSz="914411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0" dirty="0"/>
              <a:t>▲ og ▼:</a:t>
            </a:r>
            <a:br>
              <a:rPr lang="nb-NO" b="0" dirty="0"/>
            </a:br>
            <a:r>
              <a:rPr lang="nb-NO" b="0" dirty="0"/>
              <a:t>økning/nedgang i prosentpoeng </a:t>
            </a:r>
            <a:br>
              <a:rPr lang="nb-NO" b="0" dirty="0"/>
            </a:br>
            <a:r>
              <a:rPr lang="nb-NO" b="0" dirty="0"/>
              <a:t>siden forrige måling</a:t>
            </a:r>
          </a:p>
        </p:txBody>
      </p:sp>
      <p:sp>
        <p:nvSpPr>
          <p:cNvPr id="53" name="Tittel 2">
            <a:extLst>
              <a:ext uri="{FF2B5EF4-FFF2-40B4-BE49-F238E27FC236}">
                <a16:creationId xmlns:a16="http://schemas.microsoft.com/office/drawing/2014/main" id="{98ECB953-3369-4AA2-A2F4-F5F39D5BAC86}"/>
              </a:ext>
            </a:extLst>
          </p:cNvPr>
          <p:cNvSpPr txBox="1">
            <a:spLocks/>
          </p:cNvSpPr>
          <p:nvPr/>
        </p:nvSpPr>
        <p:spPr>
          <a:xfrm>
            <a:off x="2233503" y="375506"/>
            <a:ext cx="3382613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«Opplever du å ha fått nok informasjon til å ta en avgjørelse om å ta koronavaksine eller ikke?» – Fordelt på segmenter</a:t>
            </a:r>
          </a:p>
        </p:txBody>
      </p:sp>
      <p:sp>
        <p:nvSpPr>
          <p:cNvPr id="57" name="Plassholder for tekst 1">
            <a:extLst>
              <a:ext uri="{FF2B5EF4-FFF2-40B4-BE49-F238E27FC236}">
                <a16:creationId xmlns:a16="http://schemas.microsoft.com/office/drawing/2014/main" id="{5129E4BA-B240-4A8D-838B-E1C20A03BB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791" y="4767994"/>
            <a:ext cx="1445632" cy="220951"/>
          </a:xfrm>
        </p:spPr>
        <p:txBody>
          <a:bodyPr/>
          <a:lstStyle/>
          <a:p>
            <a:r>
              <a:rPr lang="nb-NO" b="0" dirty="0"/>
              <a:t>Norstat: n=1000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BC7526-5B6B-4569-9F15-87EA670E7E35}"/>
              </a:ext>
            </a:extLst>
          </p:cNvPr>
          <p:cNvSpPr/>
          <p:nvPr/>
        </p:nvSpPr>
        <p:spPr>
          <a:xfrm>
            <a:off x="6030206" y="1541727"/>
            <a:ext cx="56071" cy="56071"/>
          </a:xfrm>
          <a:prstGeom prst="rect">
            <a:avLst/>
          </a:prstGeom>
          <a:solidFill>
            <a:srgbClr val="B22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010147-3517-4209-A911-7442CE2B1CEB}"/>
              </a:ext>
            </a:extLst>
          </p:cNvPr>
          <p:cNvSpPr/>
          <p:nvPr/>
        </p:nvSpPr>
        <p:spPr>
          <a:xfrm>
            <a:off x="6030206" y="1792841"/>
            <a:ext cx="56071" cy="56071"/>
          </a:xfrm>
          <a:prstGeom prst="rect">
            <a:avLst/>
          </a:prstGeom>
          <a:solidFill>
            <a:srgbClr val="323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2C06653-AAD9-4BF5-A42F-6CBDA7CE1CC4}"/>
              </a:ext>
            </a:extLst>
          </p:cNvPr>
          <p:cNvSpPr/>
          <p:nvPr/>
        </p:nvSpPr>
        <p:spPr>
          <a:xfrm>
            <a:off x="6030206" y="2044869"/>
            <a:ext cx="56071" cy="56071"/>
          </a:xfrm>
          <a:prstGeom prst="rect">
            <a:avLst/>
          </a:prstGeom>
          <a:solidFill>
            <a:srgbClr val="FE7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B3F06E-6B46-4D63-B1B7-11BEA2D26444}"/>
              </a:ext>
            </a:extLst>
          </p:cNvPr>
          <p:cNvSpPr txBox="1"/>
          <p:nvPr/>
        </p:nvSpPr>
        <p:spPr>
          <a:xfrm>
            <a:off x="6041703" y="1469719"/>
            <a:ext cx="2792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2">
                    <a:lumMod val="50000"/>
                  </a:schemeClr>
                </a:solidFill>
              </a:rPr>
              <a:t>Ja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43927A-CBD3-471E-81D3-FF1337BA424A}"/>
              </a:ext>
            </a:extLst>
          </p:cNvPr>
          <p:cNvSpPr txBox="1"/>
          <p:nvPr/>
        </p:nvSpPr>
        <p:spPr>
          <a:xfrm>
            <a:off x="6041703" y="1720833"/>
            <a:ext cx="3177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>
                <a:solidFill>
                  <a:schemeClr val="tx2">
                    <a:lumMod val="50000"/>
                  </a:schemeClr>
                </a:solidFill>
              </a:rPr>
              <a:t>Nei</a:t>
            </a:r>
            <a:endParaRPr lang="en-US" sz="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55456D-4842-46A4-A423-8CA6B103339C}"/>
              </a:ext>
            </a:extLst>
          </p:cNvPr>
          <p:cNvSpPr txBox="1"/>
          <p:nvPr/>
        </p:nvSpPr>
        <p:spPr>
          <a:xfrm>
            <a:off x="6041703" y="1972861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2">
                    <a:lumMod val="50000"/>
                  </a:schemeClr>
                </a:solidFill>
              </a:rPr>
              <a:t>Vet </a:t>
            </a:r>
            <a:r>
              <a:rPr lang="en-US" sz="700" dirty="0" err="1">
                <a:solidFill>
                  <a:schemeClr val="tx2">
                    <a:lumMod val="50000"/>
                  </a:schemeClr>
                </a:solidFill>
              </a:rPr>
              <a:t>ikke</a:t>
            </a:r>
            <a:endParaRPr lang="en-US" sz="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3">
            <a:extLst>
              <a:ext uri="{FF2B5EF4-FFF2-40B4-BE49-F238E27FC236}">
                <a16:creationId xmlns:a16="http://schemas.microsoft.com/office/drawing/2014/main" id="{6173DCA1-07CF-4E30-87C7-627878D119B9}"/>
              </a:ext>
            </a:extLst>
          </p:cNvPr>
          <p:cNvSpPr txBox="1"/>
          <p:nvPr/>
        </p:nvSpPr>
        <p:spPr>
          <a:xfrm>
            <a:off x="7394665" y="2869307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56" name="TextBox 11">
            <a:extLst>
              <a:ext uri="{FF2B5EF4-FFF2-40B4-BE49-F238E27FC236}">
                <a16:creationId xmlns:a16="http://schemas.microsoft.com/office/drawing/2014/main" id="{470006D6-0A53-44CB-92F1-6A69DC814FCD}"/>
              </a:ext>
            </a:extLst>
          </p:cNvPr>
          <p:cNvSpPr txBox="1"/>
          <p:nvPr/>
        </p:nvSpPr>
        <p:spPr>
          <a:xfrm>
            <a:off x="8010446" y="2869973"/>
            <a:ext cx="3960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64" name="TextBox 11">
            <a:extLst>
              <a:ext uri="{FF2B5EF4-FFF2-40B4-BE49-F238E27FC236}">
                <a16:creationId xmlns:a16="http://schemas.microsoft.com/office/drawing/2014/main" id="{95FD948E-FD31-46D5-8C08-4A5C0E119B07}"/>
              </a:ext>
            </a:extLst>
          </p:cNvPr>
          <p:cNvSpPr txBox="1"/>
          <p:nvPr/>
        </p:nvSpPr>
        <p:spPr>
          <a:xfrm>
            <a:off x="8460432" y="2869973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BF26163A-3E35-4E1E-AC16-BAFC259AF39C}"/>
              </a:ext>
            </a:extLst>
          </p:cNvPr>
          <p:cNvSpPr txBox="1"/>
          <p:nvPr/>
        </p:nvSpPr>
        <p:spPr>
          <a:xfrm>
            <a:off x="7936740" y="3173017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6A4EBD88-A34F-4F7B-8789-1EC79F44FCD6}"/>
              </a:ext>
            </a:extLst>
          </p:cNvPr>
          <p:cNvSpPr txBox="1"/>
          <p:nvPr/>
        </p:nvSpPr>
        <p:spPr>
          <a:xfrm>
            <a:off x="7213536" y="3487153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►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68" name="TextBox 11">
            <a:extLst>
              <a:ext uri="{FF2B5EF4-FFF2-40B4-BE49-F238E27FC236}">
                <a16:creationId xmlns:a16="http://schemas.microsoft.com/office/drawing/2014/main" id="{ECA147CE-362E-446E-BA53-4EE5A2999044}"/>
              </a:ext>
            </a:extLst>
          </p:cNvPr>
          <p:cNvSpPr txBox="1"/>
          <p:nvPr/>
        </p:nvSpPr>
        <p:spPr>
          <a:xfrm>
            <a:off x="8171346" y="3487153"/>
            <a:ext cx="3960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►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69" name="TextBox 11">
            <a:extLst>
              <a:ext uri="{FF2B5EF4-FFF2-40B4-BE49-F238E27FC236}">
                <a16:creationId xmlns:a16="http://schemas.microsoft.com/office/drawing/2014/main" id="{E856FD9C-3D62-4CB6-8618-4851B46F940C}"/>
              </a:ext>
            </a:extLst>
          </p:cNvPr>
          <p:cNvSpPr txBox="1"/>
          <p:nvPr/>
        </p:nvSpPr>
        <p:spPr>
          <a:xfrm>
            <a:off x="8460432" y="3487153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►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FDCD27E2-E8DC-4867-95AE-8A886E34CDD6}"/>
              </a:ext>
            </a:extLst>
          </p:cNvPr>
          <p:cNvSpPr txBox="1"/>
          <p:nvPr/>
        </p:nvSpPr>
        <p:spPr>
          <a:xfrm>
            <a:off x="7260967" y="3791289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71" name="TextBox 11">
            <a:extLst>
              <a:ext uri="{FF2B5EF4-FFF2-40B4-BE49-F238E27FC236}">
                <a16:creationId xmlns:a16="http://schemas.microsoft.com/office/drawing/2014/main" id="{948A8FDA-7401-4293-A188-8B6A9FCD0001}"/>
              </a:ext>
            </a:extLst>
          </p:cNvPr>
          <p:cNvSpPr txBox="1"/>
          <p:nvPr/>
        </p:nvSpPr>
        <p:spPr>
          <a:xfrm>
            <a:off x="8215060" y="3791289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72" name="TextBox 11">
            <a:extLst>
              <a:ext uri="{FF2B5EF4-FFF2-40B4-BE49-F238E27FC236}">
                <a16:creationId xmlns:a16="http://schemas.microsoft.com/office/drawing/2014/main" id="{DC7BAE11-8564-46AC-B755-AB2F7B76A6B1}"/>
              </a:ext>
            </a:extLst>
          </p:cNvPr>
          <p:cNvSpPr txBox="1"/>
          <p:nvPr/>
        </p:nvSpPr>
        <p:spPr>
          <a:xfrm>
            <a:off x="8460432" y="3791289"/>
            <a:ext cx="322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73" name="TextBox 3">
            <a:extLst>
              <a:ext uri="{FF2B5EF4-FFF2-40B4-BE49-F238E27FC236}">
                <a16:creationId xmlns:a16="http://schemas.microsoft.com/office/drawing/2014/main" id="{841E4834-C358-45A3-A255-45F56C97552B}"/>
              </a:ext>
            </a:extLst>
          </p:cNvPr>
          <p:cNvSpPr txBox="1"/>
          <p:nvPr/>
        </p:nvSpPr>
        <p:spPr>
          <a:xfrm>
            <a:off x="7370910" y="4094660"/>
            <a:ext cx="3722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18</a:t>
            </a:r>
          </a:p>
        </p:txBody>
      </p:sp>
      <p:sp>
        <p:nvSpPr>
          <p:cNvPr id="74" name="TextBox 11">
            <a:extLst>
              <a:ext uri="{FF2B5EF4-FFF2-40B4-BE49-F238E27FC236}">
                <a16:creationId xmlns:a16="http://schemas.microsoft.com/office/drawing/2014/main" id="{FF147931-B497-4FE0-9E4B-373F82EDC806}"/>
              </a:ext>
            </a:extLst>
          </p:cNvPr>
          <p:cNvSpPr txBox="1"/>
          <p:nvPr/>
        </p:nvSpPr>
        <p:spPr>
          <a:xfrm>
            <a:off x="7948015" y="4094660"/>
            <a:ext cx="407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20</a:t>
            </a:r>
          </a:p>
        </p:txBody>
      </p:sp>
      <p:sp>
        <p:nvSpPr>
          <p:cNvPr id="76" name="TextBox 11">
            <a:extLst>
              <a:ext uri="{FF2B5EF4-FFF2-40B4-BE49-F238E27FC236}">
                <a16:creationId xmlns:a16="http://schemas.microsoft.com/office/drawing/2014/main" id="{3B762211-CF00-4434-98A3-849C67574D1E}"/>
              </a:ext>
            </a:extLst>
          </p:cNvPr>
          <p:cNvSpPr txBox="1"/>
          <p:nvPr/>
        </p:nvSpPr>
        <p:spPr>
          <a:xfrm>
            <a:off x="8460432" y="3173017"/>
            <a:ext cx="396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►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79" name="Tittel 2">
            <a:extLst>
              <a:ext uri="{FF2B5EF4-FFF2-40B4-BE49-F238E27FC236}">
                <a16:creationId xmlns:a16="http://schemas.microsoft.com/office/drawing/2014/main" id="{537C879F-DCC4-473A-86D3-1AB2476F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374904"/>
            <a:ext cx="1224135" cy="3960440"/>
          </a:xfrm>
        </p:spPr>
        <p:txBody>
          <a:bodyPr/>
          <a:lstStyle/>
          <a:p>
            <a:r>
              <a:rPr lang="nb-NO" dirty="0"/>
              <a:t>De eldste mest tilfreds med informasjonen</a:t>
            </a:r>
            <a:br>
              <a:rPr lang="nb-NO" dirty="0"/>
            </a:br>
            <a:br>
              <a:rPr lang="nb-NO" dirty="0"/>
            </a:br>
            <a:r>
              <a:rPr lang="nb-NO" sz="900" b="0" dirty="0"/>
              <a:t>Det er ingen signifikante forskjeller mellom menn og kvinner på andelen tilfredse med informasjon. </a:t>
            </a:r>
            <a:br>
              <a:rPr lang="nb-NO" sz="900" b="0" dirty="0"/>
            </a:br>
            <a:br>
              <a:rPr lang="nb-NO" sz="400" b="0" dirty="0"/>
            </a:br>
            <a:r>
              <a:rPr lang="nb-NO" sz="900" b="0" dirty="0"/>
              <a:t>Eldre er mer tilfreds enn yngre. I gruppen 60+ svarer 95 % «ja», og andelen synker jevnt med aldergruppene. </a:t>
            </a:r>
            <a:br>
              <a:rPr lang="nb-NO" sz="900" b="0" dirty="0"/>
            </a:br>
            <a:br>
              <a:rPr lang="nb-NO" sz="900" b="0" dirty="0"/>
            </a:br>
            <a:r>
              <a:rPr lang="nb-NO" sz="900" b="0" dirty="0"/>
              <a:t>Personer med fagutdannelse er signifikant mindre fornøyde med informasjonen. 21 % i denne gruppen svarer «nei».</a:t>
            </a:r>
            <a:br>
              <a:rPr lang="nb-NO" sz="900" b="0" dirty="0"/>
            </a:br>
            <a:br>
              <a:rPr lang="nb-NO" sz="400" b="0" dirty="0"/>
            </a:br>
            <a:endParaRPr lang="nb-NO" sz="900" b="0" dirty="0"/>
          </a:p>
        </p:txBody>
      </p:sp>
      <p:sp>
        <p:nvSpPr>
          <p:cNvPr id="78" name="TextBox 3">
            <a:extLst>
              <a:ext uri="{FF2B5EF4-FFF2-40B4-BE49-F238E27FC236}">
                <a16:creationId xmlns:a16="http://schemas.microsoft.com/office/drawing/2014/main" id="{00C051DF-0CE8-46D6-9787-14BCA63820D6}"/>
              </a:ext>
            </a:extLst>
          </p:cNvPr>
          <p:cNvSpPr txBox="1"/>
          <p:nvPr/>
        </p:nvSpPr>
        <p:spPr>
          <a:xfrm>
            <a:off x="4716977" y="3199121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80" name="TextBox 11">
            <a:extLst>
              <a:ext uri="{FF2B5EF4-FFF2-40B4-BE49-F238E27FC236}">
                <a16:creationId xmlns:a16="http://schemas.microsoft.com/office/drawing/2014/main" id="{0B1F6301-A0A0-4F21-B4DA-C0FD8650C962}"/>
              </a:ext>
            </a:extLst>
          </p:cNvPr>
          <p:cNvSpPr txBox="1"/>
          <p:nvPr/>
        </p:nvSpPr>
        <p:spPr>
          <a:xfrm>
            <a:off x="7330393" y="3173017"/>
            <a:ext cx="3960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D7626DE6-1AC7-44A9-A8BB-34963FF99496}"/>
              </a:ext>
            </a:extLst>
          </p:cNvPr>
          <p:cNvSpPr txBox="1"/>
          <p:nvPr/>
        </p:nvSpPr>
        <p:spPr>
          <a:xfrm>
            <a:off x="4648899" y="3493508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75" name="TextBox 11">
            <a:extLst>
              <a:ext uri="{FF2B5EF4-FFF2-40B4-BE49-F238E27FC236}">
                <a16:creationId xmlns:a16="http://schemas.microsoft.com/office/drawing/2014/main" id="{22656431-C7F0-4257-893A-6B1E55F63F80}"/>
              </a:ext>
            </a:extLst>
          </p:cNvPr>
          <p:cNvSpPr txBox="1"/>
          <p:nvPr/>
        </p:nvSpPr>
        <p:spPr>
          <a:xfrm>
            <a:off x="8460432" y="4094660"/>
            <a:ext cx="3722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77" name="TextBox 11">
            <a:extLst>
              <a:ext uri="{FF2B5EF4-FFF2-40B4-BE49-F238E27FC236}">
                <a16:creationId xmlns:a16="http://schemas.microsoft.com/office/drawing/2014/main" id="{9293438E-94A9-4E12-9342-ADBB69152F29}"/>
              </a:ext>
            </a:extLst>
          </p:cNvPr>
          <p:cNvSpPr txBox="1"/>
          <p:nvPr/>
        </p:nvSpPr>
        <p:spPr>
          <a:xfrm>
            <a:off x="4673610" y="1497770"/>
            <a:ext cx="367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0032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1">
            <a:extLst>
              <a:ext uri="{FF2B5EF4-FFF2-40B4-BE49-F238E27FC236}">
                <a16:creationId xmlns:a16="http://schemas.microsoft.com/office/drawing/2014/main" id="{BC217F38-8922-4733-94DD-EBE7867933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791" y="4767994"/>
            <a:ext cx="1445632" cy="220951"/>
          </a:xfrm>
        </p:spPr>
        <p:txBody>
          <a:bodyPr/>
          <a:lstStyle/>
          <a:p>
            <a:r>
              <a:rPr lang="nb-NO" b="0" dirty="0"/>
              <a:t>Norstat: n=1000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3025313E-76D6-49D2-968C-F7E1773E0967}"/>
              </a:ext>
            </a:extLst>
          </p:cNvPr>
          <p:cNvSpPr txBox="1">
            <a:spLocks/>
          </p:cNvSpPr>
          <p:nvPr/>
        </p:nvSpPr>
        <p:spPr>
          <a:xfrm>
            <a:off x="2233503" y="375506"/>
            <a:ext cx="4678757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«Ut ifra den kunnskapen du nå har om koronavaksine, kommer du til å vaksinere deg hvis helsemyndighetene anbefaler deg å gjøre det?»</a:t>
            </a:r>
          </a:p>
          <a:p>
            <a:endParaRPr lang="nb-NO" sz="900" dirty="0"/>
          </a:p>
        </p:txBody>
      </p:sp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37AF8D2E-3B25-41EF-848A-7AA817212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562145"/>
              </p:ext>
            </p:extLst>
          </p:nvPr>
        </p:nvGraphicFramePr>
        <p:xfrm>
          <a:off x="2123728" y="755036"/>
          <a:ext cx="2988331" cy="166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5FD828C-2749-4DAE-B7D1-A37B2BA36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682963"/>
              </p:ext>
            </p:extLst>
          </p:nvPr>
        </p:nvGraphicFramePr>
        <p:xfrm>
          <a:off x="2215755" y="2643758"/>
          <a:ext cx="6480000" cy="20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tel 2">
            <a:extLst>
              <a:ext uri="{FF2B5EF4-FFF2-40B4-BE49-F238E27FC236}">
                <a16:creationId xmlns:a16="http://schemas.microsoft.com/office/drawing/2014/main" id="{CB84D68F-F0EB-41B2-B862-0D17476DEE5D}"/>
              </a:ext>
            </a:extLst>
          </p:cNvPr>
          <p:cNvSpPr txBox="1">
            <a:spLocks/>
          </p:cNvSpPr>
          <p:nvPr/>
        </p:nvSpPr>
        <p:spPr>
          <a:xfrm>
            <a:off x="2233503" y="2436030"/>
            <a:ext cx="122413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Trend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9A20557-C55B-49EA-AF49-1818FBA0A309}"/>
              </a:ext>
            </a:extLst>
          </p:cNvPr>
          <p:cNvSpPr txBox="1"/>
          <p:nvPr/>
        </p:nvSpPr>
        <p:spPr>
          <a:xfrm>
            <a:off x="4291892" y="2102606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►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B4996EB-2A6F-4E5E-915E-1C67517ACC9F}"/>
              </a:ext>
            </a:extLst>
          </p:cNvPr>
          <p:cNvSpPr txBox="1"/>
          <p:nvPr/>
        </p:nvSpPr>
        <p:spPr>
          <a:xfrm>
            <a:off x="4291892" y="1955441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900" dirty="0">
                <a:latin typeface="+mj-lt"/>
              </a:rPr>
              <a:t>2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7BE5813-FC8E-414B-971B-115F5A2BD636}"/>
              </a:ext>
            </a:extLst>
          </p:cNvPr>
          <p:cNvSpPr txBox="1"/>
          <p:nvPr/>
        </p:nvSpPr>
        <p:spPr>
          <a:xfrm>
            <a:off x="4291892" y="1332806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900" dirty="0">
                <a:latin typeface="+mj-lt"/>
              </a:rPr>
              <a:t>2</a:t>
            </a:r>
          </a:p>
        </p:txBody>
      </p:sp>
      <p:sp>
        <p:nvSpPr>
          <p:cNvPr id="14" name="Tittel 2">
            <a:extLst>
              <a:ext uri="{FF2B5EF4-FFF2-40B4-BE49-F238E27FC236}">
                <a16:creationId xmlns:a16="http://schemas.microsoft.com/office/drawing/2014/main" id="{6C8D87E5-BD4F-4882-8C53-44BAD0CF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7" y="375506"/>
            <a:ext cx="1224135" cy="3168352"/>
          </a:xfrm>
        </p:spPr>
        <p:txBody>
          <a:bodyPr/>
          <a:lstStyle/>
          <a:p>
            <a:r>
              <a:rPr lang="nb-NO" dirty="0"/>
              <a:t>87 % er vaksinert eller ønsker å vaksinere seg</a:t>
            </a:r>
            <a:br>
              <a:rPr lang="nb-NO" dirty="0"/>
            </a:br>
            <a:br>
              <a:rPr lang="nb-NO" dirty="0"/>
            </a:br>
            <a:r>
              <a:rPr lang="nb-NO" sz="900" b="0" dirty="0"/>
              <a:t>Andelen som ønsker å vaksinere seg, eller som allerede har vaksinert seg, ligger nå på 87 %. </a:t>
            </a:r>
            <a:br>
              <a:rPr lang="nb-NO" sz="900" b="0" dirty="0"/>
            </a:br>
            <a:br>
              <a:rPr lang="nb-NO" sz="900" b="0" dirty="0"/>
            </a:br>
            <a:br>
              <a:rPr lang="nb-NO" sz="900" b="0" dirty="0"/>
            </a:br>
            <a:r>
              <a:rPr lang="nb-NO" sz="900" b="0" dirty="0"/>
              <a:t>Andelen som svarer «nei» og «vet ikke», ligger på henholdsvis 6 % og 7 %. </a:t>
            </a:r>
            <a:endParaRPr lang="nb-NO" sz="1000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9E48F440-0EDA-4508-8460-4F0EA66E56A8}"/>
              </a:ext>
            </a:extLst>
          </p:cNvPr>
          <p:cNvSpPr/>
          <p:nvPr/>
        </p:nvSpPr>
        <p:spPr>
          <a:xfrm>
            <a:off x="7236296" y="2670056"/>
            <a:ext cx="936104" cy="540060"/>
          </a:xfrm>
          <a:prstGeom prst="arc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1457C-77D2-4F65-977F-72E8089C4802}"/>
              </a:ext>
            </a:extLst>
          </p:cNvPr>
          <p:cNvSpPr txBox="1"/>
          <p:nvPr/>
        </p:nvSpPr>
        <p:spPr>
          <a:xfrm>
            <a:off x="6840252" y="2473444"/>
            <a:ext cx="15600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«Ja» + «</a:t>
            </a:r>
            <a:r>
              <a:rPr lang="en-US" sz="700" dirty="0" err="1">
                <a:solidFill>
                  <a:schemeClr val="tx2"/>
                </a:solidFill>
              </a:rPr>
              <a:t>Jeg</a:t>
            </a:r>
            <a:r>
              <a:rPr lang="en-US" sz="700" dirty="0">
                <a:solidFill>
                  <a:schemeClr val="tx2"/>
                </a:solidFill>
              </a:rPr>
              <a:t> er </a:t>
            </a:r>
            <a:r>
              <a:rPr lang="en-US" sz="700" dirty="0" err="1">
                <a:solidFill>
                  <a:schemeClr val="tx2"/>
                </a:solidFill>
              </a:rPr>
              <a:t>allerede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vaksinert</a:t>
            </a:r>
            <a:r>
              <a:rPr lang="en-US" sz="700" dirty="0">
                <a:solidFill>
                  <a:schemeClr val="tx2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689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E577FEAE-69C0-4CF3-A47F-6A5AE69D0E24}"/>
              </a:ext>
            </a:extLst>
          </p:cNvPr>
          <p:cNvSpPr txBox="1">
            <a:spLocks/>
          </p:cNvSpPr>
          <p:nvPr/>
        </p:nvSpPr>
        <p:spPr>
          <a:xfrm>
            <a:off x="2233503" y="2571750"/>
            <a:ext cx="122413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Alder</a:t>
            </a:r>
          </a:p>
        </p:txBody>
      </p:sp>
      <p:graphicFrame>
        <p:nvGraphicFramePr>
          <p:cNvPr id="5" name="Chart 19">
            <a:extLst>
              <a:ext uri="{FF2B5EF4-FFF2-40B4-BE49-F238E27FC236}">
                <a16:creationId xmlns:a16="http://schemas.microsoft.com/office/drawing/2014/main" id="{55266B7F-7896-4291-8D50-8F8FD7502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853338"/>
              </p:ext>
            </p:extLst>
          </p:nvPr>
        </p:nvGraphicFramePr>
        <p:xfrm>
          <a:off x="2118474" y="2709633"/>
          <a:ext cx="3132348" cy="1878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tel 2">
            <a:extLst>
              <a:ext uri="{FF2B5EF4-FFF2-40B4-BE49-F238E27FC236}">
                <a16:creationId xmlns:a16="http://schemas.microsoft.com/office/drawing/2014/main" id="{AB3727E8-8C4A-426B-9E9D-DB5C60A657D1}"/>
              </a:ext>
            </a:extLst>
          </p:cNvPr>
          <p:cNvSpPr txBox="1">
            <a:spLocks/>
          </p:cNvSpPr>
          <p:nvPr/>
        </p:nvSpPr>
        <p:spPr>
          <a:xfrm>
            <a:off x="5532634" y="2571750"/>
            <a:ext cx="1224135" cy="158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Utdanning</a:t>
            </a:r>
          </a:p>
        </p:txBody>
      </p:sp>
      <p:sp>
        <p:nvSpPr>
          <p:cNvPr id="7" name="Tittel 2">
            <a:extLst>
              <a:ext uri="{FF2B5EF4-FFF2-40B4-BE49-F238E27FC236}">
                <a16:creationId xmlns:a16="http://schemas.microsoft.com/office/drawing/2014/main" id="{4743DF87-9987-4AAA-893C-B5D5E1B5F562}"/>
              </a:ext>
            </a:extLst>
          </p:cNvPr>
          <p:cNvSpPr txBox="1">
            <a:spLocks/>
          </p:cNvSpPr>
          <p:nvPr/>
        </p:nvSpPr>
        <p:spPr>
          <a:xfrm>
            <a:off x="2233503" y="1067721"/>
            <a:ext cx="122413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Kvinner og menn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7304A6E-D8CA-4DE9-B7C9-1EAE19B03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915546"/>
              </p:ext>
            </p:extLst>
          </p:nvPr>
        </p:nvGraphicFramePr>
        <p:xfrm>
          <a:off x="5260699" y="2677036"/>
          <a:ext cx="3537670" cy="190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C9C3D4-C49D-436A-A275-63608872B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137132"/>
              </p:ext>
            </p:extLst>
          </p:nvPr>
        </p:nvGraphicFramePr>
        <p:xfrm>
          <a:off x="2091746" y="1283015"/>
          <a:ext cx="3159073" cy="107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Plassholder for tekst 1">
            <a:extLst>
              <a:ext uri="{FF2B5EF4-FFF2-40B4-BE49-F238E27FC236}">
                <a16:creationId xmlns:a16="http://schemas.microsoft.com/office/drawing/2014/main" id="{F4E2F390-F14B-4457-B906-E9A1C75BDA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791" y="4767994"/>
            <a:ext cx="1445632" cy="220951"/>
          </a:xfrm>
        </p:spPr>
        <p:txBody>
          <a:bodyPr/>
          <a:lstStyle/>
          <a:p>
            <a:r>
              <a:rPr lang="nb-NO" b="0" dirty="0"/>
              <a:t>Norstat: n=1000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A8F1BF-E516-46BC-AC12-2AE2F8D44BCE}"/>
              </a:ext>
            </a:extLst>
          </p:cNvPr>
          <p:cNvSpPr/>
          <p:nvPr/>
        </p:nvSpPr>
        <p:spPr>
          <a:xfrm>
            <a:off x="6030206" y="1541727"/>
            <a:ext cx="56071" cy="56071"/>
          </a:xfrm>
          <a:prstGeom prst="rect">
            <a:avLst/>
          </a:prstGeom>
          <a:solidFill>
            <a:srgbClr val="B22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B6DDEA-0DD4-41A5-A543-71A0FA01D1C7}"/>
              </a:ext>
            </a:extLst>
          </p:cNvPr>
          <p:cNvSpPr/>
          <p:nvPr/>
        </p:nvSpPr>
        <p:spPr>
          <a:xfrm>
            <a:off x="6030206" y="1792841"/>
            <a:ext cx="56071" cy="56071"/>
          </a:xfrm>
          <a:prstGeom prst="rect">
            <a:avLst/>
          </a:prstGeom>
          <a:solidFill>
            <a:srgbClr val="323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2404BE-58BB-4AD1-B4F3-AA21E431DF09}"/>
              </a:ext>
            </a:extLst>
          </p:cNvPr>
          <p:cNvSpPr/>
          <p:nvPr/>
        </p:nvSpPr>
        <p:spPr>
          <a:xfrm>
            <a:off x="6030206" y="2044869"/>
            <a:ext cx="56071" cy="56071"/>
          </a:xfrm>
          <a:prstGeom prst="rect">
            <a:avLst/>
          </a:prstGeom>
          <a:solidFill>
            <a:srgbClr val="FE7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6D2FB1-58D7-479E-BA99-B2C4C87653AC}"/>
              </a:ext>
            </a:extLst>
          </p:cNvPr>
          <p:cNvSpPr txBox="1"/>
          <p:nvPr/>
        </p:nvSpPr>
        <p:spPr>
          <a:xfrm>
            <a:off x="6041703" y="1469719"/>
            <a:ext cx="2792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2">
                    <a:lumMod val="50000"/>
                  </a:schemeClr>
                </a:solidFill>
              </a:rPr>
              <a:t>Ja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189D6E-94FC-4DFF-BFEC-C66CE38A9AAD}"/>
              </a:ext>
            </a:extLst>
          </p:cNvPr>
          <p:cNvSpPr txBox="1"/>
          <p:nvPr/>
        </p:nvSpPr>
        <p:spPr>
          <a:xfrm>
            <a:off x="6041703" y="1720833"/>
            <a:ext cx="3177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>
                <a:solidFill>
                  <a:schemeClr val="tx2">
                    <a:lumMod val="50000"/>
                  </a:schemeClr>
                </a:solidFill>
              </a:rPr>
              <a:t>Nei</a:t>
            </a:r>
            <a:endParaRPr lang="en-US" sz="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368EF8-2C76-4D8A-B712-124CF7202589}"/>
              </a:ext>
            </a:extLst>
          </p:cNvPr>
          <p:cNvSpPr txBox="1"/>
          <p:nvPr/>
        </p:nvSpPr>
        <p:spPr>
          <a:xfrm>
            <a:off x="6041703" y="1972861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2">
                    <a:lumMod val="50000"/>
                  </a:schemeClr>
                </a:solidFill>
              </a:rPr>
              <a:t>Vet </a:t>
            </a:r>
            <a:r>
              <a:rPr lang="en-US" sz="700" dirty="0" err="1">
                <a:solidFill>
                  <a:schemeClr val="tx2">
                    <a:lumMod val="50000"/>
                  </a:schemeClr>
                </a:solidFill>
              </a:rPr>
              <a:t>ikke</a:t>
            </a:r>
            <a:endParaRPr lang="en-US" sz="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Tittel 2">
            <a:extLst>
              <a:ext uri="{FF2B5EF4-FFF2-40B4-BE49-F238E27FC236}">
                <a16:creationId xmlns:a16="http://schemas.microsoft.com/office/drawing/2014/main" id="{0DC6A244-050C-4161-BD3D-2587D73D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7" y="374904"/>
            <a:ext cx="1224135" cy="3852428"/>
          </a:xfrm>
        </p:spPr>
        <p:txBody>
          <a:bodyPr/>
          <a:lstStyle/>
          <a:p>
            <a:r>
              <a:rPr lang="nb-NO" dirty="0"/>
              <a:t>Menn og kvinner like positive til vaksine</a:t>
            </a:r>
            <a:br>
              <a:rPr lang="nb-NO" dirty="0"/>
            </a:br>
            <a:br>
              <a:rPr lang="nb-NO" dirty="0"/>
            </a:br>
            <a:r>
              <a:rPr lang="nb-NO" sz="900" b="0" dirty="0"/>
              <a:t>Det er ingen signifikante forskjeller blant menn og kvinner i andelen positive til vaksine (87 % er vaksinert eller svarer «ja»).</a:t>
            </a:r>
            <a:br>
              <a:rPr lang="nb-NO" sz="900" b="0" dirty="0"/>
            </a:br>
            <a:br>
              <a:rPr lang="nb-NO" sz="900" b="0" dirty="0"/>
            </a:br>
            <a:r>
              <a:rPr lang="nb-NO" sz="900" b="0" dirty="0"/>
              <a:t>Personer 60+ er fortsatt mest positive til vaksi­nering (97 %). </a:t>
            </a:r>
            <a:br>
              <a:rPr lang="nb-NO" sz="900" b="0" dirty="0"/>
            </a:br>
            <a:br>
              <a:rPr lang="nb-NO" sz="900" b="0" dirty="0"/>
            </a:br>
            <a:r>
              <a:rPr lang="nb-NO" sz="900" b="0" dirty="0"/>
              <a:t>Personer med høyest utdannelse er signifikant mer positive til vaksine (91 %).</a:t>
            </a:r>
            <a:br>
              <a:rPr lang="nb-NO" sz="900" b="0" dirty="0"/>
            </a:br>
            <a:br>
              <a:rPr lang="nb-NO" sz="900" b="0" dirty="0"/>
            </a:br>
            <a:endParaRPr lang="nb-NO" sz="1000" dirty="0"/>
          </a:p>
        </p:txBody>
      </p:sp>
      <p:sp>
        <p:nvSpPr>
          <p:cNvPr id="60" name="Tittel 2">
            <a:extLst>
              <a:ext uri="{FF2B5EF4-FFF2-40B4-BE49-F238E27FC236}">
                <a16:creationId xmlns:a16="http://schemas.microsoft.com/office/drawing/2014/main" id="{700D375E-1067-4D46-BDA3-B91801A86BEC}"/>
              </a:ext>
            </a:extLst>
          </p:cNvPr>
          <p:cNvSpPr txBox="1">
            <a:spLocks/>
          </p:cNvSpPr>
          <p:nvPr/>
        </p:nvSpPr>
        <p:spPr>
          <a:xfrm>
            <a:off x="2233503" y="375506"/>
            <a:ext cx="4678757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«Ut ifra den kunnskapen du nå har om koronavaksine, kommer du til å vaksinere deg hvis helsemyndighetene anbefaler deg å gjøre det?»</a:t>
            </a:r>
          </a:p>
          <a:p>
            <a:endParaRPr lang="nb-NO" sz="9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7768F47-F591-4A1B-BB3D-BCA55E7241B3}"/>
              </a:ext>
            </a:extLst>
          </p:cNvPr>
          <p:cNvSpPr/>
          <p:nvPr/>
        </p:nvSpPr>
        <p:spPr>
          <a:xfrm>
            <a:off x="6028103" y="1296569"/>
            <a:ext cx="56071" cy="56071"/>
          </a:xfrm>
          <a:prstGeom prst="rect">
            <a:avLst/>
          </a:prstGeom>
          <a:solidFill>
            <a:srgbClr val="679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594709-43A2-445D-95EB-5E6389BB8ECC}"/>
              </a:ext>
            </a:extLst>
          </p:cNvPr>
          <p:cNvSpPr txBox="1"/>
          <p:nvPr/>
        </p:nvSpPr>
        <p:spPr>
          <a:xfrm>
            <a:off x="6039600" y="1224561"/>
            <a:ext cx="1162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>
                <a:solidFill>
                  <a:schemeClr val="tx2">
                    <a:lumMod val="50000"/>
                  </a:schemeClr>
                </a:solidFill>
              </a:rPr>
              <a:t>Jeg</a:t>
            </a:r>
            <a:r>
              <a:rPr lang="en-US" sz="700" dirty="0">
                <a:solidFill>
                  <a:schemeClr val="tx2">
                    <a:lumMod val="50000"/>
                  </a:schemeClr>
                </a:solidFill>
              </a:rPr>
              <a:t> er </a:t>
            </a:r>
            <a:r>
              <a:rPr lang="en-US" sz="700" dirty="0" err="1">
                <a:solidFill>
                  <a:schemeClr val="tx2">
                    <a:lumMod val="50000"/>
                  </a:schemeClr>
                </a:solidFill>
              </a:rPr>
              <a:t>allerede</a:t>
            </a:r>
            <a:r>
              <a:rPr lang="en-US" sz="7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tx2">
                    <a:lumMod val="50000"/>
                  </a:schemeClr>
                </a:solidFill>
              </a:rPr>
              <a:t>vaksinert</a:t>
            </a:r>
            <a:endParaRPr lang="en-US" sz="7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7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38E31531-3A5E-4EB2-91CB-EF845C961BF6}"/>
              </a:ext>
            </a:extLst>
          </p:cNvPr>
          <p:cNvSpPr txBox="1">
            <a:spLocks/>
          </p:cNvSpPr>
          <p:nvPr/>
        </p:nvSpPr>
        <p:spPr>
          <a:xfrm>
            <a:off x="2233503" y="375506"/>
            <a:ext cx="5362833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ts val="300"/>
              </a:spcBef>
              <a:buNone/>
              <a:defRPr sz="1200" b="1" kern="1200" cap="none" spc="0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00" dirty="0"/>
              <a:t>«Hva savner du mest fra tiden før korona-pandemien brøt ut?»</a:t>
            </a:r>
          </a:p>
          <a:p>
            <a:endParaRPr lang="nb-NO" sz="900" dirty="0"/>
          </a:p>
        </p:txBody>
      </p:sp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FC4D2C1E-E693-4412-B093-37C02E72F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525486"/>
              </p:ext>
            </p:extLst>
          </p:nvPr>
        </p:nvGraphicFramePr>
        <p:xfrm>
          <a:off x="1799692" y="627533"/>
          <a:ext cx="6516724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lassholder for tekst 1">
            <a:extLst>
              <a:ext uri="{FF2B5EF4-FFF2-40B4-BE49-F238E27FC236}">
                <a16:creationId xmlns:a16="http://schemas.microsoft.com/office/drawing/2014/main" id="{7D72A441-5977-425D-AC3A-32E0D35885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791" y="4767994"/>
            <a:ext cx="1445632" cy="220951"/>
          </a:xfrm>
        </p:spPr>
        <p:txBody>
          <a:bodyPr/>
          <a:lstStyle/>
          <a:p>
            <a:r>
              <a:rPr lang="nb-NO" b="0" dirty="0"/>
              <a:t>Norstat: n=1000</a:t>
            </a:r>
          </a:p>
        </p:txBody>
      </p:sp>
      <p:sp>
        <p:nvSpPr>
          <p:cNvPr id="16" name="Tittel 2">
            <a:extLst>
              <a:ext uri="{FF2B5EF4-FFF2-40B4-BE49-F238E27FC236}">
                <a16:creationId xmlns:a16="http://schemas.microsoft.com/office/drawing/2014/main" id="{01B9EE1C-D68C-4E1D-84DD-5018BC32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374904"/>
            <a:ext cx="1296143" cy="4069054"/>
          </a:xfrm>
        </p:spPr>
        <p:txBody>
          <a:bodyPr/>
          <a:lstStyle/>
          <a:p>
            <a:r>
              <a:rPr lang="nb-NO" dirty="0"/>
              <a:t>Flest savner sosialt samvær med venner og familie</a:t>
            </a:r>
            <a:br>
              <a:rPr lang="nb-NO" dirty="0"/>
            </a:br>
            <a:br>
              <a:rPr lang="nb-NO" dirty="0"/>
            </a:br>
            <a:r>
              <a:rPr lang="nb-NO" sz="900" b="0" dirty="0"/>
              <a:t>81 % av de spurte sier de savner sosialt samvær mest fra tiden før pandemien brøt ut.</a:t>
            </a:r>
            <a:br>
              <a:rPr lang="nb-NO" sz="900" b="0" dirty="0"/>
            </a:br>
            <a:br>
              <a:rPr lang="nb-NO" sz="900" b="0" dirty="0"/>
            </a:br>
            <a:r>
              <a:rPr lang="nb-NO" sz="900" b="0" dirty="0"/>
              <a:t>62 % av de spurte velger feriereiser som alternativ. </a:t>
            </a:r>
            <a:br>
              <a:rPr lang="nb-NO" sz="900" b="0" dirty="0"/>
            </a:br>
            <a:br>
              <a:rPr lang="nb-NO" sz="900" b="0" dirty="0"/>
            </a:br>
            <a:r>
              <a:rPr lang="nb-NO" sz="900" b="0" dirty="0"/>
              <a:t>Savn av fritidsaktiviteter for voksne oppgis av 33 % av de spurte. </a:t>
            </a:r>
            <a:br>
              <a:rPr lang="nb-NO" sz="900" b="0" dirty="0"/>
            </a:br>
            <a:br>
              <a:rPr lang="nb-NO" sz="900" b="0" dirty="0"/>
            </a:br>
            <a:br>
              <a:rPr lang="nb-NO" sz="900" b="0" dirty="0"/>
            </a:br>
            <a:endParaRPr lang="nb-NO" sz="1000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A9980C8-A57E-4B4D-851B-C419FF8389A6}"/>
              </a:ext>
            </a:extLst>
          </p:cNvPr>
          <p:cNvSpPr txBox="1"/>
          <p:nvPr/>
        </p:nvSpPr>
        <p:spPr>
          <a:xfrm>
            <a:off x="8155154" y="1537254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latin typeface="+mj-lt"/>
              </a:rPr>
              <a:t>1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49755C5-6C3A-404E-BA7E-31F3B304C708}"/>
              </a:ext>
            </a:extLst>
          </p:cNvPr>
          <p:cNvSpPr txBox="1"/>
          <p:nvPr/>
        </p:nvSpPr>
        <p:spPr>
          <a:xfrm>
            <a:off x="8155154" y="1095586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latin typeface="+mj-lt"/>
              </a:rPr>
              <a:t>1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E65F29D-E559-4F91-AD65-952C9665FB49}"/>
              </a:ext>
            </a:extLst>
          </p:cNvPr>
          <p:cNvSpPr txBox="1"/>
          <p:nvPr/>
        </p:nvSpPr>
        <p:spPr>
          <a:xfrm>
            <a:off x="8155154" y="1978922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latin typeface="+mj-lt"/>
              </a:rPr>
              <a:t>1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A51A650-3275-49DE-890D-489E3B16B1EF}"/>
              </a:ext>
            </a:extLst>
          </p:cNvPr>
          <p:cNvSpPr txBox="1"/>
          <p:nvPr/>
        </p:nvSpPr>
        <p:spPr>
          <a:xfrm>
            <a:off x="8155154" y="2420590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latin typeface="+mj-lt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A63FF-E7E4-4D47-8432-0A9647646458}"/>
              </a:ext>
            </a:extLst>
          </p:cNvPr>
          <p:cNvSpPr txBox="1"/>
          <p:nvPr/>
        </p:nvSpPr>
        <p:spPr>
          <a:xfrm>
            <a:off x="8155154" y="2862258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latin typeface="+mj-lt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DE3A2-0517-4ED4-B330-54C066DAB3B2}"/>
              </a:ext>
            </a:extLst>
          </p:cNvPr>
          <p:cNvSpPr txBox="1"/>
          <p:nvPr/>
        </p:nvSpPr>
        <p:spPr>
          <a:xfrm>
            <a:off x="8155154" y="3303926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▼</a:t>
            </a:r>
            <a:r>
              <a:rPr lang="en-US" sz="700" dirty="0">
                <a:latin typeface="+mj-lt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E3500-4A1E-4686-BBA7-0F70D99F8FB3}"/>
              </a:ext>
            </a:extLst>
          </p:cNvPr>
          <p:cNvSpPr txBox="1"/>
          <p:nvPr/>
        </p:nvSpPr>
        <p:spPr>
          <a:xfrm>
            <a:off x="8155154" y="3745594"/>
            <a:ext cx="322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▲</a:t>
            </a:r>
            <a:r>
              <a:rPr lang="en-US" sz="700" dirty="0"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6745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 FRAMEWORK TEMPLATE">
  <a:themeElements>
    <a:clrScheme name="Custom 592">
      <a:dk1>
        <a:srgbClr val="2D0C4B"/>
      </a:dk1>
      <a:lt1>
        <a:srgbClr val="FFFFFF"/>
      </a:lt1>
      <a:dk2>
        <a:srgbClr val="4D4D4D"/>
      </a:dk2>
      <a:lt2>
        <a:srgbClr val="FFFFFF"/>
      </a:lt2>
      <a:accent1>
        <a:srgbClr val="791C99"/>
      </a:accent1>
      <a:accent2>
        <a:srgbClr val="382FA9"/>
      </a:accent2>
      <a:accent3>
        <a:srgbClr val="32ADFF"/>
      </a:accent3>
      <a:accent4>
        <a:srgbClr val="DD2858"/>
      </a:accent4>
      <a:accent5>
        <a:srgbClr val="A0C516"/>
      </a:accent5>
      <a:accent6>
        <a:srgbClr val="FFDC00"/>
      </a:accent6>
      <a:hlink>
        <a:srgbClr val="32ADFF"/>
      </a:hlink>
      <a:folHlink>
        <a:srgbClr val="7F7F7F"/>
      </a:folHlink>
    </a:clrScheme>
    <a:fontScheme name="Mindsh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indShare">
      <a: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115000"/>
              </a:schemeClr>
            </a:gs>
            <a:gs pos="71000">
              <a:schemeClr val="phClr">
                <a:tint val="100000"/>
                <a:satMod val="115000"/>
              </a:schemeClr>
            </a:gs>
            <a:gs pos="100000">
              <a:schemeClr val="phClr">
                <a:tint val="85000"/>
                <a:satMod val="1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atMod val="150000"/>
              </a:schemeClr>
            </a:gs>
            <a:gs pos="100000">
              <a:schemeClr val="phClr">
                <a:shade val="40000"/>
                <a:satMod val="135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27000" dir="5400000" sx="102000" sy="102000" algn="ct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50800" dist="25400">
              <a:srgbClr val="2A0C4B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201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rgbClr val="2D0C4B"/>
            </a:gs>
            <a:gs pos="53000">
              <a:srgbClr val="431161"/>
            </a:gs>
            <a:gs pos="100000">
              <a:srgbClr val="731B91"/>
            </a:gs>
          </a:gsLst>
          <a:lin ang="3096000" scaled="0"/>
        </a:gradFill>
        <a:gradFill rotWithShape="1">
          <a:gsLst>
            <a:gs pos="0">
              <a:srgbClr val="2D0C4B"/>
            </a:gs>
            <a:gs pos="66000">
              <a:srgbClr val="36218B"/>
            </a:gs>
            <a:gs pos="100000">
              <a:srgbClr val="3F37CF"/>
            </a:gs>
          </a:gsLst>
          <a:lin ang="3096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indshare">
      <a:dk1>
        <a:srgbClr val="2D0C4B"/>
      </a:dk1>
      <a:lt1>
        <a:srgbClr val="FFFFFF"/>
      </a:lt1>
      <a:dk2>
        <a:srgbClr val="2D0C4B"/>
      </a:dk2>
      <a:lt2>
        <a:srgbClr val="C3BCAF"/>
      </a:lt2>
      <a:accent1>
        <a:srgbClr val="32ADFF"/>
      </a:accent1>
      <a:accent2>
        <a:srgbClr val="C31C68"/>
      </a:accent2>
      <a:accent3>
        <a:srgbClr val="86B144"/>
      </a:accent3>
      <a:accent4>
        <a:srgbClr val="FA0F3A"/>
      </a:accent4>
      <a:accent5>
        <a:srgbClr val="791C99"/>
      </a:accent5>
      <a:accent6>
        <a:srgbClr val="F8CD37"/>
      </a:accent6>
      <a:hlink>
        <a:srgbClr val="A3915A"/>
      </a:hlink>
      <a:folHlink>
        <a:srgbClr val="5A5A64"/>
      </a:folHlink>
    </a:clrScheme>
    <a:fontScheme name="MindSh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indShare">
      <a: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115000"/>
              </a:schemeClr>
            </a:gs>
            <a:gs pos="71000">
              <a:schemeClr val="phClr">
                <a:tint val="100000"/>
                <a:satMod val="115000"/>
              </a:schemeClr>
            </a:gs>
            <a:gs pos="100000">
              <a:schemeClr val="phClr">
                <a:tint val="85000"/>
                <a:satMod val="1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atMod val="150000"/>
              </a:schemeClr>
            </a:gs>
            <a:gs pos="100000">
              <a:schemeClr val="phClr">
                <a:shade val="40000"/>
                <a:satMod val="135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27000" dir="5400000" sx="102000" sy="102000" algn="ct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50800" dist="25400">
              <a:srgbClr val="2A0C4B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201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indshare">
      <a:dk1>
        <a:srgbClr val="2D0C4B"/>
      </a:dk1>
      <a:lt1>
        <a:srgbClr val="FFFFFF"/>
      </a:lt1>
      <a:dk2>
        <a:srgbClr val="2D0C4B"/>
      </a:dk2>
      <a:lt2>
        <a:srgbClr val="C3BCAF"/>
      </a:lt2>
      <a:accent1>
        <a:srgbClr val="32ADFF"/>
      </a:accent1>
      <a:accent2>
        <a:srgbClr val="C31C68"/>
      </a:accent2>
      <a:accent3>
        <a:srgbClr val="86B144"/>
      </a:accent3>
      <a:accent4>
        <a:srgbClr val="FA0F3A"/>
      </a:accent4>
      <a:accent5>
        <a:srgbClr val="791C99"/>
      </a:accent5>
      <a:accent6>
        <a:srgbClr val="F8CD37"/>
      </a:accent6>
      <a:hlink>
        <a:srgbClr val="A3915A"/>
      </a:hlink>
      <a:folHlink>
        <a:srgbClr val="5A5A64"/>
      </a:folHlink>
    </a:clrScheme>
    <a:fontScheme name="Mindsh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indShare">
      <a: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115000"/>
              </a:schemeClr>
            </a:gs>
            <a:gs pos="71000">
              <a:schemeClr val="phClr">
                <a:tint val="100000"/>
                <a:satMod val="115000"/>
              </a:schemeClr>
            </a:gs>
            <a:gs pos="100000">
              <a:schemeClr val="phClr">
                <a:tint val="85000"/>
                <a:satMod val="1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atMod val="150000"/>
              </a:schemeClr>
            </a:gs>
            <a:gs pos="100000">
              <a:schemeClr val="phClr">
                <a:shade val="40000"/>
                <a:satMod val="135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27000" dir="5400000" sx="102000" sy="102000" algn="ct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50800" dist="25400">
              <a:srgbClr val="2A0C4B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201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F960472A94F419B0A339E0EA42897" ma:contentTypeVersion="10" ma:contentTypeDescription="Create a new document." ma:contentTypeScope="" ma:versionID="7230c500a13d3cf00654f7d627f84912">
  <xsd:schema xmlns:xsd="http://www.w3.org/2001/XMLSchema" xmlns:xs="http://www.w3.org/2001/XMLSchema" xmlns:p="http://schemas.microsoft.com/office/2006/metadata/properties" xmlns:ns3="1cfb0bb2-074d-45fc-b9ae-16250388415e" xmlns:ns4="cf6ec42f-8175-4693-b40f-543f4562209a" targetNamespace="http://schemas.microsoft.com/office/2006/metadata/properties" ma:root="true" ma:fieldsID="15fbb7269f6e6c93ac5d9c5b2295b413" ns3:_="" ns4:_="">
    <xsd:import namespace="1cfb0bb2-074d-45fc-b9ae-16250388415e"/>
    <xsd:import namespace="cf6ec42f-8175-4693-b40f-543f456220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b0bb2-074d-45fc-b9ae-162503884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ec42f-8175-4693-b40f-543f45622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E5A550-6896-4DAF-A111-AA7DC949F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b0bb2-074d-45fc-b9ae-16250388415e"/>
    <ds:schemaRef ds:uri="cf6ec42f-8175-4693-b40f-543f45622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EB9DEB-4CB3-4997-B877-90BDF379C00D}">
  <ds:schemaRefs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cf6ec42f-8175-4693-b40f-543f4562209a"/>
    <ds:schemaRef ds:uri="1cfb0bb2-074d-45fc-b9ae-16250388415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6E6CEF3-D71C-4DB4-BB65-5EF13F444E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Skjermfremvisning (16:9)</PresentationFormat>
  <Paragraphs>96</Paragraphs>
  <Slides>9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Georgia</vt:lpstr>
      <vt:lpstr>NEW FRAMEWORK TEMPLATE</vt:lpstr>
      <vt:lpstr>5_Custom Design</vt:lpstr>
      <vt:lpstr>6_Custom Design</vt:lpstr>
      <vt:lpstr>think-cell Slide</vt:lpstr>
      <vt:lpstr>Folkehelseinstituttet (FHI)</vt:lpstr>
      <vt:lpstr>Demografi         Dataene er vektet på kjønn, alder og geografi og speiler den norske befolkningen.         Sørlandet inkluderer også Vestfold og Telemark.</vt:lpstr>
      <vt:lpstr>Demografi         Dataene er vektet på kjønn, alder og geografi og speiler den norske befolkningen.         Sørlandet inkluderer også Vestfold og Telemark.</vt:lpstr>
      <vt:lpstr>vaksine</vt:lpstr>
      <vt:lpstr>81 % har fått tilstrekkelig informasjon  Andelen som oppgir å ha fått nok informasjon har økt signifikant, med 5 prosentpoeng.    Andelen som oppgir ikke å ha fått tilstrekkelig informasjon, har gått ned tilsvarende, til nå 14 prosent.   Andelen som svarer «vet ikke», er på 5 prosentpoeng, også tilnærmet likt som for to uker siden. </vt:lpstr>
      <vt:lpstr>De eldste mest tilfreds med informasjonen  Det er ingen signifikante forskjeller mellom menn og kvinner på andelen tilfredse med informasjon.   Eldre er mer tilfreds enn yngre. I gruppen 60+ svarer 95 % «ja», og andelen synker jevnt med aldergruppene.   Personer med fagutdannelse er signifikant mindre fornøyde med informasjonen. 21 % i denne gruppen svarer «nei».  </vt:lpstr>
      <vt:lpstr>87 % er vaksinert eller ønsker å vaksinere seg  Andelen som ønsker å vaksinere seg, eller som allerede har vaksinert seg, ligger nå på 87 %.    Andelen som svarer «nei» og «vet ikke», ligger på henholdsvis 6 % og 7 %. </vt:lpstr>
      <vt:lpstr>Menn og kvinner like positive til vaksine  Det er ingen signifikante forskjeller blant menn og kvinner i andelen positive til vaksine (87 % er vaksinert eller svarer «ja»).  Personer 60+ er fortsatt mest positive til vaksi­nering (97 %).   Personer med høyest utdannelse er signifikant mer positive til vaksine (91 %).  </vt:lpstr>
      <vt:lpstr>Flest savner sosialt samvær med venner og familie  81 % av de spurte sier de savner sosialt samvær mest fra tiden før pandemien brøt ut.  62 % av de spurte velger feriereiser som alternativ.   Savn av fritidsaktiviteter for voksne oppgis av 33 % av de spurte.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Joyce</dc:creator>
  <cp:lastModifiedBy>Daae, Anita Odveig</cp:lastModifiedBy>
  <cp:revision>1519</cp:revision>
  <cp:lastPrinted>2016-09-30T13:08:24Z</cp:lastPrinted>
  <dcterms:modified xsi:type="dcterms:W3CDTF">2021-05-16T10:32:55Z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0x010100F13F960472A94F419B0A339E0EA42897</vt:lpwstr>
  </property>
</Properties>
</file>