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3" r:id="rId2"/>
    <p:sldId id="312" r:id="rId3"/>
    <p:sldId id="263" r:id="rId4"/>
    <p:sldId id="311" r:id="rId5"/>
    <p:sldId id="262" r:id="rId6"/>
    <p:sldId id="257" r:id="rId7"/>
    <p:sldId id="314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83280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w\Documents\FORSKHE_F\Forskhe_nettverk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w\Documents\FORSKHE_F\Forskhe_nettverk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w\Documents\FORSKHE_F\Forskhe_nettverk_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3E-4975-9F97-4B3331DC93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3E-4975-9F97-4B3331DC93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3E-4975-9F97-4B3331DC93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3E-4975-9F97-4B3331DC93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3E-4975-9F97-4B3331DC93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3E-4975-9F97-4B3331DC93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3E-4975-9F97-4B3331DC93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3E-4975-9F97-4B3331DC93C4}"/>
              </c:ext>
            </c:extLst>
          </c:dPt>
          <c:dLbls>
            <c:dLbl>
              <c:idx val="0"/>
              <c:layout>
                <c:manualLayout>
                  <c:x val="3.8446412352285596E-2"/>
                  <c:y val="5.8089708500963814E-3"/>
                </c:manualLayout>
              </c:layout>
              <c:tx>
                <c:rich>
                  <a:bodyPr/>
                  <a:lstStyle/>
                  <a:p>
                    <a:fld id="{7BFDD2DC-EACF-4541-A786-03F176302D1A}" type="CATEGORYNAME">
                      <a:rPr lang="en-US" smtClean="0"/>
                      <a:pPr/>
                      <a:t>[KATEGORINAVN]</a:t>
                    </a:fld>
                    <a:r>
                      <a:rPr lang="en-US" baseline="0"/>
                      <a:t> </a:t>
                    </a:r>
                    <a:fld id="{069F9A92-B6B6-488F-BD61-567658DE69E9}" type="PERCENTAGE">
                      <a:rPr lang="en-US" baseline="0" smtClean="0"/>
                      <a:pPr/>
                      <a:t>[PROSENT]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43365050598788"/>
                      <c:h val="7.90440025712318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3E-4975-9F97-4B3331DC93C4}"/>
                </c:ext>
              </c:extLst>
            </c:dLbl>
            <c:dLbl>
              <c:idx val="2"/>
              <c:layout>
                <c:manualLayout>
                  <c:x val="1.976652222245695E-2"/>
                  <c:y val="-4.84777971688970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07503777570331"/>
                      <c:h val="0.15074533658859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3E-4975-9F97-4B3331DC93C4}"/>
                </c:ext>
              </c:extLst>
            </c:dLbl>
            <c:dLbl>
              <c:idx val="3"/>
              <c:layout>
                <c:manualLayout>
                  <c:x val="0.30336322011598449"/>
                  <c:y val="-4.2418072522784581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038245109553961"/>
                      <c:h val="0.17639276329551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A3E-4975-9F97-4B3331DC93C4}"/>
                </c:ext>
              </c:extLst>
            </c:dLbl>
            <c:dLbl>
              <c:idx val="4"/>
              <c:layout>
                <c:manualLayout>
                  <c:x val="1.1307768338907529E-3"/>
                  <c:y val="8.713463898465898E-2"/>
                </c:manualLayout>
              </c:layout>
              <c:tx>
                <c:rich>
                  <a:bodyPr/>
                  <a:lstStyle/>
                  <a:p>
                    <a:fld id="{1F6022F8-43A9-4E47-8792-06C2D1912D88}" type="CATEGORYNAME">
                      <a:rPr lang="en-US" smtClean="0"/>
                      <a:pPr/>
                      <a:t>[KATEGORINAVN]</a:t>
                    </a:fld>
                    <a:r>
                      <a:rPr lang="en-US" dirty="0"/>
                      <a:t> </a:t>
                    </a:r>
                    <a:fld id="{25F81C59-2890-4855-BB90-B39134E68F25}" type="PERCENTAGE">
                      <a:rPr lang="en-US" baseline="0" smtClean="0"/>
                      <a:pPr/>
                      <a:t>[PROSENT]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8427489119942"/>
                      <c:h val="0.150745336588598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A3E-4975-9F97-4B3331DC93C4}"/>
                </c:ext>
              </c:extLst>
            </c:dLbl>
            <c:dLbl>
              <c:idx val="5"/>
              <c:layout>
                <c:manualLayout>
                  <c:x val="4.8452499276976365E-8"/>
                  <c:y val="8.1325692584889336E-2"/>
                </c:manualLayout>
              </c:layout>
              <c:tx>
                <c:rich>
                  <a:bodyPr/>
                  <a:lstStyle/>
                  <a:p>
                    <a:fld id="{891528DC-77C6-4141-AF77-9165D8827009}" type="CATEGORYNAME">
                      <a:rPr lang="en-US" smtClean="0"/>
                      <a:pPr/>
                      <a:t>[KATEGORINAVN]</a:t>
                    </a:fld>
                    <a:r>
                      <a:rPr lang="en-US" baseline="0" dirty="0"/>
                      <a:t> </a:t>
                    </a:r>
                    <a:fld id="{5BD0626F-40B2-4A69-8B8B-437654E92479}" type="PERCENTAGE">
                      <a:rPr lang="en-US" baseline="0" smtClean="0"/>
                      <a:pPr/>
                      <a:t>[PROSENT]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6917401738385"/>
                      <c:h val="0.115891560388673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A3E-4975-9F97-4B3331DC93C4}"/>
                </c:ext>
              </c:extLst>
            </c:dLbl>
            <c:dLbl>
              <c:idx val="6"/>
              <c:layout>
                <c:manualLayout>
                  <c:x val="-4.6860143795877988E-2"/>
                  <c:y val="8.5469890484266037E-2"/>
                </c:manualLayout>
              </c:layout>
              <c:tx>
                <c:rich>
                  <a:bodyPr rot="0" spcFirstLastPara="1" vertOverflow="clip" horzOverflow="clip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752E57-78DB-4D25-88E8-241473449F65}" type="CATEGORYNAME">
                      <a:rPr lang="en-US" smtClean="0"/>
                      <a:pPr>
                        <a:defRPr sz="2400"/>
                      </a:pPr>
                      <a:t>[KATEGORINAVN]</a:t>
                    </a:fld>
                    <a:r>
                      <a:rPr lang="en-US" baseline="0" dirty="0"/>
                      <a:t> </a:t>
                    </a:r>
                    <a:fld id="{41CD5DC1-575F-49EA-8E2B-0C413FE5E8C7}" type="PERCENTAGE">
                      <a:rPr lang="en-US" baseline="0" smtClean="0"/>
                      <a:pPr>
                        <a:defRPr sz="2400"/>
                      </a:pPr>
                      <a:t>[PROSENT]</a:t>
                    </a:fld>
                    <a:endParaRPr lang="en-US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486792749174014"/>
                      <c:h val="0.12707771716898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A3E-4975-9F97-4B3331DC93C4}"/>
                </c:ext>
              </c:extLst>
            </c:dLbl>
            <c:dLbl>
              <c:idx val="7"/>
              <c:layout>
                <c:manualLayout>
                  <c:x val="-0.10063909369750403"/>
                  <c:y val="1.7662625645676257E-2"/>
                </c:manualLayout>
              </c:layout>
              <c:tx>
                <c:rich>
                  <a:bodyPr/>
                  <a:lstStyle/>
                  <a:p>
                    <a:fld id="{5721C708-3DA5-4570-874C-76685A7F25FC}" type="CATEGORYNAME">
                      <a:rPr lang="en-US" smtClean="0"/>
                      <a:pPr/>
                      <a:t>[KATEGORINAVN]</a:t>
                    </a:fld>
                    <a:r>
                      <a:rPr lang="en-US" dirty="0"/>
                      <a:t> </a:t>
                    </a:r>
                    <a:fld id="{F78CF543-F049-4913-AD0B-D625DC5DAC69}" type="PERCENTAGE">
                      <a:rPr lang="en-US" baseline="0" smtClean="0"/>
                      <a:pPr/>
                      <a:t>[PROSENT]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90453207341639"/>
                      <c:h val="8.10377352880952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A3E-4975-9F97-4B3331DC93C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'Ark8'!$C$3:$C$10</c:f>
              <c:strCache>
                <c:ptCount val="8"/>
                <c:pt idx="0">
                  <c:v>Annet</c:v>
                </c:pt>
                <c:pt idx="1">
                  <c:v>Folkehelse/ernæring</c:v>
                </c:pt>
                <c:pt idx="2">
                  <c:v>Fysioterapeut</c:v>
                </c:pt>
                <c:pt idx="3">
                  <c:v>Helsesykepleier</c:v>
                </c:pt>
                <c:pt idx="4">
                  <c:v>Jordmor</c:v>
                </c:pt>
                <c:pt idx="5">
                  <c:v>Lege</c:v>
                </c:pt>
                <c:pt idx="6">
                  <c:v>Psykolog</c:v>
                </c:pt>
                <c:pt idx="7">
                  <c:v>Sykepleier</c:v>
                </c:pt>
              </c:strCache>
            </c:strRef>
          </c:cat>
          <c:val>
            <c:numRef>
              <c:f>'Ark8'!$D$3:$D$10</c:f>
              <c:numCache>
                <c:formatCode>General</c:formatCode>
                <c:ptCount val="8"/>
                <c:pt idx="0">
                  <c:v>18</c:v>
                </c:pt>
                <c:pt idx="1">
                  <c:v>13</c:v>
                </c:pt>
                <c:pt idx="2">
                  <c:v>15</c:v>
                </c:pt>
                <c:pt idx="3">
                  <c:v>72</c:v>
                </c:pt>
                <c:pt idx="4">
                  <c:v>10</c:v>
                </c:pt>
                <c:pt idx="5">
                  <c:v>10</c:v>
                </c:pt>
                <c:pt idx="6">
                  <c:v>13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A3E-4975-9F97-4B3331DC9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'Ark5'!$K$3:$K$7</c:f>
              <c:strCache>
                <c:ptCount val="5"/>
                <c:pt idx="0">
                  <c:v>Stipendiat/postdoktor</c:v>
                </c:pt>
                <c:pt idx="1">
                  <c:v>Førsteamanuensis/førstelektor</c:v>
                </c:pt>
                <c:pt idx="2">
                  <c:v>Forsker/seniorforsker</c:v>
                </c:pt>
                <c:pt idx="3">
                  <c:v>Professor/Dosent</c:v>
                </c:pt>
                <c:pt idx="4">
                  <c:v>Annet</c:v>
                </c:pt>
              </c:strCache>
            </c:strRef>
          </c:cat>
          <c:val>
            <c:numRef>
              <c:f>'Ark5'!$L$3:$L$7</c:f>
              <c:numCache>
                <c:formatCode>General</c:formatCode>
                <c:ptCount val="5"/>
                <c:pt idx="0">
                  <c:v>46</c:v>
                </c:pt>
                <c:pt idx="1">
                  <c:v>44</c:v>
                </c:pt>
                <c:pt idx="2">
                  <c:v>24</c:v>
                </c:pt>
                <c:pt idx="3">
                  <c:v>18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6-45F3-9B22-0C29F7959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4179135"/>
        <c:axId val="513551375"/>
      </c:barChart>
      <c:catAx>
        <c:axId val="2034179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3551375"/>
        <c:crosses val="autoZero"/>
        <c:auto val="1"/>
        <c:lblAlgn val="ctr"/>
        <c:lblOffset val="100"/>
        <c:noMultiLvlLbl val="0"/>
      </c:catAx>
      <c:valAx>
        <c:axId val="513551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800"/>
                  <a:t>Antall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34179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3600" dirty="0"/>
              <a:t>Hvilke</a:t>
            </a:r>
            <a:r>
              <a:rPr lang="nb-NO" sz="3600" baseline="0" dirty="0"/>
              <a:t> områder av tjenesten oppgir medlemmene at de forsker på? </a:t>
            </a:r>
            <a:endParaRPr lang="nb-NO" sz="3600" dirty="0"/>
          </a:p>
          <a:p>
            <a:pPr>
              <a:defRPr sz="4000"/>
            </a:pPr>
            <a:r>
              <a:rPr lang="nb-NO" sz="2400" dirty="0"/>
              <a:t>(mulighet for å krysse av for</a:t>
            </a:r>
            <a:r>
              <a:rPr lang="nb-NO" sz="2400" baseline="0" dirty="0"/>
              <a:t> flere) </a:t>
            </a:r>
            <a:endParaRPr lang="nb-NO" sz="2400" dirty="0"/>
          </a:p>
        </c:rich>
      </c:tx>
      <c:layout>
        <c:manualLayout>
          <c:xMode val="edge"/>
          <c:yMode val="edge"/>
          <c:x val="0.20307451600934831"/>
          <c:y val="1.07156161299769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B5-4BF6-8E83-431B2E597E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5-4BF6-8E83-431B2E597E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B5-4BF6-8E83-431B2E597E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B5-4BF6-8E83-431B2E597E59}"/>
              </c:ext>
            </c:extLst>
          </c:dPt>
          <c:cat>
            <c:strRef>
              <c:f>'Ark5'!$B$16:$B$19</c:f>
              <c:strCache>
                <c:ptCount val="4"/>
                <c:pt idx="0">
                  <c:v>Svangerskapsomsorg på helsestasjon</c:v>
                </c:pt>
                <c:pt idx="1">
                  <c:v>Helsestasjon 0-5 år</c:v>
                </c:pt>
                <c:pt idx="2">
                  <c:v>Skolehelsetjeneste</c:v>
                </c:pt>
                <c:pt idx="3">
                  <c:v>Helsestasjon for ungdom</c:v>
                </c:pt>
              </c:strCache>
            </c:strRef>
          </c:cat>
          <c:val>
            <c:numRef>
              <c:f>'Ark5'!$F$16:$F$19</c:f>
              <c:numCache>
                <c:formatCode>General</c:formatCode>
                <c:ptCount val="4"/>
                <c:pt idx="0">
                  <c:v>43</c:v>
                </c:pt>
                <c:pt idx="1">
                  <c:v>107</c:v>
                </c:pt>
                <c:pt idx="2">
                  <c:v>107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B5-4BF6-8E83-431B2E597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DFAF8-BBAF-450F-A0E2-C368C94C9D8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0E20E9-B9FC-41E7-BE30-145FB4EC42B7}">
      <dgm:prSet/>
      <dgm:spPr/>
      <dgm:t>
        <a:bodyPr/>
        <a:lstStyle/>
        <a:p>
          <a:r>
            <a:rPr lang="nb-NO"/>
            <a:t>Forskningsnettverket opprettet i 2024</a:t>
          </a:r>
          <a:endParaRPr lang="en-US"/>
        </a:p>
      </dgm:t>
    </dgm:pt>
    <dgm:pt modelId="{9F42B599-4335-4D6C-B57C-4369E78199CF}" type="parTrans" cxnId="{752FD8DD-9B8B-40AC-87B3-78C710FCCEC5}">
      <dgm:prSet/>
      <dgm:spPr/>
      <dgm:t>
        <a:bodyPr/>
        <a:lstStyle/>
        <a:p>
          <a:endParaRPr lang="en-US"/>
        </a:p>
      </dgm:t>
    </dgm:pt>
    <dgm:pt modelId="{75EACD09-E674-4E03-ADB0-CF33100EFD9F}" type="sibTrans" cxnId="{752FD8DD-9B8B-40AC-87B3-78C710FCCEC5}">
      <dgm:prSet/>
      <dgm:spPr/>
      <dgm:t>
        <a:bodyPr/>
        <a:lstStyle/>
        <a:p>
          <a:endParaRPr lang="en-US"/>
        </a:p>
      </dgm:t>
    </dgm:pt>
    <dgm:pt modelId="{3178D0B0-5E9C-4939-8D6B-B4A03F97CABF}">
      <dgm:prSet/>
      <dgm:spPr/>
      <dgm:t>
        <a:bodyPr/>
        <a:lstStyle/>
        <a:p>
          <a:r>
            <a:rPr lang="nb-NO" dirty="0"/>
            <a:t>174 medlemmer</a:t>
          </a:r>
          <a:endParaRPr lang="en-US" dirty="0"/>
        </a:p>
      </dgm:t>
    </dgm:pt>
    <dgm:pt modelId="{2EE4DDFE-88F4-42FF-9995-D3770BC97A21}" type="parTrans" cxnId="{04DFB8CF-C32F-4B93-AC8A-BD2B4D9001F3}">
      <dgm:prSet/>
      <dgm:spPr/>
      <dgm:t>
        <a:bodyPr/>
        <a:lstStyle/>
        <a:p>
          <a:endParaRPr lang="en-US"/>
        </a:p>
      </dgm:t>
    </dgm:pt>
    <dgm:pt modelId="{52DBAC8F-14E4-41B2-B3B0-A1E396813A83}" type="sibTrans" cxnId="{04DFB8CF-C32F-4B93-AC8A-BD2B4D9001F3}">
      <dgm:prSet/>
      <dgm:spPr/>
      <dgm:t>
        <a:bodyPr/>
        <a:lstStyle/>
        <a:p>
          <a:endParaRPr lang="en-US"/>
        </a:p>
      </dgm:t>
    </dgm:pt>
    <dgm:pt modelId="{5F2B8852-980C-4B37-94B0-A4F8165A71A5}">
      <dgm:prSet/>
      <dgm:spPr/>
      <dgm:t>
        <a:bodyPr/>
        <a:lstStyle/>
        <a:p>
          <a:r>
            <a:rPr lang="nb-NO" dirty="0"/>
            <a:t>111 innmeldinger i 2024</a:t>
          </a:r>
          <a:endParaRPr lang="en-US" dirty="0"/>
        </a:p>
      </dgm:t>
    </dgm:pt>
    <dgm:pt modelId="{372C372D-C864-4264-89B7-6A6D37D353B6}" type="parTrans" cxnId="{09E57138-3CAF-4B8D-A981-5A85640C7894}">
      <dgm:prSet/>
      <dgm:spPr/>
      <dgm:t>
        <a:bodyPr/>
        <a:lstStyle/>
        <a:p>
          <a:endParaRPr lang="en-US"/>
        </a:p>
      </dgm:t>
    </dgm:pt>
    <dgm:pt modelId="{7BFB6D1C-D355-4795-A2B4-E591BF710A7C}" type="sibTrans" cxnId="{09E57138-3CAF-4B8D-A981-5A85640C7894}">
      <dgm:prSet/>
      <dgm:spPr/>
      <dgm:t>
        <a:bodyPr/>
        <a:lstStyle/>
        <a:p>
          <a:endParaRPr lang="en-US"/>
        </a:p>
      </dgm:t>
    </dgm:pt>
    <dgm:pt modelId="{F0AD514C-9FE9-4C4C-827A-30BDC883E5FA}">
      <dgm:prSet/>
      <dgm:spPr/>
      <dgm:t>
        <a:bodyPr/>
        <a:lstStyle/>
        <a:p>
          <a:r>
            <a:rPr lang="nb-NO" dirty="0"/>
            <a:t>63 innmeldinger  i 2025</a:t>
          </a:r>
          <a:endParaRPr lang="en-US" dirty="0"/>
        </a:p>
      </dgm:t>
    </dgm:pt>
    <dgm:pt modelId="{91908CF5-D99E-45C7-9B47-D04CF32F081E}" type="parTrans" cxnId="{0381FA5A-B37C-4886-9127-73311C29C8AD}">
      <dgm:prSet/>
      <dgm:spPr/>
      <dgm:t>
        <a:bodyPr/>
        <a:lstStyle/>
        <a:p>
          <a:endParaRPr lang="en-US"/>
        </a:p>
      </dgm:t>
    </dgm:pt>
    <dgm:pt modelId="{6025DBCD-AA17-4871-8A90-3F697E7E2BBC}" type="sibTrans" cxnId="{0381FA5A-B37C-4886-9127-73311C29C8AD}">
      <dgm:prSet/>
      <dgm:spPr/>
      <dgm:t>
        <a:bodyPr/>
        <a:lstStyle/>
        <a:p>
          <a:endParaRPr lang="en-US"/>
        </a:p>
      </dgm:t>
    </dgm:pt>
    <dgm:pt modelId="{D24C6D12-4247-477A-95BC-87023DB694CD}" type="pres">
      <dgm:prSet presAssocID="{D0ADFAF8-BBAF-450F-A0E2-C368C94C9D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58C873-3F39-4212-AD07-337E21532159}" type="pres">
      <dgm:prSet presAssocID="{430E20E9-B9FC-41E7-BE30-145FB4EC42B7}" presName="root1" presStyleCnt="0"/>
      <dgm:spPr/>
    </dgm:pt>
    <dgm:pt modelId="{59A62CDE-0B96-44B1-AF7B-AFC6F630D2DB}" type="pres">
      <dgm:prSet presAssocID="{430E20E9-B9FC-41E7-BE30-145FB4EC42B7}" presName="LevelOneTextNode" presStyleLbl="node0" presStyleIdx="0" presStyleCnt="2" custLinFactNeighborX="1990" custLinFactNeighborY="-34844">
        <dgm:presLayoutVars>
          <dgm:chPref val="3"/>
        </dgm:presLayoutVars>
      </dgm:prSet>
      <dgm:spPr/>
    </dgm:pt>
    <dgm:pt modelId="{7F797F8C-1834-409F-AC1E-B81D69A52CC8}" type="pres">
      <dgm:prSet presAssocID="{430E20E9-B9FC-41E7-BE30-145FB4EC42B7}" presName="level2hierChild" presStyleCnt="0"/>
      <dgm:spPr/>
    </dgm:pt>
    <dgm:pt modelId="{1D2969F2-7AD9-4A6B-912D-E2D8405F3DF2}" type="pres">
      <dgm:prSet presAssocID="{3178D0B0-5E9C-4939-8D6B-B4A03F97CABF}" presName="root1" presStyleCnt="0"/>
      <dgm:spPr/>
    </dgm:pt>
    <dgm:pt modelId="{58F15167-0141-4CB2-AF6F-F398ED2CA0F5}" type="pres">
      <dgm:prSet presAssocID="{3178D0B0-5E9C-4939-8D6B-B4A03F97CABF}" presName="LevelOneTextNode" presStyleLbl="node0" presStyleIdx="1" presStyleCnt="2">
        <dgm:presLayoutVars>
          <dgm:chPref val="3"/>
        </dgm:presLayoutVars>
      </dgm:prSet>
      <dgm:spPr/>
    </dgm:pt>
    <dgm:pt modelId="{1353D357-A534-476D-81E4-984DB111A261}" type="pres">
      <dgm:prSet presAssocID="{3178D0B0-5E9C-4939-8D6B-B4A03F97CABF}" presName="level2hierChild" presStyleCnt="0"/>
      <dgm:spPr/>
    </dgm:pt>
    <dgm:pt modelId="{766176E3-0925-49C3-AAEE-800AE1003D9A}" type="pres">
      <dgm:prSet presAssocID="{372C372D-C864-4264-89B7-6A6D37D353B6}" presName="conn2-1" presStyleLbl="parChTrans1D2" presStyleIdx="0" presStyleCnt="2"/>
      <dgm:spPr/>
    </dgm:pt>
    <dgm:pt modelId="{1981041F-A9FE-4BA3-A49F-47B74FD6C07B}" type="pres">
      <dgm:prSet presAssocID="{372C372D-C864-4264-89B7-6A6D37D353B6}" presName="connTx" presStyleLbl="parChTrans1D2" presStyleIdx="0" presStyleCnt="2"/>
      <dgm:spPr/>
    </dgm:pt>
    <dgm:pt modelId="{714DC036-9335-4463-8DAC-B6018DAACF6D}" type="pres">
      <dgm:prSet presAssocID="{5F2B8852-980C-4B37-94B0-A4F8165A71A5}" presName="root2" presStyleCnt="0"/>
      <dgm:spPr/>
    </dgm:pt>
    <dgm:pt modelId="{3CA31092-558A-4AB9-9683-1143FCE0BB7E}" type="pres">
      <dgm:prSet presAssocID="{5F2B8852-980C-4B37-94B0-A4F8165A71A5}" presName="LevelTwoTextNode" presStyleLbl="node2" presStyleIdx="0" presStyleCnt="2">
        <dgm:presLayoutVars>
          <dgm:chPref val="3"/>
        </dgm:presLayoutVars>
      </dgm:prSet>
      <dgm:spPr/>
    </dgm:pt>
    <dgm:pt modelId="{1AF9C9F2-A147-4E1B-A383-BFD3041C43CB}" type="pres">
      <dgm:prSet presAssocID="{5F2B8852-980C-4B37-94B0-A4F8165A71A5}" presName="level3hierChild" presStyleCnt="0"/>
      <dgm:spPr/>
    </dgm:pt>
    <dgm:pt modelId="{50A43A46-4936-4BC5-9F3E-11924F69821C}" type="pres">
      <dgm:prSet presAssocID="{91908CF5-D99E-45C7-9B47-D04CF32F081E}" presName="conn2-1" presStyleLbl="parChTrans1D2" presStyleIdx="1" presStyleCnt="2"/>
      <dgm:spPr/>
    </dgm:pt>
    <dgm:pt modelId="{D6364A60-8E7D-4EB0-9520-9BA3024766A9}" type="pres">
      <dgm:prSet presAssocID="{91908CF5-D99E-45C7-9B47-D04CF32F081E}" presName="connTx" presStyleLbl="parChTrans1D2" presStyleIdx="1" presStyleCnt="2"/>
      <dgm:spPr/>
    </dgm:pt>
    <dgm:pt modelId="{B99A336A-65E2-4636-967F-F9364513A0C3}" type="pres">
      <dgm:prSet presAssocID="{F0AD514C-9FE9-4C4C-827A-30BDC883E5FA}" presName="root2" presStyleCnt="0"/>
      <dgm:spPr/>
    </dgm:pt>
    <dgm:pt modelId="{9C67C75B-C30D-473B-9A18-90FF153CFB9A}" type="pres">
      <dgm:prSet presAssocID="{F0AD514C-9FE9-4C4C-827A-30BDC883E5FA}" presName="LevelTwoTextNode" presStyleLbl="node2" presStyleIdx="1" presStyleCnt="2">
        <dgm:presLayoutVars>
          <dgm:chPref val="3"/>
        </dgm:presLayoutVars>
      </dgm:prSet>
      <dgm:spPr/>
    </dgm:pt>
    <dgm:pt modelId="{8237287F-E6D4-4956-BD61-2CB5C7DBA321}" type="pres">
      <dgm:prSet presAssocID="{F0AD514C-9FE9-4C4C-827A-30BDC883E5FA}" presName="level3hierChild" presStyleCnt="0"/>
      <dgm:spPr/>
    </dgm:pt>
  </dgm:ptLst>
  <dgm:cxnLst>
    <dgm:cxn modelId="{6D21F322-1968-4EC1-9848-542EB59CFFE0}" type="presOf" srcId="{F0AD514C-9FE9-4C4C-827A-30BDC883E5FA}" destId="{9C67C75B-C30D-473B-9A18-90FF153CFB9A}" srcOrd="0" destOrd="0" presId="urn:microsoft.com/office/officeart/2005/8/layout/hierarchy2"/>
    <dgm:cxn modelId="{09E57138-3CAF-4B8D-A981-5A85640C7894}" srcId="{3178D0B0-5E9C-4939-8D6B-B4A03F97CABF}" destId="{5F2B8852-980C-4B37-94B0-A4F8165A71A5}" srcOrd="0" destOrd="0" parTransId="{372C372D-C864-4264-89B7-6A6D37D353B6}" sibTransId="{7BFB6D1C-D355-4795-A2B4-E591BF710A7C}"/>
    <dgm:cxn modelId="{63DC1C6A-5291-404B-910D-3984DCBB72F7}" type="presOf" srcId="{430E20E9-B9FC-41E7-BE30-145FB4EC42B7}" destId="{59A62CDE-0B96-44B1-AF7B-AFC6F630D2DB}" srcOrd="0" destOrd="0" presId="urn:microsoft.com/office/officeart/2005/8/layout/hierarchy2"/>
    <dgm:cxn modelId="{A8E3465A-F178-4866-835A-F9F1C76CBC89}" type="presOf" srcId="{D0ADFAF8-BBAF-450F-A0E2-C368C94C9D80}" destId="{D24C6D12-4247-477A-95BC-87023DB694CD}" srcOrd="0" destOrd="0" presId="urn:microsoft.com/office/officeart/2005/8/layout/hierarchy2"/>
    <dgm:cxn modelId="{0381FA5A-B37C-4886-9127-73311C29C8AD}" srcId="{3178D0B0-5E9C-4939-8D6B-B4A03F97CABF}" destId="{F0AD514C-9FE9-4C4C-827A-30BDC883E5FA}" srcOrd="1" destOrd="0" parTransId="{91908CF5-D99E-45C7-9B47-D04CF32F081E}" sibTransId="{6025DBCD-AA17-4871-8A90-3F697E7E2BBC}"/>
    <dgm:cxn modelId="{127A2085-A21A-4A12-A132-58C5C1B6B943}" type="presOf" srcId="{91908CF5-D99E-45C7-9B47-D04CF32F081E}" destId="{50A43A46-4936-4BC5-9F3E-11924F69821C}" srcOrd="0" destOrd="0" presId="urn:microsoft.com/office/officeart/2005/8/layout/hierarchy2"/>
    <dgm:cxn modelId="{D6AF5588-D5B3-4202-ADB9-CDA480DDC498}" type="presOf" srcId="{3178D0B0-5E9C-4939-8D6B-B4A03F97CABF}" destId="{58F15167-0141-4CB2-AF6F-F398ED2CA0F5}" srcOrd="0" destOrd="0" presId="urn:microsoft.com/office/officeart/2005/8/layout/hierarchy2"/>
    <dgm:cxn modelId="{2B1192AD-40FC-4A6F-A489-2FED103645D4}" type="presOf" srcId="{372C372D-C864-4264-89B7-6A6D37D353B6}" destId="{766176E3-0925-49C3-AAEE-800AE1003D9A}" srcOrd="0" destOrd="0" presId="urn:microsoft.com/office/officeart/2005/8/layout/hierarchy2"/>
    <dgm:cxn modelId="{0F4164B1-47AA-424E-B456-E372E4C931E1}" type="presOf" srcId="{91908CF5-D99E-45C7-9B47-D04CF32F081E}" destId="{D6364A60-8E7D-4EB0-9520-9BA3024766A9}" srcOrd="1" destOrd="0" presId="urn:microsoft.com/office/officeart/2005/8/layout/hierarchy2"/>
    <dgm:cxn modelId="{F53E60CB-D8CE-4218-B332-E03D22F0A8DC}" type="presOf" srcId="{5F2B8852-980C-4B37-94B0-A4F8165A71A5}" destId="{3CA31092-558A-4AB9-9683-1143FCE0BB7E}" srcOrd="0" destOrd="0" presId="urn:microsoft.com/office/officeart/2005/8/layout/hierarchy2"/>
    <dgm:cxn modelId="{04DFB8CF-C32F-4B93-AC8A-BD2B4D9001F3}" srcId="{D0ADFAF8-BBAF-450F-A0E2-C368C94C9D80}" destId="{3178D0B0-5E9C-4939-8D6B-B4A03F97CABF}" srcOrd="1" destOrd="0" parTransId="{2EE4DDFE-88F4-42FF-9995-D3770BC97A21}" sibTransId="{52DBAC8F-14E4-41B2-B3B0-A1E396813A83}"/>
    <dgm:cxn modelId="{752FD8DD-9B8B-40AC-87B3-78C710FCCEC5}" srcId="{D0ADFAF8-BBAF-450F-A0E2-C368C94C9D80}" destId="{430E20E9-B9FC-41E7-BE30-145FB4EC42B7}" srcOrd="0" destOrd="0" parTransId="{9F42B599-4335-4D6C-B57C-4369E78199CF}" sibTransId="{75EACD09-E674-4E03-ADB0-CF33100EFD9F}"/>
    <dgm:cxn modelId="{F10DF7F1-4585-4D70-A69A-679F9B8C855A}" type="presOf" srcId="{372C372D-C864-4264-89B7-6A6D37D353B6}" destId="{1981041F-A9FE-4BA3-A49F-47B74FD6C07B}" srcOrd="1" destOrd="0" presId="urn:microsoft.com/office/officeart/2005/8/layout/hierarchy2"/>
    <dgm:cxn modelId="{22492801-3243-40C6-B2A9-62D83C5A55F1}" type="presParOf" srcId="{D24C6D12-4247-477A-95BC-87023DB694CD}" destId="{4F58C873-3F39-4212-AD07-337E21532159}" srcOrd="0" destOrd="0" presId="urn:microsoft.com/office/officeart/2005/8/layout/hierarchy2"/>
    <dgm:cxn modelId="{71BC57F3-8242-4E5D-BE61-4093E3E09934}" type="presParOf" srcId="{4F58C873-3F39-4212-AD07-337E21532159}" destId="{59A62CDE-0B96-44B1-AF7B-AFC6F630D2DB}" srcOrd="0" destOrd="0" presId="urn:microsoft.com/office/officeart/2005/8/layout/hierarchy2"/>
    <dgm:cxn modelId="{A23529B4-1813-43A3-8B2F-E59FD8081268}" type="presParOf" srcId="{4F58C873-3F39-4212-AD07-337E21532159}" destId="{7F797F8C-1834-409F-AC1E-B81D69A52CC8}" srcOrd="1" destOrd="0" presId="urn:microsoft.com/office/officeart/2005/8/layout/hierarchy2"/>
    <dgm:cxn modelId="{9F91E00F-5B60-4B2D-BA5C-BCE16C7A208C}" type="presParOf" srcId="{D24C6D12-4247-477A-95BC-87023DB694CD}" destId="{1D2969F2-7AD9-4A6B-912D-E2D8405F3DF2}" srcOrd="1" destOrd="0" presId="urn:microsoft.com/office/officeart/2005/8/layout/hierarchy2"/>
    <dgm:cxn modelId="{7181E72C-46E9-469E-A009-BD2526ED2976}" type="presParOf" srcId="{1D2969F2-7AD9-4A6B-912D-E2D8405F3DF2}" destId="{58F15167-0141-4CB2-AF6F-F398ED2CA0F5}" srcOrd="0" destOrd="0" presId="urn:microsoft.com/office/officeart/2005/8/layout/hierarchy2"/>
    <dgm:cxn modelId="{419BE392-8BD0-4CCC-A5DF-FD4C426976C4}" type="presParOf" srcId="{1D2969F2-7AD9-4A6B-912D-E2D8405F3DF2}" destId="{1353D357-A534-476D-81E4-984DB111A261}" srcOrd="1" destOrd="0" presId="urn:microsoft.com/office/officeart/2005/8/layout/hierarchy2"/>
    <dgm:cxn modelId="{46C86EAB-93D2-4B0D-A7AF-12D0E327D7A7}" type="presParOf" srcId="{1353D357-A534-476D-81E4-984DB111A261}" destId="{766176E3-0925-49C3-AAEE-800AE1003D9A}" srcOrd="0" destOrd="0" presId="urn:microsoft.com/office/officeart/2005/8/layout/hierarchy2"/>
    <dgm:cxn modelId="{1E067BFD-284E-4AA0-BF26-920C2B300221}" type="presParOf" srcId="{766176E3-0925-49C3-AAEE-800AE1003D9A}" destId="{1981041F-A9FE-4BA3-A49F-47B74FD6C07B}" srcOrd="0" destOrd="0" presId="urn:microsoft.com/office/officeart/2005/8/layout/hierarchy2"/>
    <dgm:cxn modelId="{69AAADB4-6E36-471E-8C98-E6B1F01D31BC}" type="presParOf" srcId="{1353D357-A534-476D-81E4-984DB111A261}" destId="{714DC036-9335-4463-8DAC-B6018DAACF6D}" srcOrd="1" destOrd="0" presId="urn:microsoft.com/office/officeart/2005/8/layout/hierarchy2"/>
    <dgm:cxn modelId="{D24FB739-1B77-41C8-9D2E-CFED1039F327}" type="presParOf" srcId="{714DC036-9335-4463-8DAC-B6018DAACF6D}" destId="{3CA31092-558A-4AB9-9683-1143FCE0BB7E}" srcOrd="0" destOrd="0" presId="urn:microsoft.com/office/officeart/2005/8/layout/hierarchy2"/>
    <dgm:cxn modelId="{516F44E4-47D1-469C-8330-C07DB2CDD4E3}" type="presParOf" srcId="{714DC036-9335-4463-8DAC-B6018DAACF6D}" destId="{1AF9C9F2-A147-4E1B-A383-BFD3041C43CB}" srcOrd="1" destOrd="0" presId="urn:microsoft.com/office/officeart/2005/8/layout/hierarchy2"/>
    <dgm:cxn modelId="{9F421B03-BDBA-4882-A190-7DFAD06B109C}" type="presParOf" srcId="{1353D357-A534-476D-81E4-984DB111A261}" destId="{50A43A46-4936-4BC5-9F3E-11924F69821C}" srcOrd="2" destOrd="0" presId="urn:microsoft.com/office/officeart/2005/8/layout/hierarchy2"/>
    <dgm:cxn modelId="{B306C154-6E1E-4BA1-AA0D-ECB97CB9CB0B}" type="presParOf" srcId="{50A43A46-4936-4BC5-9F3E-11924F69821C}" destId="{D6364A60-8E7D-4EB0-9520-9BA3024766A9}" srcOrd="0" destOrd="0" presId="urn:microsoft.com/office/officeart/2005/8/layout/hierarchy2"/>
    <dgm:cxn modelId="{E8C4F488-851C-44FE-BCCC-33CF8BAEAE52}" type="presParOf" srcId="{1353D357-A534-476D-81E4-984DB111A261}" destId="{B99A336A-65E2-4636-967F-F9364513A0C3}" srcOrd="3" destOrd="0" presId="urn:microsoft.com/office/officeart/2005/8/layout/hierarchy2"/>
    <dgm:cxn modelId="{660A2F20-6726-4607-98E7-64AE61A8A915}" type="presParOf" srcId="{B99A336A-65E2-4636-967F-F9364513A0C3}" destId="{9C67C75B-C30D-473B-9A18-90FF153CFB9A}" srcOrd="0" destOrd="0" presId="urn:microsoft.com/office/officeart/2005/8/layout/hierarchy2"/>
    <dgm:cxn modelId="{C53C9D6B-80F2-4BB6-8420-D298EA545EE7}" type="presParOf" srcId="{B99A336A-65E2-4636-967F-F9364513A0C3}" destId="{8237287F-E6D4-4956-BD61-2CB5C7DBA3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2CDE-0B96-44B1-AF7B-AFC6F630D2DB}">
      <dsp:nvSpPr>
        <dsp:cNvPr id="0" name=""/>
        <dsp:cNvSpPr/>
      </dsp:nvSpPr>
      <dsp:spPr>
        <a:xfrm>
          <a:off x="587830" y="0"/>
          <a:ext cx="2463571" cy="123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Forskningsnettverket opprettet i 2024</a:t>
          </a:r>
          <a:endParaRPr lang="en-US" sz="2000" kern="1200"/>
        </a:p>
      </dsp:txBody>
      <dsp:txXfrm>
        <a:off x="623908" y="36078"/>
        <a:ext cx="2391415" cy="1159629"/>
      </dsp:txXfrm>
    </dsp:sp>
    <dsp:sp modelId="{58F15167-0141-4CB2-AF6F-F398ED2CA0F5}">
      <dsp:nvSpPr>
        <dsp:cNvPr id="0" name=""/>
        <dsp:cNvSpPr/>
      </dsp:nvSpPr>
      <dsp:spPr>
        <a:xfrm>
          <a:off x="538805" y="1417804"/>
          <a:ext cx="2463571" cy="123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174 medlemmer</a:t>
          </a:r>
          <a:endParaRPr lang="en-US" sz="2000" kern="1200" dirty="0"/>
        </a:p>
      </dsp:txBody>
      <dsp:txXfrm>
        <a:off x="574883" y="1453882"/>
        <a:ext cx="2391415" cy="1159629"/>
      </dsp:txXfrm>
    </dsp:sp>
    <dsp:sp modelId="{766176E3-0925-49C3-AAEE-800AE1003D9A}">
      <dsp:nvSpPr>
        <dsp:cNvPr id="0" name=""/>
        <dsp:cNvSpPr/>
      </dsp:nvSpPr>
      <dsp:spPr>
        <a:xfrm rot="19457599">
          <a:off x="2888312" y="1646556"/>
          <a:ext cx="1213559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213559" y="3300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4753" y="1649220"/>
        <a:ext cx="60677" cy="60677"/>
      </dsp:txXfrm>
    </dsp:sp>
    <dsp:sp modelId="{3CA31092-558A-4AB9-9683-1143FCE0BB7E}">
      <dsp:nvSpPr>
        <dsp:cNvPr id="0" name=""/>
        <dsp:cNvSpPr/>
      </dsp:nvSpPr>
      <dsp:spPr>
        <a:xfrm>
          <a:off x="3987806" y="709527"/>
          <a:ext cx="2463571" cy="1231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111 innmeldinger i 2024</a:t>
          </a:r>
          <a:endParaRPr lang="en-US" sz="2000" kern="1200" dirty="0"/>
        </a:p>
      </dsp:txBody>
      <dsp:txXfrm>
        <a:off x="4023884" y="745605"/>
        <a:ext cx="2391415" cy="1159629"/>
      </dsp:txXfrm>
    </dsp:sp>
    <dsp:sp modelId="{50A43A46-4936-4BC5-9F3E-11924F69821C}">
      <dsp:nvSpPr>
        <dsp:cNvPr id="0" name=""/>
        <dsp:cNvSpPr/>
      </dsp:nvSpPr>
      <dsp:spPr>
        <a:xfrm rot="2142401">
          <a:off x="2888312" y="2354832"/>
          <a:ext cx="1213559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213559" y="3300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4753" y="2357496"/>
        <a:ext cx="60677" cy="60677"/>
      </dsp:txXfrm>
    </dsp:sp>
    <dsp:sp modelId="{9C67C75B-C30D-473B-9A18-90FF153CFB9A}">
      <dsp:nvSpPr>
        <dsp:cNvPr id="0" name=""/>
        <dsp:cNvSpPr/>
      </dsp:nvSpPr>
      <dsp:spPr>
        <a:xfrm>
          <a:off x="3987806" y="2126081"/>
          <a:ext cx="2463571" cy="1231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63 innmeldinger  i 2025</a:t>
          </a:r>
          <a:endParaRPr lang="en-US" sz="2000" kern="1200" dirty="0"/>
        </a:p>
      </dsp:txBody>
      <dsp:txXfrm>
        <a:off x="4023884" y="2162159"/>
        <a:ext cx="2391415" cy="1159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5C6E1-D3D9-48D8-A748-519216497840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FE812-4B19-4B5E-A754-54C1F96205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oppfordring – benytt anledningen til å mingle i pausen – bli kjent med minst ett nytt menneske i dag – kanskje det blir din neste samarbeidspartner eller kollega  </a:t>
            </a:r>
          </a:p>
          <a:p>
            <a:endParaRPr lang="nb-NO" dirty="0"/>
          </a:p>
          <a:p>
            <a:r>
              <a:rPr lang="nb-NO" dirty="0"/>
              <a:t>Noen praktiske opplysninger</a:t>
            </a:r>
          </a:p>
          <a:p>
            <a:r>
              <a:rPr lang="nb-NO" dirty="0"/>
              <a:t>Program – QR kode + oppslag</a:t>
            </a:r>
          </a:p>
          <a:p>
            <a:r>
              <a:rPr lang="nb-NO" dirty="0"/>
              <a:t>Evalueringer – QR-koder hengt opp – sett av tid til å gi tilbakemeldinger</a:t>
            </a:r>
          </a:p>
          <a:p>
            <a:endParaRPr lang="nb-NO" dirty="0"/>
          </a:p>
          <a:p>
            <a:r>
              <a:rPr lang="nb-NO" dirty="0"/>
              <a:t>Nytt styre skal velges på årsmøtet senere i dag  - det er sendt ut en innkalling til årsmøtet</a:t>
            </a:r>
          </a:p>
          <a:p>
            <a:r>
              <a:rPr lang="nb-NO" dirty="0"/>
              <a:t>Styret ønsker flere innspill og tilbakemeldinger</a:t>
            </a:r>
          </a:p>
          <a:p>
            <a:r>
              <a:rPr lang="nb-NO" dirty="0"/>
              <a:t>Send oss noen linjer til nyhetsbrevene og forslag til temaer til </a:t>
            </a:r>
            <a:r>
              <a:rPr lang="nb-NO" dirty="0" err="1"/>
              <a:t>webinarer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FE812-4B19-4B5E-A754-54C1F962051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2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FE812-4B19-4B5E-A754-54C1F962051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302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Målet er å samle forskere som sammen styrker evidensgrunnlaget for kunnskapsbaserte og bærekraftige helsefremmende og forebyggende tjenester til barn, unge og deres familier.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håper nettverket kan være en arena for det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FE812-4B19-4B5E-A754-54C1F962051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013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Medlemmenes fagbakgrunn slik det oppgitt ved innmeldingen.</a:t>
            </a:r>
          </a:p>
          <a:p>
            <a:endParaRPr lang="nb-NO" dirty="0"/>
          </a:p>
          <a:p>
            <a:r>
              <a:rPr lang="nb-NO" dirty="0"/>
              <a:t>I gruppen «Annet» er det noen som ikke har oppgitt denne informasjonen, inkluderer også fagbakgrunner som sosiologi, tannpleie, vernepleie, økonomi </a:t>
            </a:r>
            <a:r>
              <a:rPr lang="nb-NO" dirty="0" err="1"/>
              <a:t>osv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FE812-4B19-4B5E-A754-54C1F962051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0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overkant tre av fire jobber med forskning i institutt- eller høyskole/universitetssektoren. </a:t>
            </a:r>
          </a:p>
          <a:p>
            <a:r>
              <a:rPr lang="nb-NO" dirty="0"/>
              <a:t>Annet – er en sammensatt gruppe. Halvparten jobber i kommunehelsetjenesten – på tjenestestedene.</a:t>
            </a:r>
          </a:p>
          <a:p>
            <a:r>
              <a:rPr lang="nb-NO" dirty="0"/>
              <a:t>Også en del studenter.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FE812-4B19-4B5E-A754-54C1F962051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30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43 fra svangerskapsomsorgen, 107 fra hhv helsestasjon og skolehelsetjeneste, og 39 fra HFU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FE812-4B19-4B5E-A754-54C1F962051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83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FE812-4B19-4B5E-A754-54C1F962051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12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1AD2AC-663A-225A-C3C6-765D1FC8D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379369-2359-CAE9-A4EC-B9C693CC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BAB0AC-959E-81C1-B8BF-47673A11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D43772-DBCA-4B9D-B0C2-DC919CB2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713EC9-E1EA-E44C-3E45-52169D60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61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17690E-2E2E-04F7-795C-C1EC38A8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5EF9D9A-FE7B-C735-98FA-2AD53A945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CB25B6-C6F4-BDF5-020F-5F47A8C6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C904A2-9F3C-E607-C336-76BC1D6F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448EE1-6498-6CA6-6C0A-EC720E68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77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2EF9CC0-D0E9-1917-D665-784C4FDC2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348D451-8B15-DBC4-DDF1-2D2067DEE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E2B460-AE2D-A10B-F74B-14CF9DE4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394726-572A-6B92-72E5-308B965E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F2830E-CDD5-C6FE-A659-C744B705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7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FD792B-A9D6-F41A-7425-96836F44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A5DB3F-5483-4244-76F8-7973F54B4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6CF0D2-8BA4-D16A-0ED7-EFC2618C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9639BA-62A7-1996-F018-EF32E07D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977FBF-A87B-E46D-A766-20414D8D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7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63B860-FF63-59A6-33A4-37BED002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787741-82E3-74DD-BBF8-0B5C9632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81E45B-8C38-1713-F820-D9A65E14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AEDA6E-6E5B-9143-B73F-07820FD5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9DA334-E197-59F3-160A-2CB559AC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66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7725C5-D47D-AB98-812F-9BBE3ED1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510C5D-DBFD-7F7A-CAFA-8982A00FF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F0D1C6-8F44-0E4D-A518-7BFE876E0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D7B27F-57E2-3400-563A-8585E017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64F59BE-AB7D-98ED-7F3F-D7259844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F5B3DA-C6BB-C21F-25D3-30D70666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28D6C3-22AD-B033-6820-40E4C11C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B79025-A167-7CE5-50C8-9BBFE799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8B1A8D-8867-234A-17DB-AE117618B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320DB1-2FE3-A1BD-894A-3F97C4919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E281621-85CF-4E32-5BB5-F2CE51418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4F7FB1F-40C4-2728-F029-97B6C020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CAFB3B3-2773-1DC9-819F-2FB1A62E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E4EC201-3700-6E64-A815-F7B36D53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31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E0A0DE-87D7-282A-6DDC-A233008A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86E5ED-FFB5-C539-CF51-DF890A08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3606432-A4CC-2077-ED70-D12601B1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1F122D-8321-7B44-DAAE-1D70D618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6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9028463-D711-F19E-B9D7-E12EE22E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DAADDBD-7ADE-1B93-5A98-7DDA08B3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454087-3B38-FB95-E887-E1E1E399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3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EAE27B-6232-B9F1-0A78-98B14181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710A19-FBA0-CBEB-7D93-171D23ABF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BFCCA0-12B1-C2F8-B893-D22318B8F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B445AA-6F93-D2A7-9FC7-0A9E7915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30013D-A451-89F5-16CB-47434140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20FD72-DC84-6F86-FFA5-09A2F28E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671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90ED6B-2CDB-02C1-9155-502ECBEC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6FF2341-4D0E-9926-143A-BAE46710A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428D744-B5CF-2A07-EF39-4045E93F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6E6848-A191-77CA-CA21-F90E7569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EFB813-71F1-CB10-BD1C-5F9BDCE2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56D54F-23CA-CBBE-41C8-B6488990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12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8C51788-6992-C7A0-06FA-49330560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1D30A-42AA-E7A3-CFE7-88197B480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05A327-FEBF-9033-A51A-50190ACA3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C4C0F6-3726-4BE8-B57A-C0ABC5FDE828}" type="datetimeFigureOut">
              <a:rPr lang="nb-NO" smtClean="0"/>
              <a:t>23.01.2026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A47EA1-4F15-DE53-4AB3-355DA50DA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6A37A-A6E2-7D6F-C29F-2C6EAB87C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0DBCBA-8746-44B4-A4EE-E726F8462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38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3ADE8D-A7C9-72EB-9CD7-FB743DAD7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635000"/>
            <a:ext cx="5520612" cy="2387600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Velkommen!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3A262C-D914-875F-58B8-582169E35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924" y="3641795"/>
            <a:ext cx="5278016" cy="1655762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FORSKHE nettverkssamling 2026</a:t>
            </a:r>
          </a:p>
          <a:p>
            <a:r>
              <a:rPr lang="nb-NO" dirty="0">
                <a:solidFill>
                  <a:schemeClr val="bg1"/>
                </a:solidFill>
              </a:rPr>
              <a:t>22. og 23. januar 2026</a:t>
            </a:r>
          </a:p>
          <a:p>
            <a:r>
              <a:rPr lang="nb-NO" dirty="0" err="1">
                <a:solidFill>
                  <a:schemeClr val="bg1"/>
                </a:solidFill>
              </a:rPr>
              <a:t>OsloMet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Bilde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A2E6AFD2-9C70-862B-B88C-39953A9B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49" y="0"/>
            <a:ext cx="5371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13C8089-2D09-F72A-5CA8-8AB297D5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828" y="4227478"/>
            <a:ext cx="3520221" cy="197785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5927427-EE48-F5B8-0513-F6B6D03E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472" y="111318"/>
            <a:ext cx="3010389" cy="40580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507659C-FA89-3722-0BF5-68D690D8931E}"/>
              </a:ext>
            </a:extLst>
          </p:cNvPr>
          <p:cNvSpPr/>
          <p:nvPr/>
        </p:nvSpPr>
        <p:spPr>
          <a:xfrm>
            <a:off x="393674" y="373711"/>
            <a:ext cx="8073798" cy="73736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/>
              <a:t>FORSKHE (FORskning + SKolehelsetjeneste + HElsestasjonstjeneste) 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4E35053-14F3-FCE4-42E8-742EA84FE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39" y="1373466"/>
            <a:ext cx="2359259" cy="302816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B68D3F-5EF6-AC8D-A965-EC840FAAD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062" y="2414160"/>
            <a:ext cx="2414923" cy="303889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4BAE1E6-DFCD-0467-AD2E-D017EF51A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914" y="3283085"/>
            <a:ext cx="2359259" cy="303889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146EDFE-F250-3F08-C6DE-D0D922D28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280" y="2840453"/>
            <a:ext cx="3010390" cy="2149727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C7B0625-DA62-2754-AAD0-363903C24C0F}"/>
              </a:ext>
            </a:extLst>
          </p:cNvPr>
          <p:cNvSpPr txBox="1"/>
          <p:nvPr/>
        </p:nvSpPr>
        <p:spPr>
          <a:xfrm>
            <a:off x="6391530" y="4759348"/>
            <a:ext cx="1245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Fr.pinterest.com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54BC65-56C4-EFC1-2D81-EA535B6533D9}"/>
              </a:ext>
            </a:extLst>
          </p:cNvPr>
          <p:cNvSpPr/>
          <p:nvPr/>
        </p:nvSpPr>
        <p:spPr>
          <a:xfrm>
            <a:off x="4590805" y="1296744"/>
            <a:ext cx="3292080" cy="15908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FORSKHE-</a:t>
            </a:r>
            <a:r>
              <a:rPr lang="nb-NO" dirty="0" err="1"/>
              <a:t>webinar</a:t>
            </a:r>
            <a:endParaRPr lang="nb-NO" dirty="0"/>
          </a:p>
          <a:p>
            <a:pPr algn="ctr"/>
            <a:r>
              <a:rPr lang="nb-NO" dirty="0"/>
              <a:t>29.10.2025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«Data fra helsestasjon- og skolehelsetjenesten fra KPR». </a:t>
            </a:r>
          </a:p>
          <a:p>
            <a:pPr algn="ctr"/>
            <a:r>
              <a:rPr lang="nb-NO" dirty="0"/>
              <a:t> 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16DFE67-3D81-35F6-5BD8-0EC5E19B1E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61807"/>
            <a:ext cx="16582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29.oktober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9C1858F-6D46-9BE9-A9E8-60551EDF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Data fra helsestasjons- og skolehelsetjenesten til KPR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9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4">
            <a:extLst>
              <a:ext uri="{FF2B5EF4-FFF2-40B4-BE49-F238E27FC236}">
                <a16:creationId xmlns:a16="http://schemas.microsoft.com/office/drawing/2014/main" id="{D5D73BAA-49CD-D4B5-0958-FF91693C1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409142"/>
              </p:ext>
            </p:extLst>
          </p:nvPr>
        </p:nvGraphicFramePr>
        <p:xfrm>
          <a:off x="0" y="1548881"/>
          <a:ext cx="6990184" cy="335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Bilde 8" descr="Et bilde som inneholder tekst, skjermbilde, Font, dokument&#10;&#10;KI-generert innhold kan være feil.">
            <a:extLst>
              <a:ext uri="{FF2B5EF4-FFF2-40B4-BE49-F238E27FC236}">
                <a16:creationId xmlns:a16="http://schemas.microsoft.com/office/drawing/2014/main" id="{5909DCAC-25DB-98BD-E500-48BB8E562C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4" y="313038"/>
            <a:ext cx="5249660" cy="62514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05B6C6FD-B438-BD16-F0B8-34947C25E2C2}"/>
              </a:ext>
            </a:extLst>
          </p:cNvPr>
          <p:cNvSpPr/>
          <p:nvPr/>
        </p:nvSpPr>
        <p:spPr>
          <a:xfrm>
            <a:off x="587829" y="313038"/>
            <a:ext cx="5635689" cy="703999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Hvem er vi?</a:t>
            </a:r>
          </a:p>
        </p:txBody>
      </p:sp>
    </p:spTree>
    <p:extLst>
      <p:ext uri="{BB962C8B-B14F-4D97-AF65-F5344CB8AC3E}">
        <p14:creationId xmlns:p14="http://schemas.microsoft.com/office/powerpoint/2010/main" val="392634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B4A725-1272-1DC3-2DE6-AFA10568F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55635"/>
              </p:ext>
            </p:extLst>
          </p:nvPr>
        </p:nvGraphicFramePr>
        <p:xfrm>
          <a:off x="437322" y="198783"/>
          <a:ext cx="11231217" cy="655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BB3A0A00-1CA6-BB74-204F-E98CC0CC88D2}"/>
              </a:ext>
            </a:extLst>
          </p:cNvPr>
          <p:cNvSpPr txBox="1"/>
          <p:nvPr/>
        </p:nvSpPr>
        <p:spPr>
          <a:xfrm>
            <a:off x="265176" y="6480605"/>
            <a:ext cx="841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Kilde: Informasjon sendt inn fra medlemmer ved tidspunkt for innmelding</a:t>
            </a:r>
          </a:p>
        </p:txBody>
      </p:sp>
    </p:spTree>
    <p:extLst>
      <p:ext uri="{BB962C8B-B14F-4D97-AF65-F5344CB8AC3E}">
        <p14:creationId xmlns:p14="http://schemas.microsoft.com/office/powerpoint/2010/main" val="220654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B0ACE0-48C5-928D-008C-019C186E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Stilling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196343-72EF-6426-465F-6B87E04F1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056332"/>
              </p:ext>
            </p:extLst>
          </p:nvPr>
        </p:nvGraphicFramePr>
        <p:xfrm>
          <a:off x="838200" y="1906587"/>
          <a:ext cx="10515600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87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4630A5-B764-94EA-81DA-1BBA553C7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210073"/>
              </p:ext>
            </p:extLst>
          </p:nvPr>
        </p:nvGraphicFramePr>
        <p:xfrm>
          <a:off x="448734" y="365125"/>
          <a:ext cx="10905066" cy="584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FE618D39-AF0E-2B17-7AE6-36973F8875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500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12CB37C-BFCD-7ED3-8927-4561F570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7" y="1505069"/>
            <a:ext cx="2729636" cy="3485630"/>
          </a:xfrm>
          <a:prstGeom prst="rect">
            <a:avLst/>
          </a:prstGeom>
        </p:spPr>
      </p:pic>
      <p:pic>
        <p:nvPicPr>
          <p:cNvPr id="4" name="Bilde 3" descr="Et bilde som inneholder plante, blomster, blomsterblad, Krysantemum&#10;&#10;KI-generert innhold kan være feil.">
            <a:extLst>
              <a:ext uri="{FF2B5EF4-FFF2-40B4-BE49-F238E27FC236}">
                <a16:creationId xmlns:a16="http://schemas.microsoft.com/office/drawing/2014/main" id="{FE914C57-F3F0-674F-EE1E-C2E4E9052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03" y="1636295"/>
            <a:ext cx="2371227" cy="335440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6A1FB18-C7B1-AF32-2204-21F4C57D1E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12" t="4934" r="14085" b="6004"/>
          <a:stretch>
            <a:fillRect/>
          </a:stretch>
        </p:blipFill>
        <p:spPr>
          <a:xfrm>
            <a:off x="8702780" y="1631599"/>
            <a:ext cx="2836166" cy="335440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67B5753-CB0F-A5C3-E58C-3D465CA8E3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8825" t="14892" r="19788" b="8329"/>
          <a:stretch>
            <a:fillRect/>
          </a:stretch>
        </p:blipFill>
        <p:spPr>
          <a:xfrm>
            <a:off x="5855368" y="1631599"/>
            <a:ext cx="2719274" cy="33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2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Velkommen!</vt:lpstr>
      <vt:lpstr>PowerPoint-presentasjon</vt:lpstr>
      <vt:lpstr>PowerPoint-presentasjon</vt:lpstr>
      <vt:lpstr>PowerPoint-presentasjon</vt:lpstr>
      <vt:lpstr>Stilling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Brita Askeland Winje</dc:creator>
  <cp:lastModifiedBy>Brita Askeland Winje</cp:lastModifiedBy>
  <cp:revision>10</cp:revision>
  <dcterms:created xsi:type="dcterms:W3CDTF">2026-01-15T15:21:54Z</dcterms:created>
  <dcterms:modified xsi:type="dcterms:W3CDTF">2026-01-23T17:36:31Z</dcterms:modified>
</cp:coreProperties>
</file>