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1000" r:id="rId5"/>
    <p:sldId id="1025" r:id="rId6"/>
    <p:sldId id="1001" r:id="rId7"/>
    <p:sldId id="1003" r:id="rId8"/>
    <p:sldId id="1004" r:id="rId9"/>
    <p:sldId id="1008" r:id="rId10"/>
    <p:sldId id="1007" r:id="rId11"/>
    <p:sldId id="1006" r:id="rId12"/>
    <p:sldId id="1005" r:id="rId13"/>
    <p:sldId id="1022" r:id="rId14"/>
    <p:sldId id="1023" r:id="rId15"/>
    <p:sldId id="1010" r:id="rId16"/>
    <p:sldId id="1011" r:id="rId17"/>
    <p:sldId id="289" r:id="rId18"/>
    <p:sldId id="1012" r:id="rId19"/>
    <p:sldId id="1014" r:id="rId20"/>
    <p:sldId id="996" r:id="rId21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rknes, Nina Kristine" initials="SNK" lastIdx="8" clrIdx="0">
    <p:extLst>
      <p:ext uri="{19B8F6BF-5375-455C-9EA6-DF929625EA0E}">
        <p15:presenceInfo xmlns:p15="http://schemas.microsoft.com/office/powerpoint/2012/main" userId="S-1-5-21-1801674531-963894560-682003330-7691" providerId="AD"/>
      </p:ext>
    </p:extLst>
  </p:cmAuthor>
  <p:cmAuthor id="2" name="Fagernes, Mette" initials="FM" lastIdx="1" clrIdx="1">
    <p:extLst>
      <p:ext uri="{19B8F6BF-5375-455C-9EA6-DF929625EA0E}">
        <p15:presenceInfo xmlns:p15="http://schemas.microsoft.com/office/powerpoint/2012/main" userId="S-1-5-21-1801674531-963894560-682003330-6625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0DBD4"/>
    <a:srgbClr val="EFECE8"/>
    <a:srgbClr val="363F66"/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59C33-4015-5ABD-76A9-5841172AB97A}" v="4148" dt="2020-06-30T18:11:22.204"/>
    <p1510:client id="{068E9A70-503F-1540-8AEC-121FD64FC1AB}" v="428" dt="2020-06-17T10:00:45.827"/>
    <p1510:client id="{16D070CF-2FC2-9878-E20F-EA21FD2164B1}" v="25" dt="2020-06-30T14:56:22.901"/>
    <p1510:client id="{242976DE-9438-6CEA-6EEA-71CEA5E7AAE6}" v="7" dt="2020-07-22T16:22:30.507"/>
    <p1510:client id="{3BAC011F-3299-1A29-6A9F-8184D743FC6D}" v="12" dt="2020-07-01T10:52:00.104"/>
    <p1510:client id="{9AC6BD34-81B0-2F73-D43A-96D38BAE3CFE}" v="689" dt="2020-07-22T15:41:32.578"/>
    <p1510:client id="{AAC79131-7002-383E-EDA6-7D40AD04DD43}" v="214" dt="2020-07-01T15:37:33.120"/>
    <p1510:client id="{B6B5AFC4-1DE6-A5B8-7222-F42DC8DE061A}" v="351" dt="2020-06-17T10:40:37.373"/>
    <p1510:client id="{DFD9E9C5-8100-040C-16F9-DCAA81F7BEE2}" v="14" dt="2020-06-30T14:14:01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EBC5B-04F3-4C11-9453-AD70019F1296}" type="datetimeFigureOut">
              <a:rPr lang="nb-NO" smtClean="0"/>
              <a:t>28.07.2020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AD8F3-0350-44BA-933B-98872F5805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204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8400FF1-AAA5-469B-A4A3-F45FA4C853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60" y="0"/>
            <a:ext cx="2597240" cy="145025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rgbClr val="36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CBEFC26-1592-4935-998C-8DC22E61E2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633" y="4223636"/>
            <a:ext cx="157513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5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dirty="0"/>
              <a:t>06.12.2017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F0E40FAC-DF77-434E-86EF-C54ECA386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6F12FC5E-4545-42F2-9348-0E18A3CB2D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4403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886854"/>
            <a:ext cx="10160523" cy="4172835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A6810E-3AC0-4C81-B564-5E563059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85B3523D-5A38-41D3-815A-5CB4E3F24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4229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idestilt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5" y="2304555"/>
            <a:ext cx="5012505" cy="3753904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D0B88A-A80B-4411-B14E-F769A08E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FE2A336A-8174-48F0-ADC9-4E8D8938C6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F9DE84A6-17C0-4C02-A8D5-E71911495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4652654" cy="364114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232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ort sidesti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D14CBF-06D0-410A-A384-2F0263FF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4652654" cy="1288194"/>
          </a:xfrm>
        </p:spPr>
        <p:txBody>
          <a:bodyPr wrap="square">
            <a:norm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7CB85700-175E-4EDD-B51A-0A26EC224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2016562"/>
            <a:ext cx="4652654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9581385-AFD9-41D4-8184-E39DB5EDF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3000723"/>
            <a:ext cx="4652654" cy="281782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7580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015460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461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18130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16EDB9-171D-4C15-B8C6-14B0D3C5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Plassholder for innhold 6">
            <a:extLst>
              <a:ext uri="{FF2B5EF4-FFF2-40B4-BE49-F238E27FC236}">
                <a16:creationId xmlns:a16="http://schemas.microsoft.com/office/drawing/2014/main" id="{FFDE66EE-3198-45B5-9D05-5E301D4F6A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15457" y="1825625"/>
            <a:ext cx="4896969" cy="399291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16F96EB8-7127-4811-90DA-3D1F6F798B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1825625"/>
            <a:ext cx="4896969" cy="399291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0101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12D631-7A0B-4B39-A29E-CDA51B28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85D593EB-16A8-4421-9A8F-468639175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57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42B2FF28-0E84-441E-ADA8-C148AAD2B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4090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F71BB101-025E-4F4A-82D1-EF1861D81A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57" y="2177397"/>
            <a:ext cx="4896969" cy="364114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89C1D998-2F94-4B8D-95A1-A60D90B940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2177397"/>
            <a:ext cx="4896969" cy="364114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8213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ACFA4-E01F-4C1A-AEBB-A1ADB98F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53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29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871"/>
                </a:solidFill>
              </a:defRPr>
            </a:lvl1pPr>
            <a:lvl2pPr>
              <a:defRPr>
                <a:solidFill>
                  <a:srgbClr val="003871"/>
                </a:solidFill>
              </a:defRPr>
            </a:lvl2pPr>
            <a:lvl3pPr>
              <a:defRPr>
                <a:solidFill>
                  <a:srgbClr val="003871"/>
                </a:solidFill>
              </a:defRPr>
            </a:lvl3pPr>
            <a:lvl4pPr>
              <a:defRPr>
                <a:solidFill>
                  <a:srgbClr val="003871"/>
                </a:solidFill>
              </a:defRPr>
            </a:lvl4pPr>
            <a:lvl5pPr>
              <a:defRPr>
                <a:solidFill>
                  <a:srgbClr val="00387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Rectangle 9"/>
          <p:cNvSpPr/>
          <p:nvPr/>
        </p:nvSpPr>
        <p:spPr>
          <a:xfrm>
            <a:off x="0" y="6498000"/>
            <a:ext cx="168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0000" y="6498000"/>
            <a:ext cx="10512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" y="6570569"/>
            <a:ext cx="1537219" cy="22336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495929"/>
            <a:ext cx="12192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498000"/>
            <a:ext cx="1680000" cy="360000"/>
          </a:xfrm>
          <a:prstGeom prst="rect">
            <a:avLst/>
          </a:prstGeom>
          <a:solidFill>
            <a:srgbClr val="00387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80000" y="6498000"/>
            <a:ext cx="10512000" cy="360000"/>
          </a:xfrm>
          <a:prstGeom prst="rect">
            <a:avLst/>
          </a:prstGeom>
          <a:gradFill flip="none" rotWithShape="1">
            <a:gsLst>
              <a:gs pos="10000">
                <a:srgbClr val="39AEBB"/>
              </a:gs>
              <a:gs pos="92000">
                <a:srgbClr val="003871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Logo negat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" y="6570569"/>
            <a:ext cx="1537219" cy="22336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1495929"/>
            <a:ext cx="12192000" cy="1588"/>
          </a:xfrm>
          <a:prstGeom prst="line">
            <a:avLst/>
          </a:prstGeom>
          <a:ln>
            <a:gradFill flip="none" rotWithShape="1">
              <a:gsLst>
                <a:gs pos="25000">
                  <a:srgbClr val="003871"/>
                </a:gs>
                <a:gs pos="100000">
                  <a:srgbClr val="39AEBB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32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blå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A745DB-83D6-4C7A-98A5-A53C5B594DAC}"/>
              </a:ext>
            </a:extLst>
          </p:cNvPr>
          <p:cNvSpPr/>
          <p:nvPr userDrawn="1"/>
        </p:nvSpPr>
        <p:spPr>
          <a:xfrm>
            <a:off x="289163" y="1886854"/>
            <a:ext cx="11611163" cy="4681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9" name="Plassholder for tekst 12">
            <a:extLst>
              <a:ext uri="{FF2B5EF4-FFF2-40B4-BE49-F238E27FC236}">
                <a16:creationId xmlns:a16="http://schemas.microsoft.com/office/drawing/2014/main" id="{C935626B-B2F0-4C1D-B10F-C71FBA0ED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Plassholder for tekst 15">
            <a:extLst>
              <a:ext uri="{FF2B5EF4-FFF2-40B4-BE49-F238E27FC236}">
                <a16:creationId xmlns:a16="http://schemas.microsoft.com/office/drawing/2014/main" id="{21AA3D13-F0CA-4E21-B27D-43A764962A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925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plommef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7336BBC4-5B27-4896-803A-C8F8ABA54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242C4BBA-EF72-4A3D-A43C-4E125BE20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517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E4D28808-863E-4D4E-BA97-DCBC5096F9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3EDF36FE-51A5-42D8-AFF5-F1BA231C0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2858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lys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EBBE4AD-AB7F-4AB4-A22C-A354D2D75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F25938EB-4234-419C-9618-D4E54F9683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6575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2BDBFD9-16A2-48B2-B6FA-D1CFE7584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20587365-12BA-4302-94BB-74C8FB61A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5803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lys bru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01CC69B-9FD8-427A-82DE-123472262D0A}"/>
              </a:ext>
            </a:extLst>
          </p:cNvPr>
          <p:cNvSpPr/>
          <p:nvPr userDrawn="1"/>
        </p:nvSpPr>
        <p:spPr>
          <a:xfrm>
            <a:off x="291674" y="291670"/>
            <a:ext cx="11611163" cy="6276311"/>
          </a:xfrm>
          <a:prstGeom prst="rect">
            <a:avLst/>
          </a:prstGeom>
          <a:solidFill>
            <a:srgbClr val="EF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D5B7968-9160-4F95-9A28-7FEC1B18BF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88337F4-0EAE-4190-9837-17391DC08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282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6109BC7-6B2B-455F-AAF6-F2D02D73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75588BA0-191B-489B-AFF1-4ED326CF14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7249BEA4-D06E-4C20-83BD-17A917A01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62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505162"/>
            <a:ext cx="10160523" cy="4554527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4FCC46-56CB-4D81-8A0F-DB762CFE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3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5459" y="662815"/>
            <a:ext cx="10515600" cy="6440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459" y="2177396"/>
            <a:ext cx="10515600" cy="3732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8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62" r:id="rId7"/>
    <p:sldLayoutId id="2147483677" r:id="rId8"/>
    <p:sldLayoutId id="2147483669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64" r:id="rId15"/>
    <p:sldLayoutId id="2147483665" r:id="rId16"/>
    <p:sldLayoutId id="2147483666" r:id="rId17"/>
    <p:sldLayoutId id="2147483667" r:id="rId18"/>
    <p:sldLayoutId id="2147483683" r:id="rId19"/>
  </p:sldLayoutIdLst>
  <p:hf sldNum="0"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65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0054" indent="-270054" algn="l" defTabSz="914446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4"/>
        </a:buClr>
        <a:buSzPct val="100000"/>
        <a:buFontTx/>
        <a:buBlip>
          <a:blip r:embed="rId21"/>
        </a:buBlip>
        <a:defRPr sz="2800" kern="1200">
          <a:solidFill>
            <a:schemeClr val="dk1"/>
          </a:solidFill>
          <a:latin typeface="+mn-lt"/>
          <a:ea typeface="+mn-ea"/>
          <a:cs typeface="+mn-cs"/>
        </a:defRPr>
      </a:lvl1pPr>
      <a:lvl2pPr marL="540108" indent="-180036" algn="l" defTabSz="914446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Tx/>
        <a:buBlip>
          <a:blip r:embed="rId21"/>
        </a:buBlip>
        <a:defRPr sz="2000" kern="1200">
          <a:solidFill>
            <a:schemeClr val="dk1"/>
          </a:solidFill>
          <a:latin typeface="+mn-lt"/>
          <a:ea typeface="+mn-ea"/>
          <a:cs typeface="+mn-cs"/>
        </a:defRPr>
      </a:lvl2pPr>
      <a:lvl3pPr marL="720144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1"/>
        </a:buBlip>
        <a:defRPr sz="1800" kern="1200">
          <a:solidFill>
            <a:schemeClr val="dk1"/>
          </a:solidFill>
          <a:latin typeface="+mn-lt"/>
          <a:ea typeface="+mn-ea"/>
          <a:cs typeface="+mn-cs"/>
        </a:defRPr>
      </a:lvl3pPr>
      <a:lvl4pPr marL="900180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1"/>
        </a:buBlip>
        <a:defRPr sz="1600" kern="1200">
          <a:solidFill>
            <a:schemeClr val="dk1"/>
          </a:solidFill>
          <a:latin typeface="+mn-lt"/>
          <a:ea typeface="+mn-ea"/>
          <a:cs typeface="+mn-cs"/>
        </a:defRPr>
      </a:lvl4pPr>
      <a:lvl5pPr marL="1080216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1"/>
        </a:buBlip>
        <a:defRPr sz="1400" kern="1200">
          <a:solidFill>
            <a:schemeClr val="dk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6.m4a"/><Relationship Id="rId7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6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r="17055" b="955"/>
          <a:stretch/>
        </p:blipFill>
        <p:spPr>
          <a:xfrm>
            <a:off x="7209118" y="1895302"/>
            <a:ext cx="4694666" cy="4671752"/>
          </a:xfrm>
          <a:prstGeom prst="rect">
            <a:avLst/>
          </a:prstGeom>
          <a:ln w="12700">
            <a:solidFill>
              <a:srgbClr val="FF6600"/>
            </a:solidFill>
          </a:ln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01445E7-5057-4899-A1EA-558389DCB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2861" y="2308688"/>
            <a:ext cx="7807127" cy="2031325"/>
          </a:xfrm>
        </p:spPr>
        <p:txBody>
          <a:bodyPr/>
          <a:lstStyle/>
          <a:p>
            <a:r>
              <a:rPr lang="nb-NO" sz="6600" dirty="0"/>
              <a:t>Oppfølging av </a:t>
            </a:r>
            <a:r>
              <a:rPr lang="nb-NO" sz="6600" dirty="0" err="1"/>
              <a:t>nærkontater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94AD52-7B82-4012-AE70-1DA1C0652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4628" y="4545412"/>
            <a:ext cx="8827720" cy="738664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nb-NO" sz="4800" dirty="0"/>
              <a:t>Kurs i smittesporing</a:t>
            </a:r>
            <a:endParaRPr lang="nb-NO" sz="4800" dirty="0">
              <a:cs typeface="Calibri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902545" y="6083985"/>
            <a:ext cx="2310543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endParaRPr lang="nb-NO" sz="2200" dirty="0">
              <a:solidFill>
                <a:srgbClr val="E0DBD4"/>
              </a:solidFill>
              <a:cs typeface="Calibri"/>
            </a:endParaRPr>
          </a:p>
        </p:txBody>
      </p:sp>
      <p:pic>
        <p:nvPicPr>
          <p:cNvPr id="8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156" y="6083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6"/>
    </mc:Choice>
    <mc:Fallback xmlns="">
      <p:transition spd="slow" advTm="3275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AF9C6C-F4B1-4C08-97DF-FDBB5517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00" y="385724"/>
            <a:ext cx="10515600" cy="644022"/>
          </a:xfrm>
        </p:spPr>
        <p:txBody>
          <a:bodyPr/>
          <a:lstStyle/>
          <a:p>
            <a:r>
              <a:rPr lang="nb-NO" sz="4650" dirty="0">
                <a:ea typeface="+mj-lt"/>
                <a:cs typeface="+mj-lt"/>
              </a:rPr>
              <a:t>Anne har testet positivt</a:t>
            </a:r>
            <a:endParaRPr lang="nb-NO" sz="4650" dirty="0">
              <a:cs typeface="Calibri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DC183B-FA80-4D92-9498-562FAF6397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282" y="1095392"/>
            <a:ext cx="10515600" cy="84638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b-NO" sz="2750" dirty="0">
                <a:cs typeface="Calibri"/>
              </a:rPr>
              <a:t>Hvem av disse har hatt tilsvarende nær kontakt som i en husstand?</a:t>
            </a:r>
            <a:endParaRPr lang="nb-NO" sz="2750" dirty="0">
              <a:ea typeface="+mn-lt"/>
              <a:cs typeface="+mn-lt"/>
            </a:endParaRPr>
          </a:p>
          <a:p>
            <a:endParaRPr lang="nb-NO" sz="2750" dirty="0">
              <a:cs typeface="Calibri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205951-7DF5-4924-B68F-78D172CE3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4727" y="1758833"/>
            <a:ext cx="10515600" cy="4714386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Guro deler et lite kontor med Anne. De har sittet skulder ved skulder hele arbeidsdagen i uka før Anne fikk symptomer. </a:t>
            </a:r>
            <a:endParaRPr lang="nb-NO" sz="3200" b="1" dirty="0">
              <a:solidFill>
                <a:srgbClr val="FF6600"/>
              </a:solidFill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Peder sitter lenger ned i gangen, han spiser daglig lunsj i </a:t>
            </a:r>
            <a:r>
              <a:rPr lang="nb-NO" sz="3200" dirty="0" err="1">
                <a:ea typeface="+mn-lt"/>
                <a:cs typeface="+mn-lt"/>
              </a:rPr>
              <a:t>ca</a:t>
            </a:r>
            <a:r>
              <a:rPr lang="nb-NO" sz="3200" dirty="0">
                <a:ea typeface="+mn-lt"/>
                <a:cs typeface="+mn-lt"/>
              </a:rPr>
              <a:t> 20 minutter på samme rom som Anne. </a:t>
            </a:r>
            <a:endParaRPr lang="nb-NO" sz="3200" dirty="0">
              <a:solidFill>
                <a:srgbClr val="FF6600"/>
              </a:solidFill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Hjemme bor Anne med mann og barn.</a:t>
            </a:r>
            <a:endParaRPr lang="nb-NO" sz="3200" b="1" dirty="0">
              <a:solidFill>
                <a:srgbClr val="FF6600"/>
              </a:solidFill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De har au pair som deler kjøkken og bad med dem.  </a:t>
            </a:r>
            <a:endParaRPr lang="nb-NO" sz="3200" b="1" dirty="0">
              <a:solidFill>
                <a:srgbClr val="FF6600"/>
              </a:solidFill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På samme adresse, men i en annen etasje bor en vennlig student. </a:t>
            </a:r>
            <a:endParaRPr lang="nb-NO" sz="3200" dirty="0">
              <a:solidFill>
                <a:srgbClr val="FF6600"/>
              </a:solidFill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0400" y="6168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AF9C6C-F4B1-4C08-97DF-FDBB5517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00" y="385724"/>
            <a:ext cx="10515600" cy="644022"/>
          </a:xfrm>
        </p:spPr>
        <p:txBody>
          <a:bodyPr/>
          <a:lstStyle/>
          <a:p>
            <a:r>
              <a:rPr lang="nb-NO" sz="4650" dirty="0">
                <a:ea typeface="+mj-lt"/>
                <a:cs typeface="+mj-lt"/>
              </a:rPr>
              <a:t>Anne har testet positivt</a:t>
            </a:r>
            <a:endParaRPr lang="nb-NO" sz="4650" dirty="0">
              <a:cs typeface="Calibri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DC183B-FA80-4D92-9498-562FAF6397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7282" y="1095392"/>
            <a:ext cx="10515600" cy="84638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b-NO" sz="2750" dirty="0">
                <a:cs typeface="Calibri"/>
              </a:rPr>
              <a:t>Hvem av disse har hatt tilsvarende nær kontakt som i en husstand?</a:t>
            </a:r>
            <a:endParaRPr lang="nb-NO" sz="2750" dirty="0">
              <a:ea typeface="+mn-lt"/>
              <a:cs typeface="+mn-lt"/>
            </a:endParaRPr>
          </a:p>
          <a:p>
            <a:endParaRPr lang="nb-NO" sz="2750" dirty="0">
              <a:cs typeface="Calibri"/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205951-7DF5-4924-B68F-78D172CE3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4727" y="1758833"/>
            <a:ext cx="10515600" cy="4714386"/>
          </a:xfrm>
        </p:spPr>
        <p:txBody>
          <a:bodyPr vert="horz" lIns="0" tIns="0" rIns="0" bIns="0" rtlCol="0" anchor="t">
            <a:noAutofit/>
          </a:bodyPr>
          <a:lstStyle/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Guro deler et lite kontor med Anne. De har sittet skulder ved skulder hele arbeidsdagen i uka før Anne fikk symptomer. </a:t>
            </a:r>
            <a:r>
              <a:rPr lang="nb-NO" sz="3200" b="1" dirty="0">
                <a:solidFill>
                  <a:srgbClr val="FF6600"/>
                </a:solidFill>
                <a:ea typeface="+mn-lt"/>
                <a:cs typeface="+mn-lt"/>
              </a:rPr>
              <a:t>JA!</a:t>
            </a:r>
            <a:endParaRPr lang="en-US" sz="3200" b="1">
              <a:solidFill>
                <a:srgbClr val="FF6600"/>
              </a:solidFill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Peder sitter lenger ned i gangen, han spiser daglig lunsj i </a:t>
            </a:r>
            <a:r>
              <a:rPr lang="nb-NO" sz="3200" dirty="0" err="1">
                <a:ea typeface="+mn-lt"/>
                <a:cs typeface="+mn-lt"/>
              </a:rPr>
              <a:t>ca</a:t>
            </a:r>
            <a:r>
              <a:rPr lang="nb-NO" sz="3200" dirty="0">
                <a:ea typeface="+mn-lt"/>
                <a:cs typeface="+mn-lt"/>
              </a:rPr>
              <a:t> 20 minutter på samme rom som Anne. </a:t>
            </a:r>
            <a:r>
              <a:rPr lang="nb-NO" sz="3200" dirty="0">
                <a:solidFill>
                  <a:srgbClr val="FF6600"/>
                </a:solidFill>
                <a:ea typeface="+mn-lt"/>
                <a:cs typeface="+mn-lt"/>
              </a:rPr>
              <a:t>Nei!</a:t>
            </a:r>
            <a:endParaRPr lang="en-US" sz="3200">
              <a:solidFill>
                <a:srgbClr val="FF6600"/>
              </a:solidFill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Hjemme bor Anne med mann og barn. </a:t>
            </a:r>
            <a:r>
              <a:rPr lang="nb-NO" sz="3200" b="1" dirty="0">
                <a:solidFill>
                  <a:srgbClr val="FF6600"/>
                </a:solidFill>
                <a:ea typeface="+mn-lt"/>
                <a:cs typeface="+mn-lt"/>
              </a:rPr>
              <a:t>JA!</a:t>
            </a:r>
            <a:endParaRPr lang="en-US" sz="3200"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De har au pair som deler kjøkken og bad med dem.  </a:t>
            </a:r>
            <a:r>
              <a:rPr lang="nb-NO" sz="3200" b="1" dirty="0">
                <a:solidFill>
                  <a:srgbClr val="FF6600"/>
                </a:solidFill>
                <a:ea typeface="+mn-lt"/>
                <a:cs typeface="+mn-lt"/>
              </a:rPr>
              <a:t>JA!</a:t>
            </a:r>
            <a:endParaRPr lang="en-US" sz="3200">
              <a:ea typeface="+mn-lt"/>
              <a:cs typeface="+mn-lt"/>
            </a:endParaRPr>
          </a:p>
          <a:p>
            <a:pPr marL="269875" indent="-269875">
              <a:lnSpc>
                <a:spcPct val="110000"/>
              </a:lnSpc>
            </a:pPr>
            <a:r>
              <a:rPr lang="nb-NO" sz="3200" dirty="0">
                <a:ea typeface="+mn-lt"/>
                <a:cs typeface="+mn-lt"/>
              </a:rPr>
              <a:t>På samme adresse, men i en annen etasje bor en vennlig student. </a:t>
            </a:r>
            <a:r>
              <a:rPr lang="nb-NO" sz="3200" dirty="0">
                <a:solidFill>
                  <a:srgbClr val="FF6600"/>
                </a:solidFill>
                <a:ea typeface="+mn-lt"/>
                <a:cs typeface="+mn-lt"/>
              </a:rPr>
              <a:t>Nei!</a:t>
            </a: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  <a:p>
            <a:pPr marL="269875" indent="-269875">
              <a:lnSpc>
                <a:spcPct val="110000"/>
              </a:lnSpc>
            </a:pPr>
            <a:endParaRPr lang="nb-NO" dirty="0">
              <a:solidFill>
                <a:srgbClr val="FF6600"/>
              </a:solidFill>
              <a:cs typeface="Calibri"/>
            </a:endParaRPr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8082" y="6168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7A6CCF54-7FD7-4036-BFE2-CD8EB330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628" y="3673593"/>
            <a:ext cx="2954447" cy="296622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22"/>
          </a:xfrm>
        </p:spPr>
        <p:txBody>
          <a:bodyPr/>
          <a:lstStyle/>
          <a:p>
            <a:r>
              <a:rPr lang="nb-NO" sz="4650"/>
              <a:t>Råd til alle nærkontakter</a:t>
            </a:r>
            <a:endParaRPr lang="nb-NO" sz="4650">
              <a:cs typeface="Calibri"/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Oppfølgingstida varer i 10 dager etter siste kontakt i smittsomperiode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7905185" cy="4191899"/>
          </a:xfrm>
        </p:spPr>
        <p:txBody>
          <a:bodyPr vert="horz" lIns="0" tIns="0" rIns="0" bIns="0" rtlCol="0" anchor="t">
            <a:normAutofit/>
          </a:bodyPr>
          <a:lstStyle/>
          <a:p>
            <a:pPr marL="269875" indent="-269875"/>
            <a:r>
              <a:rPr lang="nb-NO" dirty="0"/>
              <a:t>Begrens antall nære kontakter</a:t>
            </a:r>
          </a:p>
          <a:p>
            <a:pPr marL="269875" indent="-269875"/>
            <a:r>
              <a:rPr lang="nb-NO" dirty="0"/>
              <a:t>Unngå større forsamlinger og trengsel.</a:t>
            </a:r>
            <a:endParaRPr lang="nb-NO">
              <a:cs typeface="Calibri"/>
            </a:endParaRPr>
          </a:p>
          <a:p>
            <a:pPr marL="269875" indent="-269875"/>
            <a:r>
              <a:rPr lang="nb-NO"/>
              <a:t>Du kan omgås de du bor med som normalt </a:t>
            </a:r>
            <a:endParaRPr lang="nb-NO">
              <a:cs typeface="Calibri" panose="020F0502020204030204"/>
            </a:endParaRPr>
          </a:p>
          <a:p>
            <a:pPr marL="269875" indent="-269875"/>
            <a:r>
              <a:rPr lang="nb-NO" dirty="0"/>
              <a:t>De du bor med er ikke i karantene.</a:t>
            </a:r>
            <a:endParaRPr lang="nb-NO" dirty="0">
              <a:cs typeface="Calibri" panose="020F0502020204030204"/>
            </a:endParaRPr>
          </a:p>
          <a:p>
            <a:pPr marL="269875" indent="-269875"/>
            <a:r>
              <a:rPr lang="nb-NO"/>
              <a:t>Hvis du får symptomer på luftveisinfeksjon, skal du straks testes.</a:t>
            </a:r>
            <a:endParaRPr lang="nb-NO">
              <a:cs typeface="Calibri"/>
            </a:endParaRPr>
          </a:p>
          <a:p>
            <a:pPr marL="269875" indent="-269875"/>
            <a:r>
              <a:rPr lang="nb-NO" dirty="0"/>
              <a:t>Ved positiv test skal du over i «</a:t>
            </a:r>
            <a:r>
              <a:rPr lang="nb-NO" err="1"/>
              <a:t>hjemmeisolering</a:t>
            </a:r>
            <a:r>
              <a:rPr lang="nb-NO" dirty="0"/>
              <a:t>».</a:t>
            </a:r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3157" y="6100156"/>
            <a:ext cx="609600" cy="6096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4B7D837-1E23-47AC-AC4B-75DF45B17DE8}"/>
              </a:ext>
            </a:extLst>
          </p:cNvPr>
          <p:cNvSpPr/>
          <p:nvPr/>
        </p:nvSpPr>
        <p:spPr>
          <a:xfrm>
            <a:off x="8954743" y="5717123"/>
            <a:ext cx="2789330" cy="869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5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betyr å være i karantene?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1015459" y="1822802"/>
            <a:ext cx="7558136" cy="4780374"/>
          </a:xfrm>
        </p:spPr>
        <p:txBody>
          <a:bodyPr vert="horz" lIns="0" tIns="0" rIns="0" bIns="0" rtlCol="0" anchor="t">
            <a:normAutofit/>
          </a:bodyPr>
          <a:lstStyle/>
          <a:p>
            <a:pPr marL="269875" indent="-269875"/>
            <a:r>
              <a:rPr lang="nb-NO"/>
              <a:t>Bør unngå besøk.</a:t>
            </a:r>
          </a:p>
          <a:p>
            <a:pPr marL="269875" indent="-269875"/>
            <a:r>
              <a:rPr lang="nb-NO" dirty="0"/>
              <a:t>Ikke gå på skole eller jobb.</a:t>
            </a:r>
            <a:endParaRPr lang="nb-NO" dirty="0">
              <a:cs typeface="Calibri" panose="020F0502020204030204"/>
            </a:endParaRPr>
          </a:p>
          <a:p>
            <a:pPr marL="269875" indent="-269875"/>
            <a:r>
              <a:rPr lang="nb-NO" dirty="0"/>
              <a:t>Ikke ta offentlig transport.</a:t>
            </a:r>
            <a:endParaRPr lang="nb-NO" dirty="0">
              <a:cs typeface="Calibri"/>
            </a:endParaRPr>
          </a:p>
          <a:p>
            <a:pPr marL="539750" lvl="1" indent="-179705"/>
            <a:r>
              <a:rPr lang="nb-NO" dirty="0">
                <a:cs typeface="Calibri"/>
              </a:rPr>
              <a:t>Og heller ikke lengre reiser</a:t>
            </a:r>
          </a:p>
          <a:p>
            <a:pPr marL="269875" indent="-269875"/>
            <a:r>
              <a:rPr lang="nb-NO" dirty="0"/>
              <a:t>Som hovedregel ikke oppsøke offentlige steder, slik som butikker og kaféer.</a:t>
            </a:r>
            <a:endParaRPr lang="nb-NO" dirty="0">
              <a:cs typeface="Calibri"/>
            </a:endParaRPr>
          </a:p>
          <a:p>
            <a:pPr marL="539750" lvl="1" indent="-179705">
              <a:spcAft>
                <a:spcPts val="300"/>
              </a:spcAft>
            </a:pPr>
            <a:r>
              <a:rPr lang="nb-NO" dirty="0">
                <a:cs typeface="Calibri"/>
              </a:rPr>
              <a:t>Men kan gjøre strengt nødvendige ærender</a:t>
            </a:r>
          </a:p>
          <a:p>
            <a:pPr marL="269875" indent="-269875"/>
            <a:r>
              <a:rPr lang="nb-NO" dirty="0"/>
              <a:t>Kan gå tur ute med minst 1 meter avstand til andre.</a:t>
            </a:r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139" y="5904195"/>
            <a:ext cx="609600" cy="609600"/>
          </a:xfrm>
          <a:prstGeom prst="rect">
            <a:avLst/>
          </a:prstGeom>
        </p:spPr>
      </p:pic>
      <p:pic>
        <p:nvPicPr>
          <p:cNvPr id="8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AB09F3A1-68A8-4579-AEF3-595170ADD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143" y="3130385"/>
            <a:ext cx="3716447" cy="372822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C143FC3E-178D-4DAC-B82B-4FB4A2D21FF0}"/>
              </a:ext>
            </a:extLst>
          </p:cNvPr>
          <p:cNvSpPr/>
          <p:nvPr/>
        </p:nvSpPr>
        <p:spPr>
          <a:xfrm>
            <a:off x="10320308" y="4208214"/>
            <a:ext cx="1635012" cy="1563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63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09398"/>
          </a:xfrm>
        </p:spPr>
        <p:txBody>
          <a:bodyPr/>
          <a:lstStyle/>
          <a:p>
            <a:r>
              <a:rPr lang="nb-NO" sz="4400"/>
              <a:t>Behov for hjelp i karantenetida? 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AD516F7-958F-4531-9344-562B385CC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69875" indent="-269875"/>
            <a:r>
              <a:rPr lang="nb-NO" sz="3200">
                <a:cs typeface="Calibri"/>
              </a:rPr>
              <a:t>Det kan være en stor belastning å bli satt i karantene</a:t>
            </a:r>
          </a:p>
          <a:p>
            <a:pPr marL="269875" indent="-269875"/>
            <a:r>
              <a:rPr lang="nb-NO" sz="3200"/>
              <a:t>Spør om den som er i karantene trenger hjelp av helsetjenesten i karanteneperioden.</a:t>
            </a:r>
            <a:endParaRPr lang="nb-NO" sz="3200">
              <a:cs typeface="Calibri"/>
            </a:endParaRPr>
          </a:p>
          <a:p>
            <a:pPr marL="539750" lvl="1" indent="-179705"/>
            <a:r>
              <a:rPr lang="nb-NO" sz="2400">
                <a:cs typeface="Calibri"/>
              </a:rPr>
              <a:t>Er det noen som kan hjelpe til med innkjøp? </a:t>
            </a:r>
          </a:p>
          <a:p>
            <a:pPr marL="539750" lvl="1" indent="-179705"/>
            <a:r>
              <a:rPr lang="nb-NO" sz="2400">
                <a:cs typeface="Calibri"/>
              </a:rPr>
              <a:t>Vet hen hvor hen skal søke hjelp ved forverring? </a:t>
            </a:r>
          </a:p>
          <a:p>
            <a:pPr marL="539750" lvl="1" indent="-179705"/>
            <a:r>
              <a:rPr lang="nb-NO" sz="2400">
                <a:cs typeface="Calibri"/>
              </a:rPr>
              <a:t>Behov for annen hjelp? </a:t>
            </a:r>
          </a:p>
          <a:p>
            <a:pPr marL="269875" indent="-269875"/>
            <a:endParaRPr lang="nb-NO" dirty="0">
              <a:cs typeface="Calibri"/>
            </a:endParaRPr>
          </a:p>
          <a:p>
            <a:pPr marL="269875" indent="-269875"/>
            <a:endParaRPr lang="nb-NO" dirty="0">
              <a:cs typeface="Calibri"/>
            </a:endParaRP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5790" y="5599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B4760232-5418-48F3-AEB3-757B239C5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381" y="3273731"/>
            <a:ext cx="3392031" cy="341889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5380" y="718428"/>
            <a:ext cx="11881164" cy="1288301"/>
          </a:xfrm>
        </p:spPr>
        <p:txBody>
          <a:bodyPr/>
          <a:lstStyle/>
          <a:p>
            <a:r>
              <a:rPr lang="nb-NO" sz="4650" dirty="0"/>
              <a:t>Hva medfører det å være «annen nærkontakt»?  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555242" y="1566288"/>
            <a:ext cx="8282411" cy="5381387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69875" indent="-269875"/>
            <a:r>
              <a:rPr lang="nb-NO" dirty="0">
                <a:ea typeface="+mn-lt"/>
                <a:cs typeface="+mn-lt"/>
              </a:rPr>
              <a:t>To tester, fortrinnsvis på dag 3 og 7 etter siste eksponering.</a:t>
            </a:r>
          </a:p>
          <a:p>
            <a:pPr marL="539750" lvl="1" indent="-179705"/>
            <a:r>
              <a:rPr lang="nb-NO" dirty="0">
                <a:ea typeface="+mn-lt"/>
                <a:cs typeface="+mn-lt"/>
              </a:rPr>
              <a:t>Fram til første </a:t>
            </a:r>
            <a:r>
              <a:rPr lang="nb-NO" dirty="0"/>
              <a:t>negative prøvesvar: Karantene på jobb OG fritid. </a:t>
            </a:r>
            <a:endParaRPr lang="nb-NO" dirty="0">
              <a:cs typeface="Calibri" panose="020F0502020204030204"/>
            </a:endParaRPr>
          </a:p>
          <a:p>
            <a:pPr marL="539750" lvl="1" indent="-179705"/>
            <a:r>
              <a:rPr lang="nb-NO" dirty="0">
                <a:cs typeface="Calibri" panose="020F0502020204030204"/>
              </a:rPr>
              <a:t>Fram til andre negative prøvesvar: Karantene på fritida  </a:t>
            </a:r>
          </a:p>
          <a:p>
            <a:pPr marL="269875" indent="-269875"/>
            <a:r>
              <a:rPr lang="nb-NO" dirty="0">
                <a:ea typeface="+mn-lt"/>
                <a:cs typeface="+mn-lt"/>
              </a:rPr>
              <a:t>Sjekk egen helse daglig i 10 dager </a:t>
            </a:r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/>
          </a:p>
          <a:p>
            <a:pPr marL="269875" indent="-269875"/>
            <a:endParaRPr lang="nb-NO" dirty="0">
              <a:cs typeface="Calibri" panose="020F0502020204030204"/>
            </a:endParaRPr>
          </a:p>
          <a:p>
            <a:pPr marL="269875" indent="-269875"/>
            <a:r>
              <a:rPr lang="nb-NO" dirty="0">
                <a:cs typeface="Calibri" panose="020F0502020204030204"/>
              </a:rPr>
              <a:t>Hvis du får en luftveisinfeksjon eller føler deg syk, skal du straks testes. </a:t>
            </a:r>
            <a:endParaRPr lang="nb-NO" dirty="0"/>
          </a:p>
          <a:p>
            <a:pPr marL="269875" indent="-269875"/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</p:txBody>
      </p:sp>
      <p:pic>
        <p:nvPicPr>
          <p:cNvPr id="5" name="Bilde 5" descr="Et bilde som inneholder bord, skjerm, rom&#10;&#10;Automatisk generert beskrivelse">
            <a:extLst>
              <a:ext uri="{FF2B5EF4-FFF2-40B4-BE49-F238E27FC236}">
                <a16:creationId xmlns:a16="http://schemas.microsoft.com/office/drawing/2014/main" id="{1EE171BB-BF78-4F04-B46C-C57AB9D82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423" y="3628199"/>
            <a:ext cx="6864439" cy="1639487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7229" y="6079416"/>
            <a:ext cx="609600" cy="6096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8F6AA8E6-3339-49FF-8DE6-84755D300894}"/>
              </a:ext>
            </a:extLst>
          </p:cNvPr>
          <p:cNvSpPr/>
          <p:nvPr/>
        </p:nvSpPr>
        <p:spPr>
          <a:xfrm>
            <a:off x="8834029" y="4268568"/>
            <a:ext cx="1657648" cy="1427568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Innspil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0851" y="6008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Unntak fra karantene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69875" indent="-269875"/>
            <a:r>
              <a:rPr lang="nb-NO" dirty="0"/>
              <a:t>Karanteneplikten gjelder ikke ved gjennomgått sykdom dokumentert ved PCR de siste 6 måneder. </a:t>
            </a:r>
          </a:p>
          <a:p>
            <a:pPr marL="269875" indent="-269875"/>
            <a:r>
              <a:rPr lang="nb-NO" dirty="0"/>
              <a:t>Ledere av samfunnskritiske virksomheter kan gi unntak fra karanteneplikten hvis strengt nødvendig for å opprettholde forsvarlig drift</a:t>
            </a:r>
            <a:endParaRPr lang="nb-NO" dirty="0">
              <a:cs typeface="Calibri"/>
            </a:endParaRPr>
          </a:p>
          <a:p>
            <a:pPr marL="539750" lvl="1" indent="-179705"/>
            <a:r>
              <a:rPr lang="nb-NO" dirty="0"/>
              <a:t>Bør likevel ikke gi unntak for husstandsmedlem eller tilsvarende nær kontakt </a:t>
            </a:r>
            <a:endParaRPr lang="nb-NO" dirty="0">
              <a:cs typeface="Calibri"/>
            </a:endParaRPr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7971" y="5904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"/>
            <a:ext cx="12192000" cy="6856796"/>
          </a:xfrm>
          <a:prstGeom prst="rect">
            <a:avLst/>
          </a:prstGeom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EBD88FAA-BC41-4F27-AA94-9C1FF3C42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4D17505-9162-4E85-BD54-1347E0DB76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4574D04-0DA9-491A-8609-D64093B16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90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F7794F-C0F1-4C69-8619-185B6A49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84" y="718428"/>
            <a:ext cx="10757975" cy="644097"/>
          </a:xfrm>
        </p:spPr>
        <p:txBody>
          <a:bodyPr/>
          <a:lstStyle/>
          <a:p>
            <a:r>
              <a:rPr lang="nb-NO" sz="4650" dirty="0">
                <a:cs typeface="Calibri"/>
              </a:rPr>
              <a:t>Innhold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F04860B-7A3E-4E75-B9AD-B2EF1392F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2E6CF7-B377-4103-BD6D-A253803711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42" y="2177396"/>
            <a:ext cx="10915917" cy="3641147"/>
          </a:xfrm>
        </p:spPr>
        <p:txBody>
          <a:bodyPr vert="horz" lIns="0" tIns="0" rIns="0" bIns="0" rtlCol="0" anchor="t">
            <a:normAutofit/>
          </a:bodyPr>
          <a:lstStyle/>
          <a:p>
            <a:pPr marL="269875" indent="-269875"/>
            <a:r>
              <a:rPr lang="nb-NO" dirty="0">
                <a:cs typeface="Calibri"/>
              </a:rPr>
              <a:t>Hvem er nærkontakter? </a:t>
            </a:r>
          </a:p>
          <a:p>
            <a:pPr marL="269875" indent="-269875"/>
            <a:r>
              <a:rPr lang="nb-NO" dirty="0">
                <a:cs typeface="Calibri"/>
              </a:rPr>
              <a:t>Hvordan skille mellom ulike kategorier av nærkontakter? </a:t>
            </a:r>
          </a:p>
          <a:p>
            <a:pPr marL="269875" indent="-269875"/>
            <a:r>
              <a:rPr lang="nb-NO" dirty="0">
                <a:cs typeface="Calibri"/>
              </a:rPr>
              <a:t>-og hvordan disse skal følges opp</a:t>
            </a:r>
          </a:p>
          <a:p>
            <a:pPr marL="269875" indent="-269875"/>
            <a:endParaRPr lang="nb-NO" dirty="0">
              <a:cs typeface="Calibri"/>
            </a:endParaRPr>
          </a:p>
        </p:txBody>
      </p:sp>
      <p:pic>
        <p:nvPicPr>
          <p:cNvPr id="5" name="Bilde 5" descr="Et bilde som inneholder hylle, bok, innendørs, person&#10;&#10;Automatisk generert beskrivelse">
            <a:extLst>
              <a:ext uri="{FF2B5EF4-FFF2-40B4-BE49-F238E27FC236}">
                <a16:creationId xmlns:a16="http://schemas.microsoft.com/office/drawing/2014/main" id="{133439A5-0111-439F-90A9-74206A923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448" y="2458843"/>
            <a:ext cx="2232103" cy="337138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C60CB7D-303E-49CA-AA0D-4784E174D98B}"/>
              </a:ext>
            </a:extLst>
          </p:cNvPr>
          <p:cNvSpPr txBox="1"/>
          <p:nvPr/>
        </p:nvSpPr>
        <p:spPr>
          <a:xfrm>
            <a:off x="8999035" y="5820937"/>
            <a:ext cx="318924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200" dirty="0"/>
              <a:t>Trude M Arnesen</a:t>
            </a:r>
          </a:p>
          <a:p>
            <a:r>
              <a:rPr lang="nb-NO" sz="2200" dirty="0">
                <a:cs typeface="Calibri"/>
              </a:rPr>
              <a:t>Overlege avd. smittevern og vaksine</a:t>
            </a:r>
          </a:p>
        </p:txBody>
      </p:sp>
      <p:pic>
        <p:nvPicPr>
          <p:cNvPr id="8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0698" y="6070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47C8B71-774F-48E6-B909-7B93B6FE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67" y="1510"/>
            <a:ext cx="9661555" cy="6960604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648188" y="1333739"/>
            <a:ext cx="5754340" cy="5569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5942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9" descr="Et bilde som inneholder tekst&#10;&#10;Automatisk generert beskrivelse">
            <a:extLst>
              <a:ext uri="{FF2B5EF4-FFF2-40B4-BE49-F238E27FC236}">
                <a16:creationId xmlns:a16="http://schemas.microsoft.com/office/drawing/2014/main" id="{3B544F1E-4C76-48AD-BE35-C0609BA24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985" y="3130385"/>
            <a:ext cx="3754169" cy="376594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09398"/>
          </a:xfrm>
        </p:spPr>
        <p:txBody>
          <a:bodyPr/>
          <a:lstStyle/>
          <a:p>
            <a:r>
              <a:rPr lang="nb-NO" sz="4400" dirty="0"/>
              <a:t>Hvem er nærkontakt? 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AD516F7-958F-4531-9344-562B385CC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60" y="1785080"/>
            <a:ext cx="9225482" cy="3905207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/>
              <a:t>Personer som har hatt tett kontakt med en person som er bekreftet syk med covid-19 i smittsom periode</a:t>
            </a:r>
          </a:p>
          <a:p>
            <a:pPr marL="269875" indent="-269875"/>
            <a:r>
              <a:rPr lang="nb-NO" dirty="0"/>
              <a:t>Smittsom periode er fra 48 timer før vedkommende fikk de første symptomene og til personen er avisolert</a:t>
            </a:r>
          </a:p>
          <a:p>
            <a:pPr marL="269875" indent="-269875"/>
            <a:endParaRPr lang="nb-NO" dirty="0">
              <a:cs typeface="Calibri" panose="020F0502020204030204"/>
            </a:endParaRPr>
          </a:p>
          <a:p>
            <a:pPr marL="0" indent="0">
              <a:buNone/>
            </a:pPr>
            <a:r>
              <a:rPr lang="nb-NO" dirty="0"/>
              <a:t>Nærkontakter deles inn i to grupper  </a:t>
            </a:r>
            <a:endParaRPr lang="nb-NO" dirty="0">
              <a:cs typeface="Calibri"/>
            </a:endParaRPr>
          </a:p>
          <a:p>
            <a:pPr marL="269875" indent="-269875"/>
            <a:endParaRPr lang="nb-NO" dirty="0"/>
          </a:p>
          <a:p>
            <a:pPr marL="269875" indent="-269875"/>
            <a:r>
              <a:rPr lang="nb-NO" dirty="0"/>
              <a:t>Husstandsmedlemmer og tilsvarende nære</a:t>
            </a:r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/>
          </a:p>
          <a:p>
            <a:pPr marL="269875" indent="-269875"/>
            <a:r>
              <a:rPr lang="nb-NO" dirty="0"/>
              <a:t>Andre nærkontakter. </a:t>
            </a:r>
            <a:endParaRPr lang="nb-NO" dirty="0">
              <a:cs typeface="Calibri" panose="020F0502020204030204"/>
            </a:endParaRP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7149" y="5904195"/>
            <a:ext cx="609600" cy="609600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F346DF25-667E-49CE-9796-531E83D2FFCC}"/>
              </a:ext>
            </a:extLst>
          </p:cNvPr>
          <p:cNvSpPr/>
          <p:nvPr/>
        </p:nvSpPr>
        <p:spPr>
          <a:xfrm>
            <a:off x="8245555" y="3189698"/>
            <a:ext cx="3634320" cy="10126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4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9" descr="Et bilde som inneholder tekst&#10;&#10;Automatisk generert beskrivelse">
            <a:extLst>
              <a:ext uri="{FF2B5EF4-FFF2-40B4-BE49-F238E27FC236}">
                <a16:creationId xmlns:a16="http://schemas.microsoft.com/office/drawing/2014/main" id="{D0D072B7-4082-4CB9-B05E-F64298267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441" y="2692802"/>
            <a:ext cx="4018228" cy="399982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1253548"/>
          </a:xfrm>
        </p:spPr>
        <p:txBody>
          <a:bodyPr/>
          <a:lstStyle/>
          <a:p>
            <a:r>
              <a:rPr lang="nb-NO" sz="4400" dirty="0"/>
              <a:t>Alle nærkontakter skal følges opp i 10 dager</a:t>
            </a:r>
            <a:br>
              <a:rPr lang="nb-NO" sz="4400" dirty="0"/>
            </a:br>
            <a:endParaRPr lang="nb-NO" sz="44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AD516F7-958F-4531-9344-562B385CC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21" y="1973693"/>
            <a:ext cx="7309165" cy="3641147"/>
          </a:xfrm>
        </p:spPr>
        <p:txBody>
          <a:bodyPr vert="horz" lIns="0" tIns="0" rIns="0" bIns="0" rtlCol="0" anchor="t">
            <a:normAutofit fontScale="85000" lnSpcReduction="20000"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nb-NO" dirty="0"/>
              <a:t>Karantene er pålagt for "husstandsmedlemmer eller tilsvarende nære kontakter" til bekreftede tilfeller med covid-19</a:t>
            </a:r>
            <a:endParaRPr lang="nb-NO"/>
          </a:p>
          <a:p>
            <a:pPr marL="269875" indent="-269875">
              <a:buFont typeface="Arial" panose="020B0604020202020204" pitchFamily="34" charset="0"/>
              <a:buChar char="•"/>
            </a:pPr>
            <a:endParaRPr lang="nb-NO" dirty="0">
              <a:cs typeface="Calibri" panose="020F0502020204030204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nb-NO" dirty="0"/>
              <a:t>Testing, </a:t>
            </a:r>
            <a:r>
              <a:rPr lang="nb-NO" dirty="0" err="1"/>
              <a:t>selvmonitorering</a:t>
            </a:r>
            <a:r>
              <a:rPr lang="nb-NO" dirty="0"/>
              <a:t> og smittevernråd er alternativ til karantene for "andre nærkontakter"</a:t>
            </a:r>
            <a:endParaRPr lang="nb-NO" dirty="0">
              <a:cs typeface="Calibri"/>
            </a:endParaRPr>
          </a:p>
          <a:p>
            <a:pPr marL="0" indent="0">
              <a:buNone/>
            </a:pPr>
            <a:endParaRPr lang="nb-NO" dirty="0">
              <a:cs typeface="Calibri"/>
            </a:endParaRPr>
          </a:p>
          <a:p>
            <a:pPr marL="0" indent="0">
              <a:buNone/>
            </a:pPr>
            <a:r>
              <a:rPr lang="nb-NO" dirty="0"/>
              <a:t>Den som er ansvarlig for smitteoppsporingen, avgjør hvilken kategori den enkelte nærkontakt hører hjemme i. </a:t>
            </a:r>
            <a:endParaRPr lang="nb-NO" b="1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021" y="6023963"/>
            <a:ext cx="609600" cy="6096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3FE9FA0-DADE-4105-AC51-01824FEAE6E4}"/>
              </a:ext>
            </a:extLst>
          </p:cNvPr>
          <p:cNvSpPr/>
          <p:nvPr/>
        </p:nvSpPr>
        <p:spPr>
          <a:xfrm>
            <a:off x="10297674" y="3793263"/>
            <a:ext cx="1763269" cy="1759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0B3EF0C-AC2B-4A8F-82B0-1B368EC80C5A}"/>
              </a:ext>
            </a:extLst>
          </p:cNvPr>
          <p:cNvSpPr/>
          <p:nvPr/>
        </p:nvSpPr>
        <p:spPr>
          <a:xfrm>
            <a:off x="8305911" y="3793262"/>
            <a:ext cx="2012242" cy="1759527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10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5F459343-64A3-46BF-9723-150CA5B0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955" y="3288821"/>
            <a:ext cx="3535377" cy="354715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8516" y="718428"/>
            <a:ext cx="10932543" cy="1288301"/>
          </a:xfrm>
        </p:spPr>
        <p:txBody>
          <a:bodyPr/>
          <a:lstStyle/>
          <a:p>
            <a:r>
              <a:rPr lang="nb-NO" dirty="0"/>
              <a:t>«Husstandsmedlem eller tilsvarende nær»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Er de som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AD516F7-958F-4531-9344-562B385CC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0331" y="1898248"/>
            <a:ext cx="8259778" cy="4543749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269875" indent="-269875"/>
            <a:r>
              <a:rPr lang="nb-NO" dirty="0"/>
              <a:t>Har bodd i samme husstand i smittsom periode.</a:t>
            </a:r>
          </a:p>
          <a:p>
            <a:pPr marL="269875" indent="-269875"/>
            <a:r>
              <a:rPr lang="nb-NO" dirty="0"/>
              <a:t>Har hatt like omfattende eller fysisk nær kontakt som i en husstand.</a:t>
            </a:r>
          </a:p>
          <a:p>
            <a:pPr marL="269875" indent="-269875"/>
            <a:r>
              <a:rPr lang="nb-NO" dirty="0"/>
              <a:t>Har pleiet den som er bekreftet smittet uten å ha brukt anbefalt beskyttelsesutstyr.</a:t>
            </a:r>
            <a:endParaRPr lang="nb-NO" dirty="0">
              <a:cs typeface="Calibri" panose="020F0502020204030204"/>
            </a:endParaRP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Eksempler på tilsvarende nære som i en husstand kan være </a:t>
            </a:r>
            <a:endParaRPr lang="nb-NO" dirty="0">
              <a:cs typeface="Calibri"/>
            </a:endParaRPr>
          </a:p>
          <a:p>
            <a:pPr marL="539750" lvl="1" indent="-179705"/>
            <a:r>
              <a:rPr lang="nb-NO" dirty="0"/>
              <a:t>kjæreste</a:t>
            </a:r>
            <a:endParaRPr lang="nb-NO" dirty="0">
              <a:cs typeface="Calibri" panose="020F0502020204030204"/>
            </a:endParaRPr>
          </a:p>
          <a:p>
            <a:pPr marL="539750" lvl="1" indent="-179705"/>
            <a:r>
              <a:rPr lang="nb-NO" dirty="0"/>
              <a:t>nærmeste kolleger i kontorfellesskap </a:t>
            </a:r>
            <a:endParaRPr lang="nb-NO" dirty="0">
              <a:cs typeface="Calibri" panose="020F0502020204030204"/>
            </a:endParaRPr>
          </a:p>
          <a:p>
            <a:pPr marL="539750" lvl="1" indent="-179705"/>
            <a:r>
              <a:rPr lang="nb-NO" dirty="0"/>
              <a:t>samme kohort i barnehage eller skole til og med 4. trinn</a:t>
            </a:r>
          </a:p>
          <a:p>
            <a:pPr marL="539750" lvl="1" indent="-179705"/>
            <a:r>
              <a:rPr lang="nb-NO" dirty="0"/>
              <a:t>vært på hyttetur i smittsom periode </a:t>
            </a:r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5913" y="6137197"/>
            <a:ext cx="609600" cy="6096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BE809E9-591A-4E82-978A-DA925484E4DE}"/>
              </a:ext>
            </a:extLst>
          </p:cNvPr>
          <p:cNvSpPr/>
          <p:nvPr/>
        </p:nvSpPr>
        <p:spPr>
          <a:xfrm>
            <a:off x="10259952" y="4253480"/>
            <a:ext cx="1635012" cy="15407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3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D319ACF0-8C5F-4F1C-AC37-1FA7C7798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610" y="2647533"/>
            <a:ext cx="3791891" cy="38413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1253548"/>
          </a:xfrm>
        </p:spPr>
        <p:txBody>
          <a:bodyPr/>
          <a:lstStyle/>
          <a:p>
            <a:r>
              <a:rPr lang="nb-NO" dirty="0"/>
              <a:t>«Andre nærkontakter»</a:t>
            </a:r>
            <a:br>
              <a:rPr lang="nb-NO" dirty="0"/>
            </a:br>
            <a:endParaRPr lang="nb-NO" sz="44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Er de som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AD516F7-958F-4531-9344-562B385CC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32" y="2177396"/>
            <a:ext cx="7957996" cy="3641147"/>
          </a:xfrm>
        </p:spPr>
        <p:txBody>
          <a:bodyPr vert="horz" lIns="0" tIns="0" rIns="0" bIns="0" rtlCol="0" anchor="t">
            <a:normAutofit/>
          </a:bodyPr>
          <a:lstStyle/>
          <a:p>
            <a:pPr marL="269875" indent="-269875"/>
            <a:r>
              <a:rPr lang="nb-NO" dirty="0"/>
              <a:t>Har vært over 15 minutter i mindre enn 2 meters avstand med en person som er bekreftet syk med covid-19.</a:t>
            </a:r>
            <a:endParaRPr lang="nb-NO" dirty="0">
              <a:cs typeface="Calibri"/>
            </a:endParaRPr>
          </a:p>
          <a:p>
            <a:pPr marL="539750" lvl="1" indent="-179705">
              <a:spcAft>
                <a:spcPts val="300"/>
              </a:spcAft>
            </a:pPr>
            <a:r>
              <a:rPr lang="nb-NO" dirty="0">
                <a:cs typeface="Calibri"/>
              </a:rPr>
              <a:t>Innendørs: 2 meter i alle retninger</a:t>
            </a:r>
          </a:p>
          <a:p>
            <a:pPr marL="539750" lvl="1" indent="-179705">
              <a:spcAft>
                <a:spcPts val="300"/>
              </a:spcAft>
            </a:pPr>
            <a:r>
              <a:rPr lang="nb-NO" dirty="0">
                <a:cs typeface="Calibri"/>
              </a:rPr>
              <a:t>Utendørs: Må være ansikt til ansikt!</a:t>
            </a:r>
          </a:p>
          <a:p>
            <a:pPr marL="269875" indent="-269875"/>
            <a:r>
              <a:rPr lang="nb-NO" dirty="0"/>
              <a:t>Har hatt direkte fysisk kontakt med en som er bekreftet syk med covid-19</a:t>
            </a:r>
          </a:p>
          <a:p>
            <a:pPr marL="539750" lvl="1" indent="-179705"/>
            <a:r>
              <a:rPr lang="nb-NO" dirty="0"/>
              <a:t> gjelder ikke dersom anbefalt beskyttelsesutstyr er brukt.</a:t>
            </a:r>
            <a:endParaRPr lang="nb-NO" dirty="0">
              <a:cs typeface="Calibri"/>
            </a:endParaRPr>
          </a:p>
          <a:p>
            <a:pPr marL="269875" indent="-269875"/>
            <a:endParaRPr lang="nb-NO" dirty="0">
              <a:cs typeface="Calibri"/>
            </a:endParaRPr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1339" y="5719163"/>
            <a:ext cx="609600" cy="6096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931604E-41C2-4BEF-B8EA-0D02C1B285C9}"/>
              </a:ext>
            </a:extLst>
          </p:cNvPr>
          <p:cNvSpPr/>
          <p:nvPr/>
        </p:nvSpPr>
        <p:spPr>
          <a:xfrm>
            <a:off x="8381357" y="3785718"/>
            <a:ext cx="1891529" cy="160863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37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09398"/>
          </a:xfrm>
        </p:spPr>
        <p:txBody>
          <a:bodyPr/>
          <a:lstStyle/>
          <a:p>
            <a:r>
              <a:rPr lang="nb-NO" sz="4400" dirty="0"/>
              <a:t>I tvil? 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b-NO" dirty="0"/>
              <a:t>Helhetsvurdering av smitterisiko.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AD516F7-958F-4531-9344-562B385CC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4152033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>
              <a:buNone/>
            </a:pPr>
            <a:r>
              <a:rPr lang="nb-NO"/>
              <a:t>Smitterisikoen påvirkes mest av </a:t>
            </a:r>
          </a:p>
          <a:p>
            <a:pPr marL="269875" indent="-269875">
              <a:buFont typeface="Arial"/>
              <a:buChar char="•"/>
            </a:pPr>
            <a:r>
              <a:rPr lang="nb-NO"/>
              <a:t>mengde og </a:t>
            </a:r>
            <a:endParaRPr lang="nb-NO">
              <a:cs typeface="Calibri" panose="020F0502020204030204"/>
            </a:endParaRPr>
          </a:p>
          <a:p>
            <a:pPr marL="269875" indent="-269875">
              <a:buFont typeface="Arial"/>
              <a:buChar char="•"/>
            </a:pPr>
            <a:r>
              <a:rPr lang="nb-NO"/>
              <a:t>grad av fysisk nærhet. </a:t>
            </a:r>
            <a:endParaRPr lang="nb-NO" dirty="0">
              <a:cs typeface="Calibri" panose="020F0502020204030204"/>
            </a:endParaRPr>
          </a:p>
          <a:p>
            <a:pPr marL="269875" indent="-269875">
              <a:buFont typeface="Arial"/>
              <a:buChar char="•"/>
            </a:pPr>
            <a:endParaRPr lang="nb-NO" dirty="0"/>
          </a:p>
          <a:p>
            <a:pPr marL="0" indent="0">
              <a:buNone/>
            </a:pPr>
            <a:r>
              <a:rPr lang="nb-NO"/>
              <a:t>Andre faktorer som kan ha betydning: </a:t>
            </a:r>
            <a:endParaRPr lang="nb-NO">
              <a:cs typeface="Calibri"/>
            </a:endParaRPr>
          </a:p>
          <a:p>
            <a:pPr marL="269875" indent="-269875"/>
            <a:r>
              <a:rPr lang="nb-NO"/>
              <a:t>Om man deler på et lite luftvolum innendørs</a:t>
            </a:r>
            <a:endParaRPr lang="nb-NO">
              <a:cs typeface="Calibri" panose="020F0502020204030204"/>
            </a:endParaRPr>
          </a:p>
          <a:p>
            <a:pPr marL="269875" indent="-269875"/>
            <a:r>
              <a:rPr lang="nb-NO">
                <a:ea typeface="+mn-lt"/>
                <a:cs typeface="+mn-lt"/>
              </a:rPr>
              <a:t>Hosting, roping, synging </a:t>
            </a:r>
            <a:endParaRPr lang="nb-NO" dirty="0"/>
          </a:p>
          <a:p>
            <a:pPr marL="269875" indent="-269875"/>
            <a:r>
              <a:rPr lang="nb-NO"/>
              <a:t>Om kontakten er i den mest smittsomme perioden rundt innsykning</a:t>
            </a:r>
            <a:endParaRPr lang="nb-NO">
              <a:cs typeface="Calibri"/>
            </a:endParaRP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139" y="6174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1253548"/>
          </a:xfrm>
        </p:spPr>
        <p:txBody>
          <a:bodyPr/>
          <a:lstStyle/>
          <a:p>
            <a:r>
              <a:rPr lang="nb-NO" sz="4400" dirty="0"/>
              <a:t>Man må finne praktiske løsninger!</a:t>
            </a:r>
            <a:br>
              <a:rPr lang="nb-NO" sz="4400" dirty="0"/>
            </a:br>
            <a:endParaRPr lang="nb-NO" sz="44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AD516F7-958F-4531-9344-562B385CC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 lnSpcReduction="10000"/>
          </a:bodyPr>
          <a:lstStyle/>
          <a:p>
            <a:pPr marL="269875" indent="-269875">
              <a:buChar char="•"/>
            </a:pPr>
            <a:r>
              <a:rPr lang="nb-NO" dirty="0"/>
              <a:t>Hva lar seg gjennomføre? </a:t>
            </a:r>
            <a:endParaRPr lang="nb-NO" dirty="0">
              <a:cs typeface="Calibri" panose="020F0502020204030204"/>
            </a:endParaRPr>
          </a:p>
          <a:p>
            <a:pPr marL="539750" lvl="1" indent="-179705"/>
            <a:r>
              <a:rPr lang="nb-NO"/>
              <a:t>Hvis nesten alle i klassen på 5. trinn har vært like nær som i en husstand, kan det være like greit å sette hele klassen i </a:t>
            </a:r>
            <a:r>
              <a:rPr lang="nb-NO" dirty="0"/>
              <a:t>karantene</a:t>
            </a:r>
            <a:endParaRPr lang="nb-NO" dirty="0">
              <a:cs typeface="Calibri" panose="020F0502020204030204"/>
            </a:endParaRPr>
          </a:p>
          <a:p>
            <a:pPr marL="539750" lvl="1" indent="-179705"/>
            <a:endParaRPr lang="nb-NO" dirty="0">
              <a:cs typeface="Calibri" panose="020F0502020204030204"/>
            </a:endParaRPr>
          </a:p>
          <a:p>
            <a:pPr marL="269875" indent="-269875"/>
            <a:r>
              <a:rPr lang="nb-NO">
                <a:ea typeface="+mn-lt"/>
                <a:cs typeface="+mn-lt"/>
              </a:rPr>
              <a:t>Prioriter de nærmeste kontaktene!</a:t>
            </a:r>
            <a:endParaRPr lang="nb-NO" dirty="0">
              <a:ea typeface="+mn-lt"/>
              <a:cs typeface="+mn-lt"/>
            </a:endParaRPr>
          </a:p>
          <a:p>
            <a:pPr marL="539750" lvl="1" indent="-179705"/>
            <a:r>
              <a:rPr lang="nb-NO">
                <a:ea typeface="+mn-lt"/>
                <a:cs typeface="+mn-lt"/>
              </a:rPr>
              <a:t>Du kan (antakelig) ikke nå alle. Begynn med de viktigste!</a:t>
            </a:r>
          </a:p>
          <a:p>
            <a:pPr marL="539750" lvl="1" indent="-179705"/>
            <a:r>
              <a:rPr lang="nb-NO">
                <a:ea typeface="+mn-lt"/>
                <a:cs typeface="+mn-lt"/>
              </a:rPr>
              <a:t>Eksempel: Ikke prioriter å finne de andre på bussen som knapt har vært smitteutsatt, prøv heller en gang til å nå kjæresten på ferie. </a:t>
            </a:r>
            <a:endParaRPr lang="nb-NO"/>
          </a:p>
          <a:p>
            <a:pPr marL="539750" lvl="1" indent="-179705"/>
            <a:endParaRPr lang="nb-NO" dirty="0">
              <a:ea typeface="+mn-lt"/>
              <a:cs typeface="+mn-lt"/>
            </a:endParaRPr>
          </a:p>
          <a:p>
            <a:pPr marL="269875" indent="-269875"/>
            <a:r>
              <a:rPr lang="nb-NO">
                <a:ea typeface="+mn-lt"/>
                <a:cs typeface="+mn-lt"/>
              </a:rPr>
              <a:t>Skjønnsmessige vurderinger</a:t>
            </a:r>
          </a:p>
          <a:p>
            <a:pPr marL="539750" lvl="1" indent="-179705"/>
            <a:r>
              <a:rPr lang="nb-NO">
                <a:cs typeface="Calibri" panose="020F0502020204030204"/>
              </a:rPr>
              <a:t>0-risiko er ikke mulig.  </a:t>
            </a:r>
            <a:endParaRPr lang="nb-NO" dirty="0">
              <a:cs typeface="Calibri" panose="020F0502020204030204"/>
            </a:endParaRPr>
          </a:p>
          <a:p>
            <a:pPr marL="269875" indent="-269875"/>
            <a:endParaRPr lang="nb-NO" dirty="0">
              <a:cs typeface="Calibri" panose="020F0502020204030204"/>
            </a:endParaRP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139" y="5884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9E6DF"/>
      </a:lt2>
      <a:accent1>
        <a:srgbClr val="CFC4B6"/>
      </a:accent1>
      <a:accent2>
        <a:srgbClr val="6796A7"/>
      </a:accent2>
      <a:accent3>
        <a:srgbClr val="B32C5B"/>
      </a:accent3>
      <a:accent4>
        <a:srgbClr val="EE756A"/>
      </a:accent4>
      <a:accent5>
        <a:srgbClr val="5A1646"/>
      </a:accent5>
      <a:accent6>
        <a:srgbClr val="3A3B6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HI_PPT_Mal.potx" id="{E830C7F6-15D9-4E79-B5A6-AC7486A1DBBE}" vid="{C7B4B5BB-AB4F-4C6E-9FDA-88E11E3DD63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620BE607BD2F468A404F8DD20F204E" ma:contentTypeVersion="12" ma:contentTypeDescription="Create a new document." ma:contentTypeScope="" ma:versionID="b5ecb1ea7f4d467b1801cbb5542a7c25">
  <xsd:schema xmlns:xsd="http://www.w3.org/2001/XMLSchema" xmlns:xs="http://www.w3.org/2001/XMLSchema" xmlns:p="http://schemas.microsoft.com/office/2006/metadata/properties" xmlns:ns3="3d324ad9-a3d7-4708-9381-086a387bd063" xmlns:ns4="3ce3d3ae-5390-4a7a-85f7-19227221ef58" targetNamespace="http://schemas.microsoft.com/office/2006/metadata/properties" ma:root="true" ma:fieldsID="0f4009ed3801ebc244347135b3d23d00" ns3:_="" ns4:_="">
    <xsd:import namespace="3d324ad9-a3d7-4708-9381-086a387bd063"/>
    <xsd:import namespace="3ce3d3ae-5390-4a7a-85f7-19227221ef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24ad9-a3d7-4708-9381-086a387bd0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3d3ae-5390-4a7a-85f7-19227221ef5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557068-32CB-4A75-BA58-9F3C0FB7C7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AEADB7-E3AD-46B7-AA21-B5023B583EE7}">
  <ds:schemaRefs>
    <ds:schemaRef ds:uri="http://schemas.microsoft.com/office/2006/documentManagement/types"/>
    <ds:schemaRef ds:uri="3ce3d3ae-5390-4a7a-85f7-19227221ef5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3d324ad9-a3d7-4708-9381-086a387bd06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5FE94C9-534E-4DA4-9017-DF4A42595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324ad9-a3d7-4708-9381-086a387bd063"/>
    <ds:schemaRef ds:uri="3ce3d3ae-5390-4a7a-85f7-19227221ef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FHI_PPT_Mal</Template>
  <TotalTime>1680</TotalTime>
  <Words>973</Words>
  <Application>Microsoft Office PowerPoint</Application>
  <PresentationFormat>Widescreen</PresentationFormat>
  <Paragraphs>116</Paragraphs>
  <Slides>17</Slides>
  <Notes>0</Notes>
  <HiddenSlides>0</HiddenSlides>
  <MMClips>17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Office-tema</vt:lpstr>
      <vt:lpstr>PowerPoint-presentasjon</vt:lpstr>
      <vt:lpstr>Innhold</vt:lpstr>
      <vt:lpstr>PowerPoint-presentasjon</vt:lpstr>
      <vt:lpstr>Hvem er nærkontakt? </vt:lpstr>
      <vt:lpstr>Alle nærkontakter skal følges opp i 10 dager </vt:lpstr>
      <vt:lpstr>«Husstandsmedlem eller tilsvarende nær» </vt:lpstr>
      <vt:lpstr>«Andre nærkontakter» </vt:lpstr>
      <vt:lpstr>I tvil? </vt:lpstr>
      <vt:lpstr>Man må finne praktiske løsninger! </vt:lpstr>
      <vt:lpstr>Anne har testet positivt</vt:lpstr>
      <vt:lpstr>Anne har testet positivt</vt:lpstr>
      <vt:lpstr>Råd til alle nærkontakter</vt:lpstr>
      <vt:lpstr>Hva betyr å være i karantene? </vt:lpstr>
      <vt:lpstr>Behov for hjelp i karantenetida? </vt:lpstr>
      <vt:lpstr>Hva medfører det å være «annen nærkontakt»?  </vt:lpstr>
      <vt:lpstr>Unntak fra karantene</vt:lpstr>
      <vt:lpstr>PowerPoint-presentasjon</vt:lpstr>
    </vt:vector>
  </TitlesOfParts>
  <Company>FHI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Oppfølging av nærkontakter m lyd</dc:title>
  <dc:creator>"Trude Margrete Arnesen" &lt;trudemarnesen@gmail.com&gt;</dc:creator>
  <cp:lastModifiedBy>Hånes, Hanna</cp:lastModifiedBy>
  <cp:revision>1424</cp:revision>
  <dcterms:created xsi:type="dcterms:W3CDTF">2020-01-28T09:16:01Z</dcterms:created>
  <dcterms:modified xsi:type="dcterms:W3CDTF">2020-07-28T11:52:04Z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0x01010035620BE607BD2F468A404F8DD20F204E</vt:lpwstr>
  </property>
  <property fmtid="{D5CDD505-2E9C-101B-9397-08002B2CF9AE}" pid="3" name="TaxKeyword">
    <vt:lpwstr/>
  </property>
  <property fmtid="{D5CDD505-2E9C-101B-9397-08002B2CF9AE}" pid="4" name="FHI_Topic">
    <vt:lpwstr>1;#Coronavirus|b07a8cce-386b-4f3b-848d-8a8090a04422;#2;#Importvirus|846f0243-7977-46e3-a502-d65a72259521</vt:lpwstr>
  </property>
</Properties>
</file>